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1.xml" ContentType="application/vnd.openxmlformats-officedocument.themeOverr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theme/themeOverride2.xml" ContentType="application/vnd.openxmlformats-officedocument.themeOverr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theme/themeOverride3.xml" ContentType="application/vnd.openxmlformats-officedocument.themeOverrid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theme/themeOverride4.xml" ContentType="application/vnd.openxmlformats-officedocument.themeOverrid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charts/chart8.xml" ContentType="application/vnd.openxmlformats-officedocument.drawingml.chart+xml"/>
  <Override PartName="/ppt/charts/style8.xml" ContentType="application/vnd.ms-office.chartstyle+xml"/>
  <Override PartName="/ppt/charts/colors8.xml" ContentType="application/vnd.ms-office.chartcolorstyle+xml"/>
  <Override PartName="/ppt/charts/chart9.xml" ContentType="application/vnd.openxmlformats-officedocument.drawingml.chart+xml"/>
  <Override PartName="/ppt/charts/style9.xml" ContentType="application/vnd.ms-office.chartstyle+xml"/>
  <Override PartName="/ppt/charts/colors9.xml" ContentType="application/vnd.ms-office.chartcolorstyle+xml"/>
  <Override PartName="/ppt/theme/themeOverride5.xml" ContentType="application/vnd.openxmlformats-officedocument.themeOverride+xml"/>
  <Override PartName="/ppt/charts/chart10.xml" ContentType="application/vnd.openxmlformats-officedocument.drawingml.chart+xml"/>
  <Override PartName="/ppt/charts/style10.xml" ContentType="application/vnd.ms-office.chartstyle+xml"/>
  <Override PartName="/ppt/charts/colors10.xml" ContentType="application/vnd.ms-office.chartcolorstyle+xml"/>
  <Override PartName="/ppt/charts/chart11.xml" ContentType="application/vnd.openxmlformats-officedocument.drawingml.chart+xml"/>
  <Override PartName="/ppt/charts/style11.xml" ContentType="application/vnd.ms-office.chartstyle+xml"/>
  <Override PartName="/ppt/charts/colors11.xml" ContentType="application/vnd.ms-office.chartcolorstyle+xml"/>
  <Override PartName="/ppt/drawings/drawing1.xml" ContentType="application/vnd.openxmlformats-officedocument.drawingml.chartshapes+xml"/>
  <Override PartName="/ppt/charts/chart12.xml" ContentType="application/vnd.openxmlformats-officedocument.drawingml.chart+xml"/>
  <Override PartName="/ppt/charts/style12.xml" ContentType="application/vnd.ms-office.chartstyle+xml"/>
  <Override PartName="/ppt/charts/colors12.xml" ContentType="application/vnd.ms-office.chartcolorstyle+xml"/>
  <Override PartName="/ppt/charts/chart13.xml" ContentType="application/vnd.openxmlformats-officedocument.drawingml.chart+xml"/>
  <Override PartName="/ppt/charts/style13.xml" ContentType="application/vnd.ms-office.chartstyle+xml"/>
  <Override PartName="/ppt/charts/colors13.xml" ContentType="application/vnd.ms-office.chartcolorstyle+xml"/>
  <Override PartName="/ppt/charts/chart14.xml" ContentType="application/vnd.openxmlformats-officedocument.drawingml.chart+xml"/>
  <Override PartName="/ppt/charts/style14.xml" ContentType="application/vnd.ms-office.chartstyle+xml"/>
  <Override PartName="/ppt/charts/colors14.xml" ContentType="application/vnd.ms-office.chartcolorstyle+xml"/>
  <Override PartName="/ppt/charts/chart15.xml" ContentType="application/vnd.openxmlformats-officedocument.drawingml.chart+xml"/>
  <Override PartName="/ppt/charts/style15.xml" ContentType="application/vnd.ms-office.chartstyle+xml"/>
  <Override PartName="/ppt/charts/colors15.xml" ContentType="application/vnd.ms-office.chartcolorstyle+xml"/>
  <Override PartName="/ppt/charts/chart16.xml" ContentType="application/vnd.openxmlformats-officedocument.drawingml.chart+xml"/>
  <Override PartName="/ppt/charts/style16.xml" ContentType="application/vnd.ms-office.chartstyle+xml"/>
  <Override PartName="/ppt/charts/colors16.xml" ContentType="application/vnd.ms-office.chartcolorstyle+xml"/>
  <Override PartName="/ppt/theme/themeOverride6.xml" ContentType="application/vnd.openxmlformats-officedocument.themeOverride+xml"/>
  <Override PartName="/ppt/charts/chart17.xml" ContentType="application/vnd.openxmlformats-officedocument.drawingml.chart+xml"/>
  <Override PartName="/ppt/charts/style17.xml" ContentType="application/vnd.ms-office.chartstyle+xml"/>
  <Override PartName="/ppt/charts/colors17.xml" ContentType="application/vnd.ms-office.chartcolorstyle+xml"/>
  <Override PartName="/ppt/charts/chart18.xml" ContentType="application/vnd.openxmlformats-officedocument.drawingml.chart+xml"/>
  <Override PartName="/ppt/charts/style18.xml" ContentType="application/vnd.ms-office.chartstyle+xml"/>
  <Override PartName="/ppt/charts/colors18.xml" ContentType="application/vnd.ms-office.chartcolorstyle+xml"/>
  <Override PartName="/ppt/theme/themeOverride7.xml" ContentType="application/vnd.openxmlformats-officedocument.themeOverride+xml"/>
  <Override PartName="/ppt/charts/chart19.xml" ContentType="application/vnd.openxmlformats-officedocument.drawingml.chart+xml"/>
  <Override PartName="/ppt/charts/style19.xml" ContentType="application/vnd.ms-office.chartstyle+xml"/>
  <Override PartName="/ppt/charts/colors19.xml" ContentType="application/vnd.ms-office.chartcolorstyle+xml"/>
  <Override PartName="/ppt/charts/chart20.xml" ContentType="application/vnd.openxmlformats-officedocument.drawingml.chart+xml"/>
  <Override PartName="/ppt/charts/style20.xml" ContentType="application/vnd.ms-office.chartstyle+xml"/>
  <Override PartName="/ppt/charts/colors20.xml" ContentType="application/vnd.ms-office.chartcolorstyle+xml"/>
  <Override PartName="/ppt/charts/chart21.xml" ContentType="application/vnd.openxmlformats-officedocument.drawingml.chart+xml"/>
  <Override PartName="/ppt/charts/style21.xml" ContentType="application/vnd.ms-office.chartstyle+xml"/>
  <Override PartName="/ppt/charts/colors21.xml" ContentType="application/vnd.ms-office.chartcolorstyle+xml"/>
  <Override PartName="/ppt/charts/chart22.xml" ContentType="application/vnd.openxmlformats-officedocument.drawingml.chart+xml"/>
  <Override PartName="/ppt/charts/style22.xml" ContentType="application/vnd.ms-office.chartstyle+xml"/>
  <Override PartName="/ppt/charts/colors22.xml" ContentType="application/vnd.ms-office.chartcolorstyle+xml"/>
  <Override PartName="/ppt/charts/chart23.xml" ContentType="application/vnd.openxmlformats-officedocument.drawingml.chart+xml"/>
  <Override PartName="/ppt/charts/style23.xml" ContentType="application/vnd.ms-office.chartstyle+xml"/>
  <Override PartName="/ppt/charts/colors23.xml" ContentType="application/vnd.ms-office.chartcolorstyle+xml"/>
  <Override PartName="/ppt/charts/chart24.xml" ContentType="application/vnd.openxmlformats-officedocument.drawingml.chart+xml"/>
  <Override PartName="/ppt/charts/style24.xml" ContentType="application/vnd.ms-office.chartstyle+xml"/>
  <Override PartName="/ppt/charts/colors24.xml" ContentType="application/vnd.ms-office.chartcolorstyle+xml"/>
  <Override PartName="/ppt/charts/chart25.xml" ContentType="application/vnd.openxmlformats-officedocument.drawingml.chart+xml"/>
  <Override PartName="/ppt/charts/style25.xml" ContentType="application/vnd.ms-office.chartstyle+xml"/>
  <Override PartName="/ppt/charts/colors25.xml" ContentType="application/vnd.ms-office.chartcolorstyle+xml"/>
  <Override PartName="/ppt/charts/chart26.xml" ContentType="application/vnd.openxmlformats-officedocument.drawingml.chart+xml"/>
  <Override PartName="/ppt/charts/style26.xml" ContentType="application/vnd.ms-office.chartstyle+xml"/>
  <Override PartName="/ppt/charts/colors26.xml" ContentType="application/vnd.ms-office.chartcolorstyle+xml"/>
  <Override PartName="/ppt/charts/chart27.xml" ContentType="application/vnd.openxmlformats-officedocument.drawingml.chart+xml"/>
  <Override PartName="/ppt/charts/style27.xml" ContentType="application/vnd.ms-office.chartstyle+xml"/>
  <Override PartName="/ppt/charts/colors27.xml" ContentType="application/vnd.ms-office.chartcolorstyle+xml"/>
  <Override PartName="/ppt/drawings/drawing2.xml" ContentType="application/vnd.openxmlformats-officedocument.drawingml.chartshapes+xml"/>
  <Override PartName="/ppt/charts/chart28.xml" ContentType="application/vnd.openxmlformats-officedocument.drawingml.chart+xml"/>
  <Override PartName="/ppt/charts/style28.xml" ContentType="application/vnd.ms-office.chartstyle+xml"/>
  <Override PartName="/ppt/charts/colors28.xml" ContentType="application/vnd.ms-office.chartcolorstyle+xml"/>
  <Override PartName="/ppt/drawings/drawing3.xml" ContentType="application/vnd.openxmlformats-officedocument.drawingml.chartshapes+xml"/>
  <Override PartName="/ppt/charts/chart29.xml" ContentType="application/vnd.openxmlformats-officedocument.drawingml.chart+xml"/>
  <Override PartName="/ppt/charts/style29.xml" ContentType="application/vnd.ms-office.chartstyle+xml"/>
  <Override PartName="/ppt/charts/colors29.xml" ContentType="application/vnd.ms-office.chartcolorstyle+xml"/>
  <Override PartName="/ppt/charts/chart30.xml" ContentType="application/vnd.openxmlformats-officedocument.drawingml.chart+xml"/>
  <Override PartName="/ppt/charts/style30.xml" ContentType="application/vnd.ms-office.chartstyle+xml"/>
  <Override PartName="/ppt/charts/colors30.xml" ContentType="application/vnd.ms-office.chartcolorstyle+xml"/>
  <Override PartName="/ppt/charts/chart31.xml" ContentType="application/vnd.openxmlformats-officedocument.drawingml.chart+xml"/>
  <Override PartName="/ppt/charts/style31.xml" ContentType="application/vnd.ms-office.chartstyle+xml"/>
  <Override PartName="/ppt/charts/colors31.xml" ContentType="application/vnd.ms-office.chartcolorstyle+xml"/>
  <Override PartName="/ppt/drawings/drawing4.xml" ContentType="application/vnd.openxmlformats-officedocument.drawingml.chartshapes+xml"/>
  <Override PartName="/ppt/charts/chart32.xml" ContentType="application/vnd.openxmlformats-officedocument.drawingml.chart+xml"/>
  <Override PartName="/ppt/charts/style32.xml" ContentType="application/vnd.ms-office.chartstyle+xml"/>
  <Override PartName="/ppt/charts/colors32.xml" ContentType="application/vnd.ms-office.chartcolorstyle+xml"/>
  <Override PartName="/ppt/notesSlides/notesSlide2.xml" ContentType="application/vnd.openxmlformats-officedocument.presentationml.notesSlide+xml"/>
  <Override PartName="/ppt/charts/chart33.xml" ContentType="application/vnd.openxmlformats-officedocument.drawingml.chart+xml"/>
  <Override PartName="/ppt/charts/style33.xml" ContentType="application/vnd.ms-office.chartstyle+xml"/>
  <Override PartName="/ppt/charts/colors33.xml" ContentType="application/vnd.ms-office.chartcolorstyle+xml"/>
  <Override PartName="/ppt/charts/chart34.xml" ContentType="application/vnd.openxmlformats-officedocument.drawingml.chart+xml"/>
  <Override PartName="/ppt/charts/style34.xml" ContentType="application/vnd.ms-office.chartstyle+xml"/>
  <Override PartName="/ppt/charts/colors34.xml" ContentType="application/vnd.ms-office.chartcolorstyle+xml"/>
  <Override PartName="/ppt/charts/chart35.xml" ContentType="application/vnd.openxmlformats-officedocument.drawingml.chart+xml"/>
  <Override PartName="/ppt/charts/style35.xml" ContentType="application/vnd.ms-office.chartstyle+xml"/>
  <Override PartName="/ppt/charts/colors35.xml" ContentType="application/vnd.ms-office.chartcolorstyle+xml"/>
  <Override PartName="/ppt/charts/chart36.xml" ContentType="application/vnd.openxmlformats-officedocument.drawingml.chart+xml"/>
  <Override PartName="/ppt/charts/style36.xml" ContentType="application/vnd.ms-office.chartstyle+xml"/>
  <Override PartName="/ppt/charts/colors36.xml" ContentType="application/vnd.ms-office.chartcolorstyle+xml"/>
  <Override PartName="/ppt/charts/chart37.xml" ContentType="application/vnd.openxmlformats-officedocument.drawingml.chart+xml"/>
  <Override PartName="/ppt/charts/style37.xml" ContentType="application/vnd.ms-office.chartstyle+xml"/>
  <Override PartName="/ppt/charts/colors37.xml" ContentType="application/vnd.ms-office.chartcolorstyle+xml"/>
  <Override PartName="/ppt/charts/chart38.xml" ContentType="application/vnd.openxmlformats-officedocument.drawingml.chart+xml"/>
  <Override PartName="/ppt/charts/style38.xml" ContentType="application/vnd.ms-office.chartstyle+xml"/>
  <Override PartName="/ppt/charts/colors38.xml" ContentType="application/vnd.ms-office.chartcolorstyle+xml"/>
  <Override PartName="/ppt/theme/themeOverride8.xml" ContentType="application/vnd.openxmlformats-officedocument.themeOverride+xml"/>
  <Override PartName="/ppt/charts/chart39.xml" ContentType="application/vnd.openxmlformats-officedocument.drawingml.chart+xml"/>
  <Override PartName="/ppt/charts/style39.xml" ContentType="application/vnd.ms-office.chartstyle+xml"/>
  <Override PartName="/ppt/charts/colors39.xml" ContentType="application/vnd.ms-office.chartcolorstyle+xml"/>
  <Override PartName="/ppt/charts/chart40.xml" ContentType="application/vnd.openxmlformats-officedocument.drawingml.chart+xml"/>
  <Override PartName="/ppt/charts/style40.xml" ContentType="application/vnd.ms-office.chartstyle+xml"/>
  <Override PartName="/ppt/charts/colors40.xml" ContentType="application/vnd.ms-office.chartcolorstyle+xml"/>
  <Override PartName="/ppt/theme/themeOverride9.xml" ContentType="application/vnd.openxmlformats-officedocument.themeOverride+xml"/>
  <Override PartName="/ppt/charts/chart41.xml" ContentType="application/vnd.openxmlformats-officedocument.drawingml.chart+xml"/>
  <Override PartName="/ppt/charts/style41.xml" ContentType="application/vnd.ms-office.chartstyle+xml"/>
  <Override PartName="/ppt/charts/colors41.xml" ContentType="application/vnd.ms-office.chartcolorstyle+xml"/>
  <Override PartName="/ppt/charts/chart42.xml" ContentType="application/vnd.openxmlformats-officedocument.drawingml.chart+xml"/>
  <Override PartName="/ppt/charts/style42.xml" ContentType="application/vnd.ms-office.chartstyle+xml"/>
  <Override PartName="/ppt/charts/colors42.xml" ContentType="application/vnd.ms-office.chartcolorstyle+xml"/>
  <Override PartName="/ppt/theme/themeOverride10.xml" ContentType="application/vnd.openxmlformats-officedocument.themeOverride+xml"/>
  <Override PartName="/ppt/charts/chart43.xml" ContentType="application/vnd.openxmlformats-officedocument.drawingml.chart+xml"/>
  <Override PartName="/ppt/charts/style43.xml" ContentType="application/vnd.ms-office.chartstyle+xml"/>
  <Override PartName="/ppt/charts/colors43.xml" ContentType="application/vnd.ms-office.chartcolorstyle+xml"/>
  <Override PartName="/ppt/charts/chart44.xml" ContentType="application/vnd.openxmlformats-officedocument.drawingml.chart+xml"/>
  <Override PartName="/ppt/charts/style44.xml" ContentType="application/vnd.ms-office.chartstyle+xml"/>
  <Override PartName="/ppt/charts/colors44.xml" ContentType="application/vnd.ms-office.chartcolorstyle+xml"/>
  <Override PartName="/ppt/theme/themeOverride11.xml" ContentType="application/vnd.openxmlformats-officedocument.themeOverride+xml"/>
  <Override PartName="/ppt/charts/chart45.xml" ContentType="application/vnd.openxmlformats-officedocument.drawingml.chart+xml"/>
  <Override PartName="/ppt/charts/style45.xml" ContentType="application/vnd.ms-office.chartstyle+xml"/>
  <Override PartName="/ppt/charts/colors45.xml" ContentType="application/vnd.ms-office.chartcolorstyle+xml"/>
  <Override PartName="/ppt/charts/chart46.xml" ContentType="application/vnd.openxmlformats-officedocument.drawingml.chart+xml"/>
  <Override PartName="/ppt/charts/style46.xml" ContentType="application/vnd.ms-office.chartstyle+xml"/>
  <Override PartName="/ppt/charts/colors46.xml" ContentType="application/vnd.ms-office.chartcolorstyle+xml"/>
  <Override PartName="/ppt/theme/themeOverride12.xml" ContentType="application/vnd.openxmlformats-officedocument.themeOverride+xml"/>
  <Override PartName="/ppt/charts/chart47.xml" ContentType="application/vnd.openxmlformats-officedocument.drawingml.chart+xml"/>
  <Override PartName="/ppt/charts/style47.xml" ContentType="application/vnd.ms-office.chartstyle+xml"/>
  <Override PartName="/ppt/charts/colors47.xml" ContentType="application/vnd.ms-office.chartcolorstyle+xml"/>
  <Override PartName="/ppt/charts/chart48.xml" ContentType="application/vnd.openxmlformats-officedocument.drawingml.chart+xml"/>
  <Override PartName="/ppt/charts/style48.xml" ContentType="application/vnd.ms-office.chartstyle+xml"/>
  <Override PartName="/ppt/charts/colors48.xml" ContentType="application/vnd.ms-office.chartcolorstyle+xml"/>
  <Override PartName="/ppt/theme/themeOverride13.xml" ContentType="application/vnd.openxmlformats-officedocument.themeOverride+xml"/>
  <Override PartName="/ppt/charts/chart49.xml" ContentType="application/vnd.openxmlformats-officedocument.drawingml.chart+xml"/>
  <Override PartName="/ppt/charts/style49.xml" ContentType="application/vnd.ms-office.chartstyle+xml"/>
  <Override PartName="/ppt/charts/colors49.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48" r:id="rId1"/>
  </p:sldMasterIdLst>
  <p:notesMasterIdLst>
    <p:notesMasterId r:id="rId37"/>
  </p:notesMasterIdLst>
  <p:handoutMasterIdLst>
    <p:handoutMasterId r:id="rId38"/>
  </p:handoutMasterIdLst>
  <p:sldIdLst>
    <p:sldId id="459" r:id="rId2"/>
    <p:sldId id="422" r:id="rId3"/>
    <p:sldId id="421" r:id="rId4"/>
    <p:sldId id="461" r:id="rId5"/>
    <p:sldId id="465" r:id="rId6"/>
    <p:sldId id="426" r:id="rId7"/>
    <p:sldId id="466" r:id="rId8"/>
    <p:sldId id="444" r:id="rId9"/>
    <p:sldId id="449" r:id="rId10"/>
    <p:sldId id="467" r:id="rId11"/>
    <p:sldId id="450" r:id="rId12"/>
    <p:sldId id="443" r:id="rId13"/>
    <p:sldId id="435" r:id="rId14"/>
    <p:sldId id="436" r:id="rId15"/>
    <p:sldId id="469" r:id="rId16"/>
    <p:sldId id="441" r:id="rId17"/>
    <p:sldId id="439" r:id="rId18"/>
    <p:sldId id="434" r:id="rId19"/>
    <p:sldId id="440" r:id="rId20"/>
    <p:sldId id="446" r:id="rId21"/>
    <p:sldId id="468" r:id="rId22"/>
    <p:sldId id="445" r:id="rId23"/>
    <p:sldId id="447" r:id="rId24"/>
    <p:sldId id="429" r:id="rId25"/>
    <p:sldId id="442" r:id="rId26"/>
    <p:sldId id="432" r:id="rId27"/>
    <p:sldId id="431" r:id="rId28"/>
    <p:sldId id="430" r:id="rId29"/>
    <p:sldId id="437" r:id="rId30"/>
    <p:sldId id="438" r:id="rId31"/>
    <p:sldId id="463" r:id="rId32"/>
    <p:sldId id="464" r:id="rId33"/>
    <p:sldId id="453" r:id="rId34"/>
    <p:sldId id="462" r:id="rId35"/>
    <p:sldId id="448" r:id="rId36"/>
  </p:sldIdLst>
  <p:sldSz cx="13439775" cy="7561263"/>
  <p:notesSz cx="6797675" cy="9926638"/>
  <p:defaultTextStyle>
    <a:defPPr>
      <a:defRPr lang="en-US"/>
    </a:defPPr>
    <a:lvl1pPr marL="0" algn="l" defTabSz="1051802" rtl="0" eaLnBrk="1" latinLnBrk="0" hangingPunct="1">
      <a:defRPr sz="2100" kern="1200">
        <a:solidFill>
          <a:schemeClr val="tx1"/>
        </a:solidFill>
        <a:latin typeface="+mn-lt"/>
        <a:ea typeface="+mn-ea"/>
        <a:cs typeface="+mn-cs"/>
      </a:defRPr>
    </a:lvl1pPr>
    <a:lvl2pPr marL="525902" algn="l" defTabSz="1051802" rtl="0" eaLnBrk="1" latinLnBrk="0" hangingPunct="1">
      <a:defRPr sz="2100" kern="1200">
        <a:solidFill>
          <a:schemeClr val="tx1"/>
        </a:solidFill>
        <a:latin typeface="+mn-lt"/>
        <a:ea typeface="+mn-ea"/>
        <a:cs typeface="+mn-cs"/>
      </a:defRPr>
    </a:lvl2pPr>
    <a:lvl3pPr marL="1051802" algn="l" defTabSz="1051802" rtl="0" eaLnBrk="1" latinLnBrk="0" hangingPunct="1">
      <a:defRPr sz="2100" kern="1200">
        <a:solidFill>
          <a:schemeClr val="tx1"/>
        </a:solidFill>
        <a:latin typeface="+mn-lt"/>
        <a:ea typeface="+mn-ea"/>
        <a:cs typeface="+mn-cs"/>
      </a:defRPr>
    </a:lvl3pPr>
    <a:lvl4pPr marL="1577704" algn="l" defTabSz="1051802" rtl="0" eaLnBrk="1" latinLnBrk="0" hangingPunct="1">
      <a:defRPr sz="2100" kern="1200">
        <a:solidFill>
          <a:schemeClr val="tx1"/>
        </a:solidFill>
        <a:latin typeface="+mn-lt"/>
        <a:ea typeface="+mn-ea"/>
        <a:cs typeface="+mn-cs"/>
      </a:defRPr>
    </a:lvl4pPr>
    <a:lvl5pPr marL="2103606" algn="l" defTabSz="1051802" rtl="0" eaLnBrk="1" latinLnBrk="0" hangingPunct="1">
      <a:defRPr sz="2100" kern="1200">
        <a:solidFill>
          <a:schemeClr val="tx1"/>
        </a:solidFill>
        <a:latin typeface="+mn-lt"/>
        <a:ea typeface="+mn-ea"/>
        <a:cs typeface="+mn-cs"/>
      </a:defRPr>
    </a:lvl5pPr>
    <a:lvl6pPr marL="2629507" algn="l" defTabSz="1051802" rtl="0" eaLnBrk="1" latinLnBrk="0" hangingPunct="1">
      <a:defRPr sz="2100" kern="1200">
        <a:solidFill>
          <a:schemeClr val="tx1"/>
        </a:solidFill>
        <a:latin typeface="+mn-lt"/>
        <a:ea typeface="+mn-ea"/>
        <a:cs typeface="+mn-cs"/>
      </a:defRPr>
    </a:lvl6pPr>
    <a:lvl7pPr marL="3155408" algn="l" defTabSz="1051802" rtl="0" eaLnBrk="1" latinLnBrk="0" hangingPunct="1">
      <a:defRPr sz="2100" kern="1200">
        <a:solidFill>
          <a:schemeClr val="tx1"/>
        </a:solidFill>
        <a:latin typeface="+mn-lt"/>
        <a:ea typeface="+mn-ea"/>
        <a:cs typeface="+mn-cs"/>
      </a:defRPr>
    </a:lvl7pPr>
    <a:lvl8pPr marL="3681310" algn="l" defTabSz="1051802" rtl="0" eaLnBrk="1" latinLnBrk="0" hangingPunct="1">
      <a:defRPr sz="2100" kern="1200">
        <a:solidFill>
          <a:schemeClr val="tx1"/>
        </a:solidFill>
        <a:latin typeface="+mn-lt"/>
        <a:ea typeface="+mn-ea"/>
        <a:cs typeface="+mn-cs"/>
      </a:defRPr>
    </a:lvl8pPr>
    <a:lvl9pPr marL="4207211" algn="l" defTabSz="1051802" rtl="0" eaLnBrk="1" latinLnBrk="0" hangingPunct="1">
      <a:defRPr sz="21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381">
          <p15:clr>
            <a:srgbClr val="A4A3A4"/>
          </p15:clr>
        </p15:guide>
        <p15:guide id="2" orient="horz" pos="113">
          <p15:clr>
            <a:srgbClr val="A4A3A4"/>
          </p15:clr>
        </p15:guide>
        <p15:guide id="3" orient="horz" pos="4649">
          <p15:clr>
            <a:srgbClr val="A4A3A4"/>
          </p15:clr>
        </p15:guide>
        <p15:guide id="4" orient="horz" pos="3787">
          <p15:clr>
            <a:srgbClr val="A4A3A4"/>
          </p15:clr>
        </p15:guide>
        <p15:guide id="5" orient="horz" pos="4422">
          <p15:clr>
            <a:srgbClr val="A4A3A4"/>
          </p15:clr>
        </p15:guide>
        <p15:guide id="6" orient="horz" pos="4299">
          <p15:clr>
            <a:srgbClr val="A4A3A4"/>
          </p15:clr>
        </p15:guide>
        <p15:guide id="7" orient="horz" pos="1111">
          <p15:clr>
            <a:srgbClr val="A4A3A4"/>
          </p15:clr>
        </p15:guide>
        <p15:guide id="8" orient="horz" pos="975">
          <p15:clr>
            <a:srgbClr val="A4A3A4"/>
          </p15:clr>
        </p15:guide>
        <p15:guide id="9" orient="horz" pos="229">
          <p15:clr>
            <a:srgbClr val="A4A3A4"/>
          </p15:clr>
        </p15:guide>
        <p15:guide id="10" orient="horz" pos="4537">
          <p15:clr>
            <a:srgbClr val="A4A3A4"/>
          </p15:clr>
        </p15:guide>
        <p15:guide id="11" orient="horz" pos="346">
          <p15:clr>
            <a:srgbClr val="A4A3A4"/>
          </p15:clr>
        </p15:guide>
        <p15:guide id="12" orient="horz" pos="460">
          <p15:clr>
            <a:srgbClr val="A4A3A4"/>
          </p15:clr>
        </p15:guide>
        <p15:guide id="13" orient="horz" pos="4184">
          <p15:clr>
            <a:srgbClr val="A4A3A4"/>
          </p15:clr>
        </p15:guide>
        <p15:guide id="14" orient="horz" pos="4071">
          <p15:clr>
            <a:srgbClr val="A4A3A4"/>
          </p15:clr>
        </p15:guide>
        <p15:guide id="15" orient="horz" pos="839">
          <p15:clr>
            <a:srgbClr val="A4A3A4"/>
          </p15:clr>
        </p15:guide>
        <p15:guide id="16" orient="horz" pos="4597">
          <p15:clr>
            <a:srgbClr val="A4A3A4"/>
          </p15:clr>
        </p15:guide>
        <p15:guide id="17" pos="4233">
          <p15:clr>
            <a:srgbClr val="A4A3A4"/>
          </p15:clr>
        </p15:guide>
        <p15:guide id="18" pos="113">
          <p15:clr>
            <a:srgbClr val="A4A3A4"/>
          </p15:clr>
        </p15:guide>
        <p15:guide id="19" pos="8360">
          <p15:clr>
            <a:srgbClr val="A4A3A4"/>
          </p15:clr>
        </p15:guide>
        <p15:guide id="20" pos="8244">
          <p15:clr>
            <a:srgbClr val="A4A3A4"/>
          </p15:clr>
        </p15:guide>
        <p15:guide id="21" pos="5737">
          <p15:clr>
            <a:srgbClr val="A4A3A4"/>
          </p15:clr>
        </p15:guide>
        <p15:guide id="22" pos="3046">
          <p15:clr>
            <a:srgbClr val="A4A3A4"/>
          </p15:clr>
        </p15:guide>
        <p15:guide id="23" pos="5447">
          <p15:clr>
            <a:srgbClr val="A4A3A4"/>
          </p15:clr>
        </p15:guide>
        <p15:guide id="24" pos="8134">
          <p15:clr>
            <a:srgbClr val="A4A3A4"/>
          </p15:clr>
        </p15:guide>
        <p15:guide id="25" pos="4109">
          <p15:clr>
            <a:srgbClr val="A4A3A4"/>
          </p15:clr>
        </p15:guide>
        <p15:guide id="26" pos="4369">
          <p15:clr>
            <a:srgbClr val="A4A3A4"/>
          </p15:clr>
        </p15:guide>
        <p15:guide id="27" pos="2752">
          <p15:clr>
            <a:srgbClr val="A4A3A4"/>
          </p15:clr>
        </p15:guide>
        <p15:guide id="28" pos="345">
          <p15:clr>
            <a:srgbClr val="A4A3A4"/>
          </p15:clr>
        </p15:guide>
        <p15:guide id="29" pos="233">
          <p15:clr>
            <a:srgbClr val="A4A3A4"/>
          </p15:clr>
        </p15:guide>
      </p15:sldGuideLst>
    </p:ext>
    <p:ext uri="{2D200454-40CA-4A62-9FC3-DE9A4176ACB9}">
      <p15:notesGuideLst xmlns:p15="http://schemas.microsoft.com/office/powerpoint/2012/main">
        <p15:guide id="1" orient="horz" pos="3127">
          <p15:clr>
            <a:srgbClr val="A4A3A4"/>
          </p15:clr>
        </p15:guide>
        <p15:guide id="2" orient="horz" pos="123">
          <p15:clr>
            <a:srgbClr val="A4A3A4"/>
          </p15:clr>
        </p15:guide>
        <p15:guide id="3" orient="horz" pos="6130">
          <p15:clr>
            <a:srgbClr val="A4A3A4"/>
          </p15:clr>
        </p15:guide>
        <p15:guide id="4" orient="horz" pos="5884">
          <p15:clr>
            <a:srgbClr val="A4A3A4"/>
          </p15:clr>
        </p15:guide>
        <p15:guide id="5" orient="horz" pos="2732">
          <p15:clr>
            <a:srgbClr val="A4A3A4"/>
          </p15:clr>
        </p15:guide>
        <p15:guide id="6" orient="horz" pos="2634">
          <p15:clr>
            <a:srgbClr val="A4A3A4"/>
          </p15:clr>
        </p15:guide>
        <p15:guide id="7" orient="horz" pos="517">
          <p15:clr>
            <a:srgbClr val="A4A3A4"/>
          </p15:clr>
        </p15:guide>
        <p15:guide id="8" pos="2141">
          <p15:clr>
            <a:srgbClr val="A4A3A4"/>
          </p15:clr>
        </p15:guide>
        <p15:guide id="9" pos="118">
          <p15:clr>
            <a:srgbClr val="A4A3A4"/>
          </p15:clr>
        </p15:guide>
        <p15:guide id="10" pos="4164">
          <p15:clr>
            <a:srgbClr val="A4A3A4"/>
          </p15:clr>
        </p15:guide>
        <p15:guide id="11" pos="289">
          <p15:clr>
            <a:srgbClr val="A4A3A4"/>
          </p15:clr>
        </p15:guide>
        <p15:guide id="12" pos="4003">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2" name="Author" initials="A" lastIdx="27" clrIdx="1"/>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F57B29"/>
    <a:srgbClr val="F1BE48"/>
    <a:srgbClr val="71B2C9"/>
    <a:srgbClr val="C8C9C7"/>
    <a:srgbClr val="007681"/>
    <a:srgbClr val="FE585D"/>
    <a:srgbClr val="74AA50"/>
    <a:srgbClr val="693C5E"/>
    <a:srgbClr val="F4CD72"/>
    <a:srgbClr val="53447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774" autoAdjust="0"/>
    <p:restoredTop sz="94249" autoAdjust="0"/>
  </p:normalViewPr>
  <p:slideViewPr>
    <p:cSldViewPr snapToObjects="1" showGuides="1">
      <p:cViewPr varScale="1">
        <p:scale>
          <a:sx n="71" d="100"/>
          <a:sy n="71" d="100"/>
        </p:scale>
        <p:origin x="54" y="276"/>
      </p:cViewPr>
      <p:guideLst>
        <p:guide orient="horz" pos="2381"/>
        <p:guide orient="horz" pos="113"/>
        <p:guide orient="horz" pos="4649"/>
        <p:guide orient="horz" pos="3787"/>
        <p:guide orient="horz" pos="4422"/>
        <p:guide orient="horz" pos="4299"/>
        <p:guide orient="horz" pos="1111"/>
        <p:guide orient="horz" pos="975"/>
        <p:guide orient="horz" pos="229"/>
        <p:guide orient="horz" pos="4537"/>
        <p:guide orient="horz" pos="346"/>
        <p:guide orient="horz" pos="460"/>
        <p:guide orient="horz" pos="4184"/>
        <p:guide orient="horz" pos="4071"/>
        <p:guide orient="horz" pos="839"/>
        <p:guide orient="horz" pos="4597"/>
        <p:guide pos="4233"/>
        <p:guide pos="113"/>
        <p:guide pos="8360"/>
        <p:guide pos="8244"/>
        <p:guide pos="5737"/>
        <p:guide pos="3046"/>
        <p:guide pos="5447"/>
        <p:guide pos="8134"/>
        <p:guide pos="4109"/>
        <p:guide pos="4369"/>
        <p:guide pos="2752"/>
        <p:guide pos="345"/>
        <p:guide pos="233"/>
      </p:guideLst>
    </p:cSldViewPr>
  </p:slideViewPr>
  <p:outlineViewPr>
    <p:cViewPr>
      <p:scale>
        <a:sx n="33" d="100"/>
        <a:sy n="33" d="100"/>
      </p:scale>
      <p:origin x="0" y="-34158"/>
    </p:cViewPr>
  </p:outlineViewPr>
  <p:notesTextViewPr>
    <p:cViewPr>
      <p:scale>
        <a:sx n="1" d="1"/>
        <a:sy n="1" d="1"/>
      </p:scale>
      <p:origin x="0" y="0"/>
    </p:cViewPr>
  </p:notesTextViewPr>
  <p:sorterViewPr>
    <p:cViewPr>
      <p:scale>
        <a:sx n="73" d="100"/>
        <a:sy n="73" d="100"/>
      </p:scale>
      <p:origin x="0" y="0"/>
    </p:cViewPr>
  </p:sorterViewPr>
  <p:notesViewPr>
    <p:cSldViewPr snapToObjects="1" showGuides="1">
      <p:cViewPr>
        <p:scale>
          <a:sx n="98" d="100"/>
          <a:sy n="98" d="100"/>
        </p:scale>
        <p:origin x="1098" y="-1368"/>
      </p:cViewPr>
      <p:guideLst>
        <p:guide orient="horz" pos="3127"/>
        <p:guide orient="horz" pos="123"/>
        <p:guide orient="horz" pos="6130"/>
        <p:guide orient="horz" pos="5884"/>
        <p:guide orient="horz" pos="2732"/>
        <p:guide orient="horz" pos="2634"/>
        <p:guide orient="horz" pos="517"/>
        <p:guide pos="2141"/>
        <p:guide pos="118"/>
        <p:guide pos="4164"/>
        <p:guide pos="289"/>
        <p:guide pos="4003"/>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commentAuthors" Target="commentAuthors.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handoutMaster" Target="handoutMasters/handoutMaster1.xml"/></Relationships>
</file>

<file path=ppt/charts/_rels/chart1.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package" Target="../embeddings/Microsoft_Excel_Worksheet.xlsx"/></Relationships>
</file>

<file path=ppt/charts/_rels/chart10.xml.rels><?xml version="1.0" encoding="UTF-8" standalone="yes"?>
<Relationships xmlns="http://schemas.openxmlformats.org/package/2006/relationships"><Relationship Id="rId3" Type="http://schemas.openxmlformats.org/officeDocument/2006/relationships/package" Target="../embeddings/Microsoft_Excel_Worksheet9.xlsx"/><Relationship Id="rId2" Type="http://schemas.microsoft.com/office/2011/relationships/chartColorStyle" Target="colors10.xml"/><Relationship Id="rId1" Type="http://schemas.microsoft.com/office/2011/relationships/chartStyle" Target="style10.xml"/></Relationships>
</file>

<file path=ppt/charts/_rels/chart11.xml.rels><?xml version="1.0" encoding="UTF-8" standalone="yes"?>
<Relationships xmlns="http://schemas.openxmlformats.org/package/2006/relationships"><Relationship Id="rId3" Type="http://schemas.openxmlformats.org/officeDocument/2006/relationships/package" Target="../embeddings/Microsoft_Excel_Worksheet10.xlsx"/><Relationship Id="rId2" Type="http://schemas.microsoft.com/office/2011/relationships/chartColorStyle" Target="colors11.xml"/><Relationship Id="rId1" Type="http://schemas.microsoft.com/office/2011/relationships/chartStyle" Target="style11.xml"/><Relationship Id="rId4" Type="http://schemas.openxmlformats.org/officeDocument/2006/relationships/chartUserShapes" Target="../drawings/drawing1.xml"/></Relationships>
</file>

<file path=ppt/charts/_rels/chart12.xml.rels><?xml version="1.0" encoding="UTF-8" standalone="yes"?>
<Relationships xmlns="http://schemas.openxmlformats.org/package/2006/relationships"><Relationship Id="rId3" Type="http://schemas.openxmlformats.org/officeDocument/2006/relationships/package" Target="../embeddings/Microsoft_Excel_Worksheet11.xlsx"/><Relationship Id="rId2" Type="http://schemas.microsoft.com/office/2011/relationships/chartColorStyle" Target="colors12.xml"/><Relationship Id="rId1" Type="http://schemas.microsoft.com/office/2011/relationships/chartStyle" Target="style12.xml"/></Relationships>
</file>

<file path=ppt/charts/_rels/chart13.xml.rels><?xml version="1.0" encoding="UTF-8" standalone="yes"?>
<Relationships xmlns="http://schemas.openxmlformats.org/package/2006/relationships"><Relationship Id="rId3" Type="http://schemas.openxmlformats.org/officeDocument/2006/relationships/package" Target="../embeddings/Microsoft_Excel_Worksheet12.xlsx"/><Relationship Id="rId2" Type="http://schemas.microsoft.com/office/2011/relationships/chartColorStyle" Target="colors13.xml"/><Relationship Id="rId1" Type="http://schemas.microsoft.com/office/2011/relationships/chartStyle" Target="style13.xml"/></Relationships>
</file>

<file path=ppt/charts/_rels/chart14.xml.rels><?xml version="1.0" encoding="UTF-8" standalone="yes"?>
<Relationships xmlns="http://schemas.openxmlformats.org/package/2006/relationships"><Relationship Id="rId3" Type="http://schemas.openxmlformats.org/officeDocument/2006/relationships/package" Target="../embeddings/Microsoft_Excel_Worksheet13.xlsx"/><Relationship Id="rId2" Type="http://schemas.microsoft.com/office/2011/relationships/chartColorStyle" Target="colors14.xml"/><Relationship Id="rId1" Type="http://schemas.microsoft.com/office/2011/relationships/chartStyle" Target="style14.xml"/></Relationships>
</file>

<file path=ppt/charts/_rels/chart15.xml.rels><?xml version="1.0" encoding="UTF-8" standalone="yes"?>
<Relationships xmlns="http://schemas.openxmlformats.org/package/2006/relationships"><Relationship Id="rId3" Type="http://schemas.openxmlformats.org/officeDocument/2006/relationships/package" Target="../embeddings/Microsoft_Excel_Worksheet14.xlsx"/><Relationship Id="rId2" Type="http://schemas.microsoft.com/office/2011/relationships/chartColorStyle" Target="colors15.xml"/><Relationship Id="rId1" Type="http://schemas.microsoft.com/office/2011/relationships/chartStyle" Target="style15.xml"/></Relationships>
</file>

<file path=ppt/charts/_rels/chart16.xml.rels><?xml version="1.0" encoding="UTF-8" standalone="yes"?>
<Relationships xmlns="http://schemas.openxmlformats.org/package/2006/relationships"><Relationship Id="rId3" Type="http://schemas.openxmlformats.org/officeDocument/2006/relationships/themeOverride" Target="../theme/themeOverride6.xml"/><Relationship Id="rId2" Type="http://schemas.microsoft.com/office/2011/relationships/chartColorStyle" Target="colors16.xml"/><Relationship Id="rId1" Type="http://schemas.microsoft.com/office/2011/relationships/chartStyle" Target="style16.xml"/><Relationship Id="rId4" Type="http://schemas.openxmlformats.org/officeDocument/2006/relationships/package" Target="../embeddings/Microsoft_Excel_Worksheet15.xlsx"/></Relationships>
</file>

<file path=ppt/charts/_rels/chart17.xml.rels><?xml version="1.0" encoding="UTF-8" standalone="yes"?>
<Relationships xmlns="http://schemas.openxmlformats.org/package/2006/relationships"><Relationship Id="rId3" Type="http://schemas.openxmlformats.org/officeDocument/2006/relationships/package" Target="../embeddings/Microsoft_Excel_Worksheet16.xlsx"/><Relationship Id="rId2" Type="http://schemas.microsoft.com/office/2011/relationships/chartColorStyle" Target="colors17.xml"/><Relationship Id="rId1" Type="http://schemas.microsoft.com/office/2011/relationships/chartStyle" Target="style17.xml"/></Relationships>
</file>

<file path=ppt/charts/_rels/chart18.xml.rels><?xml version="1.0" encoding="UTF-8" standalone="yes"?>
<Relationships xmlns="http://schemas.openxmlformats.org/package/2006/relationships"><Relationship Id="rId3" Type="http://schemas.openxmlformats.org/officeDocument/2006/relationships/themeOverride" Target="../theme/themeOverride7.xml"/><Relationship Id="rId2" Type="http://schemas.microsoft.com/office/2011/relationships/chartColorStyle" Target="colors18.xml"/><Relationship Id="rId1" Type="http://schemas.microsoft.com/office/2011/relationships/chartStyle" Target="style18.xml"/><Relationship Id="rId4" Type="http://schemas.openxmlformats.org/officeDocument/2006/relationships/package" Target="../embeddings/Microsoft_Excel_Worksheet17.xlsx"/></Relationships>
</file>

<file path=ppt/charts/_rels/chart19.xml.rels><?xml version="1.0" encoding="UTF-8" standalone="yes"?>
<Relationships xmlns="http://schemas.openxmlformats.org/package/2006/relationships"><Relationship Id="rId3" Type="http://schemas.openxmlformats.org/officeDocument/2006/relationships/package" Target="../embeddings/Microsoft_Excel_Worksheet18.xlsx"/><Relationship Id="rId2" Type="http://schemas.microsoft.com/office/2011/relationships/chartColorStyle" Target="colors19.xml"/><Relationship Id="rId1" Type="http://schemas.microsoft.com/office/2011/relationships/chartStyle" Target="style19.xml"/></Relationships>
</file>

<file path=ppt/charts/_rels/chart2.xml.rels><?xml version="1.0" encoding="UTF-8" standalone="yes"?>
<Relationships xmlns="http://schemas.openxmlformats.org/package/2006/relationships"><Relationship Id="rId3" Type="http://schemas.openxmlformats.org/officeDocument/2006/relationships/themeOverride" Target="../theme/themeOverride2.xml"/><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package" Target="../embeddings/Microsoft_Excel_Worksheet1.xlsx"/></Relationships>
</file>

<file path=ppt/charts/_rels/chart20.xml.rels><?xml version="1.0" encoding="UTF-8" standalone="yes"?>
<Relationships xmlns="http://schemas.openxmlformats.org/package/2006/relationships"><Relationship Id="rId3" Type="http://schemas.openxmlformats.org/officeDocument/2006/relationships/package" Target="../embeddings/Microsoft_Excel_Worksheet19.xlsx"/><Relationship Id="rId2" Type="http://schemas.microsoft.com/office/2011/relationships/chartColorStyle" Target="colors20.xml"/><Relationship Id="rId1" Type="http://schemas.microsoft.com/office/2011/relationships/chartStyle" Target="style20.xml"/></Relationships>
</file>

<file path=ppt/charts/_rels/chart21.xml.rels><?xml version="1.0" encoding="UTF-8" standalone="yes"?>
<Relationships xmlns="http://schemas.openxmlformats.org/package/2006/relationships"><Relationship Id="rId3" Type="http://schemas.openxmlformats.org/officeDocument/2006/relationships/package" Target="../embeddings/Microsoft_Excel_Worksheet20.xlsx"/><Relationship Id="rId2" Type="http://schemas.microsoft.com/office/2011/relationships/chartColorStyle" Target="colors21.xml"/><Relationship Id="rId1" Type="http://schemas.microsoft.com/office/2011/relationships/chartStyle" Target="style21.xml"/></Relationships>
</file>

<file path=ppt/charts/_rels/chart22.xml.rels><?xml version="1.0" encoding="UTF-8" standalone="yes"?>
<Relationships xmlns="http://schemas.openxmlformats.org/package/2006/relationships"><Relationship Id="rId3" Type="http://schemas.openxmlformats.org/officeDocument/2006/relationships/package" Target="../embeddings/Microsoft_Excel_Worksheet21.xlsx"/><Relationship Id="rId2" Type="http://schemas.microsoft.com/office/2011/relationships/chartColorStyle" Target="colors22.xml"/><Relationship Id="rId1" Type="http://schemas.microsoft.com/office/2011/relationships/chartStyle" Target="style22.xml"/></Relationships>
</file>

<file path=ppt/charts/_rels/chart23.xml.rels><?xml version="1.0" encoding="UTF-8" standalone="yes"?>
<Relationships xmlns="http://schemas.openxmlformats.org/package/2006/relationships"><Relationship Id="rId3" Type="http://schemas.openxmlformats.org/officeDocument/2006/relationships/package" Target="../embeddings/Microsoft_Excel_Worksheet22.xlsx"/><Relationship Id="rId2" Type="http://schemas.microsoft.com/office/2011/relationships/chartColorStyle" Target="colors23.xml"/><Relationship Id="rId1" Type="http://schemas.microsoft.com/office/2011/relationships/chartStyle" Target="style23.xml"/></Relationships>
</file>

<file path=ppt/charts/_rels/chart24.xml.rels><?xml version="1.0" encoding="UTF-8" standalone="yes"?>
<Relationships xmlns="http://schemas.openxmlformats.org/package/2006/relationships"><Relationship Id="rId3" Type="http://schemas.openxmlformats.org/officeDocument/2006/relationships/package" Target="../embeddings/Microsoft_Excel_Worksheet23.xlsx"/><Relationship Id="rId2" Type="http://schemas.microsoft.com/office/2011/relationships/chartColorStyle" Target="colors24.xml"/><Relationship Id="rId1" Type="http://schemas.microsoft.com/office/2011/relationships/chartStyle" Target="style24.xml"/></Relationships>
</file>

<file path=ppt/charts/_rels/chart25.xml.rels><?xml version="1.0" encoding="UTF-8" standalone="yes"?>
<Relationships xmlns="http://schemas.openxmlformats.org/package/2006/relationships"><Relationship Id="rId3" Type="http://schemas.openxmlformats.org/officeDocument/2006/relationships/package" Target="../embeddings/Microsoft_Excel_Worksheet24.xlsx"/><Relationship Id="rId2" Type="http://schemas.microsoft.com/office/2011/relationships/chartColorStyle" Target="colors25.xml"/><Relationship Id="rId1" Type="http://schemas.microsoft.com/office/2011/relationships/chartStyle" Target="style25.xml"/></Relationships>
</file>

<file path=ppt/charts/_rels/chart26.xml.rels><?xml version="1.0" encoding="UTF-8" standalone="yes"?>
<Relationships xmlns="http://schemas.openxmlformats.org/package/2006/relationships"><Relationship Id="rId3" Type="http://schemas.openxmlformats.org/officeDocument/2006/relationships/package" Target="../embeddings/Microsoft_Excel_Worksheet25.xlsx"/><Relationship Id="rId2" Type="http://schemas.microsoft.com/office/2011/relationships/chartColorStyle" Target="colors26.xml"/><Relationship Id="rId1" Type="http://schemas.microsoft.com/office/2011/relationships/chartStyle" Target="style26.xml"/></Relationships>
</file>

<file path=ppt/charts/_rels/chart27.xml.rels><?xml version="1.0" encoding="UTF-8" standalone="yes"?>
<Relationships xmlns="http://schemas.openxmlformats.org/package/2006/relationships"><Relationship Id="rId3" Type="http://schemas.openxmlformats.org/officeDocument/2006/relationships/package" Target="../embeddings/Microsoft_Excel_Worksheet26.xlsx"/><Relationship Id="rId2" Type="http://schemas.microsoft.com/office/2011/relationships/chartColorStyle" Target="colors27.xml"/><Relationship Id="rId1" Type="http://schemas.microsoft.com/office/2011/relationships/chartStyle" Target="style27.xml"/><Relationship Id="rId4" Type="http://schemas.openxmlformats.org/officeDocument/2006/relationships/chartUserShapes" Target="../drawings/drawing2.xml"/></Relationships>
</file>

<file path=ppt/charts/_rels/chart28.xml.rels><?xml version="1.0" encoding="UTF-8" standalone="yes"?>
<Relationships xmlns="http://schemas.openxmlformats.org/package/2006/relationships"><Relationship Id="rId3" Type="http://schemas.openxmlformats.org/officeDocument/2006/relationships/package" Target="../embeddings/Microsoft_Excel_Worksheet27.xlsx"/><Relationship Id="rId2" Type="http://schemas.microsoft.com/office/2011/relationships/chartColorStyle" Target="colors28.xml"/><Relationship Id="rId1" Type="http://schemas.microsoft.com/office/2011/relationships/chartStyle" Target="style28.xml"/><Relationship Id="rId4" Type="http://schemas.openxmlformats.org/officeDocument/2006/relationships/chartUserShapes" Target="../drawings/drawing3.xml"/></Relationships>
</file>

<file path=ppt/charts/_rels/chart29.xml.rels><?xml version="1.0" encoding="UTF-8" standalone="yes"?>
<Relationships xmlns="http://schemas.openxmlformats.org/package/2006/relationships"><Relationship Id="rId3" Type="http://schemas.openxmlformats.org/officeDocument/2006/relationships/package" Target="../embeddings/Microsoft_Excel_Worksheet28.xlsx"/><Relationship Id="rId2" Type="http://schemas.microsoft.com/office/2011/relationships/chartColorStyle" Target="colors29.xml"/><Relationship Id="rId1" Type="http://schemas.microsoft.com/office/2011/relationships/chartStyle" Target="style29.xml"/></Relationships>
</file>

<file path=ppt/charts/_rels/chart3.xml.rels><?xml version="1.0" encoding="UTF-8" standalone="yes"?>
<Relationships xmlns="http://schemas.openxmlformats.org/package/2006/relationships"><Relationship Id="rId3" Type="http://schemas.openxmlformats.org/officeDocument/2006/relationships/themeOverride" Target="../theme/themeOverride3.xml"/><Relationship Id="rId2" Type="http://schemas.microsoft.com/office/2011/relationships/chartColorStyle" Target="colors3.xml"/><Relationship Id="rId1" Type="http://schemas.microsoft.com/office/2011/relationships/chartStyle" Target="style3.xml"/><Relationship Id="rId4" Type="http://schemas.openxmlformats.org/officeDocument/2006/relationships/package" Target="../embeddings/Microsoft_Excel_Worksheet2.xlsx"/></Relationships>
</file>

<file path=ppt/charts/_rels/chart30.xml.rels><?xml version="1.0" encoding="UTF-8" standalone="yes"?>
<Relationships xmlns="http://schemas.openxmlformats.org/package/2006/relationships"><Relationship Id="rId3" Type="http://schemas.openxmlformats.org/officeDocument/2006/relationships/package" Target="../embeddings/Microsoft_Excel_Worksheet29.xlsx"/><Relationship Id="rId2" Type="http://schemas.microsoft.com/office/2011/relationships/chartColorStyle" Target="colors30.xml"/><Relationship Id="rId1" Type="http://schemas.microsoft.com/office/2011/relationships/chartStyle" Target="style30.xml"/></Relationships>
</file>

<file path=ppt/charts/_rels/chart31.xml.rels><?xml version="1.0" encoding="UTF-8" standalone="yes"?>
<Relationships xmlns="http://schemas.openxmlformats.org/package/2006/relationships"><Relationship Id="rId3" Type="http://schemas.openxmlformats.org/officeDocument/2006/relationships/package" Target="../embeddings/Microsoft_Excel_Worksheet30.xlsx"/><Relationship Id="rId2" Type="http://schemas.microsoft.com/office/2011/relationships/chartColorStyle" Target="colors31.xml"/><Relationship Id="rId1" Type="http://schemas.microsoft.com/office/2011/relationships/chartStyle" Target="style31.xml"/><Relationship Id="rId4" Type="http://schemas.openxmlformats.org/officeDocument/2006/relationships/chartUserShapes" Target="../drawings/drawing4.xml"/></Relationships>
</file>

<file path=ppt/charts/_rels/chart32.xml.rels><?xml version="1.0" encoding="UTF-8" standalone="yes"?>
<Relationships xmlns="http://schemas.openxmlformats.org/package/2006/relationships"><Relationship Id="rId3" Type="http://schemas.openxmlformats.org/officeDocument/2006/relationships/package" Target="../embeddings/Microsoft_Excel_Worksheet31.xlsx"/><Relationship Id="rId2" Type="http://schemas.microsoft.com/office/2011/relationships/chartColorStyle" Target="colors32.xml"/><Relationship Id="rId1" Type="http://schemas.microsoft.com/office/2011/relationships/chartStyle" Target="style32.xml"/></Relationships>
</file>

<file path=ppt/charts/_rels/chart33.xml.rels><?xml version="1.0" encoding="UTF-8" standalone="yes"?>
<Relationships xmlns="http://schemas.openxmlformats.org/package/2006/relationships"><Relationship Id="rId3" Type="http://schemas.openxmlformats.org/officeDocument/2006/relationships/package" Target="../embeddings/Microsoft_Excel_Worksheet32.xlsx"/><Relationship Id="rId2" Type="http://schemas.microsoft.com/office/2011/relationships/chartColorStyle" Target="colors33.xml"/><Relationship Id="rId1" Type="http://schemas.microsoft.com/office/2011/relationships/chartStyle" Target="style33.xml"/></Relationships>
</file>

<file path=ppt/charts/_rels/chart34.xml.rels><?xml version="1.0" encoding="UTF-8" standalone="yes"?>
<Relationships xmlns="http://schemas.openxmlformats.org/package/2006/relationships"><Relationship Id="rId3" Type="http://schemas.openxmlformats.org/officeDocument/2006/relationships/package" Target="../embeddings/Microsoft_Excel_Worksheet33.xlsx"/><Relationship Id="rId2" Type="http://schemas.microsoft.com/office/2011/relationships/chartColorStyle" Target="colors34.xml"/><Relationship Id="rId1" Type="http://schemas.microsoft.com/office/2011/relationships/chartStyle" Target="style34.xml"/></Relationships>
</file>

<file path=ppt/charts/_rels/chart35.xml.rels><?xml version="1.0" encoding="UTF-8" standalone="yes"?>
<Relationships xmlns="http://schemas.openxmlformats.org/package/2006/relationships"><Relationship Id="rId3" Type="http://schemas.openxmlformats.org/officeDocument/2006/relationships/package" Target="../embeddings/Microsoft_Excel_Worksheet34.xlsx"/><Relationship Id="rId2" Type="http://schemas.microsoft.com/office/2011/relationships/chartColorStyle" Target="colors35.xml"/><Relationship Id="rId1" Type="http://schemas.microsoft.com/office/2011/relationships/chartStyle" Target="style35.xml"/></Relationships>
</file>

<file path=ppt/charts/_rels/chart36.xml.rels><?xml version="1.0" encoding="UTF-8" standalone="yes"?>
<Relationships xmlns="http://schemas.openxmlformats.org/package/2006/relationships"><Relationship Id="rId3" Type="http://schemas.openxmlformats.org/officeDocument/2006/relationships/package" Target="../embeddings/Microsoft_Excel_Worksheet35.xlsx"/><Relationship Id="rId2" Type="http://schemas.microsoft.com/office/2011/relationships/chartColorStyle" Target="colors36.xml"/><Relationship Id="rId1" Type="http://schemas.microsoft.com/office/2011/relationships/chartStyle" Target="style36.xml"/></Relationships>
</file>

<file path=ppt/charts/_rels/chart37.xml.rels><?xml version="1.0" encoding="UTF-8" standalone="yes"?>
<Relationships xmlns="http://schemas.openxmlformats.org/package/2006/relationships"><Relationship Id="rId3" Type="http://schemas.openxmlformats.org/officeDocument/2006/relationships/package" Target="../embeddings/Microsoft_Excel_Worksheet36.xlsx"/><Relationship Id="rId2" Type="http://schemas.microsoft.com/office/2011/relationships/chartColorStyle" Target="colors37.xml"/><Relationship Id="rId1" Type="http://schemas.microsoft.com/office/2011/relationships/chartStyle" Target="style37.xml"/></Relationships>
</file>

<file path=ppt/charts/_rels/chart38.xml.rels><?xml version="1.0" encoding="UTF-8" standalone="yes"?>
<Relationships xmlns="http://schemas.openxmlformats.org/package/2006/relationships"><Relationship Id="rId3" Type="http://schemas.openxmlformats.org/officeDocument/2006/relationships/themeOverride" Target="../theme/themeOverride8.xml"/><Relationship Id="rId2" Type="http://schemas.microsoft.com/office/2011/relationships/chartColorStyle" Target="colors38.xml"/><Relationship Id="rId1" Type="http://schemas.microsoft.com/office/2011/relationships/chartStyle" Target="style38.xml"/><Relationship Id="rId4" Type="http://schemas.openxmlformats.org/officeDocument/2006/relationships/package" Target="../embeddings/Microsoft_Excel_Worksheet37.xlsx"/></Relationships>
</file>

<file path=ppt/charts/_rels/chart39.xml.rels><?xml version="1.0" encoding="UTF-8" standalone="yes"?>
<Relationships xmlns="http://schemas.openxmlformats.org/package/2006/relationships"><Relationship Id="rId3" Type="http://schemas.openxmlformats.org/officeDocument/2006/relationships/package" Target="../embeddings/Microsoft_Excel_Worksheet38.xlsx"/><Relationship Id="rId2" Type="http://schemas.microsoft.com/office/2011/relationships/chartColorStyle" Target="colors39.xml"/><Relationship Id="rId1" Type="http://schemas.microsoft.com/office/2011/relationships/chartStyle" Target="style39.xml"/></Relationships>
</file>

<file path=ppt/charts/_rels/chart4.xml.rels><?xml version="1.0" encoding="UTF-8" standalone="yes"?>
<Relationships xmlns="http://schemas.openxmlformats.org/package/2006/relationships"><Relationship Id="rId3" Type="http://schemas.openxmlformats.org/officeDocument/2006/relationships/themeOverride" Target="../theme/themeOverride4.xml"/><Relationship Id="rId2" Type="http://schemas.microsoft.com/office/2011/relationships/chartColorStyle" Target="colors4.xml"/><Relationship Id="rId1" Type="http://schemas.microsoft.com/office/2011/relationships/chartStyle" Target="style4.xml"/><Relationship Id="rId4" Type="http://schemas.openxmlformats.org/officeDocument/2006/relationships/package" Target="../embeddings/Microsoft_Excel_Worksheet3.xlsx"/></Relationships>
</file>

<file path=ppt/charts/_rels/chart40.xml.rels><?xml version="1.0" encoding="UTF-8" standalone="yes"?>
<Relationships xmlns="http://schemas.openxmlformats.org/package/2006/relationships"><Relationship Id="rId3" Type="http://schemas.openxmlformats.org/officeDocument/2006/relationships/themeOverride" Target="../theme/themeOverride9.xml"/><Relationship Id="rId2" Type="http://schemas.microsoft.com/office/2011/relationships/chartColorStyle" Target="colors40.xml"/><Relationship Id="rId1" Type="http://schemas.microsoft.com/office/2011/relationships/chartStyle" Target="style40.xml"/><Relationship Id="rId4" Type="http://schemas.openxmlformats.org/officeDocument/2006/relationships/package" Target="../embeddings/Microsoft_Excel_Worksheet39.xlsx"/></Relationships>
</file>

<file path=ppt/charts/_rels/chart41.xml.rels><?xml version="1.0" encoding="UTF-8" standalone="yes"?>
<Relationships xmlns="http://schemas.openxmlformats.org/package/2006/relationships"><Relationship Id="rId3" Type="http://schemas.openxmlformats.org/officeDocument/2006/relationships/package" Target="../embeddings/Microsoft_Excel_Worksheet40.xlsx"/><Relationship Id="rId2" Type="http://schemas.microsoft.com/office/2011/relationships/chartColorStyle" Target="colors41.xml"/><Relationship Id="rId1" Type="http://schemas.microsoft.com/office/2011/relationships/chartStyle" Target="style41.xml"/></Relationships>
</file>

<file path=ppt/charts/_rels/chart42.xml.rels><?xml version="1.0" encoding="UTF-8" standalone="yes"?>
<Relationships xmlns="http://schemas.openxmlformats.org/package/2006/relationships"><Relationship Id="rId3" Type="http://schemas.openxmlformats.org/officeDocument/2006/relationships/themeOverride" Target="../theme/themeOverride10.xml"/><Relationship Id="rId2" Type="http://schemas.microsoft.com/office/2011/relationships/chartColorStyle" Target="colors42.xml"/><Relationship Id="rId1" Type="http://schemas.microsoft.com/office/2011/relationships/chartStyle" Target="style42.xml"/><Relationship Id="rId4" Type="http://schemas.openxmlformats.org/officeDocument/2006/relationships/package" Target="../embeddings/Microsoft_Excel_Worksheet41.xlsx"/></Relationships>
</file>

<file path=ppt/charts/_rels/chart43.xml.rels><?xml version="1.0" encoding="UTF-8" standalone="yes"?>
<Relationships xmlns="http://schemas.openxmlformats.org/package/2006/relationships"><Relationship Id="rId3" Type="http://schemas.openxmlformats.org/officeDocument/2006/relationships/package" Target="../embeddings/Microsoft_Excel_Worksheet42.xlsx"/><Relationship Id="rId2" Type="http://schemas.microsoft.com/office/2011/relationships/chartColorStyle" Target="colors43.xml"/><Relationship Id="rId1" Type="http://schemas.microsoft.com/office/2011/relationships/chartStyle" Target="style43.xml"/></Relationships>
</file>

<file path=ppt/charts/_rels/chart44.xml.rels><?xml version="1.0" encoding="UTF-8" standalone="yes"?>
<Relationships xmlns="http://schemas.openxmlformats.org/package/2006/relationships"><Relationship Id="rId3" Type="http://schemas.openxmlformats.org/officeDocument/2006/relationships/themeOverride" Target="../theme/themeOverride11.xml"/><Relationship Id="rId2" Type="http://schemas.microsoft.com/office/2011/relationships/chartColorStyle" Target="colors44.xml"/><Relationship Id="rId1" Type="http://schemas.microsoft.com/office/2011/relationships/chartStyle" Target="style44.xml"/><Relationship Id="rId4" Type="http://schemas.openxmlformats.org/officeDocument/2006/relationships/package" Target="../embeddings/Microsoft_Excel_Worksheet43.xlsx"/></Relationships>
</file>

<file path=ppt/charts/_rels/chart45.xml.rels><?xml version="1.0" encoding="UTF-8" standalone="yes"?>
<Relationships xmlns="http://schemas.openxmlformats.org/package/2006/relationships"><Relationship Id="rId3" Type="http://schemas.openxmlformats.org/officeDocument/2006/relationships/package" Target="../embeddings/Microsoft_Excel_Worksheet44.xlsx"/><Relationship Id="rId2" Type="http://schemas.microsoft.com/office/2011/relationships/chartColorStyle" Target="colors45.xml"/><Relationship Id="rId1" Type="http://schemas.microsoft.com/office/2011/relationships/chartStyle" Target="style45.xml"/></Relationships>
</file>

<file path=ppt/charts/_rels/chart46.xml.rels><?xml version="1.0" encoding="UTF-8" standalone="yes"?>
<Relationships xmlns="http://schemas.openxmlformats.org/package/2006/relationships"><Relationship Id="rId3" Type="http://schemas.openxmlformats.org/officeDocument/2006/relationships/themeOverride" Target="../theme/themeOverride12.xml"/><Relationship Id="rId2" Type="http://schemas.microsoft.com/office/2011/relationships/chartColorStyle" Target="colors46.xml"/><Relationship Id="rId1" Type="http://schemas.microsoft.com/office/2011/relationships/chartStyle" Target="style46.xml"/><Relationship Id="rId4" Type="http://schemas.openxmlformats.org/officeDocument/2006/relationships/package" Target="../embeddings/Microsoft_Excel_Worksheet45.xlsx"/></Relationships>
</file>

<file path=ppt/charts/_rels/chart47.xml.rels><?xml version="1.0" encoding="UTF-8" standalone="yes"?>
<Relationships xmlns="http://schemas.openxmlformats.org/package/2006/relationships"><Relationship Id="rId3" Type="http://schemas.openxmlformats.org/officeDocument/2006/relationships/package" Target="../embeddings/Microsoft_Excel_Worksheet46.xlsx"/><Relationship Id="rId2" Type="http://schemas.microsoft.com/office/2011/relationships/chartColorStyle" Target="colors47.xml"/><Relationship Id="rId1" Type="http://schemas.microsoft.com/office/2011/relationships/chartStyle" Target="style47.xml"/></Relationships>
</file>

<file path=ppt/charts/_rels/chart48.xml.rels><?xml version="1.0" encoding="UTF-8" standalone="yes"?>
<Relationships xmlns="http://schemas.openxmlformats.org/package/2006/relationships"><Relationship Id="rId3" Type="http://schemas.openxmlformats.org/officeDocument/2006/relationships/themeOverride" Target="../theme/themeOverride13.xml"/><Relationship Id="rId2" Type="http://schemas.microsoft.com/office/2011/relationships/chartColorStyle" Target="colors48.xml"/><Relationship Id="rId1" Type="http://schemas.microsoft.com/office/2011/relationships/chartStyle" Target="style48.xml"/><Relationship Id="rId4" Type="http://schemas.openxmlformats.org/officeDocument/2006/relationships/package" Target="../embeddings/Microsoft_Excel_Worksheet47.xlsx"/></Relationships>
</file>

<file path=ppt/charts/_rels/chart49.xml.rels><?xml version="1.0" encoding="UTF-8" standalone="yes"?>
<Relationships xmlns="http://schemas.openxmlformats.org/package/2006/relationships"><Relationship Id="rId3" Type="http://schemas.openxmlformats.org/officeDocument/2006/relationships/package" Target="../embeddings/Microsoft_Excel_Worksheet48.xlsx"/><Relationship Id="rId2" Type="http://schemas.microsoft.com/office/2011/relationships/chartColorStyle" Target="colors49.xml"/><Relationship Id="rId1" Type="http://schemas.microsoft.com/office/2011/relationships/chartStyle" Target="style49.xml"/></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package" Target="../embeddings/Microsoft_Excel_Worksheet5.xlsx"/><Relationship Id="rId2" Type="http://schemas.microsoft.com/office/2011/relationships/chartColorStyle" Target="colors6.xml"/><Relationship Id="rId1" Type="http://schemas.microsoft.com/office/2011/relationships/chartStyle" Target="style6.xml"/></Relationships>
</file>

<file path=ppt/charts/_rels/chart7.xml.rels><?xml version="1.0" encoding="UTF-8" standalone="yes"?>
<Relationships xmlns="http://schemas.openxmlformats.org/package/2006/relationships"><Relationship Id="rId3" Type="http://schemas.openxmlformats.org/officeDocument/2006/relationships/package" Target="../embeddings/Microsoft_Excel_Worksheet6.xlsx"/><Relationship Id="rId2" Type="http://schemas.microsoft.com/office/2011/relationships/chartColorStyle" Target="colors7.xml"/><Relationship Id="rId1" Type="http://schemas.microsoft.com/office/2011/relationships/chartStyle" Target="style7.xml"/></Relationships>
</file>

<file path=ppt/charts/_rels/chart8.xml.rels><?xml version="1.0" encoding="UTF-8" standalone="yes"?>
<Relationships xmlns="http://schemas.openxmlformats.org/package/2006/relationships"><Relationship Id="rId3" Type="http://schemas.openxmlformats.org/officeDocument/2006/relationships/package" Target="../embeddings/Microsoft_Excel_Worksheet7.xlsx"/><Relationship Id="rId2" Type="http://schemas.microsoft.com/office/2011/relationships/chartColorStyle" Target="colors8.xml"/><Relationship Id="rId1" Type="http://schemas.microsoft.com/office/2011/relationships/chartStyle" Target="style8.xml"/></Relationships>
</file>

<file path=ppt/charts/_rels/chart9.xml.rels><?xml version="1.0" encoding="UTF-8" standalone="yes"?>
<Relationships xmlns="http://schemas.openxmlformats.org/package/2006/relationships"><Relationship Id="rId3" Type="http://schemas.openxmlformats.org/officeDocument/2006/relationships/themeOverride" Target="../theme/themeOverride5.xml"/><Relationship Id="rId2" Type="http://schemas.microsoft.com/office/2011/relationships/chartColorStyle" Target="colors9.xml"/><Relationship Id="rId1" Type="http://schemas.microsoft.com/office/2011/relationships/chartStyle" Target="style9.xml"/><Relationship Id="rId4" Type="http://schemas.openxmlformats.org/officeDocument/2006/relationships/package" Target="../embeddings/Microsoft_Excel_Worksheet8.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lnSpc>
                <a:spcPts val="1600"/>
              </a:lnSpc>
              <a:defRPr sz="1900" b="1" i="1" u="none" strike="noStrike" kern="1200" spc="0" baseline="0">
                <a:solidFill>
                  <a:schemeClr val="bg1">
                    <a:lumMod val="50000"/>
                  </a:schemeClr>
                </a:solidFill>
                <a:latin typeface="+mn-lt"/>
                <a:ea typeface="+mn-ea"/>
                <a:cs typeface="+mn-cs"/>
              </a:defRPr>
            </a:pPr>
            <a:r>
              <a:rPr lang="en-GB" sz="1900" i="1" dirty="0">
                <a:solidFill>
                  <a:schemeClr val="bg1">
                    <a:lumMod val="50000"/>
                  </a:schemeClr>
                </a:solidFill>
              </a:rPr>
              <a:t>Comparison with </a:t>
            </a:r>
          </a:p>
          <a:p>
            <a:pPr>
              <a:lnSpc>
                <a:spcPts val="1600"/>
              </a:lnSpc>
              <a:defRPr sz="1900" i="1">
                <a:solidFill>
                  <a:schemeClr val="bg1">
                    <a:lumMod val="50000"/>
                  </a:schemeClr>
                </a:solidFill>
              </a:defRPr>
            </a:pPr>
            <a:r>
              <a:rPr lang="en-GB" sz="1900" i="1" dirty="0">
                <a:solidFill>
                  <a:schemeClr val="bg1">
                    <a:lumMod val="50000"/>
                  </a:schemeClr>
                </a:solidFill>
              </a:rPr>
              <a:t>European/SEM average</a:t>
            </a:r>
          </a:p>
        </c:rich>
      </c:tx>
      <c:layout>
        <c:manualLayout>
          <c:xMode val="edge"/>
          <c:yMode val="edge"/>
          <c:x val="0.57392302675296503"/>
          <c:y val="4.3595737952693047E-3"/>
        </c:manualLayout>
      </c:layout>
      <c:overlay val="0"/>
      <c:spPr>
        <a:noFill/>
        <a:ln>
          <a:noFill/>
        </a:ln>
        <a:effectLst/>
      </c:spPr>
      <c:txPr>
        <a:bodyPr rot="0" spcFirstLastPara="1" vertOverflow="ellipsis" vert="horz" wrap="square" anchor="ctr" anchorCtr="1"/>
        <a:lstStyle/>
        <a:p>
          <a:pPr>
            <a:lnSpc>
              <a:spcPts val="1600"/>
            </a:lnSpc>
            <a:defRPr sz="1900" b="1" i="1" u="none" strike="noStrike" kern="1200" spc="0" baseline="0">
              <a:solidFill>
                <a:schemeClr val="bg1">
                  <a:lumMod val="50000"/>
                </a:schemeClr>
              </a:solidFill>
              <a:latin typeface="+mn-lt"/>
              <a:ea typeface="+mn-ea"/>
              <a:cs typeface="+mn-cs"/>
            </a:defRPr>
          </a:pPr>
          <a:endParaRPr lang="en-US"/>
        </a:p>
      </c:txPr>
    </c:title>
    <c:autoTitleDeleted val="0"/>
    <c:plotArea>
      <c:layout>
        <c:manualLayout>
          <c:layoutTarget val="inner"/>
          <c:xMode val="edge"/>
          <c:yMode val="edge"/>
          <c:x val="0.548698560753757"/>
          <c:y val="0.11646611682485279"/>
          <c:w val="0.42798163189230182"/>
          <c:h val="0.76939722068920402"/>
        </c:manualLayout>
      </c:layout>
      <c:barChart>
        <c:barDir val="bar"/>
        <c:grouping val="percentStacked"/>
        <c:varyColors val="0"/>
        <c:ser>
          <c:idx val="0"/>
          <c:order val="0"/>
          <c:tx>
            <c:strRef>
              <c:f>Sheet1!$C$11</c:f>
              <c:strCache>
                <c:ptCount val="1"/>
                <c:pt idx="0">
                  <c:v>Strongly characterise</c:v>
                </c:pt>
              </c:strCache>
            </c:strRef>
          </c:tx>
          <c:spPr>
            <a:solidFill>
              <a:srgbClr val="007681"/>
            </a:solidFill>
            <a:ln>
              <a:noFill/>
            </a:ln>
            <a:effectLst/>
          </c:spPr>
          <c:invertIfNegative val="0"/>
          <c:dLbls>
            <c:dLbl>
              <c:idx val="4"/>
              <c:layout>
                <c:manualLayout>
                  <c:x val="2.802940660178842E-3"/>
                  <c:y val="2.927416391964483E-3"/>
                </c:manualLayout>
              </c:layout>
              <c:numFmt formatCode="#,##0" sourceLinked="0"/>
              <c:spPr>
                <a:noFill/>
                <a:ln>
                  <a:noFill/>
                </a:ln>
                <a:effectLst/>
              </c:spPr>
              <c:txPr>
                <a:bodyPr rot="0" spcFirstLastPara="1" vertOverflow="ellipsis" vert="horz" wrap="square" anchor="ctr" anchorCtr="1"/>
                <a:lstStyle/>
                <a:p>
                  <a:pPr algn="ctr">
                    <a:defRPr sz="1200" b="1" i="0" u="none" strike="noStrike" kern="1200" baseline="0">
                      <a:solidFill>
                        <a:schemeClr val="bg1">
                          <a:lumMod val="95000"/>
                        </a:schemeClr>
                      </a:solidFill>
                      <a:latin typeface="+mn-lt"/>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F76A-4C7C-9363-4E60C4B5E59C}"/>
                </c:ext>
              </c:extLst>
            </c:dLbl>
            <c:numFmt formatCode="#,##0" sourceLinked="0"/>
            <c:spPr>
              <a:noFill/>
              <a:ln>
                <a:noFill/>
              </a:ln>
              <a:effectLst/>
            </c:spPr>
            <c:txPr>
              <a:bodyPr rot="0" spcFirstLastPara="1" vertOverflow="ellipsis" vert="horz" wrap="square" anchor="ctr" anchorCtr="1"/>
              <a:lstStyle/>
              <a:p>
                <a:pPr>
                  <a:defRPr sz="1200" b="1" i="0" u="none" strike="noStrike" kern="1200" baseline="0">
                    <a:solidFill>
                      <a:schemeClr val="bg1">
                        <a:lumMod val="9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Sheet1!$B$12:$B$31</c:f>
              <c:strCache>
                <c:ptCount val="20"/>
                <c:pt idx="0">
                  <c:v>EU</c:v>
                </c:pt>
                <c:pt idx="1">
                  <c:v>SEM</c:v>
                </c:pt>
                <c:pt idx="3">
                  <c:v>EU</c:v>
                </c:pt>
                <c:pt idx="4">
                  <c:v>SEM</c:v>
                </c:pt>
                <c:pt idx="6">
                  <c:v>EU</c:v>
                </c:pt>
                <c:pt idx="7">
                  <c:v>SEM</c:v>
                </c:pt>
                <c:pt idx="9">
                  <c:v>EU</c:v>
                </c:pt>
                <c:pt idx="10">
                  <c:v>SEM</c:v>
                </c:pt>
                <c:pt idx="12">
                  <c:v>EU</c:v>
                </c:pt>
                <c:pt idx="13">
                  <c:v>SEM</c:v>
                </c:pt>
                <c:pt idx="15">
                  <c:v>EU</c:v>
                </c:pt>
                <c:pt idx="16">
                  <c:v>SEM</c:v>
                </c:pt>
                <c:pt idx="18">
                  <c:v>EU</c:v>
                </c:pt>
                <c:pt idx="19">
                  <c:v>SEM</c:v>
                </c:pt>
              </c:strCache>
            </c:strRef>
          </c:cat>
          <c:val>
            <c:numRef>
              <c:f>Sheet1!$C$12:$C$31</c:f>
              <c:numCache>
                <c:formatCode>General</c:formatCode>
                <c:ptCount val="20"/>
                <c:pt idx="0" formatCode="0.0\%">
                  <c:v>66.8</c:v>
                </c:pt>
                <c:pt idx="3" formatCode="0.0\%">
                  <c:v>64.5</c:v>
                </c:pt>
                <c:pt idx="6" formatCode="0.0\%">
                  <c:v>46.7</c:v>
                </c:pt>
                <c:pt idx="9" formatCode="0.0\%">
                  <c:v>38.299999999999997</c:v>
                </c:pt>
                <c:pt idx="12" formatCode="0.0\%">
                  <c:v>13.7</c:v>
                </c:pt>
                <c:pt idx="15" formatCode="0.0\%">
                  <c:v>22</c:v>
                </c:pt>
                <c:pt idx="18" formatCode="0.0\%">
                  <c:v>19.7</c:v>
                </c:pt>
              </c:numCache>
            </c:numRef>
          </c:val>
          <c:extLst>
            <c:ext xmlns:c16="http://schemas.microsoft.com/office/drawing/2014/chart" uri="{C3380CC4-5D6E-409C-BE32-E72D297353CC}">
              <c16:uniqueId val="{00000001-F76A-4C7C-9363-4E60C4B5E59C}"/>
            </c:ext>
          </c:extLst>
        </c:ser>
        <c:ser>
          <c:idx val="1"/>
          <c:order val="1"/>
          <c:tx>
            <c:strRef>
              <c:f>Sheet1!$D$11</c:f>
              <c:strCache>
                <c:ptCount val="1"/>
                <c:pt idx="0">
                  <c:v>Somewhat characterise</c:v>
                </c:pt>
              </c:strCache>
            </c:strRef>
          </c:tx>
          <c:spPr>
            <a:solidFill>
              <a:schemeClr val="accent2"/>
            </a:solidFill>
            <a:ln>
              <a:noFill/>
            </a:ln>
            <a:effectLst/>
          </c:spPr>
          <c:invertIfNegative val="0"/>
          <c:dLbls>
            <c:numFmt formatCode="#,##0" sourceLinked="0"/>
            <c:spPr>
              <a:noFill/>
              <a:ln>
                <a:noFill/>
              </a:ln>
              <a:effectLst/>
            </c:spPr>
            <c:txPr>
              <a:bodyPr rot="0" spcFirstLastPara="1" vertOverflow="ellipsis" vert="horz" wrap="square" anchor="ctr" anchorCtr="1"/>
              <a:lstStyle/>
              <a:p>
                <a:pPr>
                  <a:defRPr sz="1200" b="1" i="0" u="none" strike="noStrike" kern="1200" baseline="0">
                    <a:solidFill>
                      <a:schemeClr val="bg1">
                        <a:lumMod val="9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Sheet1!$B$12:$B$31</c:f>
              <c:strCache>
                <c:ptCount val="20"/>
                <c:pt idx="0">
                  <c:v>EU</c:v>
                </c:pt>
                <c:pt idx="1">
                  <c:v>SEM</c:v>
                </c:pt>
                <c:pt idx="3">
                  <c:v>EU</c:v>
                </c:pt>
                <c:pt idx="4">
                  <c:v>SEM</c:v>
                </c:pt>
                <c:pt idx="6">
                  <c:v>EU</c:v>
                </c:pt>
                <c:pt idx="7">
                  <c:v>SEM</c:v>
                </c:pt>
                <c:pt idx="9">
                  <c:v>EU</c:v>
                </c:pt>
                <c:pt idx="10">
                  <c:v>SEM</c:v>
                </c:pt>
                <c:pt idx="12">
                  <c:v>EU</c:v>
                </c:pt>
                <c:pt idx="13">
                  <c:v>SEM</c:v>
                </c:pt>
                <c:pt idx="15">
                  <c:v>EU</c:v>
                </c:pt>
                <c:pt idx="16">
                  <c:v>SEM</c:v>
                </c:pt>
                <c:pt idx="18">
                  <c:v>EU</c:v>
                </c:pt>
                <c:pt idx="19">
                  <c:v>SEM</c:v>
                </c:pt>
              </c:strCache>
            </c:strRef>
          </c:cat>
          <c:val>
            <c:numRef>
              <c:f>Sheet1!$D$12:$D$31</c:f>
              <c:numCache>
                <c:formatCode>General</c:formatCode>
                <c:ptCount val="20"/>
                <c:pt idx="0" formatCode="0.0\%">
                  <c:v>26.1</c:v>
                </c:pt>
                <c:pt idx="3" formatCode="0.0\%">
                  <c:v>30.4</c:v>
                </c:pt>
                <c:pt idx="6" formatCode="0.0\%">
                  <c:v>42</c:v>
                </c:pt>
                <c:pt idx="9" formatCode="0.0\%">
                  <c:v>46.5</c:v>
                </c:pt>
                <c:pt idx="12" formatCode="0.0\%">
                  <c:v>58.7</c:v>
                </c:pt>
                <c:pt idx="15" formatCode="0.0\%">
                  <c:v>57.9</c:v>
                </c:pt>
                <c:pt idx="18" formatCode="0.0\%">
                  <c:v>52.1</c:v>
                </c:pt>
              </c:numCache>
            </c:numRef>
          </c:val>
          <c:extLst>
            <c:ext xmlns:c16="http://schemas.microsoft.com/office/drawing/2014/chart" uri="{C3380CC4-5D6E-409C-BE32-E72D297353CC}">
              <c16:uniqueId val="{00000002-F76A-4C7C-9363-4E60C4B5E59C}"/>
            </c:ext>
          </c:extLst>
        </c:ser>
        <c:ser>
          <c:idx val="2"/>
          <c:order val="2"/>
          <c:tx>
            <c:strRef>
              <c:f>Sheet1!$E$11</c:f>
              <c:strCache>
                <c:ptCount val="1"/>
                <c:pt idx="0">
                  <c:v>Not characterise at all</c:v>
                </c:pt>
              </c:strCache>
            </c:strRef>
          </c:tx>
          <c:spPr>
            <a:solidFill>
              <a:schemeClr val="accent5"/>
            </a:solidFill>
            <a:ln>
              <a:noFill/>
            </a:ln>
            <a:effectLst/>
          </c:spPr>
          <c:invertIfNegative val="0"/>
          <c:dLbls>
            <c:numFmt formatCode="#,##0" sourceLinked="0"/>
            <c:spPr>
              <a:noFill/>
              <a:ln>
                <a:noFill/>
              </a:ln>
              <a:effectLst/>
            </c:spPr>
            <c:txPr>
              <a:bodyPr rot="0" spcFirstLastPara="1" vertOverflow="ellipsis" vert="horz" wrap="square" anchor="ctr" anchorCtr="1"/>
              <a:lstStyle/>
              <a:p>
                <a:pPr>
                  <a:defRPr sz="1200" b="1" i="0" u="none" strike="noStrike" kern="1200" baseline="0">
                    <a:solidFill>
                      <a:schemeClr val="bg1">
                        <a:lumMod val="9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Sheet1!$B$12:$B$31</c:f>
              <c:strCache>
                <c:ptCount val="20"/>
                <c:pt idx="0">
                  <c:v>EU</c:v>
                </c:pt>
                <c:pt idx="1">
                  <c:v>SEM</c:v>
                </c:pt>
                <c:pt idx="3">
                  <c:v>EU</c:v>
                </c:pt>
                <c:pt idx="4">
                  <c:v>SEM</c:v>
                </c:pt>
                <c:pt idx="6">
                  <c:v>EU</c:v>
                </c:pt>
                <c:pt idx="7">
                  <c:v>SEM</c:v>
                </c:pt>
                <c:pt idx="9">
                  <c:v>EU</c:v>
                </c:pt>
                <c:pt idx="10">
                  <c:v>SEM</c:v>
                </c:pt>
                <c:pt idx="12">
                  <c:v>EU</c:v>
                </c:pt>
                <c:pt idx="13">
                  <c:v>SEM</c:v>
                </c:pt>
                <c:pt idx="15">
                  <c:v>EU</c:v>
                </c:pt>
                <c:pt idx="16">
                  <c:v>SEM</c:v>
                </c:pt>
                <c:pt idx="18">
                  <c:v>EU</c:v>
                </c:pt>
                <c:pt idx="19">
                  <c:v>SEM</c:v>
                </c:pt>
              </c:strCache>
            </c:strRef>
          </c:cat>
          <c:val>
            <c:numRef>
              <c:f>Sheet1!$E$12:$E$31</c:f>
              <c:numCache>
                <c:formatCode>General</c:formatCode>
                <c:ptCount val="20"/>
                <c:pt idx="0" formatCode="0.0\%">
                  <c:v>3.9</c:v>
                </c:pt>
                <c:pt idx="3" formatCode="0.0\%">
                  <c:v>2.4</c:v>
                </c:pt>
                <c:pt idx="6" formatCode="0.0\%">
                  <c:v>8.9</c:v>
                </c:pt>
                <c:pt idx="9" formatCode="0.0\%">
                  <c:v>11.1</c:v>
                </c:pt>
                <c:pt idx="12" formatCode="0.0\%">
                  <c:v>19.600000000000001</c:v>
                </c:pt>
                <c:pt idx="15" formatCode="0.0\%">
                  <c:v>16.8</c:v>
                </c:pt>
                <c:pt idx="18" formatCode="0.0\%">
                  <c:v>24.2</c:v>
                </c:pt>
              </c:numCache>
            </c:numRef>
          </c:val>
          <c:extLst>
            <c:ext xmlns:c16="http://schemas.microsoft.com/office/drawing/2014/chart" uri="{C3380CC4-5D6E-409C-BE32-E72D297353CC}">
              <c16:uniqueId val="{00000003-F76A-4C7C-9363-4E60C4B5E59C}"/>
            </c:ext>
          </c:extLst>
        </c:ser>
        <c:ser>
          <c:idx val="3"/>
          <c:order val="3"/>
          <c:tx>
            <c:strRef>
              <c:f>Sheet1!$F$11</c:f>
              <c:strCache>
                <c:ptCount val="1"/>
                <c:pt idx="0">
                  <c:v>DK/REF</c:v>
                </c:pt>
              </c:strCache>
            </c:strRef>
          </c:tx>
          <c:spPr>
            <a:solidFill>
              <a:schemeClr val="bg1">
                <a:lumMod val="85000"/>
              </a:schemeClr>
            </a:solidFill>
            <a:ln>
              <a:noFill/>
            </a:ln>
            <a:effectLst/>
          </c:spPr>
          <c:invertIfNegative val="0"/>
          <c:cat>
            <c:strRef>
              <c:f>Sheet1!$B$12:$B$31</c:f>
              <c:strCache>
                <c:ptCount val="20"/>
                <c:pt idx="0">
                  <c:v>EU</c:v>
                </c:pt>
                <c:pt idx="1">
                  <c:v>SEM</c:v>
                </c:pt>
                <c:pt idx="3">
                  <c:v>EU</c:v>
                </c:pt>
                <c:pt idx="4">
                  <c:v>SEM</c:v>
                </c:pt>
                <c:pt idx="6">
                  <c:v>EU</c:v>
                </c:pt>
                <c:pt idx="7">
                  <c:v>SEM</c:v>
                </c:pt>
                <c:pt idx="9">
                  <c:v>EU</c:v>
                </c:pt>
                <c:pt idx="10">
                  <c:v>SEM</c:v>
                </c:pt>
                <c:pt idx="12">
                  <c:v>EU</c:v>
                </c:pt>
                <c:pt idx="13">
                  <c:v>SEM</c:v>
                </c:pt>
                <c:pt idx="15">
                  <c:v>EU</c:v>
                </c:pt>
                <c:pt idx="16">
                  <c:v>SEM</c:v>
                </c:pt>
                <c:pt idx="18">
                  <c:v>EU</c:v>
                </c:pt>
                <c:pt idx="19">
                  <c:v>SEM</c:v>
                </c:pt>
              </c:strCache>
            </c:strRef>
          </c:cat>
          <c:val>
            <c:numRef>
              <c:f>Sheet1!$F$12:$F$31</c:f>
              <c:numCache>
                <c:formatCode>General</c:formatCode>
                <c:ptCount val="20"/>
                <c:pt idx="0" formatCode="0.0\%">
                  <c:v>3.3</c:v>
                </c:pt>
                <c:pt idx="3" formatCode="0.0\%">
                  <c:v>2.7</c:v>
                </c:pt>
                <c:pt idx="6" formatCode="0.0\%">
                  <c:v>2.4</c:v>
                </c:pt>
                <c:pt idx="9" formatCode="0.0\%">
                  <c:v>4.0999999999999996</c:v>
                </c:pt>
                <c:pt idx="12" formatCode="0.0\%">
                  <c:v>7.9</c:v>
                </c:pt>
                <c:pt idx="15" formatCode="0.0\%">
                  <c:v>3.3</c:v>
                </c:pt>
                <c:pt idx="18" formatCode="0.0\%">
                  <c:v>4</c:v>
                </c:pt>
              </c:numCache>
            </c:numRef>
          </c:val>
          <c:extLst>
            <c:ext xmlns:c16="http://schemas.microsoft.com/office/drawing/2014/chart" uri="{C3380CC4-5D6E-409C-BE32-E72D297353CC}">
              <c16:uniqueId val="{00000004-F76A-4C7C-9363-4E60C4B5E59C}"/>
            </c:ext>
          </c:extLst>
        </c:ser>
        <c:ser>
          <c:idx val="4"/>
          <c:order val="4"/>
          <c:tx>
            <c:strRef>
              <c:f>Sheet1!$G$11</c:f>
              <c:strCache>
                <c:ptCount val="1"/>
                <c:pt idx="0">
                  <c:v>Strongly characterise2</c:v>
                </c:pt>
              </c:strCache>
            </c:strRef>
          </c:tx>
          <c:spPr>
            <a:solidFill>
              <a:srgbClr val="007681"/>
            </a:solidFill>
            <a:ln>
              <a:noFill/>
            </a:ln>
            <a:effectLst/>
          </c:spPr>
          <c:invertIfNegative val="0"/>
          <c:dLbls>
            <c:numFmt formatCode="#,##0" sourceLinked="0"/>
            <c:spPr>
              <a:noFill/>
              <a:ln>
                <a:noFill/>
              </a:ln>
              <a:effectLst/>
            </c:spPr>
            <c:txPr>
              <a:bodyPr rot="0" spcFirstLastPara="1" vertOverflow="ellipsis" vert="horz" wrap="square" anchor="ctr" anchorCtr="1"/>
              <a:lstStyle/>
              <a:p>
                <a:pPr>
                  <a:defRPr sz="1200" b="1" i="0" u="none" strike="noStrike" kern="1200" baseline="0">
                    <a:solidFill>
                      <a:schemeClr val="bg1">
                        <a:lumMod val="9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Sheet1!$B$12:$B$31</c:f>
              <c:strCache>
                <c:ptCount val="20"/>
                <c:pt idx="0">
                  <c:v>EU</c:v>
                </c:pt>
                <c:pt idx="1">
                  <c:v>SEM</c:v>
                </c:pt>
                <c:pt idx="3">
                  <c:v>EU</c:v>
                </c:pt>
                <c:pt idx="4">
                  <c:v>SEM</c:v>
                </c:pt>
                <c:pt idx="6">
                  <c:v>EU</c:v>
                </c:pt>
                <c:pt idx="7">
                  <c:v>SEM</c:v>
                </c:pt>
                <c:pt idx="9">
                  <c:v>EU</c:v>
                </c:pt>
                <c:pt idx="10">
                  <c:v>SEM</c:v>
                </c:pt>
                <c:pt idx="12">
                  <c:v>EU</c:v>
                </c:pt>
                <c:pt idx="13">
                  <c:v>SEM</c:v>
                </c:pt>
                <c:pt idx="15">
                  <c:v>EU</c:v>
                </c:pt>
                <c:pt idx="16">
                  <c:v>SEM</c:v>
                </c:pt>
                <c:pt idx="18">
                  <c:v>EU</c:v>
                </c:pt>
                <c:pt idx="19">
                  <c:v>SEM</c:v>
                </c:pt>
              </c:strCache>
            </c:strRef>
          </c:cat>
          <c:val>
            <c:numRef>
              <c:f>Sheet1!$G$12:$G$31</c:f>
              <c:numCache>
                <c:formatCode>0.0\%</c:formatCode>
                <c:ptCount val="20"/>
                <c:pt idx="1">
                  <c:v>48</c:v>
                </c:pt>
                <c:pt idx="4">
                  <c:v>66.7</c:v>
                </c:pt>
                <c:pt idx="7">
                  <c:v>56.3</c:v>
                </c:pt>
                <c:pt idx="10">
                  <c:v>60</c:v>
                </c:pt>
                <c:pt idx="13">
                  <c:v>31.6</c:v>
                </c:pt>
                <c:pt idx="16">
                  <c:v>28</c:v>
                </c:pt>
                <c:pt idx="19">
                  <c:v>33.200000000000003</c:v>
                </c:pt>
              </c:numCache>
            </c:numRef>
          </c:val>
          <c:extLst>
            <c:ext xmlns:c16="http://schemas.microsoft.com/office/drawing/2014/chart" uri="{C3380CC4-5D6E-409C-BE32-E72D297353CC}">
              <c16:uniqueId val="{00000005-F76A-4C7C-9363-4E60C4B5E59C}"/>
            </c:ext>
          </c:extLst>
        </c:ser>
        <c:ser>
          <c:idx val="5"/>
          <c:order val="5"/>
          <c:tx>
            <c:strRef>
              <c:f>Sheet1!$H$11</c:f>
              <c:strCache>
                <c:ptCount val="1"/>
                <c:pt idx="0">
                  <c:v>Somewhat characterise3</c:v>
                </c:pt>
              </c:strCache>
            </c:strRef>
          </c:tx>
          <c:spPr>
            <a:solidFill>
              <a:srgbClr val="71B2C9"/>
            </a:solidFill>
            <a:ln>
              <a:noFill/>
            </a:ln>
            <a:effectLst/>
          </c:spPr>
          <c:invertIfNegative val="0"/>
          <c:dLbls>
            <c:numFmt formatCode="#,##0" sourceLinked="0"/>
            <c:spPr>
              <a:noFill/>
              <a:ln>
                <a:noFill/>
              </a:ln>
              <a:effectLst/>
            </c:spPr>
            <c:txPr>
              <a:bodyPr rot="0" spcFirstLastPara="1" vertOverflow="ellipsis" vert="horz" wrap="square" anchor="ctr" anchorCtr="1"/>
              <a:lstStyle/>
              <a:p>
                <a:pPr>
                  <a:defRPr sz="1200" b="1" i="0" u="none" strike="noStrike" kern="1200" baseline="0">
                    <a:solidFill>
                      <a:schemeClr val="bg1">
                        <a:lumMod val="9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Sheet1!$B$12:$B$31</c:f>
              <c:strCache>
                <c:ptCount val="20"/>
                <c:pt idx="0">
                  <c:v>EU</c:v>
                </c:pt>
                <c:pt idx="1">
                  <c:v>SEM</c:v>
                </c:pt>
                <c:pt idx="3">
                  <c:v>EU</c:v>
                </c:pt>
                <c:pt idx="4">
                  <c:v>SEM</c:v>
                </c:pt>
                <c:pt idx="6">
                  <c:v>EU</c:v>
                </c:pt>
                <c:pt idx="7">
                  <c:v>SEM</c:v>
                </c:pt>
                <c:pt idx="9">
                  <c:v>EU</c:v>
                </c:pt>
                <c:pt idx="10">
                  <c:v>SEM</c:v>
                </c:pt>
                <c:pt idx="12">
                  <c:v>EU</c:v>
                </c:pt>
                <c:pt idx="13">
                  <c:v>SEM</c:v>
                </c:pt>
                <c:pt idx="15">
                  <c:v>EU</c:v>
                </c:pt>
                <c:pt idx="16">
                  <c:v>SEM</c:v>
                </c:pt>
                <c:pt idx="18">
                  <c:v>EU</c:v>
                </c:pt>
                <c:pt idx="19">
                  <c:v>SEM</c:v>
                </c:pt>
              </c:strCache>
            </c:strRef>
          </c:cat>
          <c:val>
            <c:numRef>
              <c:f>Sheet1!$H$12:$H$31</c:f>
              <c:numCache>
                <c:formatCode>0.0\%</c:formatCode>
                <c:ptCount val="20"/>
                <c:pt idx="1">
                  <c:v>32.6</c:v>
                </c:pt>
                <c:pt idx="4">
                  <c:v>23.1</c:v>
                </c:pt>
                <c:pt idx="7">
                  <c:v>27.1</c:v>
                </c:pt>
                <c:pt idx="10">
                  <c:v>24.5</c:v>
                </c:pt>
                <c:pt idx="13">
                  <c:v>37.799999999999997</c:v>
                </c:pt>
                <c:pt idx="16">
                  <c:v>32.5</c:v>
                </c:pt>
                <c:pt idx="19">
                  <c:v>31.2</c:v>
                </c:pt>
              </c:numCache>
            </c:numRef>
          </c:val>
          <c:extLst>
            <c:ext xmlns:c16="http://schemas.microsoft.com/office/drawing/2014/chart" uri="{C3380CC4-5D6E-409C-BE32-E72D297353CC}">
              <c16:uniqueId val="{00000006-F76A-4C7C-9363-4E60C4B5E59C}"/>
            </c:ext>
          </c:extLst>
        </c:ser>
        <c:ser>
          <c:idx val="6"/>
          <c:order val="6"/>
          <c:tx>
            <c:strRef>
              <c:f>Sheet1!$I$11</c:f>
              <c:strCache>
                <c:ptCount val="1"/>
                <c:pt idx="0">
                  <c:v>Not characterise at all4</c:v>
                </c:pt>
              </c:strCache>
            </c:strRef>
          </c:tx>
          <c:spPr>
            <a:solidFill>
              <a:srgbClr val="F1BE48"/>
            </a:solidFill>
            <a:ln>
              <a:noFill/>
            </a:ln>
            <a:effectLst/>
          </c:spPr>
          <c:invertIfNegative val="0"/>
          <c:dLbls>
            <c:numFmt formatCode="#,##0" sourceLinked="0"/>
            <c:spPr>
              <a:noFill/>
              <a:ln>
                <a:noFill/>
              </a:ln>
              <a:effectLst/>
            </c:spPr>
            <c:txPr>
              <a:bodyPr rot="0" spcFirstLastPara="1" vertOverflow="ellipsis" vert="horz" wrap="square" anchor="ctr" anchorCtr="1"/>
              <a:lstStyle/>
              <a:p>
                <a:pPr>
                  <a:defRPr sz="1200" b="1" i="0" u="none" strike="noStrike" kern="1200" baseline="0">
                    <a:solidFill>
                      <a:schemeClr val="bg1">
                        <a:lumMod val="9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Sheet1!$B$12:$B$31</c:f>
              <c:strCache>
                <c:ptCount val="20"/>
                <c:pt idx="0">
                  <c:v>EU</c:v>
                </c:pt>
                <c:pt idx="1">
                  <c:v>SEM</c:v>
                </c:pt>
                <c:pt idx="3">
                  <c:v>EU</c:v>
                </c:pt>
                <c:pt idx="4">
                  <c:v>SEM</c:v>
                </c:pt>
                <c:pt idx="6">
                  <c:v>EU</c:v>
                </c:pt>
                <c:pt idx="7">
                  <c:v>SEM</c:v>
                </c:pt>
                <c:pt idx="9">
                  <c:v>EU</c:v>
                </c:pt>
                <c:pt idx="10">
                  <c:v>SEM</c:v>
                </c:pt>
                <c:pt idx="12">
                  <c:v>EU</c:v>
                </c:pt>
                <c:pt idx="13">
                  <c:v>SEM</c:v>
                </c:pt>
                <c:pt idx="15">
                  <c:v>EU</c:v>
                </c:pt>
                <c:pt idx="16">
                  <c:v>SEM</c:v>
                </c:pt>
                <c:pt idx="18">
                  <c:v>EU</c:v>
                </c:pt>
                <c:pt idx="19">
                  <c:v>SEM</c:v>
                </c:pt>
              </c:strCache>
            </c:strRef>
          </c:cat>
          <c:val>
            <c:numRef>
              <c:f>Sheet1!$I$12:$I$31</c:f>
              <c:numCache>
                <c:formatCode>0.0\%</c:formatCode>
                <c:ptCount val="20"/>
                <c:pt idx="1">
                  <c:v>14.9</c:v>
                </c:pt>
                <c:pt idx="4">
                  <c:v>6.6</c:v>
                </c:pt>
                <c:pt idx="7">
                  <c:v>11.8</c:v>
                </c:pt>
                <c:pt idx="10">
                  <c:v>11.5</c:v>
                </c:pt>
                <c:pt idx="13">
                  <c:v>24.3</c:v>
                </c:pt>
                <c:pt idx="16">
                  <c:v>35.1</c:v>
                </c:pt>
                <c:pt idx="19">
                  <c:v>28.8</c:v>
                </c:pt>
              </c:numCache>
            </c:numRef>
          </c:val>
          <c:extLst>
            <c:ext xmlns:c16="http://schemas.microsoft.com/office/drawing/2014/chart" uri="{C3380CC4-5D6E-409C-BE32-E72D297353CC}">
              <c16:uniqueId val="{00000007-F76A-4C7C-9363-4E60C4B5E59C}"/>
            </c:ext>
          </c:extLst>
        </c:ser>
        <c:ser>
          <c:idx val="7"/>
          <c:order val="7"/>
          <c:tx>
            <c:strRef>
              <c:f>Sheet1!$J$11</c:f>
              <c:strCache>
                <c:ptCount val="1"/>
                <c:pt idx="0">
                  <c:v>DK/REF5</c:v>
                </c:pt>
              </c:strCache>
            </c:strRef>
          </c:tx>
          <c:spPr>
            <a:solidFill>
              <a:schemeClr val="bg1">
                <a:lumMod val="85000"/>
              </a:schemeClr>
            </a:solidFill>
            <a:ln>
              <a:noFill/>
            </a:ln>
            <a:effectLst/>
          </c:spPr>
          <c:invertIfNegative val="0"/>
          <c:cat>
            <c:strRef>
              <c:f>Sheet1!$B$12:$B$31</c:f>
              <c:strCache>
                <c:ptCount val="20"/>
                <c:pt idx="0">
                  <c:v>EU</c:v>
                </c:pt>
                <c:pt idx="1">
                  <c:v>SEM</c:v>
                </c:pt>
                <c:pt idx="3">
                  <c:v>EU</c:v>
                </c:pt>
                <c:pt idx="4">
                  <c:v>SEM</c:v>
                </c:pt>
                <c:pt idx="6">
                  <c:v>EU</c:v>
                </c:pt>
                <c:pt idx="7">
                  <c:v>SEM</c:v>
                </c:pt>
                <c:pt idx="9">
                  <c:v>EU</c:v>
                </c:pt>
                <c:pt idx="10">
                  <c:v>SEM</c:v>
                </c:pt>
                <c:pt idx="12">
                  <c:v>EU</c:v>
                </c:pt>
                <c:pt idx="13">
                  <c:v>SEM</c:v>
                </c:pt>
                <c:pt idx="15">
                  <c:v>EU</c:v>
                </c:pt>
                <c:pt idx="16">
                  <c:v>SEM</c:v>
                </c:pt>
                <c:pt idx="18">
                  <c:v>EU</c:v>
                </c:pt>
                <c:pt idx="19">
                  <c:v>SEM</c:v>
                </c:pt>
              </c:strCache>
            </c:strRef>
          </c:cat>
          <c:val>
            <c:numRef>
              <c:f>Sheet1!$J$12:$J$31</c:f>
              <c:numCache>
                <c:formatCode>0.0\%</c:formatCode>
                <c:ptCount val="20"/>
                <c:pt idx="1">
                  <c:v>4.8</c:v>
                </c:pt>
                <c:pt idx="4">
                  <c:v>3.6</c:v>
                </c:pt>
                <c:pt idx="7">
                  <c:v>4.8</c:v>
                </c:pt>
                <c:pt idx="10">
                  <c:v>4</c:v>
                </c:pt>
                <c:pt idx="13">
                  <c:v>6.4</c:v>
                </c:pt>
                <c:pt idx="16">
                  <c:v>4.4000000000000004</c:v>
                </c:pt>
                <c:pt idx="19">
                  <c:v>6.8</c:v>
                </c:pt>
              </c:numCache>
            </c:numRef>
          </c:val>
          <c:extLst>
            <c:ext xmlns:c16="http://schemas.microsoft.com/office/drawing/2014/chart" uri="{C3380CC4-5D6E-409C-BE32-E72D297353CC}">
              <c16:uniqueId val="{00000008-F76A-4C7C-9363-4E60C4B5E59C}"/>
            </c:ext>
          </c:extLst>
        </c:ser>
        <c:dLbls>
          <c:showLegendKey val="0"/>
          <c:showVal val="0"/>
          <c:showCatName val="0"/>
          <c:showSerName val="0"/>
          <c:showPercent val="0"/>
          <c:showBubbleSize val="0"/>
        </c:dLbls>
        <c:gapWidth val="10"/>
        <c:overlap val="100"/>
        <c:axId val="548482464"/>
        <c:axId val="548482792"/>
      </c:barChart>
      <c:catAx>
        <c:axId val="548482464"/>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1" i="0" u="none" strike="noStrike" kern="1200" baseline="0">
                <a:solidFill>
                  <a:schemeClr val="bg1">
                    <a:lumMod val="50000"/>
                  </a:schemeClr>
                </a:solidFill>
                <a:latin typeface="+mn-lt"/>
                <a:ea typeface="+mn-ea"/>
                <a:cs typeface="+mn-cs"/>
              </a:defRPr>
            </a:pPr>
            <a:endParaRPr lang="en-US"/>
          </a:p>
        </c:txPr>
        <c:crossAx val="548482792"/>
        <c:crosses val="autoZero"/>
        <c:auto val="1"/>
        <c:lblAlgn val="ctr"/>
        <c:lblOffset val="50"/>
        <c:noMultiLvlLbl val="0"/>
      </c:catAx>
      <c:valAx>
        <c:axId val="548482792"/>
        <c:scaling>
          <c:orientation val="minMax"/>
        </c:scaling>
        <c:delete val="1"/>
        <c:axPos val="t"/>
        <c:numFmt formatCode="0%" sourceLinked="1"/>
        <c:majorTickMark val="none"/>
        <c:minorTickMark val="none"/>
        <c:tickLblPos val="nextTo"/>
        <c:crossAx val="548482464"/>
        <c:crosses val="autoZero"/>
        <c:crossBetween val="between"/>
      </c:valAx>
      <c:spPr>
        <a:noFill/>
        <a:ln>
          <a:noFill/>
        </a:ln>
        <a:effectLst/>
      </c:spPr>
    </c:plotArea>
    <c:plotVisOnly val="1"/>
    <c:dispBlanksAs val="gap"/>
    <c:showDLblsOverMax val="0"/>
  </c:chart>
  <c:spPr>
    <a:noFill/>
    <a:ln>
      <a:noFill/>
    </a:ln>
    <a:effectLst/>
  </c:spPr>
  <c:txPr>
    <a:bodyPr/>
    <a:lstStyle/>
    <a:p>
      <a:pPr>
        <a:defRPr sz="1200" b="1">
          <a:solidFill>
            <a:schemeClr val="bg1">
              <a:lumMod val="95000"/>
            </a:schemeClr>
          </a:solidFill>
        </a:defRPr>
      </a:pPr>
      <a:endParaRPr lang="en-US"/>
    </a:p>
  </c:txPr>
  <c:externalData r:id="rId4">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900" b="1" i="0" u="none" strike="noStrike" kern="1200" spc="0" baseline="0">
                <a:solidFill>
                  <a:schemeClr val="tx1">
                    <a:lumMod val="65000"/>
                    <a:lumOff val="35000"/>
                  </a:schemeClr>
                </a:solidFill>
                <a:latin typeface="+mn-lt"/>
                <a:ea typeface="+mn-ea"/>
                <a:cs typeface="+mn-cs"/>
              </a:defRPr>
            </a:pPr>
            <a:r>
              <a:rPr lang="en-GB" sz="1900" b="1" dirty="0"/>
              <a:t>Croatia</a:t>
            </a:r>
          </a:p>
        </c:rich>
      </c:tx>
      <c:layout>
        <c:manualLayout>
          <c:xMode val="edge"/>
          <c:yMode val="edge"/>
          <c:x val="0.67120973898316749"/>
          <c:y val="3.147830472407516E-2"/>
        </c:manualLayout>
      </c:layout>
      <c:overlay val="0"/>
      <c:spPr>
        <a:noFill/>
        <a:ln>
          <a:noFill/>
        </a:ln>
        <a:effectLst/>
      </c:spPr>
      <c:txPr>
        <a:bodyPr rot="0" spcFirstLastPara="1" vertOverflow="ellipsis" vert="horz" wrap="square" anchor="ctr" anchorCtr="1"/>
        <a:lstStyle/>
        <a:p>
          <a:pPr>
            <a:defRPr sz="1900" b="1"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0.52462759521734736"/>
          <c:y val="0.12632752345436754"/>
          <c:w val="0.44495490665779958"/>
          <c:h val="0.82116934337146974"/>
        </c:manualLayout>
      </c:layout>
      <c:barChart>
        <c:barDir val="bar"/>
        <c:grouping val="stacked"/>
        <c:varyColors val="0"/>
        <c:ser>
          <c:idx val="0"/>
          <c:order val="0"/>
          <c:tx>
            <c:strRef>
              <c:f>Sheet1!$BB$1</c:f>
              <c:strCache>
                <c:ptCount val="1"/>
                <c:pt idx="0">
                  <c:v>Most important </c:v>
                </c:pt>
              </c:strCache>
            </c:strRef>
          </c:tx>
          <c:spPr>
            <a:solidFill>
              <a:srgbClr val="007681"/>
            </a:solidFill>
            <a:ln>
              <a:noFill/>
            </a:ln>
            <a:effectLst/>
          </c:spPr>
          <c:invertIfNegative val="0"/>
          <c:dLbls>
            <c:dLbl>
              <c:idx val="6"/>
              <c:delete val="1"/>
              <c:extLst>
                <c:ext xmlns:c15="http://schemas.microsoft.com/office/drawing/2012/chart" uri="{CE6537A1-D6FC-4f65-9D91-7224C49458BB}"/>
                <c:ext xmlns:c16="http://schemas.microsoft.com/office/drawing/2014/chart" uri="{C3380CC4-5D6E-409C-BE32-E72D297353CC}">
                  <c16:uniqueId val="{00000001-3F63-456A-8B91-6E242FBAA3E6}"/>
                </c:ext>
              </c:extLst>
            </c:dLbl>
            <c:numFmt formatCode="#,##0" sourceLinked="0"/>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Family solidarity</c:v>
                </c:pt>
                <c:pt idx="1">
                  <c:v>Respect for the other cultures</c:v>
                </c:pt>
                <c:pt idx="2">
                  <c:v>Independence </c:v>
                </c:pt>
                <c:pt idx="3">
                  <c:v>Curiosity</c:v>
                </c:pt>
                <c:pt idx="4">
                  <c:v>Obedience</c:v>
                </c:pt>
                <c:pt idx="5">
                  <c:v>Religious beliefs /practices</c:v>
                </c:pt>
                <c:pt idx="6">
                  <c:v>DK/REF</c:v>
                </c:pt>
              </c:strCache>
            </c:strRef>
          </c:cat>
          <c:val>
            <c:numRef>
              <c:f>Sheet1!$BB$2:$BB$8</c:f>
              <c:numCache>
                <c:formatCode>0\%</c:formatCode>
                <c:ptCount val="7"/>
                <c:pt idx="0">
                  <c:v>35.1</c:v>
                </c:pt>
                <c:pt idx="1">
                  <c:v>22</c:v>
                </c:pt>
                <c:pt idx="2">
                  <c:v>12.5</c:v>
                </c:pt>
                <c:pt idx="3">
                  <c:v>13</c:v>
                </c:pt>
                <c:pt idx="4">
                  <c:v>13</c:v>
                </c:pt>
                <c:pt idx="5">
                  <c:v>3</c:v>
                </c:pt>
              </c:numCache>
            </c:numRef>
          </c:val>
          <c:extLst>
            <c:ext xmlns:c16="http://schemas.microsoft.com/office/drawing/2014/chart" uri="{C3380CC4-5D6E-409C-BE32-E72D297353CC}">
              <c16:uniqueId val="{00000002-3F63-456A-8B91-6E242FBAA3E6}"/>
            </c:ext>
          </c:extLst>
        </c:ser>
        <c:ser>
          <c:idx val="1"/>
          <c:order val="1"/>
          <c:tx>
            <c:strRef>
              <c:f>Sheet1!$BC$1</c:f>
              <c:strCache>
                <c:ptCount val="1"/>
                <c:pt idx="0">
                  <c:v>Second most important </c:v>
                </c:pt>
              </c:strCache>
            </c:strRef>
          </c:tx>
          <c:spPr>
            <a:solidFill>
              <a:srgbClr val="71B2C9"/>
            </a:solidFill>
            <a:ln>
              <a:noFill/>
            </a:ln>
            <a:effectLst/>
          </c:spPr>
          <c:invertIfNegative val="0"/>
          <c:dLbls>
            <c:dLbl>
              <c:idx val="6"/>
              <c:delete val="1"/>
              <c:extLst>
                <c:ext xmlns:c15="http://schemas.microsoft.com/office/drawing/2012/chart" uri="{CE6537A1-D6FC-4f65-9D91-7224C49458BB}"/>
                <c:ext xmlns:c16="http://schemas.microsoft.com/office/drawing/2014/chart" uri="{C3380CC4-5D6E-409C-BE32-E72D297353CC}">
                  <c16:uniqueId val="{00000000-B510-4C9D-8857-DE3AB1415902}"/>
                </c:ext>
              </c:extLst>
            </c:dLbl>
            <c:numFmt formatCode="#,##0" sourceLinked="0"/>
            <c:spPr>
              <a:noFill/>
              <a:ln>
                <a:noFill/>
              </a:ln>
              <a:effectLst/>
            </c:spPr>
            <c:txPr>
              <a:bodyPr rot="0" spcFirstLastPara="1" vertOverflow="ellipsis" vert="horz" wrap="square" lIns="38100" tIns="19050" rIns="38100" bIns="19050" anchor="ctr" anchorCtr="0">
                <a:spAutoFit/>
              </a:bodyPr>
              <a:lstStyle/>
              <a:p>
                <a:pPr algn="ctr">
                  <a:defRPr lang="en-GB" sz="1400" b="1"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Family solidarity</c:v>
                </c:pt>
                <c:pt idx="1">
                  <c:v>Respect for the other cultures</c:v>
                </c:pt>
                <c:pt idx="2">
                  <c:v>Independence </c:v>
                </c:pt>
                <c:pt idx="3">
                  <c:v>Curiosity</c:v>
                </c:pt>
                <c:pt idx="4">
                  <c:v>Obedience</c:v>
                </c:pt>
                <c:pt idx="5">
                  <c:v>Religious beliefs /practices</c:v>
                </c:pt>
                <c:pt idx="6">
                  <c:v>DK/REF</c:v>
                </c:pt>
              </c:strCache>
            </c:strRef>
          </c:cat>
          <c:val>
            <c:numRef>
              <c:f>Sheet1!$BC$2:$BC$8</c:f>
              <c:numCache>
                <c:formatCode>0\%</c:formatCode>
                <c:ptCount val="7"/>
                <c:pt idx="0">
                  <c:v>28</c:v>
                </c:pt>
                <c:pt idx="1">
                  <c:v>28</c:v>
                </c:pt>
                <c:pt idx="2">
                  <c:v>18</c:v>
                </c:pt>
                <c:pt idx="3">
                  <c:v>12</c:v>
                </c:pt>
                <c:pt idx="4">
                  <c:v>12</c:v>
                </c:pt>
                <c:pt idx="5">
                  <c:v>5</c:v>
                </c:pt>
                <c:pt idx="6" formatCode="0.0%">
                  <c:v>5.0000000000000001E-3</c:v>
                </c:pt>
              </c:numCache>
            </c:numRef>
          </c:val>
          <c:extLst>
            <c:ext xmlns:c16="http://schemas.microsoft.com/office/drawing/2014/chart" uri="{C3380CC4-5D6E-409C-BE32-E72D297353CC}">
              <c16:uniqueId val="{00000003-3F63-456A-8B91-6E242FBAA3E6}"/>
            </c:ext>
          </c:extLst>
        </c:ser>
        <c:ser>
          <c:idx val="2"/>
          <c:order val="2"/>
          <c:tx>
            <c:strRef>
              <c:f>Sheet1!$BD$1</c:f>
              <c:strCache>
                <c:ptCount val="1"/>
                <c:pt idx="0">
                  <c:v>Column41</c:v>
                </c:pt>
              </c:strCache>
            </c:strRef>
          </c:tx>
          <c:spPr>
            <a:noFill/>
            <a:ln>
              <a:noFill/>
            </a:ln>
            <a:effectLst/>
          </c:spPr>
          <c:invertIfNegative val="0"/>
          <c:dLbls>
            <c:dLbl>
              <c:idx val="6"/>
              <c:layout>
                <c:manualLayout>
                  <c:x val="3.8636550521164784E-2"/>
                  <c:y val="1.9412119490913283E-7"/>
                </c:manualLayout>
              </c:layout>
              <c:tx>
                <c:rich>
                  <a:bodyPr/>
                  <a:lstStyle/>
                  <a:p>
                    <a:r>
                      <a:rPr lang="en-US" dirty="0"/>
                      <a:t>1</a:t>
                    </a:r>
                  </a:p>
                </c:rich>
              </c:tx>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25A6-4CBB-83A5-8C11B6BFC4D9}"/>
                </c:ext>
              </c:extLst>
            </c:dLbl>
            <c:numFmt formatCode="#,##0" sourceLinked="0"/>
            <c:spPr>
              <a:noFill/>
              <a:ln>
                <a:noFill/>
              </a:ln>
              <a:effectLst/>
            </c:spPr>
            <c:txPr>
              <a:bodyPr rot="0" spcFirstLastPara="1" vertOverflow="ellipsis" vert="horz" wrap="square" lIns="38100" tIns="19050" rIns="38100" bIns="19050" anchor="ctr" anchorCtr="1">
                <a:spAutoFit/>
              </a:bodyPr>
              <a:lstStyle/>
              <a:p>
                <a:pPr>
                  <a:defRPr sz="1400" b="1" i="1" u="none" strike="noStrike" kern="1200" baseline="0">
                    <a:solidFill>
                      <a:schemeClr val="tx2">
                        <a:lumMod val="75000"/>
                      </a:schemeClr>
                    </a:solidFill>
                    <a:latin typeface="+mn-lt"/>
                    <a:ea typeface="+mn-ea"/>
                    <a:cs typeface="+mn-cs"/>
                  </a:defRPr>
                </a:pPr>
                <a:endParaRPr lang="en-US"/>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Family solidarity</c:v>
                </c:pt>
                <c:pt idx="1">
                  <c:v>Respect for the other cultures</c:v>
                </c:pt>
                <c:pt idx="2">
                  <c:v>Independence </c:v>
                </c:pt>
                <c:pt idx="3">
                  <c:v>Curiosity</c:v>
                </c:pt>
                <c:pt idx="4">
                  <c:v>Obedience</c:v>
                </c:pt>
                <c:pt idx="5">
                  <c:v>Religious beliefs /practices</c:v>
                </c:pt>
                <c:pt idx="6">
                  <c:v>DK/REF</c:v>
                </c:pt>
              </c:strCache>
            </c:strRef>
          </c:cat>
          <c:val>
            <c:numRef>
              <c:f>Sheet1!$BD$2:$BD$8</c:f>
              <c:numCache>
                <c:formatCode>0.0\%</c:formatCode>
                <c:ptCount val="7"/>
                <c:pt idx="0">
                  <c:v>63.1</c:v>
                </c:pt>
                <c:pt idx="1">
                  <c:v>50</c:v>
                </c:pt>
                <c:pt idx="2">
                  <c:v>30.5</c:v>
                </c:pt>
                <c:pt idx="3">
                  <c:v>25</c:v>
                </c:pt>
                <c:pt idx="4">
                  <c:v>25</c:v>
                </c:pt>
                <c:pt idx="5">
                  <c:v>8</c:v>
                </c:pt>
                <c:pt idx="6" formatCode="0.0%">
                  <c:v>5.0000000000000001E-3</c:v>
                </c:pt>
              </c:numCache>
            </c:numRef>
          </c:val>
          <c:extLst>
            <c:ext xmlns:c16="http://schemas.microsoft.com/office/drawing/2014/chart" uri="{C3380CC4-5D6E-409C-BE32-E72D297353CC}">
              <c16:uniqueId val="{00000004-3F63-456A-8B91-6E242FBAA3E6}"/>
            </c:ext>
          </c:extLst>
        </c:ser>
        <c:dLbls>
          <c:showLegendKey val="0"/>
          <c:showVal val="0"/>
          <c:showCatName val="0"/>
          <c:showSerName val="0"/>
          <c:showPercent val="0"/>
          <c:showBubbleSize val="0"/>
        </c:dLbls>
        <c:gapWidth val="42"/>
        <c:overlap val="100"/>
        <c:axId val="548482464"/>
        <c:axId val="548482792"/>
      </c:barChart>
      <c:catAx>
        <c:axId val="548482464"/>
        <c:scaling>
          <c:orientation val="maxMin"/>
        </c:scaling>
        <c:delete val="0"/>
        <c:axPos val="l"/>
        <c:numFmt formatCode="General" sourceLinked="1"/>
        <c:majorTickMark val="out"/>
        <c:minorTickMark val="none"/>
        <c:tickLblPos val="low"/>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500" b="0" i="0" u="none" strike="noStrike" kern="1200" baseline="0">
                <a:solidFill>
                  <a:schemeClr val="tx1">
                    <a:lumMod val="65000"/>
                    <a:lumOff val="35000"/>
                  </a:schemeClr>
                </a:solidFill>
                <a:latin typeface="+mn-lt"/>
                <a:ea typeface="+mn-ea"/>
                <a:cs typeface="+mn-cs"/>
              </a:defRPr>
            </a:pPr>
            <a:endParaRPr lang="en-US"/>
          </a:p>
        </c:txPr>
        <c:crossAx val="548482792"/>
        <c:crosses val="autoZero"/>
        <c:auto val="1"/>
        <c:lblAlgn val="ctr"/>
        <c:lblOffset val="100"/>
        <c:noMultiLvlLbl val="0"/>
      </c:catAx>
      <c:valAx>
        <c:axId val="548482792"/>
        <c:scaling>
          <c:orientation val="minMax"/>
          <c:max val="80"/>
        </c:scaling>
        <c:delete val="0"/>
        <c:axPos val="t"/>
        <c:numFmt formatCode="0\%" sourceLinked="1"/>
        <c:majorTickMark val="out"/>
        <c:minorTickMark val="none"/>
        <c:tickLblPos val="high"/>
        <c:spPr>
          <a:noFill/>
          <a:ln>
            <a:noFill/>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548482464"/>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900" b="1" i="0" u="none" strike="noStrike" kern="1200" spc="0" baseline="0">
                <a:solidFill>
                  <a:schemeClr val="tx1">
                    <a:lumMod val="65000"/>
                    <a:lumOff val="35000"/>
                  </a:schemeClr>
                </a:solidFill>
                <a:latin typeface="+mn-lt"/>
                <a:ea typeface="+mn-ea"/>
                <a:cs typeface="+mn-cs"/>
              </a:defRPr>
            </a:pPr>
            <a:r>
              <a:rPr lang="en-GB" sz="1900" b="1"/>
              <a:t>Croatia (2016)</a:t>
            </a:r>
            <a:endParaRPr lang="en-GB" sz="1900" b="1" dirty="0"/>
          </a:p>
        </c:rich>
      </c:tx>
      <c:layout>
        <c:manualLayout>
          <c:xMode val="edge"/>
          <c:yMode val="edge"/>
          <c:x val="0.61010636157453391"/>
          <c:y val="4.3805000600805097E-2"/>
        </c:manualLayout>
      </c:layout>
      <c:overlay val="0"/>
      <c:spPr>
        <a:noFill/>
        <a:ln>
          <a:noFill/>
        </a:ln>
        <a:effectLst/>
      </c:spPr>
      <c:txPr>
        <a:bodyPr rot="0" spcFirstLastPara="1" vertOverflow="ellipsis" vert="horz" wrap="square" anchor="ctr" anchorCtr="1"/>
        <a:lstStyle/>
        <a:p>
          <a:pPr>
            <a:defRPr sz="1900" b="1"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0.52462759521734736"/>
          <c:y val="0.12632752345436754"/>
          <c:w val="0.44495490665779958"/>
          <c:h val="0.82116934337146974"/>
        </c:manualLayout>
      </c:layout>
      <c:barChart>
        <c:barDir val="bar"/>
        <c:grouping val="stacked"/>
        <c:varyColors val="0"/>
        <c:ser>
          <c:idx val="0"/>
          <c:order val="0"/>
          <c:tx>
            <c:strRef>
              <c:f>Sheet1!$AP$1</c:f>
              <c:strCache>
                <c:ptCount val="1"/>
                <c:pt idx="0">
                  <c:v>Column29</c:v>
                </c:pt>
              </c:strCache>
            </c:strRef>
          </c:tx>
          <c:spPr>
            <a:solidFill>
              <a:srgbClr val="007681"/>
            </a:solidFill>
            <a:ln>
              <a:noFill/>
            </a:ln>
            <a:effectLst/>
          </c:spPr>
          <c:invertIfNegative val="0"/>
          <c:dLbls>
            <c:dLbl>
              <c:idx val="5"/>
              <c:delete val="1"/>
              <c:extLst>
                <c:ext xmlns:c15="http://schemas.microsoft.com/office/drawing/2012/chart" uri="{CE6537A1-D6FC-4f65-9D91-7224C49458BB}"/>
                <c:ext xmlns:c16="http://schemas.microsoft.com/office/drawing/2014/chart" uri="{C3380CC4-5D6E-409C-BE32-E72D297353CC}">
                  <c16:uniqueId val="{00000000-9F9F-445D-BF78-1BCECC325005}"/>
                </c:ext>
              </c:extLst>
            </c:dLbl>
            <c:dLbl>
              <c:idx val="6"/>
              <c:layout>
                <c:manualLayout>
                  <c:x val="2.592264496123857E-2"/>
                  <c:y val="1.8078945103020671E-16"/>
                </c:manualLayout>
              </c:layout>
              <c:numFmt formatCode="#,##0" sourceLinked="0"/>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bg1">
                          <a:lumMod val="50000"/>
                        </a:schemeClr>
                      </a:solidFill>
                      <a:latin typeface="+mn-lt"/>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9F9F-445D-BF78-1BCECC325005}"/>
                </c:ext>
              </c:extLst>
            </c:dLbl>
            <c:numFmt formatCode="#,##0" sourceLinked="0"/>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Family solidarity</c:v>
                </c:pt>
                <c:pt idx="1">
                  <c:v>Respect for the other cultures</c:v>
                </c:pt>
                <c:pt idx="2">
                  <c:v>Independence</c:v>
                </c:pt>
                <c:pt idx="3">
                  <c:v>Curiosity</c:v>
                </c:pt>
                <c:pt idx="4">
                  <c:v>Obedience </c:v>
                </c:pt>
                <c:pt idx="5">
                  <c:v>Religious beliefs/practices</c:v>
                </c:pt>
                <c:pt idx="6">
                  <c:v>DK/REF</c:v>
                </c:pt>
              </c:strCache>
            </c:strRef>
          </c:cat>
          <c:val>
            <c:numRef>
              <c:f>Sheet1!$AP$2:$AP$8</c:f>
              <c:numCache>
                <c:formatCode>0.0\%</c:formatCode>
                <c:ptCount val="7"/>
                <c:pt idx="0">
                  <c:v>37.076630000000002</c:v>
                </c:pt>
                <c:pt idx="1">
                  <c:v>24.249169999999999</c:v>
                </c:pt>
                <c:pt idx="2">
                  <c:v>12.297129999999999</c:v>
                </c:pt>
                <c:pt idx="3">
                  <c:v>10.95449</c:v>
                </c:pt>
                <c:pt idx="4">
                  <c:v>11.492900000000001</c:v>
                </c:pt>
                <c:pt idx="5">
                  <c:v>2.8504700000000001</c:v>
                </c:pt>
              </c:numCache>
            </c:numRef>
          </c:val>
          <c:extLst>
            <c:ext xmlns:c16="http://schemas.microsoft.com/office/drawing/2014/chart" uri="{C3380CC4-5D6E-409C-BE32-E72D297353CC}">
              <c16:uniqueId val="{00000002-9F9F-445D-BF78-1BCECC325005}"/>
            </c:ext>
          </c:extLst>
        </c:ser>
        <c:ser>
          <c:idx val="1"/>
          <c:order val="1"/>
          <c:tx>
            <c:strRef>
              <c:f>Sheet1!$AQ$1</c:f>
              <c:strCache>
                <c:ptCount val="1"/>
                <c:pt idx="0">
                  <c:v>Column30</c:v>
                </c:pt>
              </c:strCache>
            </c:strRef>
          </c:tx>
          <c:spPr>
            <a:solidFill>
              <a:srgbClr val="71B2C9"/>
            </a:solidFill>
            <a:ln>
              <a:noFill/>
            </a:ln>
            <a:effectLst/>
          </c:spPr>
          <c:invertIfNegative val="0"/>
          <c:dLbls>
            <c:dLbl>
              <c:idx val="5"/>
              <c:delete val="1"/>
              <c:extLst>
                <c:ext xmlns:c15="http://schemas.microsoft.com/office/drawing/2012/chart" uri="{CE6537A1-D6FC-4f65-9D91-7224C49458BB}"/>
                <c:ext xmlns:c16="http://schemas.microsoft.com/office/drawing/2014/chart" uri="{C3380CC4-5D6E-409C-BE32-E72D297353CC}">
                  <c16:uniqueId val="{00000003-9F9F-445D-BF78-1BCECC325005}"/>
                </c:ext>
              </c:extLst>
            </c:dLbl>
            <c:numFmt formatCode="#,##0" sourceLinked="0"/>
            <c:spPr>
              <a:noFill/>
              <a:ln>
                <a:noFill/>
              </a:ln>
              <a:effectLst/>
            </c:spPr>
            <c:txPr>
              <a:bodyPr rot="0" spcFirstLastPara="1" vertOverflow="ellipsis" vert="horz" wrap="square" lIns="38100" tIns="19050" rIns="38100" bIns="19050" anchor="ctr" anchorCtr="0">
                <a:spAutoFit/>
              </a:bodyPr>
              <a:lstStyle/>
              <a:p>
                <a:pPr algn="ctr">
                  <a:defRPr lang="en-GB" sz="1400" b="1"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Family solidarity</c:v>
                </c:pt>
                <c:pt idx="1">
                  <c:v>Respect for the other cultures</c:v>
                </c:pt>
                <c:pt idx="2">
                  <c:v>Independence</c:v>
                </c:pt>
                <c:pt idx="3">
                  <c:v>Curiosity</c:v>
                </c:pt>
                <c:pt idx="4">
                  <c:v>Obedience </c:v>
                </c:pt>
                <c:pt idx="5">
                  <c:v>Religious beliefs/practices</c:v>
                </c:pt>
                <c:pt idx="6">
                  <c:v>DK/REF</c:v>
                </c:pt>
              </c:strCache>
            </c:strRef>
          </c:cat>
          <c:val>
            <c:numRef>
              <c:f>Sheet1!$AQ$2:$AQ$8</c:f>
              <c:numCache>
                <c:formatCode>0.0\%</c:formatCode>
                <c:ptCount val="7"/>
                <c:pt idx="0">
                  <c:v>22.714089999999999</c:v>
                </c:pt>
                <c:pt idx="1">
                  <c:v>27.403739999999999</c:v>
                </c:pt>
                <c:pt idx="2">
                  <c:v>15.750920000000001</c:v>
                </c:pt>
                <c:pt idx="3">
                  <c:v>12.862970000000001</c:v>
                </c:pt>
                <c:pt idx="4">
                  <c:v>11.23316</c:v>
                </c:pt>
                <c:pt idx="5">
                  <c:v>9</c:v>
                </c:pt>
                <c:pt idx="6">
                  <c:v>1</c:v>
                </c:pt>
              </c:numCache>
            </c:numRef>
          </c:val>
          <c:extLst>
            <c:ext xmlns:c16="http://schemas.microsoft.com/office/drawing/2014/chart" uri="{C3380CC4-5D6E-409C-BE32-E72D297353CC}">
              <c16:uniqueId val="{00000004-9F9F-445D-BF78-1BCECC325005}"/>
            </c:ext>
          </c:extLst>
        </c:ser>
        <c:ser>
          <c:idx val="2"/>
          <c:order val="2"/>
          <c:tx>
            <c:strRef>
              <c:f>Sheet1!$AR$1</c:f>
              <c:strCache>
                <c:ptCount val="1"/>
                <c:pt idx="0">
                  <c:v>Column31</c:v>
                </c:pt>
              </c:strCache>
            </c:strRef>
          </c:tx>
          <c:spPr>
            <a:noFill/>
            <a:ln>
              <a:noFill/>
            </a:ln>
            <a:effectLst/>
          </c:spPr>
          <c:invertIfNegative val="0"/>
          <c:dLbls>
            <c:dLbl>
              <c:idx val="6"/>
              <c:layout>
                <c:manualLayout>
                  <c:x val="5.7152725493478003E-2"/>
                  <c:y val="2.4653391753459868E-3"/>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9F9F-445D-BF78-1BCECC325005}"/>
                </c:ext>
              </c:extLst>
            </c:dLbl>
            <c:numFmt formatCode="#,##0" sourceLinked="0"/>
            <c:spPr>
              <a:noFill/>
              <a:ln>
                <a:noFill/>
              </a:ln>
              <a:effectLst/>
            </c:spPr>
            <c:txPr>
              <a:bodyPr rot="0" spcFirstLastPara="1" vertOverflow="ellipsis" vert="horz" wrap="square" lIns="38100" tIns="19050" rIns="38100" bIns="19050" anchor="ctr" anchorCtr="1">
                <a:spAutoFit/>
              </a:bodyPr>
              <a:lstStyle/>
              <a:p>
                <a:pPr>
                  <a:defRPr sz="1400" b="1" i="1" u="none" strike="noStrike" kern="1200" baseline="0">
                    <a:solidFill>
                      <a:schemeClr val="tx2">
                        <a:lumMod val="75000"/>
                      </a:schemeClr>
                    </a:solidFill>
                    <a:latin typeface="+mn-lt"/>
                    <a:ea typeface="+mn-ea"/>
                    <a:cs typeface="+mn-cs"/>
                  </a:defRPr>
                </a:pPr>
                <a:endParaRPr lang="en-US"/>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Family solidarity</c:v>
                </c:pt>
                <c:pt idx="1">
                  <c:v>Respect for the other cultures</c:v>
                </c:pt>
                <c:pt idx="2">
                  <c:v>Independence</c:v>
                </c:pt>
                <c:pt idx="3">
                  <c:v>Curiosity</c:v>
                </c:pt>
                <c:pt idx="4">
                  <c:v>Obedience </c:v>
                </c:pt>
                <c:pt idx="5">
                  <c:v>Religious beliefs/practices</c:v>
                </c:pt>
                <c:pt idx="6">
                  <c:v>DK/REF</c:v>
                </c:pt>
              </c:strCache>
            </c:strRef>
          </c:cat>
          <c:val>
            <c:numRef>
              <c:f>Sheet1!$AR$2:$AR$8</c:f>
              <c:numCache>
                <c:formatCode>0.0\%</c:formatCode>
                <c:ptCount val="7"/>
                <c:pt idx="0">
                  <c:v>59.79072</c:v>
                </c:pt>
                <c:pt idx="1">
                  <c:v>51.652909999999999</c:v>
                </c:pt>
                <c:pt idx="2">
                  <c:v>28.04805</c:v>
                </c:pt>
                <c:pt idx="3">
                  <c:v>23.817460000000001</c:v>
                </c:pt>
                <c:pt idx="4">
                  <c:v>22.72606</c:v>
                </c:pt>
                <c:pt idx="5">
                  <c:v>11.85047</c:v>
                </c:pt>
                <c:pt idx="6">
                  <c:v>1</c:v>
                </c:pt>
              </c:numCache>
            </c:numRef>
          </c:val>
          <c:extLst>
            <c:ext xmlns:c16="http://schemas.microsoft.com/office/drawing/2014/chart" uri="{C3380CC4-5D6E-409C-BE32-E72D297353CC}">
              <c16:uniqueId val="{00000006-9F9F-445D-BF78-1BCECC325005}"/>
            </c:ext>
          </c:extLst>
        </c:ser>
        <c:dLbls>
          <c:showLegendKey val="0"/>
          <c:showVal val="0"/>
          <c:showCatName val="0"/>
          <c:showSerName val="0"/>
          <c:showPercent val="0"/>
          <c:showBubbleSize val="0"/>
        </c:dLbls>
        <c:gapWidth val="42"/>
        <c:overlap val="100"/>
        <c:axId val="548482464"/>
        <c:axId val="548482792"/>
      </c:barChart>
      <c:catAx>
        <c:axId val="548482464"/>
        <c:scaling>
          <c:orientation val="maxMin"/>
        </c:scaling>
        <c:delete val="0"/>
        <c:axPos val="l"/>
        <c:numFmt formatCode="General" sourceLinked="1"/>
        <c:majorTickMark val="out"/>
        <c:minorTickMark val="none"/>
        <c:tickLblPos val="low"/>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500" b="0" i="0" u="none" strike="noStrike" kern="1200" baseline="0">
                <a:solidFill>
                  <a:schemeClr val="tx1">
                    <a:lumMod val="65000"/>
                    <a:lumOff val="35000"/>
                  </a:schemeClr>
                </a:solidFill>
                <a:latin typeface="+mn-lt"/>
                <a:ea typeface="+mn-ea"/>
                <a:cs typeface="+mn-cs"/>
              </a:defRPr>
            </a:pPr>
            <a:endParaRPr lang="en-US"/>
          </a:p>
        </c:txPr>
        <c:crossAx val="548482792"/>
        <c:crosses val="autoZero"/>
        <c:auto val="1"/>
        <c:lblAlgn val="ctr"/>
        <c:lblOffset val="100"/>
        <c:noMultiLvlLbl val="0"/>
      </c:catAx>
      <c:valAx>
        <c:axId val="548482792"/>
        <c:scaling>
          <c:orientation val="minMax"/>
          <c:max val="80"/>
        </c:scaling>
        <c:delete val="0"/>
        <c:axPos val="t"/>
        <c:numFmt formatCode="0.0\%" sourceLinked="1"/>
        <c:majorTickMark val="out"/>
        <c:minorTickMark val="none"/>
        <c:tickLblPos val="high"/>
        <c:spPr>
          <a:noFill/>
          <a:ln>
            <a:noFill/>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548482464"/>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userShapes r:id="rId4"/>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900" b="1" i="0" u="none" strike="noStrike" kern="1200" spc="0" baseline="0">
                <a:solidFill>
                  <a:schemeClr val="tx1">
                    <a:lumMod val="65000"/>
                    <a:lumOff val="35000"/>
                  </a:schemeClr>
                </a:solidFill>
                <a:latin typeface="+mn-lt"/>
                <a:ea typeface="+mn-ea"/>
                <a:cs typeface="+mn-cs"/>
              </a:defRPr>
            </a:pPr>
            <a:r>
              <a:rPr lang="en-GB" sz="1900" b="1" dirty="0"/>
              <a:t>Croatia (2020)</a:t>
            </a:r>
          </a:p>
        </c:rich>
      </c:tx>
      <c:layout>
        <c:manualLayout>
          <c:xMode val="edge"/>
          <c:yMode val="edge"/>
          <c:x val="0.67120973898316749"/>
          <c:y val="3.147830472407516E-2"/>
        </c:manualLayout>
      </c:layout>
      <c:overlay val="0"/>
      <c:spPr>
        <a:noFill/>
        <a:ln>
          <a:noFill/>
        </a:ln>
        <a:effectLst/>
      </c:spPr>
      <c:txPr>
        <a:bodyPr rot="0" spcFirstLastPara="1" vertOverflow="ellipsis" vert="horz" wrap="square" anchor="ctr" anchorCtr="1"/>
        <a:lstStyle/>
        <a:p>
          <a:pPr>
            <a:defRPr sz="1900" b="1"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0.52462759521734736"/>
          <c:y val="0.12632752345436754"/>
          <c:w val="0.44495490665779958"/>
          <c:h val="0.82116934337146974"/>
        </c:manualLayout>
      </c:layout>
      <c:barChart>
        <c:barDir val="bar"/>
        <c:grouping val="stacked"/>
        <c:varyColors val="0"/>
        <c:ser>
          <c:idx val="0"/>
          <c:order val="0"/>
          <c:tx>
            <c:strRef>
              <c:f>Sheet1!$BB$1</c:f>
              <c:strCache>
                <c:ptCount val="1"/>
                <c:pt idx="0">
                  <c:v>Most important </c:v>
                </c:pt>
              </c:strCache>
            </c:strRef>
          </c:tx>
          <c:spPr>
            <a:solidFill>
              <a:srgbClr val="007681"/>
            </a:solidFill>
            <a:ln>
              <a:noFill/>
            </a:ln>
            <a:effectLst/>
          </c:spPr>
          <c:invertIfNegative val="0"/>
          <c:dLbls>
            <c:dLbl>
              <c:idx val="6"/>
              <c:delete val="1"/>
              <c:extLst>
                <c:ext xmlns:c15="http://schemas.microsoft.com/office/drawing/2012/chart" uri="{CE6537A1-D6FC-4f65-9D91-7224C49458BB}"/>
                <c:ext xmlns:c16="http://schemas.microsoft.com/office/drawing/2014/chart" uri="{C3380CC4-5D6E-409C-BE32-E72D297353CC}">
                  <c16:uniqueId val="{00000000-EBFB-450F-B08A-D8878025D3DD}"/>
                </c:ext>
              </c:extLst>
            </c:dLbl>
            <c:numFmt formatCode="#,##0" sourceLinked="0"/>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Family solidarity</c:v>
                </c:pt>
                <c:pt idx="1">
                  <c:v>Respect for the other cultures</c:v>
                </c:pt>
                <c:pt idx="2">
                  <c:v>Independence </c:v>
                </c:pt>
                <c:pt idx="3">
                  <c:v>Curiosity</c:v>
                </c:pt>
                <c:pt idx="4">
                  <c:v>Obedience</c:v>
                </c:pt>
                <c:pt idx="5">
                  <c:v>Religious beliefs /practices</c:v>
                </c:pt>
                <c:pt idx="6">
                  <c:v>DK/REF</c:v>
                </c:pt>
              </c:strCache>
            </c:strRef>
          </c:cat>
          <c:val>
            <c:numRef>
              <c:f>Sheet1!$BB$2:$BB$8</c:f>
              <c:numCache>
                <c:formatCode>0\%</c:formatCode>
                <c:ptCount val="7"/>
                <c:pt idx="0">
                  <c:v>35.1</c:v>
                </c:pt>
                <c:pt idx="1">
                  <c:v>22</c:v>
                </c:pt>
                <c:pt idx="2">
                  <c:v>12.5</c:v>
                </c:pt>
                <c:pt idx="3">
                  <c:v>13</c:v>
                </c:pt>
                <c:pt idx="4">
                  <c:v>13</c:v>
                </c:pt>
                <c:pt idx="5">
                  <c:v>3</c:v>
                </c:pt>
              </c:numCache>
            </c:numRef>
          </c:val>
          <c:extLst>
            <c:ext xmlns:c16="http://schemas.microsoft.com/office/drawing/2014/chart" uri="{C3380CC4-5D6E-409C-BE32-E72D297353CC}">
              <c16:uniqueId val="{00000001-EBFB-450F-B08A-D8878025D3DD}"/>
            </c:ext>
          </c:extLst>
        </c:ser>
        <c:ser>
          <c:idx val="1"/>
          <c:order val="1"/>
          <c:tx>
            <c:strRef>
              <c:f>Sheet1!$BC$1</c:f>
              <c:strCache>
                <c:ptCount val="1"/>
                <c:pt idx="0">
                  <c:v>Second most important </c:v>
                </c:pt>
              </c:strCache>
            </c:strRef>
          </c:tx>
          <c:spPr>
            <a:solidFill>
              <a:srgbClr val="71B2C9"/>
            </a:solidFill>
            <a:ln>
              <a:noFill/>
            </a:ln>
            <a:effectLst/>
          </c:spPr>
          <c:invertIfNegative val="0"/>
          <c:dLbls>
            <c:dLbl>
              <c:idx val="6"/>
              <c:delete val="1"/>
              <c:extLst>
                <c:ext xmlns:c15="http://schemas.microsoft.com/office/drawing/2012/chart" uri="{CE6537A1-D6FC-4f65-9D91-7224C49458BB}"/>
                <c:ext xmlns:c16="http://schemas.microsoft.com/office/drawing/2014/chart" uri="{C3380CC4-5D6E-409C-BE32-E72D297353CC}">
                  <c16:uniqueId val="{00000002-EBFB-450F-B08A-D8878025D3DD}"/>
                </c:ext>
              </c:extLst>
            </c:dLbl>
            <c:numFmt formatCode="#,##0" sourceLinked="0"/>
            <c:spPr>
              <a:noFill/>
              <a:ln>
                <a:noFill/>
              </a:ln>
              <a:effectLst/>
            </c:spPr>
            <c:txPr>
              <a:bodyPr rot="0" spcFirstLastPara="1" vertOverflow="ellipsis" vert="horz" wrap="square" lIns="38100" tIns="19050" rIns="38100" bIns="19050" anchor="ctr" anchorCtr="0">
                <a:spAutoFit/>
              </a:bodyPr>
              <a:lstStyle/>
              <a:p>
                <a:pPr algn="ctr">
                  <a:defRPr lang="en-GB" sz="1400" b="1"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Family solidarity</c:v>
                </c:pt>
                <c:pt idx="1">
                  <c:v>Respect for the other cultures</c:v>
                </c:pt>
                <c:pt idx="2">
                  <c:v>Independence </c:v>
                </c:pt>
                <c:pt idx="3">
                  <c:v>Curiosity</c:v>
                </c:pt>
                <c:pt idx="4">
                  <c:v>Obedience</c:v>
                </c:pt>
                <c:pt idx="5">
                  <c:v>Religious beliefs /practices</c:v>
                </c:pt>
                <c:pt idx="6">
                  <c:v>DK/REF</c:v>
                </c:pt>
              </c:strCache>
            </c:strRef>
          </c:cat>
          <c:val>
            <c:numRef>
              <c:f>Sheet1!$BC$2:$BC$8</c:f>
              <c:numCache>
                <c:formatCode>0\%</c:formatCode>
                <c:ptCount val="7"/>
                <c:pt idx="0">
                  <c:v>28</c:v>
                </c:pt>
                <c:pt idx="1">
                  <c:v>28</c:v>
                </c:pt>
                <c:pt idx="2">
                  <c:v>18</c:v>
                </c:pt>
                <c:pt idx="3">
                  <c:v>12</c:v>
                </c:pt>
                <c:pt idx="4">
                  <c:v>12</c:v>
                </c:pt>
                <c:pt idx="5">
                  <c:v>5</c:v>
                </c:pt>
                <c:pt idx="6" formatCode="0.0%">
                  <c:v>5.0000000000000001E-3</c:v>
                </c:pt>
              </c:numCache>
            </c:numRef>
          </c:val>
          <c:extLst>
            <c:ext xmlns:c16="http://schemas.microsoft.com/office/drawing/2014/chart" uri="{C3380CC4-5D6E-409C-BE32-E72D297353CC}">
              <c16:uniqueId val="{00000003-EBFB-450F-B08A-D8878025D3DD}"/>
            </c:ext>
          </c:extLst>
        </c:ser>
        <c:ser>
          <c:idx val="2"/>
          <c:order val="2"/>
          <c:tx>
            <c:strRef>
              <c:f>Sheet1!$BD$1</c:f>
              <c:strCache>
                <c:ptCount val="1"/>
                <c:pt idx="0">
                  <c:v>Column41</c:v>
                </c:pt>
              </c:strCache>
            </c:strRef>
          </c:tx>
          <c:spPr>
            <a:noFill/>
            <a:ln>
              <a:noFill/>
            </a:ln>
            <a:effectLst/>
          </c:spPr>
          <c:invertIfNegative val="0"/>
          <c:dLbls>
            <c:dLbl>
              <c:idx val="6"/>
              <c:layout>
                <c:manualLayout>
                  <c:x val="3.8636550521164784E-2"/>
                  <c:y val="1.9412119490913283E-7"/>
                </c:manualLayout>
              </c:layout>
              <c:tx>
                <c:rich>
                  <a:bodyPr/>
                  <a:lstStyle/>
                  <a:p>
                    <a:r>
                      <a:rPr lang="en-US" dirty="0"/>
                      <a:t>1</a:t>
                    </a:r>
                  </a:p>
                </c:rich>
              </c:tx>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EBFB-450F-B08A-D8878025D3DD}"/>
                </c:ext>
              </c:extLst>
            </c:dLbl>
            <c:numFmt formatCode="#,##0" sourceLinked="0"/>
            <c:spPr>
              <a:noFill/>
              <a:ln>
                <a:noFill/>
              </a:ln>
              <a:effectLst/>
            </c:spPr>
            <c:txPr>
              <a:bodyPr rot="0" spcFirstLastPara="1" vertOverflow="ellipsis" vert="horz" wrap="square" lIns="38100" tIns="19050" rIns="38100" bIns="19050" anchor="ctr" anchorCtr="1">
                <a:spAutoFit/>
              </a:bodyPr>
              <a:lstStyle/>
              <a:p>
                <a:pPr>
                  <a:defRPr sz="1400" b="1" i="1" u="none" strike="noStrike" kern="1200" baseline="0">
                    <a:solidFill>
                      <a:schemeClr val="tx2">
                        <a:lumMod val="75000"/>
                      </a:schemeClr>
                    </a:solidFill>
                    <a:latin typeface="+mn-lt"/>
                    <a:ea typeface="+mn-ea"/>
                    <a:cs typeface="+mn-cs"/>
                  </a:defRPr>
                </a:pPr>
                <a:endParaRPr lang="en-US"/>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Family solidarity</c:v>
                </c:pt>
                <c:pt idx="1">
                  <c:v>Respect for the other cultures</c:v>
                </c:pt>
                <c:pt idx="2">
                  <c:v>Independence </c:v>
                </c:pt>
                <c:pt idx="3">
                  <c:v>Curiosity</c:v>
                </c:pt>
                <c:pt idx="4">
                  <c:v>Obedience</c:v>
                </c:pt>
                <c:pt idx="5">
                  <c:v>Religious beliefs /practices</c:v>
                </c:pt>
                <c:pt idx="6">
                  <c:v>DK/REF</c:v>
                </c:pt>
              </c:strCache>
            </c:strRef>
          </c:cat>
          <c:val>
            <c:numRef>
              <c:f>Sheet1!$BD$2:$BD$8</c:f>
              <c:numCache>
                <c:formatCode>0.0\%</c:formatCode>
                <c:ptCount val="7"/>
                <c:pt idx="0">
                  <c:v>63.1</c:v>
                </c:pt>
                <c:pt idx="1">
                  <c:v>50</c:v>
                </c:pt>
                <c:pt idx="2">
                  <c:v>30.5</c:v>
                </c:pt>
                <c:pt idx="3">
                  <c:v>25</c:v>
                </c:pt>
                <c:pt idx="4">
                  <c:v>25</c:v>
                </c:pt>
                <c:pt idx="5">
                  <c:v>8</c:v>
                </c:pt>
                <c:pt idx="6" formatCode="0.0%">
                  <c:v>5.0000000000000001E-3</c:v>
                </c:pt>
              </c:numCache>
            </c:numRef>
          </c:val>
          <c:extLst>
            <c:ext xmlns:c16="http://schemas.microsoft.com/office/drawing/2014/chart" uri="{C3380CC4-5D6E-409C-BE32-E72D297353CC}">
              <c16:uniqueId val="{00000005-EBFB-450F-B08A-D8878025D3DD}"/>
            </c:ext>
          </c:extLst>
        </c:ser>
        <c:dLbls>
          <c:showLegendKey val="0"/>
          <c:showVal val="0"/>
          <c:showCatName val="0"/>
          <c:showSerName val="0"/>
          <c:showPercent val="0"/>
          <c:showBubbleSize val="0"/>
        </c:dLbls>
        <c:gapWidth val="42"/>
        <c:overlap val="100"/>
        <c:axId val="548482464"/>
        <c:axId val="548482792"/>
      </c:barChart>
      <c:catAx>
        <c:axId val="548482464"/>
        <c:scaling>
          <c:orientation val="maxMin"/>
        </c:scaling>
        <c:delete val="0"/>
        <c:axPos val="l"/>
        <c:numFmt formatCode="General" sourceLinked="1"/>
        <c:majorTickMark val="out"/>
        <c:minorTickMark val="none"/>
        <c:tickLblPos val="low"/>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500" b="0" i="0" u="none" strike="noStrike" kern="1200" baseline="0">
                <a:solidFill>
                  <a:schemeClr val="tx1">
                    <a:lumMod val="65000"/>
                    <a:lumOff val="35000"/>
                  </a:schemeClr>
                </a:solidFill>
                <a:latin typeface="+mn-lt"/>
                <a:ea typeface="+mn-ea"/>
                <a:cs typeface="+mn-cs"/>
              </a:defRPr>
            </a:pPr>
            <a:endParaRPr lang="en-US"/>
          </a:p>
        </c:txPr>
        <c:crossAx val="548482792"/>
        <c:crosses val="autoZero"/>
        <c:auto val="1"/>
        <c:lblAlgn val="ctr"/>
        <c:lblOffset val="100"/>
        <c:noMultiLvlLbl val="0"/>
      </c:catAx>
      <c:valAx>
        <c:axId val="548482792"/>
        <c:scaling>
          <c:orientation val="minMax"/>
          <c:max val="80"/>
        </c:scaling>
        <c:delete val="0"/>
        <c:axPos val="t"/>
        <c:numFmt formatCode="0\%" sourceLinked="1"/>
        <c:majorTickMark val="out"/>
        <c:minorTickMark val="none"/>
        <c:tickLblPos val="high"/>
        <c:spPr>
          <a:noFill/>
          <a:ln>
            <a:noFill/>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548482464"/>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900" b="0" i="0" u="none" strike="noStrike" kern="1200" spc="0" baseline="0">
                <a:solidFill>
                  <a:schemeClr val="tx1">
                    <a:lumMod val="65000"/>
                    <a:lumOff val="35000"/>
                  </a:schemeClr>
                </a:solidFill>
                <a:latin typeface="+mn-lt"/>
                <a:ea typeface="+mn-ea"/>
                <a:cs typeface="+mn-cs"/>
              </a:defRPr>
            </a:pPr>
            <a:r>
              <a:rPr lang="en-GB" sz="1900" b="0" dirty="0"/>
              <a:t>SEM countries</a:t>
            </a:r>
          </a:p>
        </c:rich>
      </c:tx>
      <c:layout>
        <c:manualLayout>
          <c:xMode val="edge"/>
          <c:yMode val="edge"/>
          <c:x val="0.51565160177397706"/>
          <c:y val="0.10790381915980077"/>
        </c:manualLayout>
      </c:layout>
      <c:overlay val="0"/>
      <c:spPr>
        <a:noFill/>
        <a:ln>
          <a:noFill/>
        </a:ln>
        <a:effectLst/>
      </c:spPr>
      <c:txPr>
        <a:bodyPr rot="0" spcFirstLastPara="1" vertOverflow="ellipsis" vert="horz" wrap="square" anchor="ctr" anchorCtr="1"/>
        <a:lstStyle/>
        <a:p>
          <a:pPr>
            <a:defRPr sz="19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0.52776530835913127"/>
          <c:y val="0.20275298796196234"/>
          <c:w val="0.42009258731011867"/>
          <c:h val="0.61533565204629947"/>
        </c:manualLayout>
      </c:layout>
      <c:barChart>
        <c:barDir val="bar"/>
        <c:grouping val="clustered"/>
        <c:varyColors val="0"/>
        <c:ser>
          <c:idx val="0"/>
          <c:order val="0"/>
          <c:tx>
            <c:strRef>
              <c:f>Sheet1!$P$1</c:f>
              <c:strCache>
                <c:ptCount val="1"/>
                <c:pt idx="0">
                  <c:v>RO</c:v>
                </c:pt>
              </c:strCache>
            </c:strRef>
          </c:tx>
          <c:spPr>
            <a:solidFill>
              <a:schemeClr val="bg2"/>
            </a:solidFill>
            <a:ln>
              <a:noFill/>
            </a:ln>
            <a:effectLst/>
          </c:spPr>
          <c:invertIfNegative val="0"/>
          <c:dLbls>
            <c:dLbl>
              <c:idx val="4"/>
              <c:numFmt formatCode="#,##0" sourceLinked="0"/>
              <c:spPr>
                <a:noFill/>
                <a:ln>
                  <a:noFill/>
                </a:ln>
                <a:effectLst/>
              </c:spPr>
              <c:txPr>
                <a:bodyPr rot="0" spcFirstLastPara="1" vertOverflow="ellipsis" vert="horz" wrap="square" lIns="38100" tIns="19050" rIns="38100" bIns="19050" anchor="ctr" anchorCtr="0">
                  <a:spAutoFit/>
                </a:bodyPr>
                <a:lstStyle/>
                <a:p>
                  <a:pPr algn="ctr">
                    <a:defRPr lang="en-US" sz="1400" b="1" i="0" u="none" strike="noStrike" kern="1200" baseline="0">
                      <a:solidFill>
                        <a:schemeClr val="bg1">
                          <a:lumMod val="50000"/>
                        </a:schemeClr>
                      </a:solidFill>
                      <a:latin typeface="+mn-lt"/>
                      <a:ea typeface="+mn-ea"/>
                      <a:cs typeface="+mn-cs"/>
                    </a:defRPr>
                  </a:pPr>
                  <a:endParaRPr lang="en-US"/>
                </a:p>
              </c:txPr>
              <c:dLblPos val="outEnd"/>
              <c:showLegendKey val="0"/>
              <c:showVal val="1"/>
              <c:showCatName val="0"/>
              <c:showSerName val="0"/>
              <c:showPercent val="0"/>
              <c:showBubbleSize val="0"/>
              <c:extLst>
                <c:ext xmlns:c16="http://schemas.microsoft.com/office/drawing/2014/chart" uri="{C3380CC4-5D6E-409C-BE32-E72D297353CC}">
                  <c16:uniqueId val="{00000000-07B2-4EB0-BAB3-B0B48A559F4E}"/>
                </c:ext>
              </c:extLst>
            </c:dLbl>
            <c:dLbl>
              <c:idx val="8"/>
              <c:numFmt formatCode="#,##0.0" sourceLinked="0"/>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bg1">
                          <a:lumMod val="50000"/>
                        </a:schemeClr>
                      </a:solidFill>
                      <a:latin typeface="+mn-lt"/>
                      <a:ea typeface="+mn-ea"/>
                      <a:cs typeface="+mn-cs"/>
                    </a:defRPr>
                  </a:pPr>
                  <a:endParaRPr lang="en-US"/>
                </a:p>
              </c:txPr>
              <c:dLblPos val="outEnd"/>
              <c:showLegendKey val="0"/>
              <c:showVal val="1"/>
              <c:showCatName val="0"/>
              <c:showSerName val="0"/>
              <c:showPercent val="0"/>
              <c:showBubbleSize val="0"/>
              <c:extLst>
                <c:ext xmlns:c16="http://schemas.microsoft.com/office/drawing/2014/chart" uri="{C3380CC4-5D6E-409C-BE32-E72D297353CC}">
                  <c16:uniqueId val="{00000001-07B2-4EB0-BAB3-B0B48A559F4E}"/>
                </c:ext>
              </c:extLst>
            </c:dLbl>
            <c:numFmt formatCode="#,##0" sourceLinked="0"/>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bg1">
                        <a:lumMod val="50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Sheet1!$A$2:$A$8</c:f>
              <c:strCache>
                <c:ptCount val="7"/>
                <c:pt idx="0">
                  <c:v>Family solidarity</c:v>
                </c:pt>
                <c:pt idx="1">
                  <c:v>Independence</c:v>
                </c:pt>
                <c:pt idx="2">
                  <c:v>Curiosity</c:v>
                </c:pt>
                <c:pt idx="3">
                  <c:v>Respect for the other cultures</c:v>
                </c:pt>
                <c:pt idx="4">
                  <c:v>Religious beliefs /practices</c:v>
                </c:pt>
                <c:pt idx="5">
                  <c:v>Obedience</c:v>
                </c:pt>
                <c:pt idx="6">
                  <c:v>DK/REF</c:v>
                </c:pt>
              </c:strCache>
            </c:strRef>
          </c:cat>
          <c:val>
            <c:numRef>
              <c:f>Sheet1!$P$2:$P$8</c:f>
              <c:numCache>
                <c:formatCode>0.0\%</c:formatCode>
                <c:ptCount val="7"/>
                <c:pt idx="0">
                  <c:v>49.6</c:v>
                </c:pt>
                <c:pt idx="1">
                  <c:v>34.5</c:v>
                </c:pt>
                <c:pt idx="2">
                  <c:v>36</c:v>
                </c:pt>
                <c:pt idx="3">
                  <c:v>22</c:v>
                </c:pt>
                <c:pt idx="4">
                  <c:v>36.200000000000003</c:v>
                </c:pt>
                <c:pt idx="5">
                  <c:v>11.3</c:v>
                </c:pt>
                <c:pt idx="6">
                  <c:v>10.3</c:v>
                </c:pt>
              </c:numCache>
            </c:numRef>
          </c:val>
          <c:extLst>
            <c:ext xmlns:c16="http://schemas.microsoft.com/office/drawing/2014/chart" uri="{C3380CC4-5D6E-409C-BE32-E72D297353CC}">
              <c16:uniqueId val="{00000002-07B2-4EB0-BAB3-B0B48A559F4E}"/>
            </c:ext>
          </c:extLst>
        </c:ser>
        <c:dLbls>
          <c:showLegendKey val="0"/>
          <c:showVal val="0"/>
          <c:showCatName val="0"/>
          <c:showSerName val="0"/>
          <c:showPercent val="0"/>
          <c:showBubbleSize val="0"/>
        </c:dLbls>
        <c:gapWidth val="42"/>
        <c:axId val="548482464"/>
        <c:axId val="548482792"/>
      </c:barChart>
      <c:catAx>
        <c:axId val="548482464"/>
        <c:scaling>
          <c:orientation val="maxMin"/>
        </c:scaling>
        <c:delete val="0"/>
        <c:axPos val="l"/>
        <c:numFmt formatCode="General" sourceLinked="1"/>
        <c:majorTickMark val="out"/>
        <c:minorTickMark val="none"/>
        <c:tickLblPos val="low"/>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bg1"/>
                </a:solidFill>
                <a:latin typeface="+mn-lt"/>
                <a:ea typeface="+mn-ea"/>
                <a:cs typeface="+mn-cs"/>
              </a:defRPr>
            </a:pPr>
            <a:endParaRPr lang="en-US"/>
          </a:p>
        </c:txPr>
        <c:crossAx val="548482792"/>
        <c:crosses val="autoZero"/>
        <c:auto val="1"/>
        <c:lblAlgn val="ctr"/>
        <c:lblOffset val="100"/>
        <c:noMultiLvlLbl val="0"/>
      </c:catAx>
      <c:valAx>
        <c:axId val="548482792"/>
        <c:scaling>
          <c:orientation val="minMax"/>
          <c:max val="70"/>
          <c:min val="0"/>
        </c:scaling>
        <c:delete val="0"/>
        <c:axPos val="t"/>
        <c:numFmt formatCode="0.0\%" sourceLinked="1"/>
        <c:majorTickMark val="out"/>
        <c:minorTickMark val="none"/>
        <c:tickLblPos val="nextTo"/>
        <c:spPr>
          <a:noFill/>
          <a:ln>
            <a:solidFill>
              <a:schemeClr val="accent1">
                <a:alpha val="0"/>
              </a:schemeClr>
            </a:solidFill>
          </a:ln>
          <a:effectLst/>
        </c:spPr>
        <c:txPr>
          <a:bodyPr rot="-60000000" spcFirstLastPara="1" vertOverflow="ellipsis" vert="horz" wrap="square" anchor="ctr" anchorCtr="1"/>
          <a:lstStyle/>
          <a:p>
            <a:pPr>
              <a:defRPr sz="1197" b="0" i="0" u="none" strike="noStrike" kern="1200" baseline="0">
                <a:solidFill>
                  <a:srgbClr val="FFFFFF"/>
                </a:solidFill>
                <a:latin typeface="+mn-lt"/>
                <a:ea typeface="+mn-ea"/>
                <a:cs typeface="+mn-cs"/>
              </a:defRPr>
            </a:pPr>
            <a:endParaRPr lang="en-US"/>
          </a:p>
        </c:txPr>
        <c:crossAx val="548482464"/>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900" b="0" i="0" u="none" strike="noStrike" kern="1200" spc="0" baseline="0">
                <a:solidFill>
                  <a:schemeClr val="tx1">
                    <a:lumMod val="65000"/>
                    <a:lumOff val="35000"/>
                  </a:schemeClr>
                </a:solidFill>
                <a:latin typeface="+mn-lt"/>
                <a:ea typeface="+mn-ea"/>
                <a:cs typeface="+mn-cs"/>
              </a:defRPr>
            </a:pPr>
            <a:r>
              <a:rPr lang="en-GB" sz="1900" b="0" dirty="0"/>
              <a:t>European countries</a:t>
            </a:r>
          </a:p>
        </c:rich>
      </c:tx>
      <c:layout>
        <c:manualLayout>
          <c:xMode val="edge"/>
          <c:yMode val="edge"/>
          <c:x val="0.50611812651447141"/>
          <c:y val="0.10297314080910878"/>
        </c:manualLayout>
      </c:layout>
      <c:overlay val="0"/>
      <c:spPr>
        <a:noFill/>
        <a:ln>
          <a:noFill/>
        </a:ln>
        <a:effectLst/>
      </c:spPr>
      <c:txPr>
        <a:bodyPr rot="0" spcFirstLastPara="1" vertOverflow="ellipsis" vert="horz" wrap="square" anchor="ctr" anchorCtr="1"/>
        <a:lstStyle/>
        <a:p>
          <a:pPr>
            <a:defRPr sz="19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0.52776530835913127"/>
          <c:y val="0.20275298796196234"/>
          <c:w val="0.42009258731011867"/>
          <c:h val="0.6128703128709535"/>
        </c:manualLayout>
      </c:layout>
      <c:barChart>
        <c:barDir val="bar"/>
        <c:grouping val="clustered"/>
        <c:varyColors val="0"/>
        <c:ser>
          <c:idx val="0"/>
          <c:order val="0"/>
          <c:tx>
            <c:strRef>
              <c:f>Sheet1!$O$1</c:f>
              <c:strCache>
                <c:ptCount val="1"/>
                <c:pt idx="0">
                  <c:v>RO</c:v>
                </c:pt>
              </c:strCache>
            </c:strRef>
          </c:tx>
          <c:spPr>
            <a:solidFill>
              <a:schemeClr val="bg2"/>
            </a:solidFill>
            <a:ln>
              <a:noFill/>
            </a:ln>
            <a:effectLst/>
          </c:spPr>
          <c:invertIfNegative val="0"/>
          <c:dLbls>
            <c:dLbl>
              <c:idx val="4"/>
              <c:numFmt formatCode="#,##0" sourceLinked="0"/>
              <c:spPr>
                <a:noFill/>
                <a:ln>
                  <a:noFill/>
                </a:ln>
                <a:effectLst/>
              </c:spPr>
              <c:txPr>
                <a:bodyPr rot="0" spcFirstLastPara="1" vertOverflow="ellipsis" vert="horz" wrap="square" lIns="38100" tIns="19050" rIns="38100" bIns="19050" anchor="ctr" anchorCtr="0">
                  <a:spAutoFit/>
                </a:bodyPr>
                <a:lstStyle/>
                <a:p>
                  <a:pPr algn="ctr">
                    <a:defRPr lang="en-US" sz="1400" b="1" i="0" u="none" strike="noStrike" kern="1200" baseline="0">
                      <a:solidFill>
                        <a:schemeClr val="bg1">
                          <a:lumMod val="50000"/>
                        </a:schemeClr>
                      </a:solidFill>
                      <a:latin typeface="+mn-lt"/>
                      <a:ea typeface="+mn-ea"/>
                      <a:cs typeface="+mn-cs"/>
                    </a:defRPr>
                  </a:pPr>
                  <a:endParaRPr lang="en-US"/>
                </a:p>
              </c:txPr>
              <c:dLblPos val="outEnd"/>
              <c:showLegendKey val="0"/>
              <c:showVal val="1"/>
              <c:showCatName val="0"/>
              <c:showSerName val="0"/>
              <c:showPercent val="0"/>
              <c:showBubbleSize val="0"/>
              <c:extLst>
                <c:ext xmlns:c16="http://schemas.microsoft.com/office/drawing/2014/chart" uri="{C3380CC4-5D6E-409C-BE32-E72D297353CC}">
                  <c16:uniqueId val="{00000000-5ACE-4005-9853-4534F48878DF}"/>
                </c:ext>
              </c:extLst>
            </c:dLbl>
            <c:dLbl>
              <c:idx val="8"/>
              <c:numFmt formatCode="#,##0.0" sourceLinked="0"/>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bg1">
                          <a:lumMod val="50000"/>
                        </a:schemeClr>
                      </a:solidFill>
                      <a:latin typeface="+mn-lt"/>
                      <a:ea typeface="+mn-ea"/>
                      <a:cs typeface="+mn-cs"/>
                    </a:defRPr>
                  </a:pPr>
                  <a:endParaRPr lang="en-US"/>
                </a:p>
              </c:txPr>
              <c:dLblPos val="outEnd"/>
              <c:showLegendKey val="0"/>
              <c:showVal val="1"/>
              <c:showCatName val="0"/>
              <c:showSerName val="0"/>
              <c:showPercent val="0"/>
              <c:showBubbleSize val="0"/>
              <c:extLst>
                <c:ext xmlns:c16="http://schemas.microsoft.com/office/drawing/2014/chart" uri="{C3380CC4-5D6E-409C-BE32-E72D297353CC}">
                  <c16:uniqueId val="{00000001-5ACE-4005-9853-4534F48878DF}"/>
                </c:ext>
              </c:extLst>
            </c:dLbl>
            <c:numFmt formatCode="#,##0" sourceLinked="0"/>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bg1">
                        <a:lumMod val="50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Sheet1!$A$2:$A$8</c:f>
              <c:strCache>
                <c:ptCount val="7"/>
                <c:pt idx="0">
                  <c:v>Family solidarity</c:v>
                </c:pt>
                <c:pt idx="1">
                  <c:v>Independence</c:v>
                </c:pt>
                <c:pt idx="2">
                  <c:v>Respect for the other cultures</c:v>
                </c:pt>
                <c:pt idx="3">
                  <c:v>Curiosity</c:v>
                </c:pt>
                <c:pt idx="4">
                  <c:v>Religious beliefs /practices</c:v>
                </c:pt>
                <c:pt idx="5">
                  <c:v>Obedience</c:v>
                </c:pt>
                <c:pt idx="6">
                  <c:v>DK/REF</c:v>
                </c:pt>
              </c:strCache>
            </c:strRef>
          </c:cat>
          <c:val>
            <c:numRef>
              <c:f>Sheet1!$O$2:$O$8</c:f>
              <c:numCache>
                <c:formatCode>0.0\%</c:formatCode>
                <c:ptCount val="7"/>
                <c:pt idx="0">
                  <c:v>58.5</c:v>
                </c:pt>
                <c:pt idx="1">
                  <c:v>49.4</c:v>
                </c:pt>
                <c:pt idx="2">
                  <c:v>34.799999999999997</c:v>
                </c:pt>
                <c:pt idx="3">
                  <c:v>23.6</c:v>
                </c:pt>
                <c:pt idx="4">
                  <c:v>21.5</c:v>
                </c:pt>
                <c:pt idx="5">
                  <c:v>7.9</c:v>
                </c:pt>
                <c:pt idx="6">
                  <c:v>4.3</c:v>
                </c:pt>
              </c:numCache>
            </c:numRef>
          </c:val>
          <c:extLst>
            <c:ext xmlns:c16="http://schemas.microsoft.com/office/drawing/2014/chart" uri="{C3380CC4-5D6E-409C-BE32-E72D297353CC}">
              <c16:uniqueId val="{00000002-5ACE-4005-9853-4534F48878DF}"/>
            </c:ext>
          </c:extLst>
        </c:ser>
        <c:dLbls>
          <c:showLegendKey val="0"/>
          <c:showVal val="0"/>
          <c:showCatName val="0"/>
          <c:showSerName val="0"/>
          <c:showPercent val="0"/>
          <c:showBubbleSize val="0"/>
        </c:dLbls>
        <c:gapWidth val="42"/>
        <c:axId val="548482464"/>
        <c:axId val="548482792"/>
      </c:barChart>
      <c:catAx>
        <c:axId val="548482464"/>
        <c:scaling>
          <c:orientation val="maxMin"/>
        </c:scaling>
        <c:delete val="0"/>
        <c:axPos val="l"/>
        <c:numFmt formatCode="General" sourceLinked="1"/>
        <c:majorTickMark val="out"/>
        <c:minorTickMark val="none"/>
        <c:tickLblPos val="low"/>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bg1"/>
                </a:solidFill>
                <a:latin typeface="+mn-lt"/>
                <a:ea typeface="+mn-ea"/>
                <a:cs typeface="+mn-cs"/>
              </a:defRPr>
            </a:pPr>
            <a:endParaRPr lang="en-US"/>
          </a:p>
        </c:txPr>
        <c:crossAx val="548482792"/>
        <c:crosses val="autoZero"/>
        <c:auto val="1"/>
        <c:lblAlgn val="ctr"/>
        <c:lblOffset val="100"/>
        <c:noMultiLvlLbl val="0"/>
      </c:catAx>
      <c:valAx>
        <c:axId val="548482792"/>
        <c:scaling>
          <c:orientation val="minMax"/>
          <c:max val="70"/>
          <c:min val="0"/>
        </c:scaling>
        <c:delete val="0"/>
        <c:axPos val="t"/>
        <c:numFmt formatCode="0.0\%" sourceLinked="1"/>
        <c:majorTickMark val="out"/>
        <c:minorTickMark val="none"/>
        <c:tickLblPos val="nextTo"/>
        <c:spPr>
          <a:noFill/>
          <a:ln>
            <a:solidFill>
              <a:schemeClr val="accent1">
                <a:alpha val="0"/>
              </a:schemeClr>
            </a:solidFill>
          </a:ln>
          <a:effectLst/>
        </c:spPr>
        <c:txPr>
          <a:bodyPr rot="-60000000" spcFirstLastPara="1" vertOverflow="ellipsis" vert="horz" wrap="square" anchor="ctr" anchorCtr="1"/>
          <a:lstStyle/>
          <a:p>
            <a:pPr>
              <a:defRPr sz="1197" b="0" i="0" u="none" strike="noStrike" kern="1200" baseline="0">
                <a:solidFill>
                  <a:srgbClr val="FFFFFF"/>
                </a:solidFill>
                <a:latin typeface="+mn-lt"/>
                <a:ea typeface="+mn-ea"/>
                <a:cs typeface="+mn-cs"/>
              </a:defRPr>
            </a:pPr>
            <a:endParaRPr lang="en-US"/>
          </a:p>
        </c:txPr>
        <c:crossAx val="548482464"/>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900" b="1" i="1" u="none" strike="noStrike" kern="1200" spc="0" baseline="0">
                <a:solidFill>
                  <a:schemeClr val="tx1">
                    <a:lumMod val="65000"/>
                    <a:lumOff val="35000"/>
                  </a:schemeClr>
                </a:solidFill>
                <a:latin typeface="+mn-lt"/>
                <a:ea typeface="+mn-ea"/>
                <a:cs typeface="+mn-cs"/>
              </a:defRPr>
            </a:pPr>
            <a:r>
              <a:rPr lang="en-GB" sz="1900" b="1" i="1" dirty="0"/>
              <a:t>Key values in Croatia</a:t>
            </a:r>
          </a:p>
          <a:p>
            <a:pPr>
              <a:defRPr sz="1900" b="1" i="1"/>
            </a:pPr>
            <a:r>
              <a:rPr lang="en-GB" sz="1900" b="1" i="1" dirty="0"/>
              <a:t>(for</a:t>
            </a:r>
            <a:r>
              <a:rPr lang="en-GB" sz="1900" b="1" i="1" baseline="0" dirty="0"/>
              <a:t> respondents personally)</a:t>
            </a:r>
            <a:endParaRPr lang="en-GB" sz="1900" b="1" i="1" dirty="0"/>
          </a:p>
        </c:rich>
      </c:tx>
      <c:layout>
        <c:manualLayout>
          <c:xMode val="edge"/>
          <c:yMode val="edge"/>
          <c:x val="0.18913007413590682"/>
          <c:y val="1.8942346199233196E-3"/>
        </c:manualLayout>
      </c:layout>
      <c:overlay val="0"/>
      <c:spPr>
        <a:noFill/>
        <a:ln>
          <a:noFill/>
        </a:ln>
        <a:effectLst/>
      </c:spPr>
      <c:txPr>
        <a:bodyPr rot="0" spcFirstLastPara="1" vertOverflow="ellipsis" vert="horz" wrap="square" anchor="ctr" anchorCtr="1"/>
        <a:lstStyle/>
        <a:p>
          <a:pPr>
            <a:defRPr sz="1900" b="1" i="1"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0.52776530835913127"/>
          <c:y val="0.20275298796196234"/>
          <c:w val="0.42009258731011867"/>
          <c:h val="0.61533565204629947"/>
        </c:manualLayout>
      </c:layout>
      <c:barChart>
        <c:barDir val="bar"/>
        <c:grouping val="clustered"/>
        <c:varyColors val="0"/>
        <c:ser>
          <c:idx val="0"/>
          <c:order val="0"/>
          <c:tx>
            <c:strRef>
              <c:f>Sheet1!$P$1</c:f>
              <c:strCache>
                <c:ptCount val="1"/>
                <c:pt idx="0">
                  <c:v>CZ</c:v>
                </c:pt>
              </c:strCache>
            </c:strRef>
          </c:tx>
          <c:spPr>
            <a:solidFill>
              <a:srgbClr val="F1BE48"/>
            </a:solidFill>
            <a:ln>
              <a:noFill/>
            </a:ln>
            <a:effectLst/>
          </c:spPr>
          <c:invertIfNegative val="0"/>
          <c:dLbls>
            <c:dLbl>
              <c:idx val="4"/>
              <c:numFmt formatCode="#,##0" sourceLinked="0"/>
              <c:spPr>
                <a:noFill/>
                <a:ln>
                  <a:noFill/>
                </a:ln>
                <a:effectLst/>
              </c:spPr>
              <c:txPr>
                <a:bodyPr rot="0" spcFirstLastPara="1" vertOverflow="ellipsis" vert="horz" wrap="square" lIns="38100" tIns="19050" rIns="38100" bIns="19050" anchor="ctr" anchorCtr="0">
                  <a:spAutoFit/>
                </a:bodyPr>
                <a:lstStyle/>
                <a:p>
                  <a:pPr algn="ctr">
                    <a:defRPr lang="en-US" sz="1400" b="1" i="0" u="none" strike="noStrike" kern="1200" baseline="0">
                      <a:solidFill>
                        <a:schemeClr val="bg1">
                          <a:lumMod val="50000"/>
                        </a:schemeClr>
                      </a:solidFill>
                      <a:latin typeface="+mn-lt"/>
                      <a:ea typeface="+mn-ea"/>
                      <a:cs typeface="+mn-cs"/>
                    </a:defRPr>
                  </a:pPr>
                  <a:endParaRPr lang="en-US"/>
                </a:p>
              </c:txPr>
              <c:dLblPos val="outEnd"/>
              <c:showLegendKey val="0"/>
              <c:showVal val="1"/>
              <c:showCatName val="0"/>
              <c:showSerName val="0"/>
              <c:showPercent val="0"/>
              <c:showBubbleSize val="0"/>
              <c:extLst>
                <c:ext xmlns:c16="http://schemas.microsoft.com/office/drawing/2014/chart" uri="{C3380CC4-5D6E-409C-BE32-E72D297353CC}">
                  <c16:uniqueId val="{00000000-5654-445C-9F5C-41D744DBFD4B}"/>
                </c:ext>
              </c:extLst>
            </c:dLbl>
            <c:dLbl>
              <c:idx val="8"/>
              <c:numFmt formatCode="#,##0.0" sourceLinked="0"/>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bg1">
                          <a:lumMod val="50000"/>
                        </a:schemeClr>
                      </a:solidFill>
                      <a:latin typeface="+mn-lt"/>
                      <a:ea typeface="+mn-ea"/>
                      <a:cs typeface="+mn-cs"/>
                    </a:defRPr>
                  </a:pPr>
                  <a:endParaRPr lang="en-US"/>
                </a:p>
              </c:txPr>
              <c:dLblPos val="outEnd"/>
              <c:showLegendKey val="0"/>
              <c:showVal val="1"/>
              <c:showCatName val="0"/>
              <c:showSerName val="0"/>
              <c:showPercent val="0"/>
              <c:showBubbleSize val="0"/>
              <c:extLst>
                <c:ext xmlns:c16="http://schemas.microsoft.com/office/drawing/2014/chart" uri="{C3380CC4-5D6E-409C-BE32-E72D297353CC}">
                  <c16:uniqueId val="{00000001-5654-445C-9F5C-41D744DBFD4B}"/>
                </c:ext>
              </c:extLst>
            </c:dLbl>
            <c:numFmt formatCode="#,##0" sourceLinked="0"/>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bg1">
                        <a:lumMod val="50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Sheet1!$A$2:$A$8</c:f>
              <c:strCache>
                <c:ptCount val="7"/>
                <c:pt idx="0">
                  <c:v>Family solidarity</c:v>
                </c:pt>
                <c:pt idx="1">
                  <c:v>Curiosity</c:v>
                </c:pt>
                <c:pt idx="2">
                  <c:v>Independence </c:v>
                </c:pt>
                <c:pt idx="3">
                  <c:v>Respect for the other cultures</c:v>
                </c:pt>
                <c:pt idx="4">
                  <c:v>Obedience</c:v>
                </c:pt>
                <c:pt idx="5">
                  <c:v>Religious beliefs /practices</c:v>
                </c:pt>
                <c:pt idx="6">
                  <c:v>DK/REF</c:v>
                </c:pt>
              </c:strCache>
            </c:strRef>
          </c:cat>
          <c:val>
            <c:numRef>
              <c:f>Sheet1!$P$2:$P$8</c:f>
              <c:numCache>
                <c:formatCode>0.0\%</c:formatCode>
                <c:ptCount val="7"/>
                <c:pt idx="0">
                  <c:v>62.400000000000006</c:v>
                </c:pt>
                <c:pt idx="1">
                  <c:v>34.900000000000006</c:v>
                </c:pt>
                <c:pt idx="2">
                  <c:v>34</c:v>
                </c:pt>
                <c:pt idx="3">
                  <c:v>31.5</c:v>
                </c:pt>
                <c:pt idx="4">
                  <c:v>30.4</c:v>
                </c:pt>
                <c:pt idx="5">
                  <c:v>6</c:v>
                </c:pt>
                <c:pt idx="6" formatCode="0.0%">
                  <c:v>0.01</c:v>
                </c:pt>
              </c:numCache>
            </c:numRef>
          </c:val>
          <c:extLst>
            <c:ext xmlns:c16="http://schemas.microsoft.com/office/drawing/2014/chart" uri="{C3380CC4-5D6E-409C-BE32-E72D297353CC}">
              <c16:uniqueId val="{00000002-5654-445C-9F5C-41D744DBFD4B}"/>
            </c:ext>
          </c:extLst>
        </c:ser>
        <c:dLbls>
          <c:showLegendKey val="0"/>
          <c:showVal val="0"/>
          <c:showCatName val="0"/>
          <c:showSerName val="0"/>
          <c:showPercent val="0"/>
          <c:showBubbleSize val="0"/>
        </c:dLbls>
        <c:gapWidth val="42"/>
        <c:axId val="548482464"/>
        <c:axId val="548482792"/>
      </c:barChart>
      <c:catAx>
        <c:axId val="548482464"/>
        <c:scaling>
          <c:orientation val="maxMin"/>
        </c:scaling>
        <c:delete val="0"/>
        <c:axPos val="l"/>
        <c:numFmt formatCode="General" sourceLinked="1"/>
        <c:majorTickMark val="out"/>
        <c:minorTickMark val="none"/>
        <c:tickLblPos val="low"/>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548482792"/>
        <c:crosses val="autoZero"/>
        <c:auto val="1"/>
        <c:lblAlgn val="ctr"/>
        <c:lblOffset val="100"/>
        <c:noMultiLvlLbl val="0"/>
      </c:catAx>
      <c:valAx>
        <c:axId val="548482792"/>
        <c:scaling>
          <c:orientation val="minMax"/>
          <c:max val="70"/>
          <c:min val="0"/>
        </c:scaling>
        <c:delete val="0"/>
        <c:axPos val="t"/>
        <c:numFmt formatCode="0.0\%" sourceLinked="1"/>
        <c:majorTickMark val="out"/>
        <c:minorTickMark val="none"/>
        <c:tickLblPos val="nextTo"/>
        <c:spPr>
          <a:noFill/>
          <a:ln>
            <a:solidFill>
              <a:schemeClr val="accent1">
                <a:alpha val="0"/>
              </a:schemeClr>
            </a:solidFill>
          </a:ln>
          <a:effectLst/>
        </c:spPr>
        <c:txPr>
          <a:bodyPr rot="-60000000" spcFirstLastPara="1" vertOverflow="ellipsis" vert="horz" wrap="square" anchor="ctr" anchorCtr="1"/>
          <a:lstStyle/>
          <a:p>
            <a:pPr>
              <a:defRPr sz="1197" b="0" i="0" u="none" strike="noStrike" kern="1200" baseline="0">
                <a:solidFill>
                  <a:srgbClr val="FFFFFF"/>
                </a:solidFill>
                <a:latin typeface="+mn-lt"/>
                <a:ea typeface="+mn-ea"/>
                <a:cs typeface="+mn-cs"/>
              </a:defRPr>
            </a:pPr>
            <a:endParaRPr lang="en-US"/>
          </a:p>
        </c:txPr>
        <c:crossAx val="548482464"/>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lnSpc>
                <a:spcPts val="1600"/>
              </a:lnSpc>
              <a:defRPr sz="1440" b="1" i="1" u="none" strike="noStrike" kern="1200" spc="0" baseline="0">
                <a:solidFill>
                  <a:schemeClr val="bg1">
                    <a:lumMod val="50000"/>
                  </a:schemeClr>
                </a:solidFill>
                <a:latin typeface="+mn-lt"/>
                <a:ea typeface="+mn-ea"/>
                <a:cs typeface="+mn-cs"/>
              </a:defRPr>
            </a:pPr>
            <a:r>
              <a:rPr lang="en-GB" sz="1900" i="1" dirty="0">
                <a:solidFill>
                  <a:schemeClr val="bg1">
                    <a:lumMod val="50000"/>
                  </a:schemeClr>
                </a:solidFill>
              </a:rPr>
              <a:t>Comparison with </a:t>
            </a:r>
          </a:p>
          <a:p>
            <a:pPr>
              <a:lnSpc>
                <a:spcPts val="1600"/>
              </a:lnSpc>
              <a:defRPr i="1">
                <a:solidFill>
                  <a:schemeClr val="bg1">
                    <a:lumMod val="50000"/>
                  </a:schemeClr>
                </a:solidFill>
              </a:defRPr>
            </a:pPr>
            <a:r>
              <a:rPr lang="en-GB" sz="1900" i="1" dirty="0">
                <a:solidFill>
                  <a:schemeClr val="bg1">
                    <a:lumMod val="50000"/>
                  </a:schemeClr>
                </a:solidFill>
              </a:rPr>
              <a:t>European/SEM average</a:t>
            </a:r>
          </a:p>
        </c:rich>
      </c:tx>
      <c:layout>
        <c:manualLayout>
          <c:xMode val="edge"/>
          <c:yMode val="edge"/>
          <c:x val="0.57430292455640397"/>
          <c:y val="3.4784755118615153E-2"/>
        </c:manualLayout>
      </c:layout>
      <c:overlay val="0"/>
      <c:spPr>
        <a:noFill/>
        <a:ln>
          <a:noFill/>
        </a:ln>
        <a:effectLst/>
      </c:spPr>
      <c:txPr>
        <a:bodyPr rot="0" spcFirstLastPara="1" vertOverflow="ellipsis" vert="horz" wrap="square" anchor="ctr" anchorCtr="1"/>
        <a:lstStyle/>
        <a:p>
          <a:pPr>
            <a:lnSpc>
              <a:spcPts val="1600"/>
            </a:lnSpc>
            <a:defRPr sz="1440" b="1" i="1" u="none" strike="noStrike" kern="1200" spc="0" baseline="0">
              <a:solidFill>
                <a:schemeClr val="bg1">
                  <a:lumMod val="50000"/>
                </a:schemeClr>
              </a:solidFill>
              <a:latin typeface="+mn-lt"/>
              <a:ea typeface="+mn-ea"/>
              <a:cs typeface="+mn-cs"/>
            </a:defRPr>
          </a:pPr>
          <a:endParaRPr lang="en-US"/>
        </a:p>
      </c:txPr>
    </c:title>
    <c:autoTitleDeleted val="0"/>
    <c:plotArea>
      <c:layout>
        <c:manualLayout>
          <c:layoutTarget val="inner"/>
          <c:xMode val="edge"/>
          <c:yMode val="edge"/>
          <c:x val="0.54160083541189652"/>
          <c:y val="0.16828184666129772"/>
          <c:w val="0.43862827132667187"/>
          <c:h val="0.72333876348120896"/>
        </c:manualLayout>
      </c:layout>
      <c:barChart>
        <c:barDir val="bar"/>
        <c:grouping val="percentStacked"/>
        <c:varyColors val="0"/>
        <c:ser>
          <c:idx val="0"/>
          <c:order val="0"/>
          <c:tx>
            <c:strRef>
              <c:f>Sheet1!$C$7</c:f>
              <c:strCache>
                <c:ptCount val="1"/>
                <c:pt idx="0">
                  <c:v>Greater role</c:v>
                </c:pt>
              </c:strCache>
            </c:strRef>
          </c:tx>
          <c:spPr>
            <a:solidFill>
              <a:srgbClr val="007681"/>
            </a:solidFill>
            <a:ln>
              <a:noFill/>
            </a:ln>
            <a:effectLst/>
          </c:spPr>
          <c:invertIfNegative val="0"/>
          <c:dLbls>
            <c:dLbl>
              <c:idx val="4"/>
              <c:layout>
                <c:manualLayout>
                  <c:x val="2.802940660178842E-3"/>
                  <c:y val="2.927416391964483E-3"/>
                </c:manualLayout>
              </c:layout>
              <c:numFmt formatCode="#,##0" sourceLinked="0"/>
              <c:spPr>
                <a:noFill/>
                <a:ln>
                  <a:noFill/>
                </a:ln>
                <a:effectLst/>
              </c:spPr>
              <c:txPr>
                <a:bodyPr rot="0" spcFirstLastPara="1" vertOverflow="ellipsis" vert="horz" wrap="square" anchor="ctr" anchorCtr="1"/>
                <a:lstStyle/>
                <a:p>
                  <a:pPr algn="ctr">
                    <a:defRPr sz="1400" b="1" i="0" u="none" strike="noStrike" kern="1200" baseline="0">
                      <a:solidFill>
                        <a:schemeClr val="bg1">
                          <a:lumMod val="95000"/>
                        </a:schemeClr>
                      </a:solidFill>
                      <a:latin typeface="+mn-lt"/>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4CF1-4206-9F03-006AC1A9F8AC}"/>
                </c:ext>
              </c:extLst>
            </c:dLbl>
            <c:numFmt formatCode="#,##0" sourceLinked="0"/>
            <c:spPr>
              <a:noFill/>
              <a:ln>
                <a:noFill/>
              </a:ln>
              <a:effectLst/>
            </c:spPr>
            <c:txPr>
              <a:bodyPr rot="0" spcFirstLastPara="1" vertOverflow="ellipsis" vert="horz" wrap="square" anchor="ctr" anchorCtr="1"/>
              <a:lstStyle/>
              <a:p>
                <a:pPr>
                  <a:defRPr sz="1400" b="1" i="0" u="none" strike="noStrike" kern="1200" baseline="0">
                    <a:solidFill>
                      <a:schemeClr val="bg1">
                        <a:lumMod val="9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Sheet1!$B$8:$B$27</c:f>
              <c:strCache>
                <c:ptCount val="20"/>
                <c:pt idx="0">
                  <c:v>EU</c:v>
                </c:pt>
                <c:pt idx="1">
                  <c:v>SEM</c:v>
                </c:pt>
                <c:pt idx="3">
                  <c:v>EU</c:v>
                </c:pt>
                <c:pt idx="4">
                  <c:v>SEM</c:v>
                </c:pt>
                <c:pt idx="6">
                  <c:v>EU</c:v>
                </c:pt>
                <c:pt idx="7">
                  <c:v>SEM</c:v>
                </c:pt>
                <c:pt idx="9">
                  <c:v>EU</c:v>
                </c:pt>
                <c:pt idx="10">
                  <c:v>SEM</c:v>
                </c:pt>
                <c:pt idx="12">
                  <c:v>EU</c:v>
                </c:pt>
                <c:pt idx="13">
                  <c:v>SEM</c:v>
                </c:pt>
                <c:pt idx="15">
                  <c:v>EU</c:v>
                </c:pt>
                <c:pt idx="16">
                  <c:v>SEM</c:v>
                </c:pt>
                <c:pt idx="18">
                  <c:v>EU</c:v>
                </c:pt>
                <c:pt idx="19">
                  <c:v>SEM</c:v>
                </c:pt>
              </c:strCache>
            </c:strRef>
          </c:cat>
          <c:val>
            <c:numRef>
              <c:f>Sheet1!$C$8:$C$27</c:f>
              <c:numCache>
                <c:formatCode>General</c:formatCode>
                <c:ptCount val="20"/>
                <c:pt idx="0" formatCode="0.0\%">
                  <c:v>52.6</c:v>
                </c:pt>
                <c:pt idx="3" formatCode="0.0\%">
                  <c:v>59.9</c:v>
                </c:pt>
                <c:pt idx="6" formatCode="0.0\%">
                  <c:v>57.2</c:v>
                </c:pt>
                <c:pt idx="9" formatCode="0.0\%">
                  <c:v>21.7</c:v>
                </c:pt>
                <c:pt idx="12" formatCode="0.0\%">
                  <c:v>44.4</c:v>
                </c:pt>
                <c:pt idx="15" formatCode="0.0\%">
                  <c:v>33</c:v>
                </c:pt>
                <c:pt idx="18" formatCode="0.0\%">
                  <c:v>37.700000000000003</c:v>
                </c:pt>
              </c:numCache>
            </c:numRef>
          </c:val>
          <c:extLst>
            <c:ext xmlns:c16="http://schemas.microsoft.com/office/drawing/2014/chart" uri="{C3380CC4-5D6E-409C-BE32-E72D297353CC}">
              <c16:uniqueId val="{00000001-4CF1-4206-9F03-006AC1A9F8AC}"/>
            </c:ext>
          </c:extLst>
        </c:ser>
        <c:ser>
          <c:idx val="1"/>
          <c:order val="1"/>
          <c:tx>
            <c:strRef>
              <c:f>Sheet1!$D$7</c:f>
              <c:strCache>
                <c:ptCount val="1"/>
                <c:pt idx="0">
                  <c:v>The same role</c:v>
                </c:pt>
              </c:strCache>
            </c:strRef>
          </c:tx>
          <c:spPr>
            <a:solidFill>
              <a:schemeClr val="accent2"/>
            </a:solidFill>
            <a:ln>
              <a:noFill/>
            </a:ln>
            <a:effectLst/>
          </c:spPr>
          <c:invertIfNegative val="0"/>
          <c:dLbls>
            <c:numFmt formatCode="#,##0" sourceLinked="0"/>
            <c:spPr>
              <a:noFill/>
              <a:ln>
                <a:noFill/>
              </a:ln>
              <a:effectLst/>
            </c:spPr>
            <c:txPr>
              <a:bodyPr rot="0" spcFirstLastPara="1" vertOverflow="ellipsis" vert="horz" wrap="square" anchor="ctr" anchorCtr="1"/>
              <a:lstStyle/>
              <a:p>
                <a:pPr>
                  <a:defRPr sz="1400" b="1" i="0" u="none" strike="noStrike" kern="1200" baseline="0">
                    <a:solidFill>
                      <a:schemeClr val="bg1">
                        <a:lumMod val="9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Sheet1!$B$8:$B$27</c:f>
              <c:strCache>
                <c:ptCount val="20"/>
                <c:pt idx="0">
                  <c:v>EU</c:v>
                </c:pt>
                <c:pt idx="1">
                  <c:v>SEM</c:v>
                </c:pt>
                <c:pt idx="3">
                  <c:v>EU</c:v>
                </c:pt>
                <c:pt idx="4">
                  <c:v>SEM</c:v>
                </c:pt>
                <c:pt idx="6">
                  <c:v>EU</c:v>
                </c:pt>
                <c:pt idx="7">
                  <c:v>SEM</c:v>
                </c:pt>
                <c:pt idx="9">
                  <c:v>EU</c:v>
                </c:pt>
                <c:pt idx="10">
                  <c:v>SEM</c:v>
                </c:pt>
                <c:pt idx="12">
                  <c:v>EU</c:v>
                </c:pt>
                <c:pt idx="13">
                  <c:v>SEM</c:v>
                </c:pt>
                <c:pt idx="15">
                  <c:v>EU</c:v>
                </c:pt>
                <c:pt idx="16">
                  <c:v>SEM</c:v>
                </c:pt>
                <c:pt idx="18">
                  <c:v>EU</c:v>
                </c:pt>
                <c:pt idx="19">
                  <c:v>SEM</c:v>
                </c:pt>
              </c:strCache>
            </c:strRef>
          </c:cat>
          <c:val>
            <c:numRef>
              <c:f>Sheet1!$D$8:$D$27</c:f>
              <c:numCache>
                <c:formatCode>General</c:formatCode>
                <c:ptCount val="20"/>
                <c:pt idx="0" formatCode="0.0\%">
                  <c:v>40</c:v>
                </c:pt>
                <c:pt idx="3" formatCode="0.0\%">
                  <c:v>35.6</c:v>
                </c:pt>
                <c:pt idx="6" formatCode="0.0\%">
                  <c:v>38.799999999999997</c:v>
                </c:pt>
                <c:pt idx="9" formatCode="0.0\%">
                  <c:v>58.1</c:v>
                </c:pt>
                <c:pt idx="12" formatCode="0.0\%">
                  <c:v>51.8</c:v>
                </c:pt>
                <c:pt idx="15" formatCode="0.0\%">
                  <c:v>60.3</c:v>
                </c:pt>
                <c:pt idx="18" formatCode="0.0\%">
                  <c:v>56.2</c:v>
                </c:pt>
              </c:numCache>
            </c:numRef>
          </c:val>
          <c:extLst>
            <c:ext xmlns:c16="http://schemas.microsoft.com/office/drawing/2014/chart" uri="{C3380CC4-5D6E-409C-BE32-E72D297353CC}">
              <c16:uniqueId val="{00000002-4CF1-4206-9F03-006AC1A9F8AC}"/>
            </c:ext>
          </c:extLst>
        </c:ser>
        <c:ser>
          <c:idx val="2"/>
          <c:order val="2"/>
          <c:tx>
            <c:strRef>
              <c:f>Sheet1!$E$7</c:f>
              <c:strCache>
                <c:ptCount val="1"/>
                <c:pt idx="0">
                  <c:v>A lesser role</c:v>
                </c:pt>
              </c:strCache>
            </c:strRef>
          </c:tx>
          <c:spPr>
            <a:solidFill>
              <a:schemeClr val="accent5"/>
            </a:solidFill>
            <a:ln>
              <a:noFill/>
            </a:ln>
            <a:effectLst/>
          </c:spPr>
          <c:invertIfNegative val="0"/>
          <c:dLbls>
            <c:numFmt formatCode="#,##0" sourceLinked="0"/>
            <c:spPr>
              <a:noFill/>
              <a:ln>
                <a:noFill/>
              </a:ln>
              <a:effectLst/>
            </c:spPr>
            <c:txPr>
              <a:bodyPr rot="0" spcFirstLastPara="1" vertOverflow="ellipsis" vert="horz" wrap="square" anchor="ctr" anchorCtr="1"/>
              <a:lstStyle/>
              <a:p>
                <a:pPr>
                  <a:defRPr sz="1400" b="1" i="0" u="none" strike="noStrike" kern="1200" baseline="0">
                    <a:solidFill>
                      <a:schemeClr val="bg1">
                        <a:lumMod val="9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Sheet1!$B$8:$B$27</c:f>
              <c:strCache>
                <c:ptCount val="20"/>
                <c:pt idx="0">
                  <c:v>EU</c:v>
                </c:pt>
                <c:pt idx="1">
                  <c:v>SEM</c:v>
                </c:pt>
                <c:pt idx="3">
                  <c:v>EU</c:v>
                </c:pt>
                <c:pt idx="4">
                  <c:v>SEM</c:v>
                </c:pt>
                <c:pt idx="6">
                  <c:v>EU</c:v>
                </c:pt>
                <c:pt idx="7">
                  <c:v>SEM</c:v>
                </c:pt>
                <c:pt idx="9">
                  <c:v>EU</c:v>
                </c:pt>
                <c:pt idx="10">
                  <c:v>SEM</c:v>
                </c:pt>
                <c:pt idx="12">
                  <c:v>EU</c:v>
                </c:pt>
                <c:pt idx="13">
                  <c:v>SEM</c:v>
                </c:pt>
                <c:pt idx="15">
                  <c:v>EU</c:v>
                </c:pt>
                <c:pt idx="16">
                  <c:v>SEM</c:v>
                </c:pt>
                <c:pt idx="18">
                  <c:v>EU</c:v>
                </c:pt>
                <c:pt idx="19">
                  <c:v>SEM</c:v>
                </c:pt>
              </c:strCache>
            </c:strRef>
          </c:cat>
          <c:val>
            <c:numRef>
              <c:f>Sheet1!$E$8:$E$27</c:f>
              <c:numCache>
                <c:formatCode>General</c:formatCode>
                <c:ptCount val="20"/>
                <c:pt idx="0" formatCode="0.0\%">
                  <c:v>5.4</c:v>
                </c:pt>
                <c:pt idx="3" formatCode="0.0\%">
                  <c:v>2.4</c:v>
                </c:pt>
                <c:pt idx="6" formatCode="0.0\%">
                  <c:v>2.1</c:v>
                </c:pt>
                <c:pt idx="9" formatCode="0.0\%">
                  <c:v>18.3</c:v>
                </c:pt>
                <c:pt idx="12" formatCode="0.0\%">
                  <c:v>1.7</c:v>
                </c:pt>
                <c:pt idx="15" formatCode="0.0\%">
                  <c:v>4.2</c:v>
                </c:pt>
                <c:pt idx="18" formatCode="0.0\%">
                  <c:v>3.2</c:v>
                </c:pt>
              </c:numCache>
            </c:numRef>
          </c:val>
          <c:extLst>
            <c:ext xmlns:c16="http://schemas.microsoft.com/office/drawing/2014/chart" uri="{C3380CC4-5D6E-409C-BE32-E72D297353CC}">
              <c16:uniqueId val="{00000003-4CF1-4206-9F03-006AC1A9F8AC}"/>
            </c:ext>
          </c:extLst>
        </c:ser>
        <c:ser>
          <c:idx val="3"/>
          <c:order val="3"/>
          <c:tx>
            <c:strRef>
              <c:f>Sheet1!$F$7</c:f>
              <c:strCache>
                <c:ptCount val="1"/>
                <c:pt idx="0">
                  <c:v>DK/REF</c:v>
                </c:pt>
              </c:strCache>
            </c:strRef>
          </c:tx>
          <c:spPr>
            <a:solidFill>
              <a:schemeClr val="bg1">
                <a:lumMod val="85000"/>
              </a:schemeClr>
            </a:solidFill>
            <a:ln>
              <a:noFill/>
            </a:ln>
            <a:effectLst/>
          </c:spPr>
          <c:invertIfNegative val="0"/>
          <c:cat>
            <c:strRef>
              <c:f>Sheet1!$B$8:$B$27</c:f>
              <c:strCache>
                <c:ptCount val="20"/>
                <c:pt idx="0">
                  <c:v>EU</c:v>
                </c:pt>
                <c:pt idx="1">
                  <c:v>SEM</c:v>
                </c:pt>
                <c:pt idx="3">
                  <c:v>EU</c:v>
                </c:pt>
                <c:pt idx="4">
                  <c:v>SEM</c:v>
                </c:pt>
                <c:pt idx="6">
                  <c:v>EU</c:v>
                </c:pt>
                <c:pt idx="7">
                  <c:v>SEM</c:v>
                </c:pt>
                <c:pt idx="9">
                  <c:v>EU</c:v>
                </c:pt>
                <c:pt idx="10">
                  <c:v>SEM</c:v>
                </c:pt>
                <c:pt idx="12">
                  <c:v>EU</c:v>
                </c:pt>
                <c:pt idx="13">
                  <c:v>SEM</c:v>
                </c:pt>
                <c:pt idx="15">
                  <c:v>EU</c:v>
                </c:pt>
                <c:pt idx="16">
                  <c:v>SEM</c:v>
                </c:pt>
                <c:pt idx="18">
                  <c:v>EU</c:v>
                </c:pt>
                <c:pt idx="19">
                  <c:v>SEM</c:v>
                </c:pt>
              </c:strCache>
            </c:strRef>
          </c:cat>
          <c:val>
            <c:numRef>
              <c:f>Sheet1!$F$8:$F$27</c:f>
              <c:numCache>
                <c:formatCode>General</c:formatCode>
                <c:ptCount val="20"/>
                <c:pt idx="0" formatCode="0.0\%">
                  <c:v>1.1000000000000001</c:v>
                </c:pt>
                <c:pt idx="3" formatCode="0.0\%">
                  <c:v>2</c:v>
                </c:pt>
                <c:pt idx="6" formatCode="0.0\%">
                  <c:v>2</c:v>
                </c:pt>
                <c:pt idx="9" formatCode="0.0\%">
                  <c:v>1.9</c:v>
                </c:pt>
                <c:pt idx="12" formatCode="0.0\%">
                  <c:v>1.1000000000000001</c:v>
                </c:pt>
                <c:pt idx="15" formatCode="0.0\%">
                  <c:v>1.9</c:v>
                </c:pt>
                <c:pt idx="18" formatCode="0.0\%">
                  <c:v>3</c:v>
                </c:pt>
              </c:numCache>
            </c:numRef>
          </c:val>
          <c:extLst>
            <c:ext xmlns:c16="http://schemas.microsoft.com/office/drawing/2014/chart" uri="{C3380CC4-5D6E-409C-BE32-E72D297353CC}">
              <c16:uniqueId val="{00000004-4CF1-4206-9F03-006AC1A9F8AC}"/>
            </c:ext>
          </c:extLst>
        </c:ser>
        <c:ser>
          <c:idx val="4"/>
          <c:order val="4"/>
          <c:tx>
            <c:strRef>
              <c:f>Sheet1!$G$7</c:f>
              <c:strCache>
                <c:ptCount val="1"/>
                <c:pt idx="0">
                  <c:v>Greater role2</c:v>
                </c:pt>
              </c:strCache>
            </c:strRef>
          </c:tx>
          <c:spPr>
            <a:solidFill>
              <a:srgbClr val="007681"/>
            </a:solidFill>
            <a:ln>
              <a:noFill/>
            </a:ln>
            <a:effectLst/>
          </c:spPr>
          <c:invertIfNegative val="0"/>
          <c:dLbls>
            <c:numFmt formatCode="#,##0" sourceLinked="0"/>
            <c:spPr>
              <a:noFill/>
              <a:ln>
                <a:noFill/>
              </a:ln>
              <a:effectLst/>
            </c:spPr>
            <c:txPr>
              <a:bodyPr rot="0" spcFirstLastPara="1" vertOverflow="ellipsis" vert="horz" wrap="square" anchor="ctr" anchorCtr="1"/>
              <a:lstStyle/>
              <a:p>
                <a:pPr>
                  <a:defRPr sz="1400" b="1" i="0" u="none" strike="noStrike" kern="1200" baseline="0">
                    <a:solidFill>
                      <a:schemeClr val="bg1">
                        <a:lumMod val="9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Sheet1!$B$8:$B$27</c:f>
              <c:strCache>
                <c:ptCount val="20"/>
                <c:pt idx="0">
                  <c:v>EU</c:v>
                </c:pt>
                <c:pt idx="1">
                  <c:v>SEM</c:v>
                </c:pt>
                <c:pt idx="3">
                  <c:v>EU</c:v>
                </c:pt>
                <c:pt idx="4">
                  <c:v>SEM</c:v>
                </c:pt>
                <c:pt idx="6">
                  <c:v>EU</c:v>
                </c:pt>
                <c:pt idx="7">
                  <c:v>SEM</c:v>
                </c:pt>
                <c:pt idx="9">
                  <c:v>EU</c:v>
                </c:pt>
                <c:pt idx="10">
                  <c:v>SEM</c:v>
                </c:pt>
                <c:pt idx="12">
                  <c:v>EU</c:v>
                </c:pt>
                <c:pt idx="13">
                  <c:v>SEM</c:v>
                </c:pt>
                <c:pt idx="15">
                  <c:v>EU</c:v>
                </c:pt>
                <c:pt idx="16">
                  <c:v>SEM</c:v>
                </c:pt>
                <c:pt idx="18">
                  <c:v>EU</c:v>
                </c:pt>
                <c:pt idx="19">
                  <c:v>SEM</c:v>
                </c:pt>
              </c:strCache>
            </c:strRef>
          </c:cat>
          <c:val>
            <c:numRef>
              <c:f>Sheet1!$G$8:$G$27</c:f>
              <c:numCache>
                <c:formatCode>0.0\%</c:formatCode>
                <c:ptCount val="20"/>
                <c:pt idx="1">
                  <c:v>38.5</c:v>
                </c:pt>
                <c:pt idx="4">
                  <c:v>63.6</c:v>
                </c:pt>
                <c:pt idx="7">
                  <c:v>52.2</c:v>
                </c:pt>
                <c:pt idx="10">
                  <c:v>80</c:v>
                </c:pt>
                <c:pt idx="13">
                  <c:v>68.3</c:v>
                </c:pt>
                <c:pt idx="16">
                  <c:v>48.7</c:v>
                </c:pt>
                <c:pt idx="19">
                  <c:v>44.4</c:v>
                </c:pt>
              </c:numCache>
            </c:numRef>
          </c:val>
          <c:extLst>
            <c:ext xmlns:c16="http://schemas.microsoft.com/office/drawing/2014/chart" uri="{C3380CC4-5D6E-409C-BE32-E72D297353CC}">
              <c16:uniqueId val="{00000005-4CF1-4206-9F03-006AC1A9F8AC}"/>
            </c:ext>
          </c:extLst>
        </c:ser>
        <c:ser>
          <c:idx val="5"/>
          <c:order val="5"/>
          <c:tx>
            <c:strRef>
              <c:f>Sheet1!$H$7</c:f>
              <c:strCache>
                <c:ptCount val="1"/>
                <c:pt idx="0">
                  <c:v>The same role3</c:v>
                </c:pt>
              </c:strCache>
            </c:strRef>
          </c:tx>
          <c:spPr>
            <a:solidFill>
              <a:srgbClr val="71B2C9"/>
            </a:solidFill>
            <a:ln>
              <a:noFill/>
            </a:ln>
            <a:effectLst/>
          </c:spPr>
          <c:invertIfNegative val="0"/>
          <c:dLbls>
            <c:numFmt formatCode="#,##0" sourceLinked="0"/>
            <c:spPr>
              <a:noFill/>
              <a:ln>
                <a:noFill/>
              </a:ln>
              <a:effectLst/>
            </c:spPr>
            <c:txPr>
              <a:bodyPr rot="0" spcFirstLastPara="1" vertOverflow="ellipsis" vert="horz" wrap="square" anchor="ctr" anchorCtr="1"/>
              <a:lstStyle/>
              <a:p>
                <a:pPr>
                  <a:defRPr sz="1400" b="1" i="0" u="none" strike="noStrike" kern="1200" baseline="0">
                    <a:solidFill>
                      <a:schemeClr val="bg1">
                        <a:lumMod val="9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Sheet1!$B$8:$B$27</c:f>
              <c:strCache>
                <c:ptCount val="20"/>
                <c:pt idx="0">
                  <c:v>EU</c:v>
                </c:pt>
                <c:pt idx="1">
                  <c:v>SEM</c:v>
                </c:pt>
                <c:pt idx="3">
                  <c:v>EU</c:v>
                </c:pt>
                <c:pt idx="4">
                  <c:v>SEM</c:v>
                </c:pt>
                <c:pt idx="6">
                  <c:v>EU</c:v>
                </c:pt>
                <c:pt idx="7">
                  <c:v>SEM</c:v>
                </c:pt>
                <c:pt idx="9">
                  <c:v>EU</c:v>
                </c:pt>
                <c:pt idx="10">
                  <c:v>SEM</c:v>
                </c:pt>
                <c:pt idx="12">
                  <c:v>EU</c:v>
                </c:pt>
                <c:pt idx="13">
                  <c:v>SEM</c:v>
                </c:pt>
                <c:pt idx="15">
                  <c:v>EU</c:v>
                </c:pt>
                <c:pt idx="16">
                  <c:v>SEM</c:v>
                </c:pt>
                <c:pt idx="18">
                  <c:v>EU</c:v>
                </c:pt>
                <c:pt idx="19">
                  <c:v>SEM</c:v>
                </c:pt>
              </c:strCache>
            </c:strRef>
          </c:cat>
          <c:val>
            <c:numRef>
              <c:f>Sheet1!$H$8:$H$27</c:f>
              <c:numCache>
                <c:formatCode>0.0\%</c:formatCode>
                <c:ptCount val="20"/>
                <c:pt idx="1">
                  <c:v>30.3</c:v>
                </c:pt>
                <c:pt idx="4">
                  <c:v>27.6</c:v>
                </c:pt>
                <c:pt idx="7">
                  <c:v>30</c:v>
                </c:pt>
                <c:pt idx="10">
                  <c:v>16.5</c:v>
                </c:pt>
                <c:pt idx="13">
                  <c:v>24.9</c:v>
                </c:pt>
                <c:pt idx="16">
                  <c:v>33.200000000000003</c:v>
                </c:pt>
                <c:pt idx="19">
                  <c:v>30.4</c:v>
                </c:pt>
              </c:numCache>
            </c:numRef>
          </c:val>
          <c:extLst>
            <c:ext xmlns:c16="http://schemas.microsoft.com/office/drawing/2014/chart" uri="{C3380CC4-5D6E-409C-BE32-E72D297353CC}">
              <c16:uniqueId val="{00000006-4CF1-4206-9F03-006AC1A9F8AC}"/>
            </c:ext>
          </c:extLst>
        </c:ser>
        <c:ser>
          <c:idx val="6"/>
          <c:order val="6"/>
          <c:tx>
            <c:strRef>
              <c:f>Sheet1!$I$7</c:f>
              <c:strCache>
                <c:ptCount val="1"/>
                <c:pt idx="0">
                  <c:v>A lesser role4</c:v>
                </c:pt>
              </c:strCache>
            </c:strRef>
          </c:tx>
          <c:spPr>
            <a:solidFill>
              <a:srgbClr val="F1BE48"/>
            </a:solidFill>
            <a:ln>
              <a:noFill/>
            </a:ln>
            <a:effectLst/>
          </c:spPr>
          <c:invertIfNegative val="0"/>
          <c:dLbls>
            <c:numFmt formatCode="#,##0" sourceLinked="0"/>
            <c:spPr>
              <a:noFill/>
              <a:ln>
                <a:noFill/>
              </a:ln>
              <a:effectLst/>
            </c:spPr>
            <c:txPr>
              <a:bodyPr rot="0" spcFirstLastPara="1" vertOverflow="ellipsis" vert="horz" wrap="square" anchor="ctr" anchorCtr="1"/>
              <a:lstStyle/>
              <a:p>
                <a:pPr>
                  <a:defRPr sz="1400" b="1" i="0" u="none" strike="noStrike" kern="1200" baseline="0">
                    <a:solidFill>
                      <a:schemeClr val="bg1">
                        <a:lumMod val="9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Sheet1!$B$8:$B$27</c:f>
              <c:strCache>
                <c:ptCount val="20"/>
                <c:pt idx="0">
                  <c:v>EU</c:v>
                </c:pt>
                <c:pt idx="1">
                  <c:v>SEM</c:v>
                </c:pt>
                <c:pt idx="3">
                  <c:v>EU</c:v>
                </c:pt>
                <c:pt idx="4">
                  <c:v>SEM</c:v>
                </c:pt>
                <c:pt idx="6">
                  <c:v>EU</c:v>
                </c:pt>
                <c:pt idx="7">
                  <c:v>SEM</c:v>
                </c:pt>
                <c:pt idx="9">
                  <c:v>EU</c:v>
                </c:pt>
                <c:pt idx="10">
                  <c:v>SEM</c:v>
                </c:pt>
                <c:pt idx="12">
                  <c:v>EU</c:v>
                </c:pt>
                <c:pt idx="13">
                  <c:v>SEM</c:v>
                </c:pt>
                <c:pt idx="15">
                  <c:v>EU</c:v>
                </c:pt>
                <c:pt idx="16">
                  <c:v>SEM</c:v>
                </c:pt>
                <c:pt idx="18">
                  <c:v>EU</c:v>
                </c:pt>
                <c:pt idx="19">
                  <c:v>SEM</c:v>
                </c:pt>
              </c:strCache>
            </c:strRef>
          </c:cat>
          <c:val>
            <c:numRef>
              <c:f>Sheet1!$I$8:$I$27</c:f>
              <c:numCache>
                <c:formatCode>0.0\%</c:formatCode>
                <c:ptCount val="20"/>
                <c:pt idx="1">
                  <c:v>28.5</c:v>
                </c:pt>
                <c:pt idx="4">
                  <c:v>7.5</c:v>
                </c:pt>
                <c:pt idx="7">
                  <c:v>16.7</c:v>
                </c:pt>
                <c:pt idx="10">
                  <c:v>3.1</c:v>
                </c:pt>
                <c:pt idx="13">
                  <c:v>6.1</c:v>
                </c:pt>
                <c:pt idx="16">
                  <c:v>17</c:v>
                </c:pt>
                <c:pt idx="19">
                  <c:v>23.9</c:v>
                </c:pt>
              </c:numCache>
            </c:numRef>
          </c:val>
          <c:extLst>
            <c:ext xmlns:c16="http://schemas.microsoft.com/office/drawing/2014/chart" uri="{C3380CC4-5D6E-409C-BE32-E72D297353CC}">
              <c16:uniqueId val="{00000007-4CF1-4206-9F03-006AC1A9F8AC}"/>
            </c:ext>
          </c:extLst>
        </c:ser>
        <c:ser>
          <c:idx val="7"/>
          <c:order val="7"/>
          <c:tx>
            <c:strRef>
              <c:f>Sheet1!$J$7</c:f>
              <c:strCache>
                <c:ptCount val="1"/>
                <c:pt idx="0">
                  <c:v>DK/REF5</c:v>
                </c:pt>
              </c:strCache>
            </c:strRef>
          </c:tx>
          <c:spPr>
            <a:solidFill>
              <a:schemeClr val="bg1">
                <a:lumMod val="85000"/>
              </a:schemeClr>
            </a:solidFill>
            <a:ln>
              <a:noFill/>
            </a:ln>
            <a:effectLst/>
          </c:spPr>
          <c:invertIfNegative val="0"/>
          <c:cat>
            <c:strRef>
              <c:f>Sheet1!$B$8:$B$27</c:f>
              <c:strCache>
                <c:ptCount val="20"/>
                <c:pt idx="0">
                  <c:v>EU</c:v>
                </c:pt>
                <c:pt idx="1">
                  <c:v>SEM</c:v>
                </c:pt>
                <c:pt idx="3">
                  <c:v>EU</c:v>
                </c:pt>
                <c:pt idx="4">
                  <c:v>SEM</c:v>
                </c:pt>
                <c:pt idx="6">
                  <c:v>EU</c:v>
                </c:pt>
                <c:pt idx="7">
                  <c:v>SEM</c:v>
                </c:pt>
                <c:pt idx="9">
                  <c:v>EU</c:v>
                </c:pt>
                <c:pt idx="10">
                  <c:v>SEM</c:v>
                </c:pt>
                <c:pt idx="12">
                  <c:v>EU</c:v>
                </c:pt>
                <c:pt idx="13">
                  <c:v>SEM</c:v>
                </c:pt>
                <c:pt idx="15">
                  <c:v>EU</c:v>
                </c:pt>
                <c:pt idx="16">
                  <c:v>SEM</c:v>
                </c:pt>
                <c:pt idx="18">
                  <c:v>EU</c:v>
                </c:pt>
                <c:pt idx="19">
                  <c:v>SEM</c:v>
                </c:pt>
              </c:strCache>
            </c:strRef>
          </c:cat>
          <c:val>
            <c:numRef>
              <c:f>Sheet1!$J$8:$J$27</c:f>
              <c:numCache>
                <c:formatCode>0.0\%</c:formatCode>
                <c:ptCount val="20"/>
                <c:pt idx="1">
                  <c:v>2.8</c:v>
                </c:pt>
                <c:pt idx="4">
                  <c:v>1.2</c:v>
                </c:pt>
                <c:pt idx="7">
                  <c:v>1</c:v>
                </c:pt>
                <c:pt idx="10">
                  <c:v>0.4</c:v>
                </c:pt>
                <c:pt idx="13">
                  <c:v>0.7</c:v>
                </c:pt>
                <c:pt idx="16">
                  <c:v>1.1000000000000001</c:v>
                </c:pt>
                <c:pt idx="19">
                  <c:v>1.2</c:v>
                </c:pt>
              </c:numCache>
            </c:numRef>
          </c:val>
          <c:extLst>
            <c:ext xmlns:c16="http://schemas.microsoft.com/office/drawing/2014/chart" uri="{C3380CC4-5D6E-409C-BE32-E72D297353CC}">
              <c16:uniqueId val="{00000008-4CF1-4206-9F03-006AC1A9F8AC}"/>
            </c:ext>
          </c:extLst>
        </c:ser>
        <c:dLbls>
          <c:showLegendKey val="0"/>
          <c:showVal val="0"/>
          <c:showCatName val="0"/>
          <c:showSerName val="0"/>
          <c:showPercent val="0"/>
          <c:showBubbleSize val="0"/>
        </c:dLbls>
        <c:gapWidth val="10"/>
        <c:overlap val="100"/>
        <c:axId val="548482464"/>
        <c:axId val="548482792"/>
      </c:barChart>
      <c:catAx>
        <c:axId val="548482464"/>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500" b="1" i="0" u="none" strike="noStrike" kern="1200" baseline="0">
                <a:solidFill>
                  <a:schemeClr val="bg1">
                    <a:lumMod val="50000"/>
                  </a:schemeClr>
                </a:solidFill>
                <a:latin typeface="+mn-lt"/>
                <a:ea typeface="+mn-ea"/>
                <a:cs typeface="+mn-cs"/>
              </a:defRPr>
            </a:pPr>
            <a:endParaRPr lang="en-US"/>
          </a:p>
        </c:txPr>
        <c:crossAx val="548482792"/>
        <c:crosses val="autoZero"/>
        <c:auto val="1"/>
        <c:lblAlgn val="ctr"/>
        <c:lblOffset val="50"/>
        <c:noMultiLvlLbl val="0"/>
      </c:catAx>
      <c:valAx>
        <c:axId val="548482792"/>
        <c:scaling>
          <c:orientation val="minMax"/>
        </c:scaling>
        <c:delete val="1"/>
        <c:axPos val="t"/>
        <c:numFmt formatCode="0%" sourceLinked="1"/>
        <c:majorTickMark val="none"/>
        <c:minorTickMark val="none"/>
        <c:tickLblPos val="nextTo"/>
        <c:crossAx val="548482464"/>
        <c:crosses val="autoZero"/>
        <c:crossBetween val="between"/>
      </c:valAx>
      <c:spPr>
        <a:noFill/>
        <a:ln>
          <a:noFill/>
        </a:ln>
        <a:effectLst/>
      </c:spPr>
    </c:plotArea>
    <c:plotVisOnly val="1"/>
    <c:dispBlanksAs val="gap"/>
    <c:showDLblsOverMax val="0"/>
  </c:chart>
  <c:spPr>
    <a:noFill/>
    <a:ln>
      <a:noFill/>
    </a:ln>
    <a:effectLst/>
  </c:spPr>
  <c:txPr>
    <a:bodyPr/>
    <a:lstStyle/>
    <a:p>
      <a:pPr>
        <a:defRPr sz="1200" b="1">
          <a:solidFill>
            <a:schemeClr val="bg1">
              <a:lumMod val="95000"/>
            </a:schemeClr>
          </a:solidFill>
        </a:defRPr>
      </a:pPr>
      <a:endParaRPr lang="en-US"/>
    </a:p>
  </c:txPr>
  <c:externalData r:id="rId4">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900" b="1" i="0" u="none" strike="noStrike" kern="1200" spc="0" baseline="0">
                <a:solidFill>
                  <a:schemeClr val="tx1">
                    <a:lumMod val="65000"/>
                    <a:lumOff val="35000"/>
                  </a:schemeClr>
                </a:solidFill>
                <a:latin typeface="+mn-lt"/>
                <a:ea typeface="+mn-ea"/>
                <a:cs typeface="+mn-cs"/>
              </a:defRPr>
            </a:pPr>
            <a:r>
              <a:rPr lang="en-GB" sz="1900" b="1" dirty="0"/>
              <a:t>Croatia</a:t>
            </a:r>
          </a:p>
        </c:rich>
      </c:tx>
      <c:layout>
        <c:manualLayout>
          <c:xMode val="edge"/>
          <c:yMode val="edge"/>
          <c:x val="0.70176620645780796"/>
          <c:y val="3.8874322250113127E-2"/>
        </c:manualLayout>
      </c:layout>
      <c:overlay val="0"/>
      <c:spPr>
        <a:noFill/>
        <a:ln>
          <a:noFill/>
        </a:ln>
        <a:effectLst/>
      </c:spPr>
      <c:txPr>
        <a:bodyPr rot="0" spcFirstLastPara="1" vertOverflow="ellipsis" vert="horz" wrap="square" anchor="ctr" anchorCtr="1"/>
        <a:lstStyle/>
        <a:p>
          <a:pPr>
            <a:defRPr sz="1900" b="1"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0.52462759521734736"/>
          <c:y val="0.12632752345436754"/>
          <c:w val="0.45468952276373636"/>
          <c:h val="0.67817967120140243"/>
        </c:manualLayout>
      </c:layout>
      <c:barChart>
        <c:barDir val="bar"/>
        <c:grouping val="percentStacked"/>
        <c:varyColors val="0"/>
        <c:ser>
          <c:idx val="0"/>
          <c:order val="0"/>
          <c:tx>
            <c:strRef>
              <c:f>Sheet1!$BO$1</c:f>
              <c:strCache>
                <c:ptCount val="1"/>
                <c:pt idx="0">
                  <c:v>Greater role383</c:v>
                </c:pt>
              </c:strCache>
            </c:strRef>
          </c:tx>
          <c:spPr>
            <a:solidFill>
              <a:srgbClr val="007681"/>
            </a:solidFill>
            <a:ln>
              <a:noFill/>
            </a:ln>
            <a:effectLst/>
          </c:spPr>
          <c:invertIfNegative val="0"/>
          <c:dLbls>
            <c:dLbl>
              <c:idx val="4"/>
              <c:layout>
                <c:manualLayout>
                  <c:x val="2.802940660178842E-3"/>
                  <c:y val="2.927416391964483E-3"/>
                </c:manualLayout>
              </c:layout>
              <c:numFmt formatCode="#,##0" sourceLinked="0"/>
              <c:spPr>
                <a:noFill/>
                <a:ln>
                  <a:noFill/>
                </a:ln>
                <a:effectLst/>
              </c:spPr>
              <c:txPr>
                <a:bodyPr rot="0" spcFirstLastPara="1" vertOverflow="ellipsis" vert="horz" wrap="square" lIns="38100" tIns="19050" rIns="38100" bIns="19050" anchor="ctr" anchorCtr="0">
                  <a:spAutoFit/>
                </a:bodyPr>
                <a:lstStyle/>
                <a:p>
                  <a:pPr algn="ctr">
                    <a:defRPr lang="en-US" sz="1400" b="1"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80C5-4489-9AEF-465A6E8814AD}"/>
                </c:ext>
              </c:extLst>
            </c:dLbl>
            <c:numFmt formatCode="#,##0" sourceLinked="0"/>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Government and politics</c:v>
                </c:pt>
                <c:pt idx="1">
                  <c:v>Science and technology</c:v>
                </c:pt>
                <c:pt idx="2">
                  <c:v>Business</c:v>
                </c:pt>
                <c:pt idx="3">
                  <c:v>Looking after children and the home</c:v>
                </c:pt>
                <c:pt idx="4">
                  <c:v>Education, arts and culture</c:v>
                </c:pt>
                <c:pt idx="5">
                  <c:v>The media</c:v>
                </c:pt>
                <c:pt idx="6">
                  <c:v>Sports</c:v>
                </c:pt>
              </c:strCache>
            </c:strRef>
          </c:cat>
          <c:val>
            <c:numRef>
              <c:f>Sheet1!$BO$2:$BO$8</c:f>
              <c:numCache>
                <c:formatCode>0\%</c:formatCode>
                <c:ptCount val="7"/>
                <c:pt idx="0">
                  <c:v>42.7</c:v>
                </c:pt>
                <c:pt idx="1">
                  <c:v>35.700000000000003</c:v>
                </c:pt>
                <c:pt idx="2">
                  <c:v>29.8</c:v>
                </c:pt>
                <c:pt idx="3">
                  <c:v>23.8</c:v>
                </c:pt>
                <c:pt idx="4">
                  <c:v>22.7</c:v>
                </c:pt>
                <c:pt idx="5">
                  <c:v>13.1</c:v>
                </c:pt>
                <c:pt idx="6">
                  <c:v>12.9</c:v>
                </c:pt>
              </c:numCache>
            </c:numRef>
          </c:val>
          <c:extLst>
            <c:ext xmlns:c16="http://schemas.microsoft.com/office/drawing/2014/chart" uri="{C3380CC4-5D6E-409C-BE32-E72D297353CC}">
              <c16:uniqueId val="{00000001-80C5-4489-9AEF-465A6E8814AD}"/>
            </c:ext>
          </c:extLst>
        </c:ser>
        <c:ser>
          <c:idx val="1"/>
          <c:order val="1"/>
          <c:tx>
            <c:strRef>
              <c:f>Sheet1!$BP$1</c:f>
              <c:strCache>
                <c:ptCount val="1"/>
                <c:pt idx="0">
                  <c:v>The same role394</c:v>
                </c:pt>
              </c:strCache>
            </c:strRef>
          </c:tx>
          <c:spPr>
            <a:solidFill>
              <a:srgbClr val="71B2C9"/>
            </a:solidFill>
            <a:ln>
              <a:noFill/>
            </a:ln>
            <a:effectLst/>
          </c:spPr>
          <c:invertIfNegative val="0"/>
          <c:dLbls>
            <c:numFmt formatCode="#,##0" sourceLinked="0"/>
            <c:spPr>
              <a:noFill/>
              <a:ln>
                <a:noFill/>
              </a:ln>
              <a:effectLst/>
            </c:spPr>
            <c:txPr>
              <a:bodyPr rot="0" spcFirstLastPara="1" vertOverflow="ellipsis" vert="horz" wrap="square" lIns="38100" tIns="19050" rIns="38100" bIns="19050" anchor="ctr" anchorCtr="0">
                <a:spAutoFit/>
              </a:bodyPr>
              <a:lstStyle/>
              <a:p>
                <a:pPr algn="ctr">
                  <a:defRPr lang="en-GB" sz="1400" b="1"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Government and politics</c:v>
                </c:pt>
                <c:pt idx="1">
                  <c:v>Science and technology</c:v>
                </c:pt>
                <c:pt idx="2">
                  <c:v>Business</c:v>
                </c:pt>
                <c:pt idx="3">
                  <c:v>Looking after children and the home</c:v>
                </c:pt>
                <c:pt idx="4">
                  <c:v>Education, arts and culture</c:v>
                </c:pt>
                <c:pt idx="5">
                  <c:v>The media</c:v>
                </c:pt>
                <c:pt idx="6">
                  <c:v>Sports</c:v>
                </c:pt>
              </c:strCache>
            </c:strRef>
          </c:cat>
          <c:val>
            <c:numRef>
              <c:f>Sheet1!$BP$2:$BP$8</c:f>
              <c:numCache>
                <c:formatCode>0\%</c:formatCode>
                <c:ptCount val="7"/>
                <c:pt idx="0">
                  <c:v>49.2</c:v>
                </c:pt>
                <c:pt idx="1">
                  <c:v>59.7</c:v>
                </c:pt>
                <c:pt idx="2">
                  <c:v>66.400000000000006</c:v>
                </c:pt>
                <c:pt idx="3">
                  <c:v>69.5</c:v>
                </c:pt>
                <c:pt idx="4">
                  <c:v>73.900000000000006</c:v>
                </c:pt>
                <c:pt idx="5">
                  <c:v>83.3</c:v>
                </c:pt>
                <c:pt idx="6">
                  <c:v>82.5</c:v>
                </c:pt>
              </c:numCache>
            </c:numRef>
          </c:val>
          <c:extLst>
            <c:ext xmlns:c16="http://schemas.microsoft.com/office/drawing/2014/chart" uri="{C3380CC4-5D6E-409C-BE32-E72D297353CC}">
              <c16:uniqueId val="{00000002-80C5-4489-9AEF-465A6E8814AD}"/>
            </c:ext>
          </c:extLst>
        </c:ser>
        <c:ser>
          <c:idx val="2"/>
          <c:order val="2"/>
          <c:tx>
            <c:strRef>
              <c:f>Sheet1!$BQ$1</c:f>
              <c:strCache>
                <c:ptCount val="1"/>
                <c:pt idx="0">
                  <c:v>A lesser role405</c:v>
                </c:pt>
              </c:strCache>
            </c:strRef>
          </c:tx>
          <c:spPr>
            <a:solidFill>
              <a:srgbClr val="F1BE48"/>
            </a:solidFill>
            <a:ln>
              <a:noFill/>
            </a:ln>
            <a:effectLst/>
          </c:spPr>
          <c:invertIfNegative val="0"/>
          <c:dLbls>
            <c:dLbl>
              <c:idx val="0"/>
              <c:layout>
                <c:manualLayout>
                  <c:x val="-1.8516174972313215E-3"/>
                  <c:y val="2.4657274177358277E-3"/>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2D15-40FC-80AC-CCFF6E3E8C20}"/>
                </c:ext>
              </c:extLst>
            </c:dLbl>
            <c:dLbl>
              <c:idx val="3"/>
              <c:numFmt formatCode="#,##0" sourceLinked="0"/>
              <c:spPr>
                <a:noFill/>
                <a:ln>
                  <a:noFill/>
                </a:ln>
                <a:effectLst/>
              </c:spPr>
              <c:txPr>
                <a:bodyPr rot="0" spcFirstLastPara="1" vertOverflow="ellipsis" vert="horz" wrap="square" lIns="38100" tIns="19050" rIns="38100" bIns="19050" anchor="ctr" anchorCtr="0">
                  <a:spAutoFit/>
                </a:bodyPr>
                <a:lstStyle/>
                <a:p>
                  <a:pPr marL="0" algn="ctr">
                    <a:spcBef>
                      <a:spcPts val="0"/>
                    </a:spcBef>
                    <a:defRPr lang="en-GB" sz="1400" b="1"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extLst>
                <c:ext xmlns:c16="http://schemas.microsoft.com/office/drawing/2014/chart" uri="{C3380CC4-5D6E-409C-BE32-E72D297353CC}">
                  <c16:uniqueId val="{00000003-2D15-40FC-80AC-CCFF6E3E8C20}"/>
                </c:ext>
              </c:extLst>
            </c:dLbl>
            <c:numFmt formatCode="#,##0" sourceLinked="0"/>
            <c:spPr>
              <a:noFill/>
              <a:ln>
                <a:noFill/>
              </a:ln>
              <a:effectLst/>
            </c:spPr>
            <c:txPr>
              <a:bodyPr rot="0" spcFirstLastPara="1" vertOverflow="ellipsis" vert="horz" wrap="square" lIns="38100" tIns="19050" rIns="38100" bIns="19050" anchor="ctr" anchorCtr="0">
                <a:spAutoFit/>
              </a:bodyPr>
              <a:lstStyle/>
              <a:p>
                <a:pPr marL="0" algn="ctr">
                  <a:spcBef>
                    <a:spcPts val="600"/>
                  </a:spcBef>
                  <a:defRPr lang="en-GB" sz="1400" b="1"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Government and politics</c:v>
                </c:pt>
                <c:pt idx="1">
                  <c:v>Science and technology</c:v>
                </c:pt>
                <c:pt idx="2">
                  <c:v>Business</c:v>
                </c:pt>
                <c:pt idx="3">
                  <c:v>Looking after children and the home</c:v>
                </c:pt>
                <c:pt idx="4">
                  <c:v>Education, arts and culture</c:v>
                </c:pt>
                <c:pt idx="5">
                  <c:v>The media</c:v>
                </c:pt>
                <c:pt idx="6">
                  <c:v>Sports</c:v>
                </c:pt>
              </c:strCache>
            </c:strRef>
          </c:cat>
          <c:val>
            <c:numRef>
              <c:f>Sheet1!$BQ$2:$BQ$8</c:f>
              <c:numCache>
                <c:formatCode>0\%</c:formatCode>
                <c:ptCount val="7"/>
                <c:pt idx="0">
                  <c:v>7.2</c:v>
                </c:pt>
                <c:pt idx="1">
                  <c:v>3.6</c:v>
                </c:pt>
                <c:pt idx="2">
                  <c:v>2.8</c:v>
                </c:pt>
                <c:pt idx="3">
                  <c:v>6.2</c:v>
                </c:pt>
                <c:pt idx="4">
                  <c:v>3</c:v>
                </c:pt>
                <c:pt idx="5">
                  <c:v>2.9</c:v>
                </c:pt>
                <c:pt idx="6">
                  <c:v>3.8</c:v>
                </c:pt>
              </c:numCache>
            </c:numRef>
          </c:val>
          <c:extLst>
            <c:ext xmlns:c16="http://schemas.microsoft.com/office/drawing/2014/chart" uri="{C3380CC4-5D6E-409C-BE32-E72D297353CC}">
              <c16:uniqueId val="{00000003-80C5-4489-9AEF-465A6E8814AD}"/>
            </c:ext>
          </c:extLst>
        </c:ser>
        <c:ser>
          <c:idx val="3"/>
          <c:order val="3"/>
          <c:tx>
            <c:strRef>
              <c:f>Sheet1!$BR$1</c:f>
              <c:strCache>
                <c:ptCount val="1"/>
                <c:pt idx="0">
                  <c:v>DK/REF416</c:v>
                </c:pt>
              </c:strCache>
            </c:strRef>
          </c:tx>
          <c:spPr>
            <a:solidFill>
              <a:schemeClr val="bg1">
                <a:lumMod val="85000"/>
              </a:schemeClr>
            </a:solidFill>
            <a:ln>
              <a:noFill/>
            </a:ln>
            <a:effectLst/>
          </c:spPr>
          <c:invertIfNegative val="0"/>
          <c:cat>
            <c:strRef>
              <c:f>Sheet1!$A$2:$A$8</c:f>
              <c:strCache>
                <c:ptCount val="7"/>
                <c:pt idx="0">
                  <c:v>Government and politics</c:v>
                </c:pt>
                <c:pt idx="1">
                  <c:v>Science and technology</c:v>
                </c:pt>
                <c:pt idx="2">
                  <c:v>Business</c:v>
                </c:pt>
                <c:pt idx="3">
                  <c:v>Looking after children and the home</c:v>
                </c:pt>
                <c:pt idx="4">
                  <c:v>Education, arts and culture</c:v>
                </c:pt>
                <c:pt idx="5">
                  <c:v>The media</c:v>
                </c:pt>
                <c:pt idx="6">
                  <c:v>Sports</c:v>
                </c:pt>
              </c:strCache>
            </c:strRef>
          </c:cat>
          <c:val>
            <c:numRef>
              <c:f>Sheet1!$BR$2:$BR$8</c:f>
              <c:numCache>
                <c:formatCode>0\%</c:formatCode>
                <c:ptCount val="7"/>
                <c:pt idx="0">
                  <c:v>0.8</c:v>
                </c:pt>
                <c:pt idx="1">
                  <c:v>1</c:v>
                </c:pt>
                <c:pt idx="2">
                  <c:v>0.9</c:v>
                </c:pt>
                <c:pt idx="3">
                  <c:v>0.5</c:v>
                </c:pt>
                <c:pt idx="4">
                  <c:v>0.4</c:v>
                </c:pt>
                <c:pt idx="5">
                  <c:v>0.6</c:v>
                </c:pt>
                <c:pt idx="6">
                  <c:v>0.8</c:v>
                </c:pt>
              </c:numCache>
            </c:numRef>
          </c:val>
          <c:extLst>
            <c:ext xmlns:c16="http://schemas.microsoft.com/office/drawing/2014/chart" uri="{C3380CC4-5D6E-409C-BE32-E72D297353CC}">
              <c16:uniqueId val="{00000004-80C5-4489-9AEF-465A6E8814AD}"/>
            </c:ext>
          </c:extLst>
        </c:ser>
        <c:dLbls>
          <c:showLegendKey val="0"/>
          <c:showVal val="0"/>
          <c:showCatName val="0"/>
          <c:showSerName val="0"/>
          <c:showPercent val="0"/>
          <c:showBubbleSize val="0"/>
        </c:dLbls>
        <c:gapWidth val="42"/>
        <c:overlap val="100"/>
        <c:axId val="548482464"/>
        <c:axId val="548482792"/>
      </c:barChart>
      <c:catAx>
        <c:axId val="548482464"/>
        <c:scaling>
          <c:orientation val="maxMin"/>
        </c:scaling>
        <c:delete val="0"/>
        <c:axPos val="l"/>
        <c:numFmt formatCode="General" sourceLinked="1"/>
        <c:majorTickMark val="out"/>
        <c:minorTickMark val="none"/>
        <c:tickLblPos val="low"/>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500" b="0" i="0" u="none" strike="noStrike" kern="1200" baseline="0">
                <a:solidFill>
                  <a:schemeClr val="tx1">
                    <a:lumMod val="65000"/>
                    <a:lumOff val="35000"/>
                  </a:schemeClr>
                </a:solidFill>
                <a:latin typeface="+mn-lt"/>
                <a:ea typeface="+mn-ea"/>
                <a:cs typeface="+mn-cs"/>
              </a:defRPr>
            </a:pPr>
            <a:endParaRPr lang="en-US"/>
          </a:p>
        </c:txPr>
        <c:crossAx val="548482792"/>
        <c:crosses val="autoZero"/>
        <c:auto val="1"/>
        <c:lblAlgn val="ctr"/>
        <c:lblOffset val="100"/>
        <c:noMultiLvlLbl val="0"/>
      </c:catAx>
      <c:valAx>
        <c:axId val="548482792"/>
        <c:scaling>
          <c:orientation val="minMax"/>
        </c:scaling>
        <c:delete val="1"/>
        <c:axPos val="t"/>
        <c:numFmt formatCode="0%" sourceLinked="1"/>
        <c:majorTickMark val="none"/>
        <c:minorTickMark val="none"/>
        <c:tickLblPos val="nextTo"/>
        <c:crossAx val="548482464"/>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lnSpc>
                <a:spcPts val="1600"/>
              </a:lnSpc>
              <a:defRPr sz="1900" b="1" i="1" u="none" strike="noStrike" kern="1200" spc="0" baseline="0">
                <a:solidFill>
                  <a:schemeClr val="bg1">
                    <a:lumMod val="50000"/>
                  </a:schemeClr>
                </a:solidFill>
                <a:latin typeface="+mn-lt"/>
                <a:ea typeface="+mn-ea"/>
                <a:cs typeface="+mn-cs"/>
              </a:defRPr>
            </a:pPr>
            <a:r>
              <a:rPr lang="en-GB" sz="1900" i="1" dirty="0">
                <a:solidFill>
                  <a:schemeClr val="bg1">
                    <a:lumMod val="50000"/>
                  </a:schemeClr>
                </a:solidFill>
              </a:rPr>
              <a:t>Comparison with </a:t>
            </a:r>
          </a:p>
          <a:p>
            <a:pPr>
              <a:lnSpc>
                <a:spcPts val="1600"/>
              </a:lnSpc>
              <a:defRPr sz="1900" i="1">
                <a:solidFill>
                  <a:schemeClr val="bg1">
                    <a:lumMod val="50000"/>
                  </a:schemeClr>
                </a:solidFill>
              </a:defRPr>
            </a:pPr>
            <a:r>
              <a:rPr lang="en-GB" sz="1900" i="1" dirty="0">
                <a:solidFill>
                  <a:schemeClr val="bg1">
                    <a:lumMod val="50000"/>
                  </a:schemeClr>
                </a:solidFill>
              </a:rPr>
              <a:t>European/SEM average</a:t>
            </a:r>
          </a:p>
        </c:rich>
      </c:tx>
      <c:layout>
        <c:manualLayout>
          <c:xMode val="edge"/>
          <c:yMode val="edge"/>
          <c:x val="0.6236073441133585"/>
          <c:y val="1.8942346199233176E-3"/>
        </c:manualLayout>
      </c:layout>
      <c:overlay val="0"/>
      <c:spPr>
        <a:noFill/>
        <a:ln>
          <a:noFill/>
        </a:ln>
        <a:effectLst/>
      </c:spPr>
      <c:txPr>
        <a:bodyPr rot="0" spcFirstLastPara="1" vertOverflow="ellipsis" vert="horz" wrap="square" anchor="ctr" anchorCtr="1"/>
        <a:lstStyle/>
        <a:p>
          <a:pPr>
            <a:lnSpc>
              <a:spcPts val="1600"/>
            </a:lnSpc>
            <a:defRPr sz="1900" b="1" i="1" u="none" strike="noStrike" kern="1200" spc="0" baseline="0">
              <a:solidFill>
                <a:schemeClr val="bg1">
                  <a:lumMod val="50000"/>
                </a:schemeClr>
              </a:solidFill>
              <a:latin typeface="+mn-lt"/>
              <a:ea typeface="+mn-ea"/>
              <a:cs typeface="+mn-cs"/>
            </a:defRPr>
          </a:pPr>
          <a:endParaRPr lang="en-US"/>
        </a:p>
      </c:txPr>
    </c:title>
    <c:autoTitleDeleted val="0"/>
    <c:plotArea>
      <c:layout>
        <c:manualLayout>
          <c:layoutTarget val="inner"/>
          <c:xMode val="edge"/>
          <c:yMode val="edge"/>
          <c:x val="0.548698560753757"/>
          <c:y val="0.11646611682485279"/>
          <c:w val="0.42798163189230182"/>
          <c:h val="0.72748645470832218"/>
        </c:manualLayout>
      </c:layout>
      <c:barChart>
        <c:barDir val="bar"/>
        <c:grouping val="percentStacked"/>
        <c:varyColors val="0"/>
        <c:ser>
          <c:idx val="0"/>
          <c:order val="0"/>
          <c:tx>
            <c:strRef>
              <c:f>Sheet1!$C$11</c:f>
              <c:strCache>
                <c:ptCount val="1"/>
                <c:pt idx="0">
                  <c:v>Very interested</c:v>
                </c:pt>
              </c:strCache>
            </c:strRef>
          </c:tx>
          <c:spPr>
            <a:solidFill>
              <a:srgbClr val="007681"/>
            </a:solidFill>
            <a:ln>
              <a:noFill/>
            </a:ln>
            <a:effectLst/>
          </c:spPr>
          <c:invertIfNegative val="0"/>
          <c:dLbls>
            <c:dLbl>
              <c:idx val="4"/>
              <c:layout>
                <c:manualLayout>
                  <c:x val="2.802940660178842E-3"/>
                  <c:y val="2.927416391964483E-3"/>
                </c:manualLayout>
              </c:layout>
              <c:numFmt formatCode="#,##0" sourceLinked="0"/>
              <c:spPr>
                <a:noFill/>
                <a:ln>
                  <a:noFill/>
                </a:ln>
                <a:effectLst/>
              </c:spPr>
              <c:txPr>
                <a:bodyPr rot="0" spcFirstLastPara="1" vertOverflow="ellipsis" vert="horz" wrap="square" anchor="ctr" anchorCtr="1"/>
                <a:lstStyle/>
                <a:p>
                  <a:pPr algn="ctr">
                    <a:defRPr sz="1200" b="1" i="0" u="none" strike="noStrike" kern="1200" baseline="0">
                      <a:solidFill>
                        <a:schemeClr val="bg1">
                          <a:lumMod val="95000"/>
                        </a:schemeClr>
                      </a:solidFill>
                      <a:latin typeface="+mn-lt"/>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2F01-499A-80A9-69D5AB08A57B}"/>
                </c:ext>
              </c:extLst>
            </c:dLbl>
            <c:numFmt formatCode="#,##0" sourceLinked="0"/>
            <c:spPr>
              <a:noFill/>
              <a:ln>
                <a:noFill/>
              </a:ln>
              <a:effectLst/>
            </c:spPr>
            <c:txPr>
              <a:bodyPr rot="0" spcFirstLastPara="1" vertOverflow="ellipsis" vert="horz" wrap="square" anchor="ctr" anchorCtr="1"/>
              <a:lstStyle/>
              <a:p>
                <a:pPr>
                  <a:defRPr sz="1200" b="1" i="0" u="none" strike="noStrike" kern="1200" baseline="0">
                    <a:solidFill>
                      <a:schemeClr val="bg1">
                        <a:lumMod val="9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Sheet1!$B$12:$B$25</c:f>
              <c:strCache>
                <c:ptCount val="14"/>
                <c:pt idx="0">
                  <c:v>EU</c:v>
                </c:pt>
                <c:pt idx="1">
                  <c:v>SEM</c:v>
                </c:pt>
                <c:pt idx="3">
                  <c:v>EU</c:v>
                </c:pt>
                <c:pt idx="4">
                  <c:v>SEM</c:v>
                </c:pt>
                <c:pt idx="6">
                  <c:v>EU</c:v>
                </c:pt>
                <c:pt idx="7">
                  <c:v>SEM</c:v>
                </c:pt>
                <c:pt idx="9">
                  <c:v>EU</c:v>
                </c:pt>
                <c:pt idx="10">
                  <c:v>SEM</c:v>
                </c:pt>
                <c:pt idx="12">
                  <c:v>EU</c:v>
                </c:pt>
                <c:pt idx="13">
                  <c:v>SEM</c:v>
                </c:pt>
              </c:strCache>
            </c:strRef>
          </c:cat>
          <c:val>
            <c:numRef>
              <c:f>Sheet1!$C$12:$C$25</c:f>
              <c:numCache>
                <c:formatCode>General</c:formatCode>
                <c:ptCount val="14"/>
                <c:pt idx="0" formatCode="0.0\%">
                  <c:v>42.5</c:v>
                </c:pt>
                <c:pt idx="3" formatCode="0.0\%">
                  <c:v>33.4</c:v>
                </c:pt>
                <c:pt idx="6" formatCode="0.0\%">
                  <c:v>25.4</c:v>
                </c:pt>
                <c:pt idx="9" formatCode="0.0\%">
                  <c:v>17.5</c:v>
                </c:pt>
                <c:pt idx="12" formatCode="0.0\%">
                  <c:v>30.9</c:v>
                </c:pt>
              </c:numCache>
            </c:numRef>
          </c:val>
          <c:extLst>
            <c:ext xmlns:c16="http://schemas.microsoft.com/office/drawing/2014/chart" uri="{C3380CC4-5D6E-409C-BE32-E72D297353CC}">
              <c16:uniqueId val="{00000001-2F01-499A-80A9-69D5AB08A57B}"/>
            </c:ext>
          </c:extLst>
        </c:ser>
        <c:ser>
          <c:idx val="1"/>
          <c:order val="1"/>
          <c:tx>
            <c:strRef>
              <c:f>Sheet1!$D$11</c:f>
              <c:strCache>
                <c:ptCount val="1"/>
                <c:pt idx="0">
                  <c:v>Somewhat interested</c:v>
                </c:pt>
              </c:strCache>
            </c:strRef>
          </c:tx>
          <c:spPr>
            <a:solidFill>
              <a:schemeClr val="accent2"/>
            </a:solidFill>
            <a:ln>
              <a:noFill/>
            </a:ln>
            <a:effectLst/>
          </c:spPr>
          <c:invertIfNegative val="0"/>
          <c:dLbls>
            <c:numFmt formatCode="#,##0" sourceLinked="0"/>
            <c:spPr>
              <a:noFill/>
              <a:ln>
                <a:noFill/>
              </a:ln>
              <a:effectLst/>
            </c:spPr>
            <c:txPr>
              <a:bodyPr rot="0" spcFirstLastPara="1" vertOverflow="ellipsis" vert="horz" wrap="square" anchor="ctr" anchorCtr="1"/>
              <a:lstStyle/>
              <a:p>
                <a:pPr>
                  <a:defRPr sz="1200" b="1" i="0" u="none" strike="noStrike" kern="1200" baseline="0">
                    <a:solidFill>
                      <a:schemeClr val="bg1">
                        <a:lumMod val="9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Sheet1!$B$12:$B$25</c:f>
              <c:strCache>
                <c:ptCount val="14"/>
                <c:pt idx="0">
                  <c:v>EU</c:v>
                </c:pt>
                <c:pt idx="1">
                  <c:v>SEM</c:v>
                </c:pt>
                <c:pt idx="3">
                  <c:v>EU</c:v>
                </c:pt>
                <c:pt idx="4">
                  <c:v>SEM</c:v>
                </c:pt>
                <c:pt idx="6">
                  <c:v>EU</c:v>
                </c:pt>
                <c:pt idx="7">
                  <c:v>SEM</c:v>
                </c:pt>
                <c:pt idx="9">
                  <c:v>EU</c:v>
                </c:pt>
                <c:pt idx="10">
                  <c:v>SEM</c:v>
                </c:pt>
                <c:pt idx="12">
                  <c:v>EU</c:v>
                </c:pt>
                <c:pt idx="13">
                  <c:v>SEM</c:v>
                </c:pt>
              </c:strCache>
            </c:strRef>
          </c:cat>
          <c:val>
            <c:numRef>
              <c:f>Sheet1!$D$12:$D$25</c:f>
              <c:numCache>
                <c:formatCode>General</c:formatCode>
                <c:ptCount val="14"/>
                <c:pt idx="0" formatCode="0.0\%">
                  <c:v>45.5</c:v>
                </c:pt>
                <c:pt idx="3" formatCode="0.0\%">
                  <c:v>51.2</c:v>
                </c:pt>
                <c:pt idx="6" formatCode="0.0\%">
                  <c:v>56.5</c:v>
                </c:pt>
                <c:pt idx="9" formatCode="0.0\%">
                  <c:v>44.3</c:v>
                </c:pt>
                <c:pt idx="12" formatCode="0.0\%">
                  <c:v>49</c:v>
                </c:pt>
              </c:numCache>
            </c:numRef>
          </c:val>
          <c:extLst>
            <c:ext xmlns:c16="http://schemas.microsoft.com/office/drawing/2014/chart" uri="{C3380CC4-5D6E-409C-BE32-E72D297353CC}">
              <c16:uniqueId val="{00000002-2F01-499A-80A9-69D5AB08A57B}"/>
            </c:ext>
          </c:extLst>
        </c:ser>
        <c:ser>
          <c:idx val="2"/>
          <c:order val="2"/>
          <c:tx>
            <c:strRef>
              <c:f>Sheet1!$E$11</c:f>
              <c:strCache>
                <c:ptCount val="1"/>
                <c:pt idx="0">
                  <c:v>Not interested</c:v>
                </c:pt>
              </c:strCache>
            </c:strRef>
          </c:tx>
          <c:spPr>
            <a:solidFill>
              <a:schemeClr val="accent5"/>
            </a:solidFill>
            <a:ln>
              <a:noFill/>
            </a:ln>
            <a:effectLst/>
          </c:spPr>
          <c:invertIfNegative val="0"/>
          <c:dLbls>
            <c:numFmt formatCode="#,##0" sourceLinked="0"/>
            <c:spPr>
              <a:noFill/>
              <a:ln>
                <a:noFill/>
              </a:ln>
              <a:effectLst/>
            </c:spPr>
            <c:txPr>
              <a:bodyPr rot="0" spcFirstLastPara="1" vertOverflow="ellipsis" vert="horz" wrap="square" anchor="ctr" anchorCtr="1"/>
              <a:lstStyle/>
              <a:p>
                <a:pPr>
                  <a:defRPr sz="1200" b="1" i="0" u="none" strike="noStrike" kern="1200" baseline="0">
                    <a:solidFill>
                      <a:schemeClr val="bg1">
                        <a:lumMod val="9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Sheet1!$B$12:$B$25</c:f>
              <c:strCache>
                <c:ptCount val="14"/>
                <c:pt idx="0">
                  <c:v>EU</c:v>
                </c:pt>
                <c:pt idx="1">
                  <c:v>SEM</c:v>
                </c:pt>
                <c:pt idx="3">
                  <c:v>EU</c:v>
                </c:pt>
                <c:pt idx="4">
                  <c:v>SEM</c:v>
                </c:pt>
                <c:pt idx="6">
                  <c:v>EU</c:v>
                </c:pt>
                <c:pt idx="7">
                  <c:v>SEM</c:v>
                </c:pt>
                <c:pt idx="9">
                  <c:v>EU</c:v>
                </c:pt>
                <c:pt idx="10">
                  <c:v>SEM</c:v>
                </c:pt>
                <c:pt idx="12">
                  <c:v>EU</c:v>
                </c:pt>
                <c:pt idx="13">
                  <c:v>SEM</c:v>
                </c:pt>
              </c:strCache>
            </c:strRef>
          </c:cat>
          <c:val>
            <c:numRef>
              <c:f>Sheet1!$E$12:$E$25</c:f>
              <c:numCache>
                <c:formatCode>General</c:formatCode>
                <c:ptCount val="14"/>
                <c:pt idx="0" formatCode="0.0\%">
                  <c:v>11.6</c:v>
                </c:pt>
                <c:pt idx="3" formatCode="0.0\%">
                  <c:v>15.1</c:v>
                </c:pt>
                <c:pt idx="6" formatCode="0.0\%">
                  <c:v>17.8</c:v>
                </c:pt>
                <c:pt idx="9" formatCode="0.0\%">
                  <c:v>37.6</c:v>
                </c:pt>
                <c:pt idx="12" formatCode="0.0\%">
                  <c:v>19.8</c:v>
                </c:pt>
              </c:numCache>
            </c:numRef>
          </c:val>
          <c:extLst>
            <c:ext xmlns:c16="http://schemas.microsoft.com/office/drawing/2014/chart" uri="{C3380CC4-5D6E-409C-BE32-E72D297353CC}">
              <c16:uniqueId val="{00000003-2F01-499A-80A9-69D5AB08A57B}"/>
            </c:ext>
          </c:extLst>
        </c:ser>
        <c:ser>
          <c:idx val="3"/>
          <c:order val="3"/>
          <c:tx>
            <c:strRef>
              <c:f>Sheet1!$F$11</c:f>
              <c:strCache>
                <c:ptCount val="1"/>
                <c:pt idx="0">
                  <c:v>DK/REF</c:v>
                </c:pt>
              </c:strCache>
            </c:strRef>
          </c:tx>
          <c:spPr>
            <a:solidFill>
              <a:schemeClr val="bg1">
                <a:lumMod val="85000"/>
              </a:schemeClr>
            </a:solidFill>
            <a:ln>
              <a:noFill/>
            </a:ln>
            <a:effectLst/>
          </c:spPr>
          <c:invertIfNegative val="0"/>
          <c:cat>
            <c:strRef>
              <c:f>Sheet1!$B$12:$B$25</c:f>
              <c:strCache>
                <c:ptCount val="14"/>
                <c:pt idx="0">
                  <c:v>EU</c:v>
                </c:pt>
                <c:pt idx="1">
                  <c:v>SEM</c:v>
                </c:pt>
                <c:pt idx="3">
                  <c:v>EU</c:v>
                </c:pt>
                <c:pt idx="4">
                  <c:v>SEM</c:v>
                </c:pt>
                <c:pt idx="6">
                  <c:v>EU</c:v>
                </c:pt>
                <c:pt idx="7">
                  <c:v>SEM</c:v>
                </c:pt>
                <c:pt idx="9">
                  <c:v>EU</c:v>
                </c:pt>
                <c:pt idx="10">
                  <c:v>SEM</c:v>
                </c:pt>
                <c:pt idx="12">
                  <c:v>EU</c:v>
                </c:pt>
                <c:pt idx="13">
                  <c:v>SEM</c:v>
                </c:pt>
              </c:strCache>
            </c:strRef>
          </c:cat>
          <c:val>
            <c:numRef>
              <c:f>Sheet1!$F$12:$F$25</c:f>
              <c:numCache>
                <c:formatCode>General</c:formatCode>
                <c:ptCount val="14"/>
                <c:pt idx="0" formatCode="0.0\%">
                  <c:v>0.5</c:v>
                </c:pt>
                <c:pt idx="3" formatCode="0.0\%">
                  <c:v>0.3</c:v>
                </c:pt>
                <c:pt idx="6" formatCode="0.0\%">
                  <c:v>0.4</c:v>
                </c:pt>
                <c:pt idx="9" formatCode="0.0\%">
                  <c:v>0.6</c:v>
                </c:pt>
                <c:pt idx="12" formatCode="0.0\%">
                  <c:v>0.3</c:v>
                </c:pt>
              </c:numCache>
            </c:numRef>
          </c:val>
          <c:extLst>
            <c:ext xmlns:c16="http://schemas.microsoft.com/office/drawing/2014/chart" uri="{C3380CC4-5D6E-409C-BE32-E72D297353CC}">
              <c16:uniqueId val="{00000004-2F01-499A-80A9-69D5AB08A57B}"/>
            </c:ext>
          </c:extLst>
        </c:ser>
        <c:ser>
          <c:idx val="4"/>
          <c:order val="4"/>
          <c:tx>
            <c:strRef>
              <c:f>Sheet1!$G$11</c:f>
              <c:strCache>
                <c:ptCount val="1"/>
                <c:pt idx="0">
                  <c:v>Very interested2</c:v>
                </c:pt>
              </c:strCache>
            </c:strRef>
          </c:tx>
          <c:spPr>
            <a:solidFill>
              <a:srgbClr val="007681"/>
            </a:solidFill>
            <a:ln>
              <a:noFill/>
            </a:ln>
            <a:effectLst/>
          </c:spPr>
          <c:invertIfNegative val="0"/>
          <c:dLbls>
            <c:numFmt formatCode="#,##0" sourceLinked="0"/>
            <c:spPr>
              <a:noFill/>
              <a:ln>
                <a:noFill/>
              </a:ln>
              <a:effectLst/>
            </c:spPr>
            <c:txPr>
              <a:bodyPr rot="0" spcFirstLastPara="1" vertOverflow="ellipsis" vert="horz" wrap="square" anchor="ctr" anchorCtr="1"/>
              <a:lstStyle/>
              <a:p>
                <a:pPr>
                  <a:defRPr sz="1200" b="1" i="0" u="none" strike="noStrike" kern="1200" baseline="0">
                    <a:solidFill>
                      <a:schemeClr val="bg1">
                        <a:lumMod val="9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Sheet1!$B$12:$B$25</c:f>
              <c:strCache>
                <c:ptCount val="14"/>
                <c:pt idx="0">
                  <c:v>EU</c:v>
                </c:pt>
                <c:pt idx="1">
                  <c:v>SEM</c:v>
                </c:pt>
                <c:pt idx="3">
                  <c:v>EU</c:v>
                </c:pt>
                <c:pt idx="4">
                  <c:v>SEM</c:v>
                </c:pt>
                <c:pt idx="6">
                  <c:v>EU</c:v>
                </c:pt>
                <c:pt idx="7">
                  <c:v>SEM</c:v>
                </c:pt>
                <c:pt idx="9">
                  <c:v>EU</c:v>
                </c:pt>
                <c:pt idx="10">
                  <c:v>SEM</c:v>
                </c:pt>
                <c:pt idx="12">
                  <c:v>EU</c:v>
                </c:pt>
                <c:pt idx="13">
                  <c:v>SEM</c:v>
                </c:pt>
              </c:strCache>
            </c:strRef>
          </c:cat>
          <c:val>
            <c:numRef>
              <c:f>Sheet1!$G$12:$G$25</c:f>
              <c:numCache>
                <c:formatCode>0.0\%</c:formatCode>
                <c:ptCount val="14"/>
                <c:pt idx="1">
                  <c:v>44.8</c:v>
                </c:pt>
                <c:pt idx="4">
                  <c:v>39.200000000000003</c:v>
                </c:pt>
                <c:pt idx="7">
                  <c:v>41.4</c:v>
                </c:pt>
                <c:pt idx="10">
                  <c:v>21.5</c:v>
                </c:pt>
                <c:pt idx="13">
                  <c:v>27.7</c:v>
                </c:pt>
              </c:numCache>
            </c:numRef>
          </c:val>
          <c:extLst>
            <c:ext xmlns:c16="http://schemas.microsoft.com/office/drawing/2014/chart" uri="{C3380CC4-5D6E-409C-BE32-E72D297353CC}">
              <c16:uniqueId val="{00000005-2F01-499A-80A9-69D5AB08A57B}"/>
            </c:ext>
          </c:extLst>
        </c:ser>
        <c:ser>
          <c:idx val="5"/>
          <c:order val="5"/>
          <c:tx>
            <c:strRef>
              <c:f>Sheet1!$H$11</c:f>
              <c:strCache>
                <c:ptCount val="1"/>
                <c:pt idx="0">
                  <c:v>Somewhat interested3</c:v>
                </c:pt>
              </c:strCache>
            </c:strRef>
          </c:tx>
          <c:spPr>
            <a:solidFill>
              <a:srgbClr val="71B2C9"/>
            </a:solidFill>
            <a:ln>
              <a:noFill/>
            </a:ln>
            <a:effectLst/>
          </c:spPr>
          <c:invertIfNegative val="0"/>
          <c:dLbls>
            <c:numFmt formatCode="#,##0" sourceLinked="0"/>
            <c:spPr>
              <a:noFill/>
              <a:ln>
                <a:noFill/>
              </a:ln>
              <a:effectLst/>
            </c:spPr>
            <c:txPr>
              <a:bodyPr rot="0" spcFirstLastPara="1" vertOverflow="ellipsis" vert="horz" wrap="square" anchor="ctr" anchorCtr="1"/>
              <a:lstStyle/>
              <a:p>
                <a:pPr>
                  <a:defRPr sz="1200" b="1" i="0" u="none" strike="noStrike" kern="1200" baseline="0">
                    <a:solidFill>
                      <a:schemeClr val="bg1">
                        <a:lumMod val="9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Sheet1!$B$12:$B$25</c:f>
              <c:strCache>
                <c:ptCount val="14"/>
                <c:pt idx="0">
                  <c:v>EU</c:v>
                </c:pt>
                <c:pt idx="1">
                  <c:v>SEM</c:v>
                </c:pt>
                <c:pt idx="3">
                  <c:v>EU</c:v>
                </c:pt>
                <c:pt idx="4">
                  <c:v>SEM</c:v>
                </c:pt>
                <c:pt idx="6">
                  <c:v>EU</c:v>
                </c:pt>
                <c:pt idx="7">
                  <c:v>SEM</c:v>
                </c:pt>
                <c:pt idx="9">
                  <c:v>EU</c:v>
                </c:pt>
                <c:pt idx="10">
                  <c:v>SEM</c:v>
                </c:pt>
                <c:pt idx="12">
                  <c:v>EU</c:v>
                </c:pt>
                <c:pt idx="13">
                  <c:v>SEM</c:v>
                </c:pt>
              </c:strCache>
            </c:strRef>
          </c:cat>
          <c:val>
            <c:numRef>
              <c:f>Sheet1!$H$12:$H$25</c:f>
              <c:numCache>
                <c:formatCode>0.0\%</c:formatCode>
                <c:ptCount val="14"/>
                <c:pt idx="1">
                  <c:v>31</c:v>
                </c:pt>
                <c:pt idx="4">
                  <c:v>30.9</c:v>
                </c:pt>
                <c:pt idx="7">
                  <c:v>30.5</c:v>
                </c:pt>
                <c:pt idx="10">
                  <c:v>20.6</c:v>
                </c:pt>
                <c:pt idx="13">
                  <c:v>29</c:v>
                </c:pt>
              </c:numCache>
            </c:numRef>
          </c:val>
          <c:extLst>
            <c:ext xmlns:c16="http://schemas.microsoft.com/office/drawing/2014/chart" uri="{C3380CC4-5D6E-409C-BE32-E72D297353CC}">
              <c16:uniqueId val="{00000006-2F01-499A-80A9-69D5AB08A57B}"/>
            </c:ext>
          </c:extLst>
        </c:ser>
        <c:ser>
          <c:idx val="6"/>
          <c:order val="6"/>
          <c:tx>
            <c:strRef>
              <c:f>Sheet1!$I$11</c:f>
              <c:strCache>
                <c:ptCount val="1"/>
                <c:pt idx="0">
                  <c:v>Not interested4</c:v>
                </c:pt>
              </c:strCache>
            </c:strRef>
          </c:tx>
          <c:spPr>
            <a:solidFill>
              <a:srgbClr val="F1BE48"/>
            </a:solidFill>
            <a:ln>
              <a:noFill/>
            </a:ln>
            <a:effectLst/>
          </c:spPr>
          <c:invertIfNegative val="0"/>
          <c:dLbls>
            <c:numFmt formatCode="#,##0" sourceLinked="0"/>
            <c:spPr>
              <a:noFill/>
              <a:ln>
                <a:noFill/>
              </a:ln>
              <a:effectLst/>
            </c:spPr>
            <c:txPr>
              <a:bodyPr rot="0" spcFirstLastPara="1" vertOverflow="ellipsis" vert="horz" wrap="square" anchor="ctr" anchorCtr="1"/>
              <a:lstStyle/>
              <a:p>
                <a:pPr>
                  <a:defRPr sz="1200" b="1" i="0" u="none" strike="noStrike" kern="1200" baseline="0">
                    <a:solidFill>
                      <a:schemeClr val="bg1">
                        <a:lumMod val="9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Sheet1!$B$12:$B$25</c:f>
              <c:strCache>
                <c:ptCount val="14"/>
                <c:pt idx="0">
                  <c:v>EU</c:v>
                </c:pt>
                <c:pt idx="1">
                  <c:v>SEM</c:v>
                </c:pt>
                <c:pt idx="3">
                  <c:v>EU</c:v>
                </c:pt>
                <c:pt idx="4">
                  <c:v>SEM</c:v>
                </c:pt>
                <c:pt idx="6">
                  <c:v>EU</c:v>
                </c:pt>
                <c:pt idx="7">
                  <c:v>SEM</c:v>
                </c:pt>
                <c:pt idx="9">
                  <c:v>EU</c:v>
                </c:pt>
                <c:pt idx="10">
                  <c:v>SEM</c:v>
                </c:pt>
                <c:pt idx="12">
                  <c:v>EU</c:v>
                </c:pt>
                <c:pt idx="13">
                  <c:v>SEM</c:v>
                </c:pt>
              </c:strCache>
            </c:strRef>
          </c:cat>
          <c:val>
            <c:numRef>
              <c:f>Sheet1!$I$12:$I$25</c:f>
              <c:numCache>
                <c:formatCode>0.0\%</c:formatCode>
                <c:ptCount val="14"/>
                <c:pt idx="1">
                  <c:v>23.6</c:v>
                </c:pt>
                <c:pt idx="4">
                  <c:v>29.4</c:v>
                </c:pt>
                <c:pt idx="7">
                  <c:v>27.7</c:v>
                </c:pt>
                <c:pt idx="10">
                  <c:v>57.3</c:v>
                </c:pt>
                <c:pt idx="13">
                  <c:v>42.7</c:v>
                </c:pt>
              </c:numCache>
            </c:numRef>
          </c:val>
          <c:extLst>
            <c:ext xmlns:c16="http://schemas.microsoft.com/office/drawing/2014/chart" uri="{C3380CC4-5D6E-409C-BE32-E72D297353CC}">
              <c16:uniqueId val="{00000007-2F01-499A-80A9-69D5AB08A57B}"/>
            </c:ext>
          </c:extLst>
        </c:ser>
        <c:ser>
          <c:idx val="7"/>
          <c:order val="7"/>
          <c:tx>
            <c:strRef>
              <c:f>Sheet1!$J$11</c:f>
              <c:strCache>
                <c:ptCount val="1"/>
                <c:pt idx="0">
                  <c:v>DK/REF5</c:v>
                </c:pt>
              </c:strCache>
            </c:strRef>
          </c:tx>
          <c:spPr>
            <a:solidFill>
              <a:schemeClr val="bg1">
                <a:lumMod val="85000"/>
              </a:schemeClr>
            </a:solidFill>
            <a:ln>
              <a:noFill/>
            </a:ln>
            <a:effectLst/>
          </c:spPr>
          <c:invertIfNegative val="0"/>
          <c:cat>
            <c:strRef>
              <c:f>Sheet1!$B$12:$B$25</c:f>
              <c:strCache>
                <c:ptCount val="14"/>
                <c:pt idx="0">
                  <c:v>EU</c:v>
                </c:pt>
                <c:pt idx="1">
                  <c:v>SEM</c:v>
                </c:pt>
                <c:pt idx="3">
                  <c:v>EU</c:v>
                </c:pt>
                <c:pt idx="4">
                  <c:v>SEM</c:v>
                </c:pt>
                <c:pt idx="6">
                  <c:v>EU</c:v>
                </c:pt>
                <c:pt idx="7">
                  <c:v>SEM</c:v>
                </c:pt>
                <c:pt idx="9">
                  <c:v>EU</c:v>
                </c:pt>
                <c:pt idx="10">
                  <c:v>SEM</c:v>
                </c:pt>
                <c:pt idx="12">
                  <c:v>EU</c:v>
                </c:pt>
                <c:pt idx="13">
                  <c:v>SEM</c:v>
                </c:pt>
              </c:strCache>
            </c:strRef>
          </c:cat>
          <c:val>
            <c:numRef>
              <c:f>Sheet1!$J$12:$J$25</c:f>
              <c:numCache>
                <c:formatCode>0.0\%</c:formatCode>
                <c:ptCount val="14"/>
                <c:pt idx="1">
                  <c:v>0.5</c:v>
                </c:pt>
                <c:pt idx="4">
                  <c:v>0.4</c:v>
                </c:pt>
                <c:pt idx="7">
                  <c:v>0.3</c:v>
                </c:pt>
                <c:pt idx="10">
                  <c:v>0.5</c:v>
                </c:pt>
                <c:pt idx="13">
                  <c:v>0.6</c:v>
                </c:pt>
              </c:numCache>
            </c:numRef>
          </c:val>
          <c:extLst>
            <c:ext xmlns:c16="http://schemas.microsoft.com/office/drawing/2014/chart" uri="{C3380CC4-5D6E-409C-BE32-E72D297353CC}">
              <c16:uniqueId val="{00000008-2F01-499A-80A9-69D5AB08A57B}"/>
            </c:ext>
          </c:extLst>
        </c:ser>
        <c:dLbls>
          <c:showLegendKey val="0"/>
          <c:showVal val="0"/>
          <c:showCatName val="0"/>
          <c:showSerName val="0"/>
          <c:showPercent val="0"/>
          <c:showBubbleSize val="0"/>
        </c:dLbls>
        <c:gapWidth val="10"/>
        <c:overlap val="100"/>
        <c:axId val="548482464"/>
        <c:axId val="548482792"/>
      </c:barChart>
      <c:catAx>
        <c:axId val="548482464"/>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500" b="1" i="0" u="none" strike="noStrike" kern="1200" baseline="0">
                <a:solidFill>
                  <a:schemeClr val="bg1">
                    <a:lumMod val="50000"/>
                  </a:schemeClr>
                </a:solidFill>
                <a:latin typeface="+mn-lt"/>
                <a:ea typeface="+mn-ea"/>
                <a:cs typeface="+mn-cs"/>
              </a:defRPr>
            </a:pPr>
            <a:endParaRPr lang="en-US"/>
          </a:p>
        </c:txPr>
        <c:crossAx val="548482792"/>
        <c:crosses val="autoZero"/>
        <c:auto val="1"/>
        <c:lblAlgn val="ctr"/>
        <c:lblOffset val="50"/>
        <c:noMultiLvlLbl val="0"/>
      </c:catAx>
      <c:valAx>
        <c:axId val="548482792"/>
        <c:scaling>
          <c:orientation val="minMax"/>
        </c:scaling>
        <c:delete val="1"/>
        <c:axPos val="t"/>
        <c:numFmt formatCode="0%" sourceLinked="1"/>
        <c:majorTickMark val="none"/>
        <c:minorTickMark val="none"/>
        <c:tickLblPos val="nextTo"/>
        <c:crossAx val="548482464"/>
        <c:crosses val="autoZero"/>
        <c:crossBetween val="between"/>
      </c:valAx>
      <c:spPr>
        <a:noFill/>
        <a:ln>
          <a:noFill/>
        </a:ln>
        <a:effectLst/>
      </c:spPr>
    </c:plotArea>
    <c:plotVisOnly val="1"/>
    <c:dispBlanksAs val="gap"/>
    <c:showDLblsOverMax val="0"/>
  </c:chart>
  <c:spPr>
    <a:noFill/>
    <a:ln>
      <a:noFill/>
    </a:ln>
    <a:effectLst/>
  </c:spPr>
  <c:txPr>
    <a:bodyPr/>
    <a:lstStyle/>
    <a:p>
      <a:pPr>
        <a:defRPr sz="1200" b="1">
          <a:solidFill>
            <a:schemeClr val="bg1">
              <a:lumMod val="95000"/>
            </a:schemeClr>
          </a:solidFill>
        </a:defRPr>
      </a:pPr>
      <a:endParaRPr lang="en-US"/>
    </a:p>
  </c:txPr>
  <c:externalData r:id="rId4">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900" b="1" i="0" u="none" strike="noStrike" kern="1200" spc="0" baseline="0">
                <a:solidFill>
                  <a:schemeClr val="tx1">
                    <a:lumMod val="65000"/>
                    <a:lumOff val="35000"/>
                  </a:schemeClr>
                </a:solidFill>
                <a:latin typeface="+mn-lt"/>
                <a:ea typeface="+mn-ea"/>
                <a:cs typeface="+mn-cs"/>
              </a:defRPr>
            </a:pPr>
            <a:r>
              <a:rPr lang="en-GB" sz="1900" b="1" dirty="0"/>
              <a:t>Croatia</a:t>
            </a:r>
          </a:p>
        </c:rich>
      </c:tx>
      <c:layout>
        <c:manualLayout>
          <c:xMode val="edge"/>
          <c:yMode val="edge"/>
          <c:x val="0.68787429645824938"/>
          <c:y val="1.4220930496653256E-2"/>
        </c:manualLayout>
      </c:layout>
      <c:overlay val="0"/>
      <c:spPr>
        <a:noFill/>
        <a:ln>
          <a:noFill/>
        </a:ln>
        <a:effectLst/>
      </c:spPr>
      <c:txPr>
        <a:bodyPr rot="0" spcFirstLastPara="1" vertOverflow="ellipsis" vert="horz" wrap="square" anchor="ctr" anchorCtr="1"/>
        <a:lstStyle/>
        <a:p>
          <a:pPr>
            <a:defRPr sz="1900" b="1"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0.53018238578144383"/>
          <c:y val="0.10660476012346884"/>
          <c:w val="0.44495490665779958"/>
          <c:h val="0.77432789903989596"/>
        </c:manualLayout>
      </c:layout>
      <c:barChart>
        <c:barDir val="bar"/>
        <c:grouping val="percentStacked"/>
        <c:varyColors val="0"/>
        <c:ser>
          <c:idx val="0"/>
          <c:order val="0"/>
          <c:tx>
            <c:strRef>
              <c:f>Sheet1!$BO$1</c:f>
              <c:strCache>
                <c:ptCount val="1"/>
                <c:pt idx="0">
                  <c:v>Very interested362</c:v>
                </c:pt>
              </c:strCache>
            </c:strRef>
          </c:tx>
          <c:spPr>
            <a:solidFill>
              <a:srgbClr val="007681"/>
            </a:solidFill>
            <a:ln>
              <a:noFill/>
            </a:ln>
            <a:effectLst/>
          </c:spPr>
          <c:invertIfNegative val="0"/>
          <c:dLbls>
            <c:dLbl>
              <c:idx val="4"/>
              <c:layout>
                <c:manualLayout>
                  <c:x val="2.802940660178842E-3"/>
                  <c:y val="2.927416391964483E-3"/>
                </c:manualLayout>
              </c:layout>
              <c:numFmt formatCode="#,##0" sourceLinked="0"/>
              <c:spPr>
                <a:noFill/>
                <a:ln>
                  <a:noFill/>
                </a:ln>
                <a:effectLst/>
              </c:spPr>
              <c:txPr>
                <a:bodyPr rot="0" spcFirstLastPara="1" vertOverflow="ellipsis" vert="horz" wrap="square" lIns="38100" tIns="19050" rIns="38100" bIns="19050" anchor="ctr" anchorCtr="0">
                  <a:spAutoFit/>
                </a:bodyPr>
                <a:lstStyle/>
                <a:p>
                  <a:pPr algn="ctr">
                    <a:defRPr lang="en-US" sz="1400" b="1"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80C5-4489-9AEF-465A6E8814AD}"/>
                </c:ext>
              </c:extLst>
            </c:dLbl>
            <c:numFmt formatCode="#,##0" sourceLinked="0"/>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Sheet1!$BI$2:$BI$6</c:f>
              <c:strCache>
                <c:ptCount val="5"/>
                <c:pt idx="0">
                  <c:v>Natural environment and the impact of climate change</c:v>
                </c:pt>
                <c:pt idx="1">
                  <c:v>Cultural life &amp; lifestyle</c:v>
                </c:pt>
                <c:pt idx="2">
                  <c:v>Economic conditions</c:v>
                </c:pt>
                <c:pt idx="3">
                  <c:v>Religious beliefs and practices</c:v>
                </c:pt>
                <c:pt idx="4">
                  <c:v>Political situation</c:v>
                </c:pt>
              </c:strCache>
            </c:strRef>
          </c:cat>
          <c:val>
            <c:numRef>
              <c:f>Sheet1!$BO$2:$BO$6</c:f>
              <c:numCache>
                <c:formatCode>0\%</c:formatCode>
                <c:ptCount val="5"/>
                <c:pt idx="0">
                  <c:v>52</c:v>
                </c:pt>
                <c:pt idx="1">
                  <c:v>50</c:v>
                </c:pt>
                <c:pt idx="2">
                  <c:v>29</c:v>
                </c:pt>
                <c:pt idx="3">
                  <c:v>25</c:v>
                </c:pt>
                <c:pt idx="4">
                  <c:v>19</c:v>
                </c:pt>
              </c:numCache>
            </c:numRef>
          </c:val>
          <c:extLst>
            <c:ext xmlns:c16="http://schemas.microsoft.com/office/drawing/2014/chart" uri="{C3380CC4-5D6E-409C-BE32-E72D297353CC}">
              <c16:uniqueId val="{00000001-80C5-4489-9AEF-465A6E8814AD}"/>
            </c:ext>
          </c:extLst>
        </c:ser>
        <c:ser>
          <c:idx val="1"/>
          <c:order val="1"/>
          <c:tx>
            <c:strRef>
              <c:f>Sheet1!$BP$1</c:f>
              <c:strCache>
                <c:ptCount val="1"/>
                <c:pt idx="0">
                  <c:v>Somewhat interested373</c:v>
                </c:pt>
              </c:strCache>
            </c:strRef>
          </c:tx>
          <c:spPr>
            <a:solidFill>
              <a:srgbClr val="71B2C9"/>
            </a:solidFill>
            <a:ln>
              <a:noFill/>
            </a:ln>
            <a:effectLst/>
          </c:spPr>
          <c:invertIfNegative val="0"/>
          <c:dLbls>
            <c:numFmt formatCode="#,##0" sourceLinked="0"/>
            <c:spPr>
              <a:noFill/>
              <a:ln>
                <a:noFill/>
              </a:ln>
              <a:effectLst/>
            </c:spPr>
            <c:txPr>
              <a:bodyPr rot="0" spcFirstLastPara="1" vertOverflow="ellipsis" vert="horz" wrap="square" lIns="38100" tIns="19050" rIns="38100" bIns="19050" anchor="ctr" anchorCtr="0">
                <a:spAutoFit/>
              </a:bodyPr>
              <a:lstStyle/>
              <a:p>
                <a:pPr algn="ctr">
                  <a:defRPr lang="en-GB" sz="1400" b="1"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Sheet1!$BI$2:$BI$6</c:f>
              <c:strCache>
                <c:ptCount val="5"/>
                <c:pt idx="0">
                  <c:v>Natural environment and the impact of climate change</c:v>
                </c:pt>
                <c:pt idx="1">
                  <c:v>Cultural life &amp; lifestyle</c:v>
                </c:pt>
                <c:pt idx="2">
                  <c:v>Economic conditions</c:v>
                </c:pt>
                <c:pt idx="3">
                  <c:v>Religious beliefs and practices</c:v>
                </c:pt>
                <c:pt idx="4">
                  <c:v>Political situation</c:v>
                </c:pt>
              </c:strCache>
            </c:strRef>
          </c:cat>
          <c:val>
            <c:numRef>
              <c:f>Sheet1!$BP$2:$BP$6</c:f>
              <c:numCache>
                <c:formatCode>0\%</c:formatCode>
                <c:ptCount val="5"/>
                <c:pt idx="0">
                  <c:v>37</c:v>
                </c:pt>
                <c:pt idx="1">
                  <c:v>41</c:v>
                </c:pt>
                <c:pt idx="2">
                  <c:v>51</c:v>
                </c:pt>
                <c:pt idx="3">
                  <c:v>43</c:v>
                </c:pt>
                <c:pt idx="4">
                  <c:v>44</c:v>
                </c:pt>
              </c:numCache>
            </c:numRef>
          </c:val>
          <c:extLst>
            <c:ext xmlns:c16="http://schemas.microsoft.com/office/drawing/2014/chart" uri="{C3380CC4-5D6E-409C-BE32-E72D297353CC}">
              <c16:uniqueId val="{00000002-80C5-4489-9AEF-465A6E8814AD}"/>
            </c:ext>
          </c:extLst>
        </c:ser>
        <c:ser>
          <c:idx val="2"/>
          <c:order val="2"/>
          <c:tx>
            <c:strRef>
              <c:f>Sheet1!$BQ$1</c:f>
              <c:strCache>
                <c:ptCount val="1"/>
                <c:pt idx="0">
                  <c:v>Not interested384</c:v>
                </c:pt>
              </c:strCache>
            </c:strRef>
          </c:tx>
          <c:spPr>
            <a:solidFill>
              <a:srgbClr val="F1BE48"/>
            </a:solidFill>
            <a:ln>
              <a:noFill/>
            </a:ln>
            <a:effectLst/>
          </c:spPr>
          <c:invertIfNegative val="0"/>
          <c:dLbls>
            <c:numFmt formatCode="#,##0" sourceLinked="0"/>
            <c:spPr>
              <a:noFill/>
              <a:ln>
                <a:noFill/>
              </a:ln>
              <a:effectLst/>
            </c:spPr>
            <c:txPr>
              <a:bodyPr rot="0" spcFirstLastPara="1" vertOverflow="ellipsis" vert="horz" wrap="square" lIns="38100" tIns="19050" rIns="38100" bIns="19050" anchor="ctr" anchorCtr="0">
                <a:spAutoFit/>
              </a:bodyPr>
              <a:lstStyle/>
              <a:p>
                <a:pPr algn="ctr">
                  <a:defRPr lang="en-GB" sz="1400" b="1"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Sheet1!$BI$2:$BI$6</c:f>
              <c:strCache>
                <c:ptCount val="5"/>
                <c:pt idx="0">
                  <c:v>Natural environment and the impact of climate change</c:v>
                </c:pt>
                <c:pt idx="1">
                  <c:v>Cultural life &amp; lifestyle</c:v>
                </c:pt>
                <c:pt idx="2">
                  <c:v>Economic conditions</c:v>
                </c:pt>
                <c:pt idx="3">
                  <c:v>Religious beliefs and practices</c:v>
                </c:pt>
                <c:pt idx="4">
                  <c:v>Political situation</c:v>
                </c:pt>
              </c:strCache>
            </c:strRef>
          </c:cat>
          <c:val>
            <c:numRef>
              <c:f>Sheet1!$BQ$2:$BQ$6</c:f>
              <c:numCache>
                <c:formatCode>0\%</c:formatCode>
                <c:ptCount val="5"/>
                <c:pt idx="0">
                  <c:v>10</c:v>
                </c:pt>
                <c:pt idx="1">
                  <c:v>9</c:v>
                </c:pt>
                <c:pt idx="2">
                  <c:v>20</c:v>
                </c:pt>
                <c:pt idx="3">
                  <c:v>31</c:v>
                </c:pt>
                <c:pt idx="4">
                  <c:v>37</c:v>
                </c:pt>
              </c:numCache>
            </c:numRef>
          </c:val>
          <c:extLst>
            <c:ext xmlns:c16="http://schemas.microsoft.com/office/drawing/2014/chart" uri="{C3380CC4-5D6E-409C-BE32-E72D297353CC}">
              <c16:uniqueId val="{00000003-80C5-4489-9AEF-465A6E8814AD}"/>
            </c:ext>
          </c:extLst>
        </c:ser>
        <c:ser>
          <c:idx val="3"/>
          <c:order val="3"/>
          <c:tx>
            <c:strRef>
              <c:f>Sheet1!$BR$1</c:f>
              <c:strCache>
                <c:ptCount val="1"/>
                <c:pt idx="0">
                  <c:v>DK/REF396</c:v>
                </c:pt>
              </c:strCache>
            </c:strRef>
          </c:tx>
          <c:spPr>
            <a:solidFill>
              <a:schemeClr val="bg1">
                <a:lumMod val="85000"/>
              </a:schemeClr>
            </a:solidFill>
            <a:ln>
              <a:noFill/>
            </a:ln>
            <a:effectLst/>
          </c:spPr>
          <c:invertIfNegative val="0"/>
          <c:cat>
            <c:strRef>
              <c:f>Sheet1!$BI$2:$BI$6</c:f>
              <c:strCache>
                <c:ptCount val="5"/>
                <c:pt idx="0">
                  <c:v>Natural environment and the impact of climate change</c:v>
                </c:pt>
                <c:pt idx="1">
                  <c:v>Cultural life &amp; lifestyle</c:v>
                </c:pt>
                <c:pt idx="2">
                  <c:v>Economic conditions</c:v>
                </c:pt>
                <c:pt idx="3">
                  <c:v>Religious beliefs and practices</c:v>
                </c:pt>
                <c:pt idx="4">
                  <c:v>Political situation</c:v>
                </c:pt>
              </c:strCache>
            </c:strRef>
          </c:cat>
          <c:val>
            <c:numRef>
              <c:f>Sheet1!$BR$2:$BR$6</c:f>
              <c:numCache>
                <c:formatCode>0\%</c:formatCode>
                <c:ptCount val="5"/>
                <c:pt idx="0">
                  <c:v>0.4</c:v>
                </c:pt>
                <c:pt idx="1">
                  <c:v>0</c:v>
                </c:pt>
                <c:pt idx="2">
                  <c:v>1</c:v>
                </c:pt>
                <c:pt idx="3">
                  <c:v>1</c:v>
                </c:pt>
                <c:pt idx="4">
                  <c:v>1</c:v>
                </c:pt>
              </c:numCache>
            </c:numRef>
          </c:val>
          <c:extLst>
            <c:ext xmlns:c16="http://schemas.microsoft.com/office/drawing/2014/chart" uri="{C3380CC4-5D6E-409C-BE32-E72D297353CC}">
              <c16:uniqueId val="{00000004-80C5-4489-9AEF-465A6E8814AD}"/>
            </c:ext>
          </c:extLst>
        </c:ser>
        <c:dLbls>
          <c:showLegendKey val="0"/>
          <c:showVal val="0"/>
          <c:showCatName val="0"/>
          <c:showSerName val="0"/>
          <c:showPercent val="0"/>
          <c:showBubbleSize val="0"/>
        </c:dLbls>
        <c:gapWidth val="42"/>
        <c:overlap val="100"/>
        <c:axId val="548482464"/>
        <c:axId val="548482792"/>
      </c:barChart>
      <c:catAx>
        <c:axId val="548482464"/>
        <c:scaling>
          <c:orientation val="maxMin"/>
        </c:scaling>
        <c:delete val="0"/>
        <c:axPos val="l"/>
        <c:numFmt formatCode="General" sourceLinked="1"/>
        <c:majorTickMark val="out"/>
        <c:minorTickMark val="none"/>
        <c:tickLblPos val="low"/>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lgn="r">
              <a:defRPr sz="1500" b="0" i="0" u="none" strike="noStrike" kern="1200" baseline="0">
                <a:solidFill>
                  <a:schemeClr val="tx1">
                    <a:lumMod val="65000"/>
                    <a:lumOff val="35000"/>
                  </a:schemeClr>
                </a:solidFill>
                <a:latin typeface="+mn-lt"/>
                <a:ea typeface="+mn-ea"/>
                <a:cs typeface="+mn-cs"/>
              </a:defRPr>
            </a:pPr>
            <a:endParaRPr lang="en-US"/>
          </a:p>
        </c:txPr>
        <c:crossAx val="548482792"/>
        <c:crosses val="autoZero"/>
        <c:auto val="1"/>
        <c:lblAlgn val="ctr"/>
        <c:lblOffset val="100"/>
        <c:noMultiLvlLbl val="0"/>
      </c:catAx>
      <c:valAx>
        <c:axId val="548482792"/>
        <c:scaling>
          <c:orientation val="minMax"/>
        </c:scaling>
        <c:delete val="1"/>
        <c:axPos val="t"/>
        <c:numFmt formatCode="0%" sourceLinked="1"/>
        <c:majorTickMark val="none"/>
        <c:minorTickMark val="none"/>
        <c:tickLblPos val="nextTo"/>
        <c:crossAx val="548482464"/>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862" b="1" i="0" u="none" strike="noStrike" kern="1200" spc="0" baseline="0">
                <a:solidFill>
                  <a:schemeClr val="tx1">
                    <a:lumMod val="65000"/>
                    <a:lumOff val="35000"/>
                  </a:schemeClr>
                </a:solidFill>
                <a:latin typeface="+mn-lt"/>
                <a:ea typeface="+mn-ea"/>
                <a:cs typeface="+mn-cs"/>
              </a:defRPr>
            </a:pPr>
            <a:r>
              <a:rPr lang="en-GB" b="1" dirty="0"/>
              <a:t>Croatia</a:t>
            </a:r>
          </a:p>
        </c:rich>
      </c:tx>
      <c:layout>
        <c:manualLayout>
          <c:xMode val="edge"/>
          <c:yMode val="edge"/>
          <c:x val="0.66508945004754794"/>
          <c:y val="1.6686269671999238E-2"/>
        </c:manualLayout>
      </c:layout>
      <c:overlay val="0"/>
      <c:spPr>
        <a:noFill/>
        <a:ln>
          <a:noFill/>
        </a:ln>
        <a:effectLst/>
      </c:spPr>
      <c:txPr>
        <a:bodyPr rot="0" spcFirstLastPara="1" vertOverflow="ellipsis" vert="horz" wrap="square" anchor="ctr" anchorCtr="1"/>
        <a:lstStyle/>
        <a:p>
          <a:pPr>
            <a:defRPr sz="1862" b="1"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0.52647915078698126"/>
          <c:y val="9.6743403422084887E-2"/>
          <c:w val="0.42088388346298544"/>
          <c:h val="0.79651595161800992"/>
        </c:manualLayout>
      </c:layout>
      <c:barChart>
        <c:barDir val="bar"/>
        <c:grouping val="percentStacked"/>
        <c:varyColors val="0"/>
        <c:ser>
          <c:idx val="0"/>
          <c:order val="0"/>
          <c:tx>
            <c:strRef>
              <c:f>Sheet1!$BJ$1</c:f>
              <c:strCache>
                <c:ptCount val="1"/>
                <c:pt idx="0">
                  <c:v>Strongly characterise33</c:v>
                </c:pt>
              </c:strCache>
            </c:strRef>
          </c:tx>
          <c:spPr>
            <a:solidFill>
              <a:srgbClr val="007681"/>
            </a:solidFill>
            <a:ln>
              <a:noFill/>
            </a:ln>
            <a:effectLst/>
          </c:spPr>
          <c:invertIfNegative val="0"/>
          <c:dLbls>
            <c:dLbl>
              <c:idx val="4"/>
              <c:layout>
                <c:manualLayout>
                  <c:x val="2.802940660178842E-3"/>
                  <c:y val="2.927416391964483E-3"/>
                </c:manualLayout>
              </c:layout>
              <c:numFmt formatCode="#,##0" sourceLinked="0"/>
              <c:spPr>
                <a:noFill/>
                <a:ln>
                  <a:noFill/>
                </a:ln>
                <a:effectLst/>
              </c:spPr>
              <c:txPr>
                <a:bodyPr rot="0" spcFirstLastPara="1" vertOverflow="ellipsis" vert="horz" wrap="square" lIns="38100" tIns="19050" rIns="38100" bIns="19050" anchor="ctr" anchorCtr="0">
                  <a:spAutoFit/>
                </a:bodyPr>
                <a:lstStyle/>
                <a:p>
                  <a:pPr algn="ctr">
                    <a:defRPr lang="en-US" sz="1300" b="1"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CB1A-43B6-B341-CE676B8CB003}"/>
                </c:ext>
              </c:extLst>
            </c:dLbl>
            <c:numFmt formatCode="#,##0" sourceLinked="0"/>
            <c:spPr>
              <a:noFill/>
              <a:ln>
                <a:noFill/>
              </a:ln>
              <a:effectLst/>
            </c:spPr>
            <c:txPr>
              <a:bodyPr rot="0" spcFirstLastPara="1" vertOverflow="ellipsis" vert="horz" wrap="square" lIns="38100" tIns="19050" rIns="38100" bIns="19050" anchor="ctr" anchorCtr="1">
                <a:spAutoFit/>
              </a:bodyPr>
              <a:lstStyle/>
              <a:p>
                <a:pPr>
                  <a:defRPr sz="1300" b="1"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Sheet1!$BI$2:$BI$8</c:f>
              <c:strCache>
                <c:ptCount val="7"/>
                <c:pt idx="0">
                  <c:v>Mediterranean way of life and food</c:v>
                </c:pt>
                <c:pt idx="1">
                  <c:v>Hospitality</c:v>
                </c:pt>
                <c:pt idx="2">
                  <c:v>Common cultural heritage and history</c:v>
                </c:pt>
                <c:pt idx="3">
                  <c:v>Migration issues</c:v>
                </c:pt>
                <c:pt idx="4">
                  <c:v>Resistance to change</c:v>
                </c:pt>
                <c:pt idx="5">
                  <c:v>Instability and insecurity</c:v>
                </c:pt>
                <c:pt idx="6">
                  <c:v>Source of conflict</c:v>
                </c:pt>
              </c:strCache>
            </c:strRef>
          </c:cat>
          <c:val>
            <c:numRef>
              <c:f>Sheet1!$BJ$2:$BJ$8</c:f>
              <c:numCache>
                <c:formatCode>0.0\%</c:formatCode>
                <c:ptCount val="7"/>
                <c:pt idx="0">
                  <c:v>55</c:v>
                </c:pt>
                <c:pt idx="1">
                  <c:v>53</c:v>
                </c:pt>
                <c:pt idx="2">
                  <c:v>42</c:v>
                </c:pt>
                <c:pt idx="3">
                  <c:v>26</c:v>
                </c:pt>
                <c:pt idx="4">
                  <c:v>17</c:v>
                </c:pt>
                <c:pt idx="5">
                  <c:v>15</c:v>
                </c:pt>
                <c:pt idx="6">
                  <c:v>13</c:v>
                </c:pt>
              </c:numCache>
            </c:numRef>
          </c:val>
          <c:extLst>
            <c:ext xmlns:c16="http://schemas.microsoft.com/office/drawing/2014/chart" uri="{C3380CC4-5D6E-409C-BE32-E72D297353CC}">
              <c16:uniqueId val="{00000001-CB1A-43B6-B341-CE676B8CB003}"/>
            </c:ext>
          </c:extLst>
        </c:ser>
        <c:ser>
          <c:idx val="1"/>
          <c:order val="1"/>
          <c:tx>
            <c:strRef>
              <c:f>Sheet1!$BK$1</c:f>
              <c:strCache>
                <c:ptCount val="1"/>
                <c:pt idx="0">
                  <c:v>Somewhat characterise44</c:v>
                </c:pt>
              </c:strCache>
            </c:strRef>
          </c:tx>
          <c:spPr>
            <a:solidFill>
              <a:schemeClr val="accent2"/>
            </a:solidFill>
            <a:ln>
              <a:noFill/>
            </a:ln>
            <a:effectLst/>
          </c:spPr>
          <c:invertIfNegative val="0"/>
          <c:dLbls>
            <c:numFmt formatCode="#,##0" sourceLinked="0"/>
            <c:spPr>
              <a:noFill/>
              <a:ln>
                <a:noFill/>
              </a:ln>
              <a:effectLst/>
            </c:spPr>
            <c:txPr>
              <a:bodyPr rot="0" spcFirstLastPara="1" vertOverflow="ellipsis" vert="horz" wrap="square" lIns="38100" tIns="19050" rIns="38100" bIns="19050" anchor="ctr" anchorCtr="0">
                <a:spAutoFit/>
              </a:bodyPr>
              <a:lstStyle/>
              <a:p>
                <a:pPr algn="ctr">
                  <a:defRPr lang="en-GB" sz="1300" b="1"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Sheet1!$BI$2:$BI$8</c:f>
              <c:strCache>
                <c:ptCount val="7"/>
                <c:pt idx="0">
                  <c:v>Mediterranean way of life and food</c:v>
                </c:pt>
                <c:pt idx="1">
                  <c:v>Hospitality</c:v>
                </c:pt>
                <c:pt idx="2">
                  <c:v>Common cultural heritage and history</c:v>
                </c:pt>
                <c:pt idx="3">
                  <c:v>Migration issues</c:v>
                </c:pt>
                <c:pt idx="4">
                  <c:v>Resistance to change</c:v>
                </c:pt>
                <c:pt idx="5">
                  <c:v>Instability and insecurity</c:v>
                </c:pt>
                <c:pt idx="6">
                  <c:v>Source of conflict</c:v>
                </c:pt>
              </c:strCache>
            </c:strRef>
          </c:cat>
          <c:val>
            <c:numRef>
              <c:f>Sheet1!$BK$2:$BK$8</c:f>
              <c:numCache>
                <c:formatCode>0.0\%</c:formatCode>
                <c:ptCount val="7"/>
                <c:pt idx="0">
                  <c:v>39</c:v>
                </c:pt>
                <c:pt idx="1">
                  <c:v>43</c:v>
                </c:pt>
                <c:pt idx="2">
                  <c:v>48</c:v>
                </c:pt>
                <c:pt idx="3">
                  <c:v>55</c:v>
                </c:pt>
                <c:pt idx="4">
                  <c:v>64</c:v>
                </c:pt>
                <c:pt idx="5">
                  <c:v>59</c:v>
                </c:pt>
                <c:pt idx="6">
                  <c:v>53</c:v>
                </c:pt>
              </c:numCache>
            </c:numRef>
          </c:val>
          <c:extLst>
            <c:ext xmlns:c16="http://schemas.microsoft.com/office/drawing/2014/chart" uri="{C3380CC4-5D6E-409C-BE32-E72D297353CC}">
              <c16:uniqueId val="{00000002-CB1A-43B6-B341-CE676B8CB003}"/>
            </c:ext>
          </c:extLst>
        </c:ser>
        <c:ser>
          <c:idx val="2"/>
          <c:order val="2"/>
          <c:tx>
            <c:strRef>
              <c:f>Sheet1!$BL$1</c:f>
              <c:strCache>
                <c:ptCount val="1"/>
                <c:pt idx="0">
                  <c:v>Not characterise at all55</c:v>
                </c:pt>
              </c:strCache>
            </c:strRef>
          </c:tx>
          <c:spPr>
            <a:solidFill>
              <a:srgbClr val="F1BE48"/>
            </a:solidFill>
            <a:ln>
              <a:noFill/>
            </a:ln>
            <a:effectLst/>
          </c:spPr>
          <c:invertIfNegative val="0"/>
          <c:dLbls>
            <c:numFmt formatCode="#,##0" sourceLinked="0"/>
            <c:spPr>
              <a:noFill/>
              <a:ln>
                <a:noFill/>
              </a:ln>
              <a:effectLst/>
            </c:spPr>
            <c:txPr>
              <a:bodyPr rot="0" spcFirstLastPara="1" vertOverflow="ellipsis" vert="horz" wrap="square" lIns="38100" tIns="19050" rIns="38100" bIns="19050" anchor="ctr" anchorCtr="0">
                <a:spAutoFit/>
              </a:bodyPr>
              <a:lstStyle/>
              <a:p>
                <a:pPr algn="ctr">
                  <a:defRPr lang="en-GB" sz="1300" b="1"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Sheet1!$BI$2:$BI$8</c:f>
              <c:strCache>
                <c:ptCount val="7"/>
                <c:pt idx="0">
                  <c:v>Mediterranean way of life and food</c:v>
                </c:pt>
                <c:pt idx="1">
                  <c:v>Hospitality</c:v>
                </c:pt>
                <c:pt idx="2">
                  <c:v>Common cultural heritage and history</c:v>
                </c:pt>
                <c:pt idx="3">
                  <c:v>Migration issues</c:v>
                </c:pt>
                <c:pt idx="4">
                  <c:v>Resistance to change</c:v>
                </c:pt>
                <c:pt idx="5">
                  <c:v>Instability and insecurity</c:v>
                </c:pt>
                <c:pt idx="6">
                  <c:v>Source of conflict</c:v>
                </c:pt>
              </c:strCache>
            </c:strRef>
          </c:cat>
          <c:val>
            <c:numRef>
              <c:f>Sheet1!$BL$2:$BL$8</c:f>
              <c:numCache>
                <c:formatCode>0.0\%</c:formatCode>
                <c:ptCount val="7"/>
                <c:pt idx="0">
                  <c:v>4</c:v>
                </c:pt>
                <c:pt idx="1">
                  <c:v>3</c:v>
                </c:pt>
                <c:pt idx="2">
                  <c:v>7</c:v>
                </c:pt>
                <c:pt idx="3">
                  <c:v>16</c:v>
                </c:pt>
                <c:pt idx="4">
                  <c:v>17</c:v>
                </c:pt>
                <c:pt idx="5">
                  <c:v>25</c:v>
                </c:pt>
                <c:pt idx="6">
                  <c:v>31</c:v>
                </c:pt>
              </c:numCache>
            </c:numRef>
          </c:val>
          <c:extLst>
            <c:ext xmlns:c16="http://schemas.microsoft.com/office/drawing/2014/chart" uri="{C3380CC4-5D6E-409C-BE32-E72D297353CC}">
              <c16:uniqueId val="{00000003-CB1A-43B6-B341-CE676B8CB003}"/>
            </c:ext>
          </c:extLst>
        </c:ser>
        <c:ser>
          <c:idx val="3"/>
          <c:order val="3"/>
          <c:tx>
            <c:strRef>
              <c:f>Sheet1!$BM$1</c:f>
              <c:strCache>
                <c:ptCount val="1"/>
                <c:pt idx="0">
                  <c:v>DK/REF76</c:v>
                </c:pt>
              </c:strCache>
            </c:strRef>
          </c:tx>
          <c:spPr>
            <a:solidFill>
              <a:schemeClr val="bg1">
                <a:lumMod val="85000"/>
              </a:schemeClr>
            </a:solidFill>
            <a:ln>
              <a:noFill/>
            </a:ln>
            <a:effectLst/>
          </c:spPr>
          <c:invertIfNegative val="0"/>
          <c:cat>
            <c:strRef>
              <c:f>Sheet1!$BI$2:$BI$8</c:f>
              <c:strCache>
                <c:ptCount val="7"/>
                <c:pt idx="0">
                  <c:v>Mediterranean way of life and food</c:v>
                </c:pt>
                <c:pt idx="1">
                  <c:v>Hospitality</c:v>
                </c:pt>
                <c:pt idx="2">
                  <c:v>Common cultural heritage and history</c:v>
                </c:pt>
                <c:pt idx="3">
                  <c:v>Migration issues</c:v>
                </c:pt>
                <c:pt idx="4">
                  <c:v>Resistance to change</c:v>
                </c:pt>
                <c:pt idx="5">
                  <c:v>Instability and insecurity</c:v>
                </c:pt>
                <c:pt idx="6">
                  <c:v>Source of conflict</c:v>
                </c:pt>
              </c:strCache>
            </c:strRef>
          </c:cat>
          <c:val>
            <c:numRef>
              <c:f>Sheet1!$BM$2:$BM$8</c:f>
              <c:numCache>
                <c:formatCode>0.0\%</c:formatCode>
                <c:ptCount val="7"/>
                <c:pt idx="0">
                  <c:v>2</c:v>
                </c:pt>
                <c:pt idx="1">
                  <c:v>1</c:v>
                </c:pt>
                <c:pt idx="2">
                  <c:v>3</c:v>
                </c:pt>
                <c:pt idx="3">
                  <c:v>3</c:v>
                </c:pt>
                <c:pt idx="4">
                  <c:v>3</c:v>
                </c:pt>
                <c:pt idx="5">
                  <c:v>1</c:v>
                </c:pt>
                <c:pt idx="6">
                  <c:v>4</c:v>
                </c:pt>
              </c:numCache>
            </c:numRef>
          </c:val>
          <c:extLst>
            <c:ext xmlns:c16="http://schemas.microsoft.com/office/drawing/2014/chart" uri="{C3380CC4-5D6E-409C-BE32-E72D297353CC}">
              <c16:uniqueId val="{00000004-CB1A-43B6-B341-CE676B8CB003}"/>
            </c:ext>
          </c:extLst>
        </c:ser>
        <c:dLbls>
          <c:showLegendKey val="0"/>
          <c:showVal val="0"/>
          <c:showCatName val="0"/>
          <c:showSerName val="0"/>
          <c:showPercent val="0"/>
          <c:showBubbleSize val="0"/>
        </c:dLbls>
        <c:gapWidth val="42"/>
        <c:overlap val="100"/>
        <c:axId val="548482464"/>
        <c:axId val="548482792"/>
      </c:barChart>
      <c:catAx>
        <c:axId val="548482464"/>
        <c:scaling>
          <c:orientation val="maxMin"/>
        </c:scaling>
        <c:delete val="0"/>
        <c:axPos val="l"/>
        <c:numFmt formatCode="General" sourceLinked="1"/>
        <c:majorTickMark val="none"/>
        <c:minorTickMark val="none"/>
        <c:tickLblPos val="low"/>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500" b="0" i="0" u="none" strike="noStrike" kern="1200" baseline="0">
                <a:solidFill>
                  <a:schemeClr val="tx1">
                    <a:lumMod val="65000"/>
                    <a:lumOff val="35000"/>
                  </a:schemeClr>
                </a:solidFill>
                <a:latin typeface="+mn-lt"/>
                <a:ea typeface="+mn-ea"/>
                <a:cs typeface="+mn-cs"/>
              </a:defRPr>
            </a:pPr>
            <a:endParaRPr lang="en-US"/>
          </a:p>
        </c:txPr>
        <c:crossAx val="548482792"/>
        <c:crosses val="autoZero"/>
        <c:auto val="1"/>
        <c:lblAlgn val="ctr"/>
        <c:lblOffset val="100"/>
        <c:noMultiLvlLbl val="0"/>
      </c:catAx>
      <c:valAx>
        <c:axId val="548482792"/>
        <c:scaling>
          <c:orientation val="minMax"/>
        </c:scaling>
        <c:delete val="1"/>
        <c:axPos val="t"/>
        <c:numFmt formatCode="0%" sourceLinked="1"/>
        <c:majorTickMark val="none"/>
        <c:minorTickMark val="none"/>
        <c:tickLblPos val="nextTo"/>
        <c:crossAx val="548482464"/>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4">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900" b="1" i="0" u="none" strike="noStrike" kern="1200" spc="0" baseline="0">
                <a:solidFill>
                  <a:schemeClr val="tx1">
                    <a:lumMod val="65000"/>
                    <a:lumOff val="35000"/>
                  </a:schemeClr>
                </a:solidFill>
                <a:latin typeface="+mn-lt"/>
                <a:ea typeface="+mn-ea"/>
                <a:cs typeface="+mn-cs"/>
              </a:defRPr>
            </a:pPr>
            <a:r>
              <a:rPr lang="en-GB" sz="1900" b="1"/>
              <a:t>Croatia (2016)</a:t>
            </a:r>
            <a:endParaRPr lang="en-GB" sz="1900" b="1" dirty="0"/>
          </a:p>
        </c:rich>
      </c:tx>
      <c:layout>
        <c:manualLayout>
          <c:xMode val="edge"/>
          <c:yMode val="edge"/>
          <c:x val="0.69157753145271206"/>
          <c:y val="2.654762637338319E-2"/>
        </c:manualLayout>
      </c:layout>
      <c:overlay val="0"/>
      <c:spPr>
        <a:noFill/>
        <a:ln>
          <a:noFill/>
        </a:ln>
        <a:effectLst/>
      </c:spPr>
      <c:txPr>
        <a:bodyPr rot="0" spcFirstLastPara="1" vertOverflow="ellipsis" vert="horz" wrap="square" anchor="ctr" anchorCtr="1"/>
        <a:lstStyle/>
        <a:p>
          <a:pPr>
            <a:defRPr sz="1900" b="1"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0.53018238578144383"/>
          <c:y val="0.10660476012346884"/>
          <c:w val="0.44495490665779958"/>
          <c:h val="0.77432789903989596"/>
        </c:manualLayout>
      </c:layout>
      <c:barChart>
        <c:barDir val="bar"/>
        <c:grouping val="percentStacked"/>
        <c:varyColors val="0"/>
        <c:ser>
          <c:idx val="0"/>
          <c:order val="0"/>
          <c:tx>
            <c:strRef>
              <c:f>Sheet1!$BJ$1</c:f>
              <c:strCache>
                <c:ptCount val="1"/>
                <c:pt idx="0">
                  <c:v>Very interested36</c:v>
                </c:pt>
              </c:strCache>
            </c:strRef>
          </c:tx>
          <c:spPr>
            <a:solidFill>
              <a:srgbClr val="007681"/>
            </a:solidFill>
            <a:ln>
              <a:noFill/>
            </a:ln>
            <a:effectLst/>
          </c:spPr>
          <c:invertIfNegative val="0"/>
          <c:dLbls>
            <c:dLbl>
              <c:idx val="4"/>
              <c:layout>
                <c:manualLayout>
                  <c:x val="2.802940660178842E-3"/>
                  <c:y val="2.927416391964483E-3"/>
                </c:manualLayout>
              </c:layout>
              <c:numFmt formatCode="#,##0" sourceLinked="0"/>
              <c:spPr>
                <a:noFill/>
                <a:ln>
                  <a:noFill/>
                </a:ln>
                <a:effectLst/>
              </c:spPr>
              <c:txPr>
                <a:bodyPr rot="0" spcFirstLastPara="1" vertOverflow="ellipsis" vert="horz" wrap="square" lIns="38100" tIns="19050" rIns="38100" bIns="19050" anchor="ctr" anchorCtr="0">
                  <a:spAutoFit/>
                </a:bodyPr>
                <a:lstStyle/>
                <a:p>
                  <a:pPr algn="ctr">
                    <a:defRPr lang="en-US" sz="1400" b="1"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BDC5-48C2-97FA-5678A16A9E6A}"/>
                </c:ext>
              </c:extLst>
            </c:dLbl>
            <c:numFmt formatCode="#,##0" sourceLinked="0"/>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Sheet1!$BI$2:$BI$6</c:f>
              <c:strCache>
                <c:ptCount val="5"/>
                <c:pt idx="0">
                  <c:v>Cultural life and lifestyle</c:v>
                </c:pt>
                <c:pt idx="1">
                  <c:v>Economic conditions</c:v>
                </c:pt>
                <c:pt idx="2">
                  <c:v>Sports activities</c:v>
                </c:pt>
                <c:pt idx="3">
                  <c:v>Political situation</c:v>
                </c:pt>
                <c:pt idx="4">
                  <c:v>Religious beliefs and practices</c:v>
                </c:pt>
              </c:strCache>
            </c:strRef>
          </c:cat>
          <c:val>
            <c:numRef>
              <c:f>Sheet1!$BJ$2:$BJ$6</c:f>
              <c:numCache>
                <c:formatCode>0\%</c:formatCode>
                <c:ptCount val="5"/>
                <c:pt idx="0">
                  <c:v>36.576070000000001</c:v>
                </c:pt>
                <c:pt idx="1">
                  <c:v>28.820119999999999</c:v>
                </c:pt>
                <c:pt idx="2">
                  <c:v>24.531870000000001</c:v>
                </c:pt>
                <c:pt idx="3">
                  <c:v>24.27244</c:v>
                </c:pt>
                <c:pt idx="4">
                  <c:v>19.995519999999999</c:v>
                </c:pt>
              </c:numCache>
            </c:numRef>
          </c:val>
          <c:extLst>
            <c:ext xmlns:c16="http://schemas.microsoft.com/office/drawing/2014/chart" uri="{C3380CC4-5D6E-409C-BE32-E72D297353CC}">
              <c16:uniqueId val="{00000001-BDC5-48C2-97FA-5678A16A9E6A}"/>
            </c:ext>
          </c:extLst>
        </c:ser>
        <c:ser>
          <c:idx val="1"/>
          <c:order val="1"/>
          <c:tx>
            <c:strRef>
              <c:f>Sheet1!$BK$1</c:f>
              <c:strCache>
                <c:ptCount val="1"/>
                <c:pt idx="0">
                  <c:v>Somewhat interested37</c:v>
                </c:pt>
              </c:strCache>
            </c:strRef>
          </c:tx>
          <c:spPr>
            <a:solidFill>
              <a:srgbClr val="71B2C9"/>
            </a:solidFill>
            <a:ln>
              <a:noFill/>
            </a:ln>
            <a:effectLst/>
          </c:spPr>
          <c:invertIfNegative val="0"/>
          <c:dLbls>
            <c:numFmt formatCode="#,##0" sourceLinked="0"/>
            <c:spPr>
              <a:noFill/>
              <a:ln>
                <a:noFill/>
              </a:ln>
              <a:effectLst/>
            </c:spPr>
            <c:txPr>
              <a:bodyPr rot="0" spcFirstLastPara="1" vertOverflow="ellipsis" vert="horz" wrap="square" lIns="38100" tIns="19050" rIns="38100" bIns="19050" anchor="ctr" anchorCtr="0">
                <a:spAutoFit/>
              </a:bodyPr>
              <a:lstStyle/>
              <a:p>
                <a:pPr algn="ctr">
                  <a:defRPr lang="en-GB" sz="1400" b="1"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Sheet1!$BI$2:$BI$6</c:f>
              <c:strCache>
                <c:ptCount val="5"/>
                <c:pt idx="0">
                  <c:v>Cultural life and lifestyle</c:v>
                </c:pt>
                <c:pt idx="1">
                  <c:v>Economic conditions</c:v>
                </c:pt>
                <c:pt idx="2">
                  <c:v>Sports activities</c:v>
                </c:pt>
                <c:pt idx="3">
                  <c:v>Political situation</c:v>
                </c:pt>
                <c:pt idx="4">
                  <c:v>Religious beliefs and practices</c:v>
                </c:pt>
              </c:strCache>
            </c:strRef>
          </c:cat>
          <c:val>
            <c:numRef>
              <c:f>Sheet1!$BK$2:$BK$6</c:f>
              <c:numCache>
                <c:formatCode>0\%</c:formatCode>
                <c:ptCount val="5"/>
                <c:pt idx="0">
                  <c:v>49.251930000000002</c:v>
                </c:pt>
                <c:pt idx="1">
                  <c:v>47.775210000000001</c:v>
                </c:pt>
                <c:pt idx="2">
                  <c:v>41.610390000000002</c:v>
                </c:pt>
                <c:pt idx="3">
                  <c:v>46.485990000000001</c:v>
                </c:pt>
                <c:pt idx="4">
                  <c:v>45.724809999999998</c:v>
                </c:pt>
              </c:numCache>
            </c:numRef>
          </c:val>
          <c:extLst>
            <c:ext xmlns:c16="http://schemas.microsoft.com/office/drawing/2014/chart" uri="{C3380CC4-5D6E-409C-BE32-E72D297353CC}">
              <c16:uniqueId val="{00000002-BDC5-48C2-97FA-5678A16A9E6A}"/>
            </c:ext>
          </c:extLst>
        </c:ser>
        <c:ser>
          <c:idx val="2"/>
          <c:order val="2"/>
          <c:tx>
            <c:strRef>
              <c:f>Sheet1!$BL$1</c:f>
              <c:strCache>
                <c:ptCount val="1"/>
                <c:pt idx="0">
                  <c:v>Not interested38</c:v>
                </c:pt>
              </c:strCache>
            </c:strRef>
          </c:tx>
          <c:spPr>
            <a:solidFill>
              <a:srgbClr val="F1BE48"/>
            </a:solidFill>
            <a:ln>
              <a:noFill/>
            </a:ln>
            <a:effectLst/>
          </c:spPr>
          <c:invertIfNegative val="0"/>
          <c:dLbls>
            <c:numFmt formatCode="#,##0" sourceLinked="0"/>
            <c:spPr>
              <a:noFill/>
              <a:ln>
                <a:noFill/>
              </a:ln>
              <a:effectLst/>
            </c:spPr>
            <c:txPr>
              <a:bodyPr rot="0" spcFirstLastPara="1" vertOverflow="ellipsis" vert="horz" wrap="square" lIns="38100" tIns="19050" rIns="38100" bIns="19050" anchor="ctr" anchorCtr="0">
                <a:spAutoFit/>
              </a:bodyPr>
              <a:lstStyle/>
              <a:p>
                <a:pPr algn="ctr">
                  <a:defRPr lang="en-GB" sz="1400" b="1"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Sheet1!$BI$2:$BI$6</c:f>
              <c:strCache>
                <c:ptCount val="5"/>
                <c:pt idx="0">
                  <c:v>Cultural life and lifestyle</c:v>
                </c:pt>
                <c:pt idx="1">
                  <c:v>Economic conditions</c:v>
                </c:pt>
                <c:pt idx="2">
                  <c:v>Sports activities</c:v>
                </c:pt>
                <c:pt idx="3">
                  <c:v>Political situation</c:v>
                </c:pt>
                <c:pt idx="4">
                  <c:v>Religious beliefs and practices</c:v>
                </c:pt>
              </c:strCache>
            </c:strRef>
          </c:cat>
          <c:val>
            <c:numRef>
              <c:f>Sheet1!$BL$2:$BL$6</c:f>
              <c:numCache>
                <c:formatCode>0\%</c:formatCode>
                <c:ptCount val="5"/>
                <c:pt idx="0">
                  <c:v>13.013669999999999</c:v>
                </c:pt>
                <c:pt idx="1">
                  <c:v>22.43037</c:v>
                </c:pt>
                <c:pt idx="2">
                  <c:v>33.32188</c:v>
                </c:pt>
                <c:pt idx="3">
                  <c:v>28.50956</c:v>
                </c:pt>
                <c:pt idx="4">
                  <c:v>33.518900000000002</c:v>
                </c:pt>
              </c:numCache>
            </c:numRef>
          </c:val>
          <c:extLst>
            <c:ext xmlns:c16="http://schemas.microsoft.com/office/drawing/2014/chart" uri="{C3380CC4-5D6E-409C-BE32-E72D297353CC}">
              <c16:uniqueId val="{00000003-BDC5-48C2-97FA-5678A16A9E6A}"/>
            </c:ext>
          </c:extLst>
        </c:ser>
        <c:ser>
          <c:idx val="3"/>
          <c:order val="3"/>
          <c:tx>
            <c:strRef>
              <c:f>Sheet1!$BM$1</c:f>
              <c:strCache>
                <c:ptCount val="1"/>
                <c:pt idx="0">
                  <c:v>DK/REF39</c:v>
                </c:pt>
              </c:strCache>
            </c:strRef>
          </c:tx>
          <c:spPr>
            <a:solidFill>
              <a:schemeClr val="bg1">
                <a:lumMod val="85000"/>
              </a:schemeClr>
            </a:solidFill>
            <a:ln>
              <a:noFill/>
            </a:ln>
            <a:effectLst/>
          </c:spPr>
          <c:invertIfNegative val="0"/>
          <c:cat>
            <c:strRef>
              <c:f>Sheet1!$BI$2:$BI$6</c:f>
              <c:strCache>
                <c:ptCount val="5"/>
                <c:pt idx="0">
                  <c:v>Cultural life and lifestyle</c:v>
                </c:pt>
                <c:pt idx="1">
                  <c:v>Economic conditions</c:v>
                </c:pt>
                <c:pt idx="2">
                  <c:v>Sports activities</c:v>
                </c:pt>
                <c:pt idx="3">
                  <c:v>Political situation</c:v>
                </c:pt>
                <c:pt idx="4">
                  <c:v>Religious beliefs and practices</c:v>
                </c:pt>
              </c:strCache>
            </c:strRef>
          </c:cat>
          <c:val>
            <c:numRef>
              <c:f>Sheet1!$BM$2:$BM$6</c:f>
              <c:numCache>
                <c:formatCode>0\%</c:formatCode>
                <c:ptCount val="5"/>
                <c:pt idx="0">
                  <c:v>1.2</c:v>
                </c:pt>
                <c:pt idx="1">
                  <c:v>0.9</c:v>
                </c:pt>
                <c:pt idx="2">
                  <c:v>0.5</c:v>
                </c:pt>
                <c:pt idx="3">
                  <c:v>0.7</c:v>
                </c:pt>
                <c:pt idx="4">
                  <c:v>0.8</c:v>
                </c:pt>
              </c:numCache>
            </c:numRef>
          </c:val>
          <c:extLst>
            <c:ext xmlns:c16="http://schemas.microsoft.com/office/drawing/2014/chart" uri="{C3380CC4-5D6E-409C-BE32-E72D297353CC}">
              <c16:uniqueId val="{00000004-BDC5-48C2-97FA-5678A16A9E6A}"/>
            </c:ext>
          </c:extLst>
        </c:ser>
        <c:dLbls>
          <c:showLegendKey val="0"/>
          <c:showVal val="0"/>
          <c:showCatName val="0"/>
          <c:showSerName val="0"/>
          <c:showPercent val="0"/>
          <c:showBubbleSize val="0"/>
        </c:dLbls>
        <c:gapWidth val="42"/>
        <c:overlap val="100"/>
        <c:axId val="548482464"/>
        <c:axId val="548482792"/>
      </c:barChart>
      <c:catAx>
        <c:axId val="548482464"/>
        <c:scaling>
          <c:orientation val="maxMin"/>
        </c:scaling>
        <c:delete val="0"/>
        <c:axPos val="l"/>
        <c:numFmt formatCode="General" sourceLinked="1"/>
        <c:majorTickMark val="out"/>
        <c:minorTickMark val="none"/>
        <c:tickLblPos val="low"/>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lgn="r">
              <a:defRPr sz="1500" b="0" i="0" u="none" strike="noStrike" kern="1200" baseline="0">
                <a:solidFill>
                  <a:schemeClr val="tx1">
                    <a:lumMod val="65000"/>
                    <a:lumOff val="35000"/>
                  </a:schemeClr>
                </a:solidFill>
                <a:latin typeface="+mn-lt"/>
                <a:ea typeface="+mn-ea"/>
                <a:cs typeface="+mn-cs"/>
              </a:defRPr>
            </a:pPr>
            <a:endParaRPr lang="en-US"/>
          </a:p>
        </c:txPr>
        <c:crossAx val="548482792"/>
        <c:crosses val="autoZero"/>
        <c:auto val="1"/>
        <c:lblAlgn val="ctr"/>
        <c:lblOffset val="100"/>
        <c:noMultiLvlLbl val="0"/>
      </c:catAx>
      <c:valAx>
        <c:axId val="548482792"/>
        <c:scaling>
          <c:orientation val="minMax"/>
        </c:scaling>
        <c:delete val="1"/>
        <c:axPos val="t"/>
        <c:numFmt formatCode="0%" sourceLinked="1"/>
        <c:majorTickMark val="none"/>
        <c:minorTickMark val="none"/>
        <c:tickLblPos val="nextTo"/>
        <c:crossAx val="548482464"/>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900" b="1" i="0" u="none" strike="noStrike" kern="1200" spc="0" baseline="0">
                <a:solidFill>
                  <a:schemeClr val="tx1">
                    <a:lumMod val="65000"/>
                    <a:lumOff val="35000"/>
                  </a:schemeClr>
                </a:solidFill>
                <a:latin typeface="+mn-lt"/>
                <a:ea typeface="+mn-ea"/>
                <a:cs typeface="+mn-cs"/>
              </a:defRPr>
            </a:pPr>
            <a:r>
              <a:rPr lang="en-GB" sz="1900" b="1" dirty="0"/>
              <a:t>Croatia (2020)</a:t>
            </a:r>
          </a:p>
        </c:rich>
      </c:tx>
      <c:layout>
        <c:manualLayout>
          <c:xMode val="edge"/>
          <c:yMode val="edge"/>
          <c:x val="0.68787429645824938"/>
          <c:y val="1.4220930496653256E-2"/>
        </c:manualLayout>
      </c:layout>
      <c:overlay val="0"/>
      <c:spPr>
        <a:noFill/>
        <a:ln>
          <a:noFill/>
        </a:ln>
        <a:effectLst/>
      </c:spPr>
      <c:txPr>
        <a:bodyPr rot="0" spcFirstLastPara="1" vertOverflow="ellipsis" vert="horz" wrap="square" anchor="ctr" anchorCtr="1"/>
        <a:lstStyle/>
        <a:p>
          <a:pPr>
            <a:defRPr sz="1900" b="1"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0.53018238578144383"/>
          <c:y val="0.10660476012346884"/>
          <c:w val="0.44495490665779958"/>
          <c:h val="0.77432789903989596"/>
        </c:manualLayout>
      </c:layout>
      <c:barChart>
        <c:barDir val="bar"/>
        <c:grouping val="percentStacked"/>
        <c:varyColors val="0"/>
        <c:ser>
          <c:idx val="0"/>
          <c:order val="0"/>
          <c:tx>
            <c:strRef>
              <c:f>Sheet1!$BO$1</c:f>
              <c:strCache>
                <c:ptCount val="1"/>
                <c:pt idx="0">
                  <c:v>Very interested362</c:v>
                </c:pt>
              </c:strCache>
            </c:strRef>
          </c:tx>
          <c:spPr>
            <a:solidFill>
              <a:srgbClr val="007681"/>
            </a:solidFill>
            <a:ln>
              <a:noFill/>
            </a:ln>
            <a:effectLst/>
          </c:spPr>
          <c:invertIfNegative val="0"/>
          <c:dLbls>
            <c:dLbl>
              <c:idx val="4"/>
              <c:layout>
                <c:manualLayout>
                  <c:x val="2.802940660178842E-3"/>
                  <c:y val="2.927416391964483E-3"/>
                </c:manualLayout>
              </c:layout>
              <c:numFmt formatCode="#,##0" sourceLinked="0"/>
              <c:spPr>
                <a:noFill/>
                <a:ln>
                  <a:noFill/>
                </a:ln>
                <a:effectLst/>
              </c:spPr>
              <c:txPr>
                <a:bodyPr rot="0" spcFirstLastPara="1" vertOverflow="ellipsis" vert="horz" wrap="square" lIns="38100" tIns="19050" rIns="38100" bIns="19050" anchor="ctr" anchorCtr="0">
                  <a:spAutoFit/>
                </a:bodyPr>
                <a:lstStyle/>
                <a:p>
                  <a:pPr algn="ctr">
                    <a:defRPr lang="en-US" sz="1400" b="1"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7808-42D8-A171-F535183FC0B0}"/>
                </c:ext>
              </c:extLst>
            </c:dLbl>
            <c:numFmt formatCode="#,##0" sourceLinked="0"/>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Sheet1!$BI$2:$BI$6</c:f>
              <c:strCache>
                <c:ptCount val="5"/>
                <c:pt idx="0">
                  <c:v>Natural environment and the impact of climate change</c:v>
                </c:pt>
                <c:pt idx="1">
                  <c:v>Cultural life &amp; lifestyle</c:v>
                </c:pt>
                <c:pt idx="2">
                  <c:v>Economic conditions</c:v>
                </c:pt>
                <c:pt idx="3">
                  <c:v>Religious beliefs and practices</c:v>
                </c:pt>
                <c:pt idx="4">
                  <c:v>Political situation</c:v>
                </c:pt>
              </c:strCache>
            </c:strRef>
          </c:cat>
          <c:val>
            <c:numRef>
              <c:f>Sheet1!$BO$2:$BO$6</c:f>
              <c:numCache>
                <c:formatCode>0\%</c:formatCode>
                <c:ptCount val="5"/>
                <c:pt idx="0">
                  <c:v>52</c:v>
                </c:pt>
                <c:pt idx="1">
                  <c:v>50</c:v>
                </c:pt>
                <c:pt idx="2">
                  <c:v>29</c:v>
                </c:pt>
                <c:pt idx="3">
                  <c:v>25</c:v>
                </c:pt>
                <c:pt idx="4">
                  <c:v>19</c:v>
                </c:pt>
              </c:numCache>
            </c:numRef>
          </c:val>
          <c:extLst>
            <c:ext xmlns:c16="http://schemas.microsoft.com/office/drawing/2014/chart" uri="{C3380CC4-5D6E-409C-BE32-E72D297353CC}">
              <c16:uniqueId val="{00000001-7808-42D8-A171-F535183FC0B0}"/>
            </c:ext>
          </c:extLst>
        </c:ser>
        <c:ser>
          <c:idx val="1"/>
          <c:order val="1"/>
          <c:tx>
            <c:strRef>
              <c:f>Sheet1!$BP$1</c:f>
              <c:strCache>
                <c:ptCount val="1"/>
                <c:pt idx="0">
                  <c:v>Somewhat interested373</c:v>
                </c:pt>
              </c:strCache>
            </c:strRef>
          </c:tx>
          <c:spPr>
            <a:solidFill>
              <a:srgbClr val="71B2C9"/>
            </a:solidFill>
            <a:ln>
              <a:noFill/>
            </a:ln>
            <a:effectLst/>
          </c:spPr>
          <c:invertIfNegative val="0"/>
          <c:dLbls>
            <c:numFmt formatCode="#,##0" sourceLinked="0"/>
            <c:spPr>
              <a:noFill/>
              <a:ln>
                <a:noFill/>
              </a:ln>
              <a:effectLst/>
            </c:spPr>
            <c:txPr>
              <a:bodyPr rot="0" spcFirstLastPara="1" vertOverflow="ellipsis" vert="horz" wrap="square" lIns="38100" tIns="19050" rIns="38100" bIns="19050" anchor="ctr" anchorCtr="0">
                <a:spAutoFit/>
              </a:bodyPr>
              <a:lstStyle/>
              <a:p>
                <a:pPr algn="ctr">
                  <a:defRPr lang="en-GB" sz="1400" b="1"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Sheet1!$BI$2:$BI$6</c:f>
              <c:strCache>
                <c:ptCount val="5"/>
                <c:pt idx="0">
                  <c:v>Natural environment and the impact of climate change</c:v>
                </c:pt>
                <c:pt idx="1">
                  <c:v>Cultural life &amp; lifestyle</c:v>
                </c:pt>
                <c:pt idx="2">
                  <c:v>Economic conditions</c:v>
                </c:pt>
                <c:pt idx="3">
                  <c:v>Religious beliefs and practices</c:v>
                </c:pt>
                <c:pt idx="4">
                  <c:v>Political situation</c:v>
                </c:pt>
              </c:strCache>
            </c:strRef>
          </c:cat>
          <c:val>
            <c:numRef>
              <c:f>Sheet1!$BP$2:$BP$6</c:f>
              <c:numCache>
                <c:formatCode>0\%</c:formatCode>
                <c:ptCount val="5"/>
                <c:pt idx="0">
                  <c:v>37</c:v>
                </c:pt>
                <c:pt idx="1">
                  <c:v>41</c:v>
                </c:pt>
                <c:pt idx="2">
                  <c:v>51</c:v>
                </c:pt>
                <c:pt idx="3">
                  <c:v>43</c:v>
                </c:pt>
                <c:pt idx="4">
                  <c:v>44</c:v>
                </c:pt>
              </c:numCache>
            </c:numRef>
          </c:val>
          <c:extLst>
            <c:ext xmlns:c16="http://schemas.microsoft.com/office/drawing/2014/chart" uri="{C3380CC4-5D6E-409C-BE32-E72D297353CC}">
              <c16:uniqueId val="{00000002-7808-42D8-A171-F535183FC0B0}"/>
            </c:ext>
          </c:extLst>
        </c:ser>
        <c:ser>
          <c:idx val="2"/>
          <c:order val="2"/>
          <c:tx>
            <c:strRef>
              <c:f>Sheet1!$BQ$1</c:f>
              <c:strCache>
                <c:ptCount val="1"/>
                <c:pt idx="0">
                  <c:v>Not interested384</c:v>
                </c:pt>
              </c:strCache>
            </c:strRef>
          </c:tx>
          <c:spPr>
            <a:solidFill>
              <a:srgbClr val="F1BE48"/>
            </a:solidFill>
            <a:ln>
              <a:noFill/>
            </a:ln>
            <a:effectLst/>
          </c:spPr>
          <c:invertIfNegative val="0"/>
          <c:dLbls>
            <c:numFmt formatCode="#,##0" sourceLinked="0"/>
            <c:spPr>
              <a:noFill/>
              <a:ln>
                <a:noFill/>
              </a:ln>
              <a:effectLst/>
            </c:spPr>
            <c:txPr>
              <a:bodyPr rot="0" spcFirstLastPara="1" vertOverflow="ellipsis" vert="horz" wrap="square" lIns="38100" tIns="19050" rIns="38100" bIns="19050" anchor="ctr" anchorCtr="0">
                <a:spAutoFit/>
              </a:bodyPr>
              <a:lstStyle/>
              <a:p>
                <a:pPr algn="ctr">
                  <a:defRPr lang="en-GB" sz="1400" b="1"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Sheet1!$BI$2:$BI$6</c:f>
              <c:strCache>
                <c:ptCount val="5"/>
                <c:pt idx="0">
                  <c:v>Natural environment and the impact of climate change</c:v>
                </c:pt>
                <c:pt idx="1">
                  <c:v>Cultural life &amp; lifestyle</c:v>
                </c:pt>
                <c:pt idx="2">
                  <c:v>Economic conditions</c:v>
                </c:pt>
                <c:pt idx="3">
                  <c:v>Religious beliefs and practices</c:v>
                </c:pt>
                <c:pt idx="4">
                  <c:v>Political situation</c:v>
                </c:pt>
              </c:strCache>
            </c:strRef>
          </c:cat>
          <c:val>
            <c:numRef>
              <c:f>Sheet1!$BQ$2:$BQ$6</c:f>
              <c:numCache>
                <c:formatCode>0\%</c:formatCode>
                <c:ptCount val="5"/>
                <c:pt idx="0">
                  <c:v>10</c:v>
                </c:pt>
                <c:pt idx="1">
                  <c:v>9</c:v>
                </c:pt>
                <c:pt idx="2">
                  <c:v>20</c:v>
                </c:pt>
                <c:pt idx="3">
                  <c:v>31</c:v>
                </c:pt>
                <c:pt idx="4">
                  <c:v>37</c:v>
                </c:pt>
              </c:numCache>
            </c:numRef>
          </c:val>
          <c:extLst>
            <c:ext xmlns:c16="http://schemas.microsoft.com/office/drawing/2014/chart" uri="{C3380CC4-5D6E-409C-BE32-E72D297353CC}">
              <c16:uniqueId val="{00000003-7808-42D8-A171-F535183FC0B0}"/>
            </c:ext>
          </c:extLst>
        </c:ser>
        <c:ser>
          <c:idx val="3"/>
          <c:order val="3"/>
          <c:tx>
            <c:strRef>
              <c:f>Sheet1!$BR$1</c:f>
              <c:strCache>
                <c:ptCount val="1"/>
                <c:pt idx="0">
                  <c:v>DK/REF396</c:v>
                </c:pt>
              </c:strCache>
            </c:strRef>
          </c:tx>
          <c:spPr>
            <a:solidFill>
              <a:schemeClr val="bg1">
                <a:lumMod val="85000"/>
              </a:schemeClr>
            </a:solidFill>
            <a:ln>
              <a:noFill/>
            </a:ln>
            <a:effectLst/>
          </c:spPr>
          <c:invertIfNegative val="0"/>
          <c:cat>
            <c:strRef>
              <c:f>Sheet1!$BI$2:$BI$6</c:f>
              <c:strCache>
                <c:ptCount val="5"/>
                <c:pt idx="0">
                  <c:v>Natural environment and the impact of climate change</c:v>
                </c:pt>
                <c:pt idx="1">
                  <c:v>Cultural life &amp; lifestyle</c:v>
                </c:pt>
                <c:pt idx="2">
                  <c:v>Economic conditions</c:v>
                </c:pt>
                <c:pt idx="3">
                  <c:v>Religious beliefs and practices</c:v>
                </c:pt>
                <c:pt idx="4">
                  <c:v>Political situation</c:v>
                </c:pt>
              </c:strCache>
            </c:strRef>
          </c:cat>
          <c:val>
            <c:numRef>
              <c:f>Sheet1!$BR$2:$BR$6</c:f>
              <c:numCache>
                <c:formatCode>0\%</c:formatCode>
                <c:ptCount val="5"/>
                <c:pt idx="0">
                  <c:v>0.4</c:v>
                </c:pt>
                <c:pt idx="1">
                  <c:v>0</c:v>
                </c:pt>
                <c:pt idx="2">
                  <c:v>1</c:v>
                </c:pt>
                <c:pt idx="3">
                  <c:v>1</c:v>
                </c:pt>
                <c:pt idx="4">
                  <c:v>1</c:v>
                </c:pt>
              </c:numCache>
            </c:numRef>
          </c:val>
          <c:extLst>
            <c:ext xmlns:c16="http://schemas.microsoft.com/office/drawing/2014/chart" uri="{C3380CC4-5D6E-409C-BE32-E72D297353CC}">
              <c16:uniqueId val="{00000004-7808-42D8-A171-F535183FC0B0}"/>
            </c:ext>
          </c:extLst>
        </c:ser>
        <c:dLbls>
          <c:showLegendKey val="0"/>
          <c:showVal val="0"/>
          <c:showCatName val="0"/>
          <c:showSerName val="0"/>
          <c:showPercent val="0"/>
          <c:showBubbleSize val="0"/>
        </c:dLbls>
        <c:gapWidth val="42"/>
        <c:overlap val="100"/>
        <c:axId val="548482464"/>
        <c:axId val="548482792"/>
      </c:barChart>
      <c:catAx>
        <c:axId val="548482464"/>
        <c:scaling>
          <c:orientation val="maxMin"/>
        </c:scaling>
        <c:delete val="0"/>
        <c:axPos val="l"/>
        <c:numFmt formatCode="General" sourceLinked="1"/>
        <c:majorTickMark val="out"/>
        <c:minorTickMark val="none"/>
        <c:tickLblPos val="low"/>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lgn="r">
              <a:defRPr sz="1500" b="0" i="0" u="none" strike="noStrike" kern="1200" baseline="0">
                <a:solidFill>
                  <a:schemeClr val="tx1">
                    <a:lumMod val="65000"/>
                    <a:lumOff val="35000"/>
                  </a:schemeClr>
                </a:solidFill>
                <a:latin typeface="+mn-lt"/>
                <a:ea typeface="+mn-ea"/>
                <a:cs typeface="+mn-cs"/>
              </a:defRPr>
            </a:pPr>
            <a:endParaRPr lang="en-US"/>
          </a:p>
        </c:txPr>
        <c:crossAx val="548482792"/>
        <c:crosses val="autoZero"/>
        <c:auto val="1"/>
        <c:lblAlgn val="ctr"/>
        <c:lblOffset val="100"/>
        <c:noMultiLvlLbl val="0"/>
      </c:catAx>
      <c:valAx>
        <c:axId val="548482792"/>
        <c:scaling>
          <c:orientation val="minMax"/>
        </c:scaling>
        <c:delete val="1"/>
        <c:axPos val="t"/>
        <c:numFmt formatCode="0%" sourceLinked="1"/>
        <c:majorTickMark val="none"/>
        <c:minorTickMark val="none"/>
        <c:tickLblPos val="nextTo"/>
        <c:crossAx val="548482464"/>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900" b="1" i="1" u="none" strike="noStrike" kern="1200" spc="0" baseline="0">
                <a:solidFill>
                  <a:schemeClr val="tx1">
                    <a:lumMod val="65000"/>
                    <a:lumOff val="35000"/>
                  </a:schemeClr>
                </a:solidFill>
                <a:latin typeface="+mn-lt"/>
                <a:ea typeface="+mn-ea"/>
                <a:cs typeface="+mn-cs"/>
              </a:defRPr>
            </a:pPr>
            <a:r>
              <a:rPr lang="en-GB" sz="1900" b="1" i="1" dirty="0"/>
              <a:t>SEM countries</a:t>
            </a:r>
          </a:p>
        </c:rich>
      </c:tx>
      <c:layout>
        <c:manualLayout>
          <c:xMode val="edge"/>
          <c:yMode val="edge"/>
          <c:x val="0.50125513866657567"/>
          <c:y val="9.1997974724119906E-3"/>
        </c:manualLayout>
      </c:layout>
      <c:overlay val="0"/>
      <c:spPr>
        <a:noFill/>
        <a:ln>
          <a:noFill/>
        </a:ln>
        <a:effectLst/>
      </c:spPr>
      <c:txPr>
        <a:bodyPr rot="0" spcFirstLastPara="1" vertOverflow="ellipsis" vert="horz" wrap="square" anchor="ctr" anchorCtr="1"/>
        <a:lstStyle/>
        <a:p>
          <a:pPr>
            <a:defRPr sz="1900" b="1" i="1"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0.52462759521734736"/>
          <c:y val="0.12632752345436754"/>
          <c:w val="0.47537243668832119"/>
          <c:h val="0.83673999853632619"/>
        </c:manualLayout>
      </c:layout>
      <c:barChart>
        <c:barDir val="bar"/>
        <c:grouping val="clustered"/>
        <c:varyColors val="0"/>
        <c:ser>
          <c:idx val="0"/>
          <c:order val="0"/>
          <c:tx>
            <c:strRef>
              <c:f>Sheet1!$C$1</c:f>
              <c:strCache>
                <c:ptCount val="1"/>
                <c:pt idx="0">
                  <c:v>SEM</c:v>
                </c:pt>
              </c:strCache>
            </c:strRef>
          </c:tx>
          <c:spPr>
            <a:solidFill>
              <a:srgbClr val="007681"/>
            </a:solidFill>
            <a:ln>
              <a:noFill/>
            </a:ln>
            <a:effectLst/>
          </c:spPr>
          <c:invertIfNegative val="0"/>
          <c:dPt>
            <c:idx val="1"/>
            <c:invertIfNegative val="0"/>
            <c:bubble3D val="0"/>
            <c:spPr>
              <a:solidFill>
                <a:srgbClr val="F57B29"/>
              </a:solidFill>
              <a:ln>
                <a:noFill/>
              </a:ln>
              <a:effectLst/>
            </c:spPr>
            <c:extLst>
              <c:ext xmlns:c16="http://schemas.microsoft.com/office/drawing/2014/chart" uri="{C3380CC4-5D6E-409C-BE32-E72D297353CC}">
                <c16:uniqueId val="{00000001-FA0A-4189-A91D-A45BE65630AE}"/>
              </c:ext>
            </c:extLst>
          </c:dPt>
          <c:dPt>
            <c:idx val="2"/>
            <c:invertIfNegative val="0"/>
            <c:bubble3D val="0"/>
            <c:spPr>
              <a:solidFill>
                <a:srgbClr val="F1BE48"/>
              </a:solidFill>
              <a:ln>
                <a:noFill/>
              </a:ln>
              <a:effectLst/>
            </c:spPr>
            <c:extLst>
              <c:ext xmlns:c16="http://schemas.microsoft.com/office/drawing/2014/chart" uri="{C3380CC4-5D6E-409C-BE32-E72D297353CC}">
                <c16:uniqueId val="{00000003-FA0A-4189-A91D-A45BE65630AE}"/>
              </c:ext>
            </c:extLst>
          </c:dPt>
          <c:dPt>
            <c:idx val="3"/>
            <c:invertIfNegative val="0"/>
            <c:bubble3D val="0"/>
            <c:spPr>
              <a:solidFill>
                <a:schemeClr val="bg1">
                  <a:lumMod val="65000"/>
                </a:schemeClr>
              </a:solidFill>
              <a:ln>
                <a:noFill/>
              </a:ln>
              <a:effectLst/>
            </c:spPr>
            <c:extLst>
              <c:ext xmlns:c16="http://schemas.microsoft.com/office/drawing/2014/chart" uri="{C3380CC4-5D6E-409C-BE32-E72D297353CC}">
                <c16:uniqueId val="{00000005-FA0A-4189-A91D-A45BE65630AE}"/>
              </c:ext>
            </c:extLst>
          </c:dPt>
          <c:dPt>
            <c:idx val="4"/>
            <c:invertIfNegative val="0"/>
            <c:bubble3D val="0"/>
            <c:spPr>
              <a:solidFill>
                <a:schemeClr val="bg1">
                  <a:lumMod val="85000"/>
                </a:schemeClr>
              </a:solidFill>
              <a:ln>
                <a:noFill/>
              </a:ln>
              <a:effectLst/>
            </c:spPr>
            <c:extLst>
              <c:ext xmlns:c16="http://schemas.microsoft.com/office/drawing/2014/chart" uri="{C3380CC4-5D6E-409C-BE32-E72D297353CC}">
                <c16:uniqueId val="{00000007-FA0A-4189-A91D-A45BE65630AE}"/>
              </c:ext>
            </c:extLst>
          </c:dPt>
          <c:dLbls>
            <c:dLbl>
              <c:idx val="4"/>
              <c:numFmt formatCode="#,##0" sourceLinked="0"/>
              <c:spPr>
                <a:noFill/>
                <a:ln>
                  <a:noFill/>
                </a:ln>
                <a:effectLst/>
              </c:spPr>
              <c:txPr>
                <a:bodyPr rot="0" spcFirstLastPara="1" vertOverflow="ellipsis" vert="horz" wrap="square" lIns="38100" tIns="19050" rIns="38100" bIns="19050" anchor="ctr" anchorCtr="0">
                  <a:spAutoFit/>
                </a:bodyPr>
                <a:lstStyle/>
                <a:p>
                  <a:pPr algn="ctr">
                    <a:defRPr lang="en-US" sz="1500" b="1" i="0" u="none" strike="noStrike" kern="1200" baseline="0">
                      <a:solidFill>
                        <a:schemeClr val="bg1">
                          <a:lumMod val="50000"/>
                        </a:schemeClr>
                      </a:solidFill>
                      <a:latin typeface="+mn-lt"/>
                      <a:ea typeface="+mn-ea"/>
                      <a:cs typeface="+mn-cs"/>
                    </a:defRPr>
                  </a:pPr>
                  <a:endParaRPr lang="en-US"/>
                </a:p>
              </c:txPr>
              <c:dLblPos val="outEnd"/>
              <c:showLegendKey val="0"/>
              <c:showVal val="1"/>
              <c:showCatName val="0"/>
              <c:showSerName val="0"/>
              <c:showPercent val="0"/>
              <c:showBubbleSize val="0"/>
              <c:extLst>
                <c:ext xmlns:c16="http://schemas.microsoft.com/office/drawing/2014/chart" uri="{C3380CC4-5D6E-409C-BE32-E72D297353CC}">
                  <c16:uniqueId val="{00000007-FA0A-4189-A91D-A45BE65630AE}"/>
                </c:ext>
              </c:extLst>
            </c:dLbl>
            <c:dLbl>
              <c:idx val="8"/>
              <c:numFmt formatCode="#,##0.0" sourceLinked="0"/>
              <c:spPr>
                <a:noFill/>
                <a:ln>
                  <a:noFill/>
                </a:ln>
                <a:effectLst/>
              </c:spPr>
              <c:txPr>
                <a:bodyPr rot="0" spcFirstLastPara="1" vertOverflow="ellipsis" vert="horz" wrap="square" lIns="38100" tIns="19050" rIns="38100" bIns="19050" anchor="ctr" anchorCtr="1">
                  <a:spAutoFit/>
                </a:bodyPr>
                <a:lstStyle/>
                <a:p>
                  <a:pPr>
                    <a:defRPr sz="1500" b="1" i="0" u="none" strike="noStrike" kern="1200" baseline="0">
                      <a:solidFill>
                        <a:schemeClr val="bg1">
                          <a:lumMod val="50000"/>
                        </a:schemeClr>
                      </a:solidFill>
                      <a:latin typeface="+mn-lt"/>
                      <a:ea typeface="+mn-ea"/>
                      <a:cs typeface="+mn-cs"/>
                    </a:defRPr>
                  </a:pPr>
                  <a:endParaRPr lang="en-US"/>
                </a:p>
              </c:txPr>
              <c:dLblPos val="outEnd"/>
              <c:showLegendKey val="0"/>
              <c:showVal val="1"/>
              <c:showCatName val="0"/>
              <c:showSerName val="0"/>
              <c:showPercent val="0"/>
              <c:showBubbleSize val="0"/>
              <c:extLst>
                <c:ext xmlns:c16="http://schemas.microsoft.com/office/drawing/2014/chart" uri="{C3380CC4-5D6E-409C-BE32-E72D297353CC}">
                  <c16:uniqueId val="{00000008-FA0A-4189-A91D-A45BE65630AE}"/>
                </c:ext>
              </c:extLst>
            </c:dLbl>
            <c:numFmt formatCode="#,##0" sourceLinked="0"/>
            <c:spPr>
              <a:noFill/>
              <a:ln>
                <a:noFill/>
              </a:ln>
              <a:effectLst/>
            </c:spPr>
            <c:txPr>
              <a:bodyPr rot="0" spcFirstLastPara="1" vertOverflow="ellipsis" vert="horz" wrap="square" lIns="38100" tIns="19050" rIns="38100" bIns="19050" anchor="ctr" anchorCtr="1">
                <a:spAutoFit/>
              </a:bodyPr>
              <a:lstStyle/>
              <a:p>
                <a:pPr>
                  <a:defRPr sz="1500" b="1" i="0" u="none" strike="noStrike" kern="1200" baseline="0">
                    <a:solidFill>
                      <a:schemeClr val="bg1">
                        <a:lumMod val="50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Sheet1!$A$2:$A$6</c:f>
              <c:strCache>
                <c:ptCount val="5"/>
                <c:pt idx="0">
                  <c:v>Yes, in a positive way</c:v>
                </c:pt>
                <c:pt idx="1">
                  <c:v>Yes, in a negative way</c:v>
                </c:pt>
                <c:pt idx="2">
                  <c:v>I have seen, read or heard something but my views remained unchanged</c:v>
                </c:pt>
                <c:pt idx="3">
                  <c:v>I have not seen, read or heard anything in the media</c:v>
                </c:pt>
                <c:pt idx="4">
                  <c:v>DK/REF</c:v>
                </c:pt>
              </c:strCache>
            </c:strRef>
          </c:cat>
          <c:val>
            <c:numRef>
              <c:f>Sheet1!$C$2:$C$6</c:f>
              <c:numCache>
                <c:formatCode>0.0\%</c:formatCode>
                <c:ptCount val="5"/>
                <c:pt idx="0">
                  <c:v>16.899999999999999</c:v>
                </c:pt>
                <c:pt idx="1">
                  <c:v>26</c:v>
                </c:pt>
                <c:pt idx="2">
                  <c:v>14.2</c:v>
                </c:pt>
                <c:pt idx="3">
                  <c:v>41.3</c:v>
                </c:pt>
                <c:pt idx="4">
                  <c:v>1.7</c:v>
                </c:pt>
              </c:numCache>
            </c:numRef>
          </c:val>
          <c:extLst>
            <c:ext xmlns:c16="http://schemas.microsoft.com/office/drawing/2014/chart" uri="{C3380CC4-5D6E-409C-BE32-E72D297353CC}">
              <c16:uniqueId val="{00000009-FA0A-4189-A91D-A45BE65630AE}"/>
            </c:ext>
          </c:extLst>
        </c:ser>
        <c:dLbls>
          <c:showLegendKey val="0"/>
          <c:showVal val="0"/>
          <c:showCatName val="0"/>
          <c:showSerName val="0"/>
          <c:showPercent val="0"/>
          <c:showBubbleSize val="0"/>
        </c:dLbls>
        <c:gapWidth val="42"/>
        <c:axId val="548482464"/>
        <c:axId val="548482792"/>
      </c:barChart>
      <c:catAx>
        <c:axId val="548482464"/>
        <c:scaling>
          <c:orientation val="maxMin"/>
        </c:scaling>
        <c:delete val="0"/>
        <c:axPos val="l"/>
        <c:numFmt formatCode="General" sourceLinked="1"/>
        <c:majorTickMark val="out"/>
        <c:minorTickMark val="none"/>
        <c:tickLblPos val="low"/>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500" b="0" i="0" u="none" strike="noStrike" kern="1200" baseline="0">
                <a:solidFill>
                  <a:schemeClr val="bg1"/>
                </a:solidFill>
                <a:latin typeface="+mn-lt"/>
                <a:ea typeface="+mn-ea"/>
                <a:cs typeface="+mn-cs"/>
              </a:defRPr>
            </a:pPr>
            <a:endParaRPr lang="en-US"/>
          </a:p>
        </c:txPr>
        <c:crossAx val="548482792"/>
        <c:crosses val="autoZero"/>
        <c:auto val="1"/>
        <c:lblAlgn val="ctr"/>
        <c:lblOffset val="100"/>
        <c:noMultiLvlLbl val="0"/>
      </c:catAx>
      <c:valAx>
        <c:axId val="548482792"/>
        <c:scaling>
          <c:orientation val="minMax"/>
          <c:max val="70"/>
        </c:scaling>
        <c:delete val="1"/>
        <c:axPos val="t"/>
        <c:numFmt formatCode="0.0\%" sourceLinked="1"/>
        <c:majorTickMark val="out"/>
        <c:minorTickMark val="none"/>
        <c:tickLblPos val="low"/>
        <c:crossAx val="548482464"/>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900" b="1" i="1" u="none" strike="noStrike" kern="1200" spc="0" baseline="0">
                <a:solidFill>
                  <a:schemeClr val="tx1">
                    <a:lumMod val="65000"/>
                    <a:lumOff val="35000"/>
                  </a:schemeClr>
                </a:solidFill>
                <a:latin typeface="+mn-lt"/>
                <a:ea typeface="+mn-ea"/>
                <a:cs typeface="+mn-cs"/>
              </a:defRPr>
            </a:pPr>
            <a:r>
              <a:rPr lang="en-GB" sz="1900" b="1" i="1" dirty="0"/>
              <a:t>European countries</a:t>
            </a:r>
          </a:p>
        </c:rich>
      </c:tx>
      <c:layout>
        <c:manualLayout>
          <c:xMode val="edge"/>
          <c:yMode val="edge"/>
          <c:x val="0.49420036501509979"/>
          <c:y val="1.4982397219981023E-2"/>
        </c:manualLayout>
      </c:layout>
      <c:overlay val="0"/>
      <c:spPr>
        <a:noFill/>
        <a:ln>
          <a:noFill/>
        </a:ln>
        <a:effectLst/>
      </c:spPr>
      <c:txPr>
        <a:bodyPr rot="0" spcFirstLastPara="1" vertOverflow="ellipsis" vert="horz" wrap="square" anchor="ctr" anchorCtr="1"/>
        <a:lstStyle/>
        <a:p>
          <a:pPr>
            <a:defRPr sz="1900" b="1" i="1"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0.52462759521734736"/>
          <c:y val="0.12632752345436754"/>
          <c:w val="0.47537243668832119"/>
          <c:h val="0.83673999853632619"/>
        </c:manualLayout>
      </c:layout>
      <c:barChart>
        <c:barDir val="bar"/>
        <c:grouping val="clustered"/>
        <c:varyColors val="0"/>
        <c:ser>
          <c:idx val="0"/>
          <c:order val="0"/>
          <c:tx>
            <c:strRef>
              <c:f>Sheet1!$B$1</c:f>
              <c:strCache>
                <c:ptCount val="1"/>
                <c:pt idx="0">
                  <c:v>Europe</c:v>
                </c:pt>
              </c:strCache>
            </c:strRef>
          </c:tx>
          <c:spPr>
            <a:solidFill>
              <a:srgbClr val="007681"/>
            </a:solidFill>
            <a:ln>
              <a:noFill/>
            </a:ln>
            <a:effectLst/>
          </c:spPr>
          <c:invertIfNegative val="0"/>
          <c:dPt>
            <c:idx val="1"/>
            <c:invertIfNegative val="0"/>
            <c:bubble3D val="0"/>
            <c:spPr>
              <a:solidFill>
                <a:srgbClr val="F57B29"/>
              </a:solidFill>
              <a:ln>
                <a:noFill/>
              </a:ln>
              <a:effectLst/>
            </c:spPr>
            <c:extLst>
              <c:ext xmlns:c16="http://schemas.microsoft.com/office/drawing/2014/chart" uri="{C3380CC4-5D6E-409C-BE32-E72D297353CC}">
                <c16:uniqueId val="{00000001-76E8-4234-A1D1-3755DBD948AF}"/>
              </c:ext>
            </c:extLst>
          </c:dPt>
          <c:dPt>
            <c:idx val="2"/>
            <c:invertIfNegative val="0"/>
            <c:bubble3D val="0"/>
            <c:spPr>
              <a:solidFill>
                <a:srgbClr val="F1BE48"/>
              </a:solidFill>
              <a:ln>
                <a:noFill/>
              </a:ln>
              <a:effectLst/>
            </c:spPr>
            <c:extLst>
              <c:ext xmlns:c16="http://schemas.microsoft.com/office/drawing/2014/chart" uri="{C3380CC4-5D6E-409C-BE32-E72D297353CC}">
                <c16:uniqueId val="{00000003-76E8-4234-A1D1-3755DBD948AF}"/>
              </c:ext>
            </c:extLst>
          </c:dPt>
          <c:dPt>
            <c:idx val="3"/>
            <c:invertIfNegative val="0"/>
            <c:bubble3D val="0"/>
            <c:spPr>
              <a:solidFill>
                <a:schemeClr val="bg1">
                  <a:lumMod val="65000"/>
                </a:schemeClr>
              </a:solidFill>
              <a:ln>
                <a:noFill/>
              </a:ln>
              <a:effectLst/>
            </c:spPr>
            <c:extLst>
              <c:ext xmlns:c16="http://schemas.microsoft.com/office/drawing/2014/chart" uri="{C3380CC4-5D6E-409C-BE32-E72D297353CC}">
                <c16:uniqueId val="{00000005-76E8-4234-A1D1-3755DBD948AF}"/>
              </c:ext>
            </c:extLst>
          </c:dPt>
          <c:dPt>
            <c:idx val="4"/>
            <c:invertIfNegative val="0"/>
            <c:bubble3D val="0"/>
            <c:spPr>
              <a:solidFill>
                <a:schemeClr val="bg1">
                  <a:lumMod val="85000"/>
                </a:schemeClr>
              </a:solidFill>
              <a:ln>
                <a:noFill/>
              </a:ln>
              <a:effectLst/>
            </c:spPr>
            <c:extLst>
              <c:ext xmlns:c16="http://schemas.microsoft.com/office/drawing/2014/chart" uri="{C3380CC4-5D6E-409C-BE32-E72D297353CC}">
                <c16:uniqueId val="{00000007-76E8-4234-A1D1-3755DBD948AF}"/>
              </c:ext>
            </c:extLst>
          </c:dPt>
          <c:dLbls>
            <c:dLbl>
              <c:idx val="4"/>
              <c:numFmt formatCode="#,##0" sourceLinked="0"/>
              <c:spPr>
                <a:noFill/>
                <a:ln>
                  <a:noFill/>
                </a:ln>
                <a:effectLst/>
              </c:spPr>
              <c:txPr>
                <a:bodyPr rot="0" spcFirstLastPara="1" vertOverflow="ellipsis" vert="horz" wrap="square" lIns="38100" tIns="19050" rIns="38100" bIns="19050" anchor="ctr" anchorCtr="0">
                  <a:spAutoFit/>
                </a:bodyPr>
                <a:lstStyle/>
                <a:p>
                  <a:pPr algn="ctr">
                    <a:defRPr lang="en-US" sz="1500" b="1" i="0" u="none" strike="noStrike" kern="1200" baseline="0">
                      <a:solidFill>
                        <a:schemeClr val="bg1">
                          <a:lumMod val="50000"/>
                        </a:schemeClr>
                      </a:solidFill>
                      <a:latin typeface="+mn-lt"/>
                      <a:ea typeface="+mn-ea"/>
                      <a:cs typeface="+mn-cs"/>
                    </a:defRPr>
                  </a:pPr>
                  <a:endParaRPr lang="en-US"/>
                </a:p>
              </c:txPr>
              <c:dLblPos val="outEnd"/>
              <c:showLegendKey val="0"/>
              <c:showVal val="1"/>
              <c:showCatName val="0"/>
              <c:showSerName val="0"/>
              <c:showPercent val="0"/>
              <c:showBubbleSize val="0"/>
              <c:extLst>
                <c:ext xmlns:c16="http://schemas.microsoft.com/office/drawing/2014/chart" uri="{C3380CC4-5D6E-409C-BE32-E72D297353CC}">
                  <c16:uniqueId val="{00000007-76E8-4234-A1D1-3755DBD948AF}"/>
                </c:ext>
              </c:extLst>
            </c:dLbl>
            <c:dLbl>
              <c:idx val="8"/>
              <c:numFmt formatCode="#,##0.0" sourceLinked="0"/>
              <c:spPr>
                <a:noFill/>
                <a:ln>
                  <a:noFill/>
                </a:ln>
                <a:effectLst/>
              </c:spPr>
              <c:txPr>
                <a:bodyPr rot="0" spcFirstLastPara="1" vertOverflow="ellipsis" vert="horz" wrap="square" lIns="38100" tIns="19050" rIns="38100" bIns="19050" anchor="ctr" anchorCtr="1">
                  <a:spAutoFit/>
                </a:bodyPr>
                <a:lstStyle/>
                <a:p>
                  <a:pPr>
                    <a:defRPr sz="1500" b="1" i="0" u="none" strike="noStrike" kern="1200" baseline="0">
                      <a:solidFill>
                        <a:schemeClr val="bg1">
                          <a:lumMod val="50000"/>
                        </a:schemeClr>
                      </a:solidFill>
                      <a:latin typeface="+mn-lt"/>
                      <a:ea typeface="+mn-ea"/>
                      <a:cs typeface="+mn-cs"/>
                    </a:defRPr>
                  </a:pPr>
                  <a:endParaRPr lang="en-US"/>
                </a:p>
              </c:txPr>
              <c:dLblPos val="outEnd"/>
              <c:showLegendKey val="0"/>
              <c:showVal val="1"/>
              <c:showCatName val="0"/>
              <c:showSerName val="0"/>
              <c:showPercent val="0"/>
              <c:showBubbleSize val="0"/>
              <c:extLst>
                <c:ext xmlns:c16="http://schemas.microsoft.com/office/drawing/2014/chart" uri="{C3380CC4-5D6E-409C-BE32-E72D297353CC}">
                  <c16:uniqueId val="{00000008-76E8-4234-A1D1-3755DBD948AF}"/>
                </c:ext>
              </c:extLst>
            </c:dLbl>
            <c:numFmt formatCode="#,##0" sourceLinked="0"/>
            <c:spPr>
              <a:noFill/>
              <a:ln>
                <a:noFill/>
              </a:ln>
              <a:effectLst/>
            </c:spPr>
            <c:txPr>
              <a:bodyPr rot="0" spcFirstLastPara="1" vertOverflow="ellipsis" vert="horz" wrap="square" lIns="38100" tIns="19050" rIns="38100" bIns="19050" anchor="ctr" anchorCtr="1">
                <a:spAutoFit/>
              </a:bodyPr>
              <a:lstStyle/>
              <a:p>
                <a:pPr>
                  <a:defRPr sz="1500" b="1" i="0" u="none" strike="noStrike" kern="1200" baseline="0">
                    <a:solidFill>
                      <a:schemeClr val="bg1">
                        <a:lumMod val="50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Sheet1!$A$2:$A$6</c:f>
              <c:strCache>
                <c:ptCount val="5"/>
                <c:pt idx="0">
                  <c:v>Yes, in a positive way</c:v>
                </c:pt>
                <c:pt idx="1">
                  <c:v>Yes, in a negative way</c:v>
                </c:pt>
                <c:pt idx="2">
                  <c:v>I have seen, read or heard something but my views remained unchanged</c:v>
                </c:pt>
                <c:pt idx="3">
                  <c:v>I have not seen, read or heard anything in the media</c:v>
                </c:pt>
                <c:pt idx="4">
                  <c:v>DK/REF</c:v>
                </c:pt>
              </c:strCache>
            </c:strRef>
          </c:cat>
          <c:val>
            <c:numRef>
              <c:f>Sheet1!$B$2:$B$6</c:f>
              <c:numCache>
                <c:formatCode>0.0\%</c:formatCode>
                <c:ptCount val="5"/>
                <c:pt idx="0">
                  <c:v>7.9</c:v>
                </c:pt>
                <c:pt idx="1">
                  <c:v>13.8</c:v>
                </c:pt>
                <c:pt idx="2">
                  <c:v>51.4</c:v>
                </c:pt>
                <c:pt idx="3">
                  <c:v>23.8</c:v>
                </c:pt>
                <c:pt idx="4">
                  <c:v>3</c:v>
                </c:pt>
              </c:numCache>
            </c:numRef>
          </c:val>
          <c:extLst>
            <c:ext xmlns:c16="http://schemas.microsoft.com/office/drawing/2014/chart" uri="{C3380CC4-5D6E-409C-BE32-E72D297353CC}">
              <c16:uniqueId val="{00000009-76E8-4234-A1D1-3755DBD948AF}"/>
            </c:ext>
          </c:extLst>
        </c:ser>
        <c:dLbls>
          <c:showLegendKey val="0"/>
          <c:showVal val="0"/>
          <c:showCatName val="0"/>
          <c:showSerName val="0"/>
          <c:showPercent val="0"/>
          <c:showBubbleSize val="0"/>
        </c:dLbls>
        <c:gapWidth val="42"/>
        <c:axId val="548482464"/>
        <c:axId val="548482792"/>
      </c:barChart>
      <c:catAx>
        <c:axId val="548482464"/>
        <c:scaling>
          <c:orientation val="maxMin"/>
        </c:scaling>
        <c:delete val="1"/>
        <c:axPos val="l"/>
        <c:numFmt formatCode="General" sourceLinked="1"/>
        <c:majorTickMark val="out"/>
        <c:minorTickMark val="none"/>
        <c:tickLblPos val="low"/>
        <c:crossAx val="548482792"/>
        <c:crosses val="autoZero"/>
        <c:auto val="1"/>
        <c:lblAlgn val="ctr"/>
        <c:lblOffset val="100"/>
        <c:noMultiLvlLbl val="0"/>
      </c:catAx>
      <c:valAx>
        <c:axId val="548482792"/>
        <c:scaling>
          <c:orientation val="minMax"/>
          <c:max val="70"/>
        </c:scaling>
        <c:delete val="1"/>
        <c:axPos val="t"/>
        <c:numFmt formatCode="0.0\%" sourceLinked="1"/>
        <c:majorTickMark val="out"/>
        <c:minorTickMark val="none"/>
        <c:tickLblPos val="nextTo"/>
        <c:crossAx val="548482464"/>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900" b="1" i="0" u="none" strike="noStrike" kern="1200" spc="0" baseline="0">
                <a:solidFill>
                  <a:schemeClr val="tx1">
                    <a:lumMod val="65000"/>
                    <a:lumOff val="35000"/>
                  </a:schemeClr>
                </a:solidFill>
                <a:latin typeface="+mn-lt"/>
                <a:ea typeface="+mn-ea"/>
                <a:cs typeface="+mn-cs"/>
              </a:defRPr>
            </a:pPr>
            <a:r>
              <a:rPr lang="en-GB" sz="1900" b="1" dirty="0"/>
              <a:t>Croatia</a:t>
            </a:r>
          </a:p>
        </c:rich>
      </c:tx>
      <c:layout>
        <c:manualLayout>
          <c:xMode val="edge"/>
          <c:yMode val="edge"/>
          <c:x val="0.59649458296149971"/>
          <c:y val="0"/>
        </c:manualLayout>
      </c:layout>
      <c:overlay val="0"/>
      <c:spPr>
        <a:noFill/>
        <a:ln>
          <a:noFill/>
        </a:ln>
        <a:effectLst/>
      </c:spPr>
      <c:txPr>
        <a:bodyPr rot="0" spcFirstLastPara="1" vertOverflow="ellipsis" vert="horz" wrap="square" anchor="ctr" anchorCtr="1"/>
        <a:lstStyle/>
        <a:p>
          <a:pPr>
            <a:defRPr sz="1900" b="1"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0.48748597030495788"/>
          <c:y val="0.1076755701630954"/>
          <c:w val="0.47537243668832119"/>
          <c:h val="0.81417270960214239"/>
        </c:manualLayout>
      </c:layout>
      <c:barChart>
        <c:barDir val="bar"/>
        <c:grouping val="clustered"/>
        <c:varyColors val="0"/>
        <c:ser>
          <c:idx val="0"/>
          <c:order val="0"/>
          <c:tx>
            <c:strRef>
              <c:f>Sheet1!$P$1</c:f>
              <c:strCache>
                <c:ptCount val="1"/>
                <c:pt idx="0">
                  <c:v>CZ</c:v>
                </c:pt>
              </c:strCache>
            </c:strRef>
          </c:tx>
          <c:spPr>
            <a:solidFill>
              <a:srgbClr val="007681"/>
            </a:solidFill>
            <a:ln>
              <a:noFill/>
            </a:ln>
            <a:effectLst/>
          </c:spPr>
          <c:invertIfNegative val="0"/>
          <c:dPt>
            <c:idx val="1"/>
            <c:invertIfNegative val="0"/>
            <c:bubble3D val="0"/>
            <c:spPr>
              <a:solidFill>
                <a:srgbClr val="F57B29"/>
              </a:solidFill>
              <a:ln>
                <a:noFill/>
              </a:ln>
              <a:effectLst/>
            </c:spPr>
            <c:extLst>
              <c:ext xmlns:c16="http://schemas.microsoft.com/office/drawing/2014/chart" uri="{C3380CC4-5D6E-409C-BE32-E72D297353CC}">
                <c16:uniqueId val="{00000003-1184-493A-8AFA-F1103F9CFE86}"/>
              </c:ext>
            </c:extLst>
          </c:dPt>
          <c:dPt>
            <c:idx val="2"/>
            <c:invertIfNegative val="0"/>
            <c:bubble3D val="0"/>
            <c:spPr>
              <a:solidFill>
                <a:srgbClr val="F1BE48"/>
              </a:solidFill>
              <a:ln>
                <a:noFill/>
              </a:ln>
              <a:effectLst/>
            </c:spPr>
            <c:extLst>
              <c:ext xmlns:c16="http://schemas.microsoft.com/office/drawing/2014/chart" uri="{C3380CC4-5D6E-409C-BE32-E72D297353CC}">
                <c16:uniqueId val="{00000004-1184-493A-8AFA-F1103F9CFE86}"/>
              </c:ext>
            </c:extLst>
          </c:dPt>
          <c:dPt>
            <c:idx val="3"/>
            <c:invertIfNegative val="0"/>
            <c:bubble3D val="0"/>
            <c:spPr>
              <a:solidFill>
                <a:schemeClr val="bg1">
                  <a:lumMod val="65000"/>
                </a:schemeClr>
              </a:solidFill>
              <a:ln>
                <a:noFill/>
              </a:ln>
              <a:effectLst/>
            </c:spPr>
            <c:extLst>
              <c:ext xmlns:c16="http://schemas.microsoft.com/office/drawing/2014/chart" uri="{C3380CC4-5D6E-409C-BE32-E72D297353CC}">
                <c16:uniqueId val="{00000005-1184-493A-8AFA-F1103F9CFE86}"/>
              </c:ext>
            </c:extLst>
          </c:dPt>
          <c:dPt>
            <c:idx val="4"/>
            <c:invertIfNegative val="0"/>
            <c:bubble3D val="0"/>
            <c:spPr>
              <a:solidFill>
                <a:schemeClr val="bg1">
                  <a:lumMod val="85000"/>
                </a:schemeClr>
              </a:solidFill>
              <a:ln>
                <a:noFill/>
              </a:ln>
              <a:effectLst/>
            </c:spPr>
            <c:extLst>
              <c:ext xmlns:c16="http://schemas.microsoft.com/office/drawing/2014/chart" uri="{C3380CC4-5D6E-409C-BE32-E72D297353CC}">
                <c16:uniqueId val="{00000000-1184-493A-8AFA-F1103F9CFE86}"/>
              </c:ext>
            </c:extLst>
          </c:dPt>
          <c:dLbls>
            <c:dLbl>
              <c:idx val="2"/>
              <c:layout>
                <c:manualLayout>
                  <c:x val="-3.5273868257379251E-3"/>
                  <c:y val="1.1284539243893223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1184-493A-8AFA-F1103F9CFE86}"/>
                </c:ext>
              </c:extLst>
            </c:dLbl>
            <c:dLbl>
              <c:idx val="4"/>
              <c:numFmt formatCode="#,##0" sourceLinked="0"/>
              <c:spPr>
                <a:noFill/>
                <a:ln>
                  <a:noFill/>
                </a:ln>
                <a:effectLst/>
              </c:spPr>
              <c:txPr>
                <a:bodyPr rot="0" spcFirstLastPara="1" vertOverflow="ellipsis" vert="horz" wrap="square" lIns="38100" tIns="19050" rIns="38100" bIns="19050" anchor="ctr" anchorCtr="0">
                  <a:spAutoFit/>
                </a:bodyPr>
                <a:lstStyle/>
                <a:p>
                  <a:pPr algn="ctr">
                    <a:defRPr lang="en-US" sz="1500" b="1" i="0" u="none" strike="noStrike" kern="1200" baseline="0">
                      <a:solidFill>
                        <a:schemeClr val="bg1">
                          <a:lumMod val="50000"/>
                        </a:schemeClr>
                      </a:solidFill>
                      <a:latin typeface="+mn-lt"/>
                      <a:ea typeface="+mn-ea"/>
                      <a:cs typeface="+mn-cs"/>
                    </a:defRPr>
                  </a:pPr>
                  <a:endParaRPr lang="en-US"/>
                </a:p>
              </c:txPr>
              <c:dLblPos val="outEnd"/>
              <c:showLegendKey val="0"/>
              <c:showVal val="1"/>
              <c:showCatName val="0"/>
              <c:showSerName val="0"/>
              <c:showPercent val="0"/>
              <c:showBubbleSize val="0"/>
              <c:extLst>
                <c:ext xmlns:c16="http://schemas.microsoft.com/office/drawing/2014/chart" uri="{C3380CC4-5D6E-409C-BE32-E72D297353CC}">
                  <c16:uniqueId val="{00000000-1184-493A-8AFA-F1103F9CFE86}"/>
                </c:ext>
              </c:extLst>
            </c:dLbl>
            <c:dLbl>
              <c:idx val="8"/>
              <c:numFmt formatCode="#,##0.0" sourceLinked="0"/>
              <c:spPr>
                <a:noFill/>
                <a:ln>
                  <a:noFill/>
                </a:ln>
                <a:effectLst/>
              </c:spPr>
              <c:txPr>
                <a:bodyPr rot="0" spcFirstLastPara="1" vertOverflow="ellipsis" vert="horz" wrap="square" lIns="38100" tIns="19050" rIns="38100" bIns="19050" anchor="ctr" anchorCtr="1">
                  <a:spAutoFit/>
                </a:bodyPr>
                <a:lstStyle/>
                <a:p>
                  <a:pPr>
                    <a:defRPr sz="1500" b="1" i="0" u="none" strike="noStrike" kern="1200" baseline="0">
                      <a:solidFill>
                        <a:schemeClr val="bg1">
                          <a:lumMod val="50000"/>
                        </a:schemeClr>
                      </a:solidFill>
                      <a:latin typeface="+mn-lt"/>
                      <a:ea typeface="+mn-ea"/>
                      <a:cs typeface="+mn-cs"/>
                    </a:defRPr>
                  </a:pPr>
                  <a:endParaRPr lang="en-US"/>
                </a:p>
              </c:txPr>
              <c:dLblPos val="outEnd"/>
              <c:showLegendKey val="0"/>
              <c:showVal val="1"/>
              <c:showCatName val="0"/>
              <c:showSerName val="0"/>
              <c:showPercent val="0"/>
              <c:showBubbleSize val="0"/>
              <c:extLst>
                <c:ext xmlns:c16="http://schemas.microsoft.com/office/drawing/2014/chart" uri="{C3380CC4-5D6E-409C-BE32-E72D297353CC}">
                  <c16:uniqueId val="{00000001-1184-493A-8AFA-F1103F9CFE86}"/>
                </c:ext>
              </c:extLst>
            </c:dLbl>
            <c:numFmt formatCode="#,##0" sourceLinked="0"/>
            <c:spPr>
              <a:noFill/>
              <a:ln>
                <a:noFill/>
              </a:ln>
              <a:effectLst/>
            </c:spPr>
            <c:txPr>
              <a:bodyPr rot="0" spcFirstLastPara="1" vertOverflow="ellipsis" vert="horz" wrap="square" lIns="38100" tIns="19050" rIns="38100" bIns="19050" anchor="ctr" anchorCtr="1">
                <a:spAutoFit/>
              </a:bodyPr>
              <a:lstStyle/>
              <a:p>
                <a:pPr>
                  <a:defRPr sz="1500" b="1" i="0" u="none" strike="noStrike" kern="1200" baseline="0">
                    <a:solidFill>
                      <a:schemeClr val="bg1">
                        <a:lumMod val="50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Sheet1!$A$2:$A$6</c:f>
              <c:strCache>
                <c:ptCount val="5"/>
                <c:pt idx="0">
                  <c:v>Yes, in a positive way</c:v>
                </c:pt>
                <c:pt idx="1">
                  <c:v>Yes, in a negative way</c:v>
                </c:pt>
                <c:pt idx="2">
                  <c:v>I have seen, read or heard something but my views remained unchanged</c:v>
                </c:pt>
                <c:pt idx="3">
                  <c:v>I have not seen, read or heard anything in the media</c:v>
                </c:pt>
                <c:pt idx="4">
                  <c:v>DK/REF</c:v>
                </c:pt>
              </c:strCache>
            </c:strRef>
          </c:cat>
          <c:val>
            <c:numRef>
              <c:f>Sheet1!$P$2:$P$6</c:f>
              <c:numCache>
                <c:formatCode>0\%</c:formatCode>
                <c:ptCount val="5"/>
                <c:pt idx="0">
                  <c:v>9</c:v>
                </c:pt>
                <c:pt idx="1">
                  <c:v>14.2</c:v>
                </c:pt>
                <c:pt idx="2">
                  <c:v>52</c:v>
                </c:pt>
                <c:pt idx="3">
                  <c:v>31</c:v>
                </c:pt>
                <c:pt idx="4">
                  <c:v>1.6</c:v>
                </c:pt>
              </c:numCache>
            </c:numRef>
          </c:val>
          <c:extLst>
            <c:ext xmlns:c16="http://schemas.microsoft.com/office/drawing/2014/chart" uri="{C3380CC4-5D6E-409C-BE32-E72D297353CC}">
              <c16:uniqueId val="{00000002-1184-493A-8AFA-F1103F9CFE86}"/>
            </c:ext>
          </c:extLst>
        </c:ser>
        <c:dLbls>
          <c:showLegendKey val="0"/>
          <c:showVal val="0"/>
          <c:showCatName val="0"/>
          <c:showSerName val="0"/>
          <c:showPercent val="0"/>
          <c:showBubbleSize val="0"/>
        </c:dLbls>
        <c:gapWidth val="42"/>
        <c:axId val="548482464"/>
        <c:axId val="548482792"/>
      </c:barChart>
      <c:catAx>
        <c:axId val="548482464"/>
        <c:scaling>
          <c:orientation val="maxMin"/>
        </c:scaling>
        <c:delete val="0"/>
        <c:axPos val="l"/>
        <c:numFmt formatCode="General" sourceLinked="1"/>
        <c:majorTickMark val="out"/>
        <c:minorTickMark val="none"/>
        <c:tickLblPos val="low"/>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lgn="r">
              <a:defRPr sz="1500" b="0" i="0" u="none" strike="noStrike" kern="1200" baseline="0">
                <a:solidFill>
                  <a:schemeClr val="tx1">
                    <a:lumMod val="65000"/>
                    <a:lumOff val="35000"/>
                  </a:schemeClr>
                </a:solidFill>
                <a:latin typeface="+mn-lt"/>
                <a:ea typeface="+mn-ea"/>
                <a:cs typeface="+mn-cs"/>
              </a:defRPr>
            </a:pPr>
            <a:endParaRPr lang="en-US"/>
          </a:p>
        </c:txPr>
        <c:crossAx val="548482792"/>
        <c:crosses val="autoZero"/>
        <c:auto val="1"/>
        <c:lblAlgn val="ctr"/>
        <c:lblOffset val="100"/>
        <c:noMultiLvlLbl val="0"/>
      </c:catAx>
      <c:valAx>
        <c:axId val="548482792"/>
        <c:scaling>
          <c:orientation val="minMax"/>
          <c:max val="70"/>
        </c:scaling>
        <c:delete val="0"/>
        <c:axPos val="t"/>
        <c:numFmt formatCode="0\%" sourceLinked="1"/>
        <c:majorTickMark val="out"/>
        <c:minorTickMark val="none"/>
        <c:tickLblPos val="high"/>
        <c:spPr>
          <a:noFill/>
          <a:ln>
            <a:solidFill>
              <a:schemeClr val="accent1">
                <a:alpha val="0"/>
              </a:schemeClr>
            </a:solidFill>
          </a:ln>
          <a:effectLst/>
        </c:spPr>
        <c:txPr>
          <a:bodyPr rot="-60000000" spcFirstLastPara="1" vertOverflow="ellipsis" vert="horz" wrap="square" anchor="ctr" anchorCtr="1"/>
          <a:lstStyle/>
          <a:p>
            <a:pPr>
              <a:defRPr sz="1197" b="0" i="0" u="none" strike="noStrike" kern="1200" baseline="0">
                <a:solidFill>
                  <a:srgbClr val="FFFFFF"/>
                </a:solidFill>
                <a:latin typeface="+mn-lt"/>
                <a:ea typeface="+mn-ea"/>
                <a:cs typeface="+mn-cs"/>
              </a:defRPr>
            </a:pPr>
            <a:endParaRPr lang="en-US"/>
          </a:p>
        </c:txPr>
        <c:crossAx val="548482464"/>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900" b="1" i="0" u="none" strike="noStrike" kern="1200" spc="0" baseline="0">
                <a:solidFill>
                  <a:schemeClr val="tx1">
                    <a:lumMod val="65000"/>
                    <a:lumOff val="35000"/>
                  </a:schemeClr>
                </a:solidFill>
                <a:latin typeface="+mn-lt"/>
                <a:ea typeface="+mn-ea"/>
                <a:cs typeface="+mn-cs"/>
              </a:defRPr>
            </a:pPr>
            <a:r>
              <a:rPr lang="en-GB" sz="1900" b="1" dirty="0"/>
              <a:t>Croatia</a:t>
            </a:r>
          </a:p>
        </c:rich>
      </c:tx>
      <c:layout>
        <c:manualLayout>
          <c:xMode val="edge"/>
          <c:yMode val="edge"/>
          <c:x val="0.5868438422084945"/>
          <c:y val="2.9012965548729182E-2"/>
        </c:manualLayout>
      </c:layout>
      <c:overlay val="0"/>
      <c:spPr>
        <a:noFill/>
        <a:ln>
          <a:noFill/>
        </a:ln>
        <a:effectLst/>
      </c:spPr>
      <c:txPr>
        <a:bodyPr rot="0" spcFirstLastPara="1" vertOverflow="ellipsis" vert="horz" wrap="square" anchor="ctr" anchorCtr="1"/>
        <a:lstStyle/>
        <a:p>
          <a:pPr>
            <a:defRPr sz="1900" b="1"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0.52462759521734736"/>
          <c:y val="0.12632752345436754"/>
          <c:w val="0.47537243668832119"/>
          <c:h val="0.83673999853632619"/>
        </c:manualLayout>
      </c:layout>
      <c:barChart>
        <c:barDir val="bar"/>
        <c:grouping val="clustered"/>
        <c:varyColors val="0"/>
        <c:ser>
          <c:idx val="0"/>
          <c:order val="0"/>
          <c:tx>
            <c:strRef>
              <c:f>Sheet1!$P$1</c:f>
              <c:strCache>
                <c:ptCount val="1"/>
                <c:pt idx="0">
                  <c:v>RO</c:v>
                </c:pt>
              </c:strCache>
            </c:strRef>
          </c:tx>
          <c:spPr>
            <a:solidFill>
              <a:srgbClr val="007681"/>
            </a:solidFill>
            <a:ln>
              <a:noFill/>
            </a:ln>
            <a:effectLst/>
          </c:spPr>
          <c:invertIfNegative val="0"/>
          <c:dLbls>
            <c:dLbl>
              <c:idx val="4"/>
              <c:numFmt formatCode="#,##0" sourceLinked="0"/>
              <c:spPr>
                <a:noFill/>
                <a:ln>
                  <a:noFill/>
                </a:ln>
                <a:effectLst/>
              </c:spPr>
              <c:txPr>
                <a:bodyPr rot="0" spcFirstLastPara="1" vertOverflow="ellipsis" vert="horz" wrap="square" lIns="38100" tIns="19050" rIns="38100" bIns="19050" anchor="ctr" anchorCtr="0">
                  <a:spAutoFit/>
                </a:bodyPr>
                <a:lstStyle/>
                <a:p>
                  <a:pPr algn="ctr">
                    <a:defRPr lang="en-US" sz="1400" b="1" i="0" u="none" strike="noStrike" kern="1200" baseline="0">
                      <a:solidFill>
                        <a:schemeClr val="bg1">
                          <a:lumMod val="50000"/>
                        </a:schemeClr>
                      </a:solidFill>
                      <a:latin typeface="+mn-lt"/>
                      <a:ea typeface="+mn-ea"/>
                      <a:cs typeface="+mn-cs"/>
                    </a:defRPr>
                  </a:pPr>
                  <a:endParaRPr lang="en-US"/>
                </a:p>
              </c:txPr>
              <c:dLblPos val="outEnd"/>
              <c:showLegendKey val="0"/>
              <c:showVal val="1"/>
              <c:showCatName val="0"/>
              <c:showSerName val="0"/>
              <c:showPercent val="0"/>
              <c:showBubbleSize val="0"/>
              <c:extLst>
                <c:ext xmlns:c16="http://schemas.microsoft.com/office/drawing/2014/chart" uri="{C3380CC4-5D6E-409C-BE32-E72D297353CC}">
                  <c16:uniqueId val="{00000000-7247-4B6F-8E2E-EFCFB065C05C}"/>
                </c:ext>
              </c:extLst>
            </c:dLbl>
            <c:dLbl>
              <c:idx val="7"/>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20AE-482F-BFD4-25F6A71B0E48}"/>
                </c:ext>
              </c:extLst>
            </c:dLbl>
            <c:numFmt formatCode="#,##0" sourceLinked="0"/>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bg1">
                        <a:lumMod val="50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Sheet1!$A$2:$A$10</c:f>
              <c:strCache>
                <c:ptCount val="9"/>
                <c:pt idx="0">
                  <c:v>Films/documentaries</c:v>
                </c:pt>
                <c:pt idx="1">
                  <c:v>TV</c:v>
                </c:pt>
                <c:pt idx="2">
                  <c:v>Online media</c:v>
                </c:pt>
                <c:pt idx="3">
                  <c:v>Books</c:v>
                </c:pt>
                <c:pt idx="4">
                  <c:v>Print media</c:v>
                </c:pt>
                <c:pt idx="5">
                  <c:v>Social media</c:v>
                </c:pt>
                <c:pt idx="6">
                  <c:v>Radio</c:v>
                </c:pt>
                <c:pt idx="7">
                  <c:v>Other</c:v>
                </c:pt>
                <c:pt idx="8">
                  <c:v>Don’t know</c:v>
                </c:pt>
              </c:strCache>
            </c:strRef>
          </c:cat>
          <c:val>
            <c:numRef>
              <c:f>Sheet1!$P$2:$P$10</c:f>
              <c:numCache>
                <c:formatCode>0\%</c:formatCode>
                <c:ptCount val="9"/>
                <c:pt idx="0">
                  <c:v>48</c:v>
                </c:pt>
                <c:pt idx="1">
                  <c:v>44</c:v>
                </c:pt>
                <c:pt idx="2">
                  <c:v>39</c:v>
                </c:pt>
                <c:pt idx="3">
                  <c:v>23</c:v>
                </c:pt>
                <c:pt idx="4">
                  <c:v>22</c:v>
                </c:pt>
                <c:pt idx="5">
                  <c:v>19</c:v>
                </c:pt>
                <c:pt idx="6">
                  <c:v>12</c:v>
                </c:pt>
                <c:pt idx="7">
                  <c:v>3</c:v>
                </c:pt>
                <c:pt idx="8">
                  <c:v>3</c:v>
                </c:pt>
              </c:numCache>
            </c:numRef>
          </c:val>
          <c:extLst>
            <c:ext xmlns:c16="http://schemas.microsoft.com/office/drawing/2014/chart" uri="{C3380CC4-5D6E-409C-BE32-E72D297353CC}">
              <c16:uniqueId val="{00000002-7247-4B6F-8E2E-EFCFB065C05C}"/>
            </c:ext>
          </c:extLst>
        </c:ser>
        <c:dLbls>
          <c:showLegendKey val="0"/>
          <c:showVal val="0"/>
          <c:showCatName val="0"/>
          <c:showSerName val="0"/>
          <c:showPercent val="0"/>
          <c:showBubbleSize val="0"/>
        </c:dLbls>
        <c:gapWidth val="42"/>
        <c:axId val="548482464"/>
        <c:axId val="548482792"/>
      </c:barChart>
      <c:catAx>
        <c:axId val="548482464"/>
        <c:scaling>
          <c:orientation val="maxMin"/>
        </c:scaling>
        <c:delete val="0"/>
        <c:axPos val="l"/>
        <c:numFmt formatCode="General" sourceLinked="1"/>
        <c:majorTickMark val="out"/>
        <c:minorTickMark val="none"/>
        <c:tickLblPos val="low"/>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500" b="0" i="0" u="none" strike="noStrike" kern="1200" baseline="0">
                <a:solidFill>
                  <a:schemeClr val="tx1">
                    <a:lumMod val="65000"/>
                    <a:lumOff val="35000"/>
                  </a:schemeClr>
                </a:solidFill>
                <a:latin typeface="+mn-lt"/>
                <a:ea typeface="+mn-ea"/>
                <a:cs typeface="+mn-cs"/>
              </a:defRPr>
            </a:pPr>
            <a:endParaRPr lang="en-US"/>
          </a:p>
        </c:txPr>
        <c:crossAx val="548482792"/>
        <c:crosses val="autoZero"/>
        <c:auto val="1"/>
        <c:lblAlgn val="ctr"/>
        <c:lblOffset val="100"/>
        <c:noMultiLvlLbl val="0"/>
      </c:catAx>
      <c:valAx>
        <c:axId val="548482792"/>
        <c:scaling>
          <c:orientation val="minMax"/>
          <c:max val="70"/>
        </c:scaling>
        <c:delete val="0"/>
        <c:axPos val="t"/>
        <c:numFmt formatCode="0\%" sourceLinked="1"/>
        <c:majorTickMark val="out"/>
        <c:minorTickMark val="none"/>
        <c:tickLblPos val="nextTo"/>
        <c:spPr>
          <a:noFill/>
          <a:ln>
            <a:solidFill>
              <a:schemeClr val="accent1">
                <a:alpha val="0"/>
              </a:schemeClr>
            </a:solidFill>
          </a:ln>
          <a:effectLst/>
        </c:spPr>
        <c:txPr>
          <a:bodyPr rot="-60000000" spcFirstLastPara="1" vertOverflow="ellipsis" vert="horz" wrap="square" anchor="ctr" anchorCtr="1"/>
          <a:lstStyle/>
          <a:p>
            <a:pPr>
              <a:defRPr sz="1197" b="0" i="0" u="none" strike="noStrike" kern="1200" baseline="0">
                <a:solidFill>
                  <a:srgbClr val="FFFFFF"/>
                </a:solidFill>
                <a:latin typeface="+mn-lt"/>
                <a:ea typeface="+mn-ea"/>
                <a:cs typeface="+mn-cs"/>
              </a:defRPr>
            </a:pPr>
            <a:endParaRPr lang="en-US"/>
          </a:p>
        </c:txPr>
        <c:crossAx val="548482464"/>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900" b="1" i="0" u="none" strike="noStrike" kern="1200" spc="0" baseline="0">
                <a:solidFill>
                  <a:schemeClr val="tx1">
                    <a:lumMod val="65000"/>
                    <a:lumOff val="35000"/>
                  </a:schemeClr>
                </a:solidFill>
                <a:latin typeface="+mn-lt"/>
                <a:ea typeface="+mn-ea"/>
                <a:cs typeface="+mn-cs"/>
              </a:defRPr>
            </a:pPr>
            <a:r>
              <a:rPr lang="en-GB" sz="1900" b="1" i="1" baseline="0" dirty="0">
                <a:effectLst/>
              </a:rPr>
              <a:t>Comparison with </a:t>
            </a:r>
            <a:endParaRPr lang="en-GB" sz="1900" dirty="0">
              <a:effectLst/>
            </a:endParaRPr>
          </a:p>
          <a:p>
            <a:pPr>
              <a:defRPr sz="1900" b="1"/>
            </a:pPr>
            <a:r>
              <a:rPr lang="en-GB" sz="1900" b="1" i="1" baseline="0" dirty="0">
                <a:effectLst/>
              </a:rPr>
              <a:t>European/SEM average</a:t>
            </a:r>
            <a:endParaRPr lang="en-GB" sz="1900" dirty="0">
              <a:effectLst/>
            </a:endParaRPr>
          </a:p>
        </c:rich>
      </c:tx>
      <c:layout>
        <c:manualLayout>
          <c:xMode val="edge"/>
          <c:yMode val="edge"/>
          <c:x val="0.42189519146995363"/>
          <c:y val="1.8942346199233196E-3"/>
        </c:manualLayout>
      </c:layout>
      <c:overlay val="0"/>
      <c:spPr>
        <a:noFill/>
        <a:ln>
          <a:noFill/>
        </a:ln>
        <a:effectLst/>
      </c:spPr>
      <c:txPr>
        <a:bodyPr rot="0" spcFirstLastPara="1" vertOverflow="ellipsis" vert="horz" wrap="square" anchor="ctr" anchorCtr="1"/>
        <a:lstStyle/>
        <a:p>
          <a:pPr>
            <a:defRPr sz="1900" b="1"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0.38103167630497198"/>
          <c:y val="0.13125815187692869"/>
          <c:w val="0.54035059700968902"/>
          <c:h val="0.82610002172216168"/>
        </c:manualLayout>
      </c:layout>
      <c:barChart>
        <c:barDir val="bar"/>
        <c:grouping val="clustered"/>
        <c:varyColors val="0"/>
        <c:ser>
          <c:idx val="0"/>
          <c:order val="0"/>
          <c:tx>
            <c:strRef>
              <c:f>Sheet1!$B$1</c:f>
              <c:strCache>
                <c:ptCount val="1"/>
                <c:pt idx="0">
                  <c:v>Europe</c:v>
                </c:pt>
              </c:strCache>
            </c:strRef>
          </c:tx>
          <c:spPr>
            <a:solidFill>
              <a:srgbClr val="F57B29"/>
            </a:solidFill>
            <a:ln>
              <a:noFill/>
            </a:ln>
            <a:effectLst/>
          </c:spPr>
          <c:invertIfNegative val="0"/>
          <c:dLbls>
            <c:dLbl>
              <c:idx val="4"/>
              <c:numFmt formatCode="#,##0" sourceLinked="0"/>
              <c:spPr>
                <a:noFill/>
                <a:ln>
                  <a:noFill/>
                </a:ln>
                <a:effectLst/>
              </c:spPr>
              <c:txPr>
                <a:bodyPr rot="0" spcFirstLastPara="1" vertOverflow="ellipsis" vert="horz" wrap="square" lIns="38100" tIns="19050" rIns="38100" bIns="19050" anchor="ctr" anchorCtr="0">
                  <a:spAutoFit/>
                </a:bodyPr>
                <a:lstStyle/>
                <a:p>
                  <a:pPr algn="ctr">
                    <a:defRPr lang="en-US" sz="1400" b="1" i="0" u="none" strike="noStrike" kern="1200" baseline="0">
                      <a:solidFill>
                        <a:schemeClr val="bg1">
                          <a:lumMod val="50000"/>
                        </a:schemeClr>
                      </a:solidFill>
                      <a:latin typeface="+mn-lt"/>
                      <a:ea typeface="+mn-ea"/>
                      <a:cs typeface="+mn-cs"/>
                    </a:defRPr>
                  </a:pPr>
                  <a:endParaRPr lang="en-US"/>
                </a:p>
              </c:txPr>
              <c:dLblPos val="outEnd"/>
              <c:showLegendKey val="0"/>
              <c:showVal val="1"/>
              <c:showCatName val="0"/>
              <c:showSerName val="0"/>
              <c:showPercent val="0"/>
              <c:showBubbleSize val="0"/>
              <c:extLst>
                <c:ext xmlns:c16="http://schemas.microsoft.com/office/drawing/2014/chart" uri="{C3380CC4-5D6E-409C-BE32-E72D297353CC}">
                  <c16:uniqueId val="{00000001-891C-4378-8E86-B75AC2FA41AC}"/>
                </c:ext>
              </c:extLst>
            </c:dLbl>
            <c:numFmt formatCode="#,##0" sourceLinked="0"/>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bg1">
                        <a:lumMod val="50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Sheet1!$A$2:$A$10</c:f>
              <c:strCache>
                <c:ptCount val="9"/>
                <c:pt idx="0">
                  <c:v>Films/documentaries</c:v>
                </c:pt>
                <c:pt idx="1">
                  <c:v>TV</c:v>
                </c:pt>
                <c:pt idx="2">
                  <c:v>Online media</c:v>
                </c:pt>
                <c:pt idx="3">
                  <c:v>Books</c:v>
                </c:pt>
                <c:pt idx="4">
                  <c:v>Radio</c:v>
                </c:pt>
                <c:pt idx="5">
                  <c:v>Print media</c:v>
                </c:pt>
                <c:pt idx="6">
                  <c:v>Social media</c:v>
                </c:pt>
                <c:pt idx="7">
                  <c:v>Other</c:v>
                </c:pt>
                <c:pt idx="8">
                  <c:v>DK/REF</c:v>
                </c:pt>
              </c:strCache>
            </c:strRef>
          </c:cat>
          <c:val>
            <c:numRef>
              <c:f>Sheet1!$B$2:$B$10</c:f>
              <c:numCache>
                <c:formatCode>0.0\%</c:formatCode>
                <c:ptCount val="9"/>
                <c:pt idx="0">
                  <c:v>41.9</c:v>
                </c:pt>
                <c:pt idx="1">
                  <c:v>52</c:v>
                </c:pt>
                <c:pt idx="2">
                  <c:v>34.5</c:v>
                </c:pt>
                <c:pt idx="3">
                  <c:v>23.4</c:v>
                </c:pt>
                <c:pt idx="4">
                  <c:v>30.4</c:v>
                </c:pt>
                <c:pt idx="5">
                  <c:v>45</c:v>
                </c:pt>
                <c:pt idx="6">
                  <c:v>14.7</c:v>
                </c:pt>
                <c:pt idx="7">
                  <c:v>4.5999999999999996</c:v>
                </c:pt>
                <c:pt idx="8">
                  <c:v>1.3</c:v>
                </c:pt>
              </c:numCache>
            </c:numRef>
          </c:val>
          <c:extLst>
            <c:ext xmlns:c16="http://schemas.microsoft.com/office/drawing/2014/chart" uri="{C3380CC4-5D6E-409C-BE32-E72D297353CC}">
              <c16:uniqueId val="{00000002-891C-4378-8E86-B75AC2FA41AC}"/>
            </c:ext>
          </c:extLst>
        </c:ser>
        <c:ser>
          <c:idx val="1"/>
          <c:order val="1"/>
          <c:tx>
            <c:strRef>
              <c:f>Sheet1!$C$1</c:f>
              <c:strCache>
                <c:ptCount val="1"/>
                <c:pt idx="0">
                  <c:v>SEM</c:v>
                </c:pt>
              </c:strCache>
            </c:strRef>
          </c:tx>
          <c:spPr>
            <a:solidFill>
              <a:srgbClr val="FFC000"/>
            </a:solidFill>
            <a:ln>
              <a:noFill/>
            </a:ln>
            <a:effectLst/>
          </c:spPr>
          <c:invertIfNegative val="0"/>
          <c:dLbls>
            <c:numFmt formatCode="#,##0" sourceLinked="0"/>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bg1">
                        <a:lumMod val="50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Sheet1!$A$2:$A$10</c:f>
              <c:strCache>
                <c:ptCount val="9"/>
                <c:pt idx="0">
                  <c:v>Films/documentaries</c:v>
                </c:pt>
                <c:pt idx="1">
                  <c:v>TV</c:v>
                </c:pt>
                <c:pt idx="2">
                  <c:v>Online media</c:v>
                </c:pt>
                <c:pt idx="3">
                  <c:v>Books</c:v>
                </c:pt>
                <c:pt idx="4">
                  <c:v>Radio</c:v>
                </c:pt>
                <c:pt idx="5">
                  <c:v>Print media</c:v>
                </c:pt>
                <c:pt idx="6">
                  <c:v>Social media</c:v>
                </c:pt>
                <c:pt idx="7">
                  <c:v>Other</c:v>
                </c:pt>
                <c:pt idx="8">
                  <c:v>DK/REF</c:v>
                </c:pt>
              </c:strCache>
            </c:strRef>
          </c:cat>
          <c:val>
            <c:numRef>
              <c:f>Sheet1!$C$2:$C$10</c:f>
              <c:numCache>
                <c:formatCode>0.0\%</c:formatCode>
                <c:ptCount val="9"/>
                <c:pt idx="0">
                  <c:v>18.100000000000001</c:v>
                </c:pt>
                <c:pt idx="1">
                  <c:v>58.9</c:v>
                </c:pt>
                <c:pt idx="2">
                  <c:v>32.200000000000003</c:v>
                </c:pt>
                <c:pt idx="3">
                  <c:v>23.8</c:v>
                </c:pt>
                <c:pt idx="4">
                  <c:v>21.4</c:v>
                </c:pt>
                <c:pt idx="5">
                  <c:v>23.7</c:v>
                </c:pt>
                <c:pt idx="6">
                  <c:v>35.799999999999997</c:v>
                </c:pt>
                <c:pt idx="7">
                  <c:v>4.3</c:v>
                </c:pt>
                <c:pt idx="8">
                  <c:v>3.2</c:v>
                </c:pt>
              </c:numCache>
            </c:numRef>
          </c:val>
          <c:extLst>
            <c:ext xmlns:c16="http://schemas.microsoft.com/office/drawing/2014/chart" uri="{C3380CC4-5D6E-409C-BE32-E72D297353CC}">
              <c16:uniqueId val="{00000003-891C-4378-8E86-B75AC2FA41AC}"/>
            </c:ext>
          </c:extLst>
        </c:ser>
        <c:dLbls>
          <c:showLegendKey val="0"/>
          <c:showVal val="0"/>
          <c:showCatName val="0"/>
          <c:showSerName val="0"/>
          <c:showPercent val="0"/>
          <c:showBubbleSize val="0"/>
        </c:dLbls>
        <c:gapWidth val="42"/>
        <c:axId val="548482464"/>
        <c:axId val="548482792"/>
      </c:barChart>
      <c:catAx>
        <c:axId val="548482464"/>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500" b="0" i="1" u="none" strike="noStrike" kern="1200" baseline="0">
                <a:solidFill>
                  <a:schemeClr val="tx1">
                    <a:lumMod val="65000"/>
                    <a:lumOff val="35000"/>
                  </a:schemeClr>
                </a:solidFill>
                <a:latin typeface="+mn-lt"/>
                <a:ea typeface="+mn-ea"/>
                <a:cs typeface="+mn-cs"/>
              </a:defRPr>
            </a:pPr>
            <a:endParaRPr lang="en-US"/>
          </a:p>
        </c:txPr>
        <c:crossAx val="548482792"/>
        <c:crosses val="autoZero"/>
        <c:auto val="1"/>
        <c:lblAlgn val="ctr"/>
        <c:lblOffset val="100"/>
        <c:noMultiLvlLbl val="0"/>
      </c:catAx>
      <c:valAx>
        <c:axId val="548482792"/>
        <c:scaling>
          <c:orientation val="minMax"/>
          <c:max val="70"/>
        </c:scaling>
        <c:delete val="0"/>
        <c:axPos val="t"/>
        <c:numFmt formatCode="0.0\%" sourceLinked="1"/>
        <c:majorTickMark val="out"/>
        <c:minorTickMark val="none"/>
        <c:tickLblPos val="nextTo"/>
        <c:spPr>
          <a:noFill/>
          <a:ln>
            <a:solidFill>
              <a:schemeClr val="accent1">
                <a:alpha val="0"/>
              </a:schemeClr>
            </a:solidFill>
          </a:ln>
          <a:effectLst/>
        </c:spPr>
        <c:txPr>
          <a:bodyPr rot="-60000000" spcFirstLastPara="1" vertOverflow="ellipsis" vert="horz" wrap="square" anchor="ctr" anchorCtr="1"/>
          <a:lstStyle/>
          <a:p>
            <a:pPr>
              <a:defRPr sz="1197" b="0" i="0" u="none" strike="noStrike" kern="1200" baseline="0">
                <a:solidFill>
                  <a:srgbClr val="FFFFFF"/>
                </a:solidFill>
                <a:latin typeface="+mn-lt"/>
                <a:ea typeface="+mn-ea"/>
                <a:cs typeface="+mn-cs"/>
              </a:defRPr>
            </a:pPr>
            <a:endParaRPr lang="en-US"/>
          </a:p>
        </c:txPr>
        <c:crossAx val="548482464"/>
        <c:crosses val="autoZero"/>
        <c:crossBetween val="between"/>
        <c:majorUnit val="10"/>
      </c:valAx>
      <c:spPr>
        <a:noFill/>
        <a:ln>
          <a:noFill/>
        </a:ln>
        <a:effectLst/>
      </c:spPr>
    </c:plotArea>
    <c:legend>
      <c:legendPos val="r"/>
      <c:layout>
        <c:manualLayout>
          <c:xMode val="edge"/>
          <c:yMode val="edge"/>
          <c:x val="0.65972750103789635"/>
          <c:y val="0.84981736107376971"/>
          <c:w val="0.3070821078359714"/>
          <c:h val="0.11400737777013371"/>
        </c:manualLayout>
      </c:layout>
      <c:overlay val="0"/>
      <c:spPr>
        <a:noFill/>
        <a:ln>
          <a:noFill/>
        </a:ln>
        <a:effectLst/>
      </c:spPr>
      <c:txPr>
        <a:bodyPr rot="0" spcFirstLastPara="1" vertOverflow="ellipsis" vert="horz" wrap="square" anchor="ctr" anchorCtr="1"/>
        <a:lstStyle/>
        <a:p>
          <a:pPr>
            <a:defRPr sz="13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900" b="1" i="0" u="none" strike="noStrike" kern="1200" spc="0" baseline="0">
                <a:solidFill>
                  <a:schemeClr val="tx1">
                    <a:lumMod val="65000"/>
                    <a:lumOff val="35000"/>
                  </a:schemeClr>
                </a:solidFill>
                <a:latin typeface="+mn-lt"/>
                <a:ea typeface="+mn-ea"/>
                <a:cs typeface="+mn-cs"/>
              </a:defRPr>
            </a:pPr>
            <a:r>
              <a:rPr lang="en-GB" sz="1900" b="1" dirty="0"/>
              <a:t>Croatia</a:t>
            </a:r>
          </a:p>
        </c:rich>
      </c:tx>
      <c:layout>
        <c:manualLayout>
          <c:xMode val="edge"/>
          <c:yMode val="edge"/>
          <c:x val="0.49906388834778664"/>
          <c:y val="2.9438896588903595E-2"/>
        </c:manualLayout>
      </c:layout>
      <c:overlay val="0"/>
      <c:spPr>
        <a:noFill/>
        <a:ln>
          <a:noFill/>
        </a:ln>
        <a:effectLst/>
      </c:spPr>
      <c:txPr>
        <a:bodyPr rot="0" spcFirstLastPara="1" vertOverflow="ellipsis" vert="horz" wrap="square" anchor="ctr" anchorCtr="1"/>
        <a:lstStyle/>
        <a:p>
          <a:pPr>
            <a:defRPr sz="1900" b="1"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0.47964614477450973"/>
          <c:y val="0.22174038950134869"/>
          <c:w val="0.51234182655866756"/>
          <c:h val="0.55339251922828248"/>
        </c:manualLayout>
      </c:layout>
      <c:barChart>
        <c:barDir val="bar"/>
        <c:grouping val="clustered"/>
        <c:varyColors val="0"/>
        <c:ser>
          <c:idx val="0"/>
          <c:order val="0"/>
          <c:tx>
            <c:strRef>
              <c:f>Sheet1!$P$1</c:f>
              <c:strCache>
                <c:ptCount val="1"/>
                <c:pt idx="0">
                  <c:v>CZ</c:v>
                </c:pt>
              </c:strCache>
            </c:strRef>
          </c:tx>
          <c:spPr>
            <a:solidFill>
              <a:srgbClr val="007681"/>
            </a:solidFill>
            <a:ln>
              <a:noFill/>
            </a:ln>
            <a:effectLst/>
          </c:spPr>
          <c:invertIfNegative val="0"/>
          <c:dPt>
            <c:idx val="1"/>
            <c:invertIfNegative val="0"/>
            <c:bubble3D val="0"/>
            <c:spPr>
              <a:solidFill>
                <a:schemeClr val="bg2"/>
              </a:solidFill>
              <a:ln>
                <a:noFill/>
              </a:ln>
              <a:effectLst/>
            </c:spPr>
            <c:extLst>
              <c:ext xmlns:c16="http://schemas.microsoft.com/office/drawing/2014/chart" uri="{C3380CC4-5D6E-409C-BE32-E72D297353CC}">
                <c16:uniqueId val="{00000001-99E5-48FA-9744-2A5C9617AAC4}"/>
              </c:ext>
            </c:extLst>
          </c:dPt>
          <c:dPt>
            <c:idx val="2"/>
            <c:invertIfNegative val="0"/>
            <c:bubble3D val="0"/>
            <c:spPr>
              <a:solidFill>
                <a:srgbClr val="F1BE48"/>
              </a:solidFill>
              <a:ln>
                <a:noFill/>
              </a:ln>
              <a:effectLst/>
            </c:spPr>
            <c:extLst>
              <c:ext xmlns:c16="http://schemas.microsoft.com/office/drawing/2014/chart" uri="{C3380CC4-5D6E-409C-BE32-E72D297353CC}">
                <c16:uniqueId val="{00000003-99E5-48FA-9744-2A5C9617AAC4}"/>
              </c:ext>
            </c:extLst>
          </c:dPt>
          <c:dPt>
            <c:idx val="3"/>
            <c:invertIfNegative val="0"/>
            <c:bubble3D val="0"/>
            <c:spPr>
              <a:solidFill>
                <a:schemeClr val="bg1">
                  <a:lumMod val="65000"/>
                </a:schemeClr>
              </a:solidFill>
              <a:ln>
                <a:noFill/>
              </a:ln>
              <a:effectLst/>
            </c:spPr>
            <c:extLst>
              <c:ext xmlns:c16="http://schemas.microsoft.com/office/drawing/2014/chart" uri="{C3380CC4-5D6E-409C-BE32-E72D297353CC}">
                <c16:uniqueId val="{00000005-99E5-48FA-9744-2A5C9617AAC4}"/>
              </c:ext>
            </c:extLst>
          </c:dPt>
          <c:dPt>
            <c:idx val="4"/>
            <c:invertIfNegative val="0"/>
            <c:bubble3D val="0"/>
            <c:spPr>
              <a:solidFill>
                <a:schemeClr val="bg1">
                  <a:lumMod val="85000"/>
                </a:schemeClr>
              </a:solidFill>
              <a:ln>
                <a:noFill/>
              </a:ln>
              <a:effectLst/>
            </c:spPr>
            <c:extLst>
              <c:ext xmlns:c16="http://schemas.microsoft.com/office/drawing/2014/chart" uri="{C3380CC4-5D6E-409C-BE32-E72D297353CC}">
                <c16:uniqueId val="{00000007-99E5-48FA-9744-2A5C9617AAC4}"/>
              </c:ext>
            </c:extLst>
          </c:dPt>
          <c:dLbls>
            <c:dLbl>
              <c:idx val="4"/>
              <c:numFmt formatCode="#,##0" sourceLinked="0"/>
              <c:spPr>
                <a:noFill/>
                <a:ln>
                  <a:noFill/>
                </a:ln>
                <a:effectLst/>
              </c:spPr>
              <c:txPr>
                <a:bodyPr rot="0" spcFirstLastPara="1" vertOverflow="ellipsis" vert="horz" wrap="square" lIns="38100" tIns="19050" rIns="38100" bIns="19050" anchor="ctr" anchorCtr="0">
                  <a:spAutoFit/>
                </a:bodyPr>
                <a:lstStyle/>
                <a:p>
                  <a:pPr algn="ctr">
                    <a:defRPr lang="en-US" sz="1400" b="1" i="0" u="none" strike="noStrike" kern="1200" baseline="0">
                      <a:solidFill>
                        <a:schemeClr val="bg1">
                          <a:lumMod val="50000"/>
                        </a:schemeClr>
                      </a:solidFill>
                      <a:latin typeface="+mn-lt"/>
                      <a:ea typeface="+mn-ea"/>
                      <a:cs typeface="+mn-cs"/>
                    </a:defRPr>
                  </a:pPr>
                  <a:endParaRPr lang="en-US"/>
                </a:p>
              </c:txPr>
              <c:dLblPos val="outEnd"/>
              <c:showLegendKey val="0"/>
              <c:showVal val="1"/>
              <c:showCatName val="0"/>
              <c:showSerName val="0"/>
              <c:showPercent val="0"/>
              <c:showBubbleSize val="0"/>
              <c:extLst>
                <c:ext xmlns:c16="http://schemas.microsoft.com/office/drawing/2014/chart" uri="{C3380CC4-5D6E-409C-BE32-E72D297353CC}">
                  <c16:uniqueId val="{00000007-99E5-48FA-9744-2A5C9617AAC4}"/>
                </c:ext>
              </c:extLst>
            </c:dLbl>
            <c:dLbl>
              <c:idx val="8"/>
              <c:numFmt formatCode="#,##0.0" sourceLinked="0"/>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bg1">
                          <a:lumMod val="50000"/>
                        </a:schemeClr>
                      </a:solidFill>
                      <a:latin typeface="+mn-lt"/>
                      <a:ea typeface="+mn-ea"/>
                      <a:cs typeface="+mn-cs"/>
                    </a:defRPr>
                  </a:pPr>
                  <a:endParaRPr lang="en-US"/>
                </a:p>
              </c:txPr>
              <c:dLblPos val="outEnd"/>
              <c:showLegendKey val="0"/>
              <c:showVal val="1"/>
              <c:showCatName val="0"/>
              <c:showSerName val="0"/>
              <c:showPercent val="0"/>
              <c:showBubbleSize val="0"/>
              <c:extLst>
                <c:ext xmlns:c16="http://schemas.microsoft.com/office/drawing/2014/chart" uri="{C3380CC4-5D6E-409C-BE32-E72D297353CC}">
                  <c16:uniqueId val="{00000008-99E5-48FA-9744-2A5C9617AAC4}"/>
                </c:ext>
              </c:extLst>
            </c:dLbl>
            <c:numFmt formatCode="#,##0" sourceLinked="0"/>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bg1">
                        <a:lumMod val="50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Sheet1!$A$2:$A$3</c:f>
              <c:strCache>
                <c:ptCount val="2"/>
                <c:pt idx="0">
                  <c:v>Talked to or met someone from an SEM country (in the past 12 months)</c:v>
                </c:pt>
                <c:pt idx="1">
                  <c:v>Relatives or friends in SEM countries</c:v>
                </c:pt>
              </c:strCache>
            </c:strRef>
          </c:cat>
          <c:val>
            <c:numRef>
              <c:f>Sheet1!$P$2:$P$3</c:f>
              <c:numCache>
                <c:formatCode>0\%</c:formatCode>
                <c:ptCount val="2"/>
                <c:pt idx="0">
                  <c:v>27</c:v>
                </c:pt>
                <c:pt idx="1">
                  <c:v>43</c:v>
                </c:pt>
              </c:numCache>
            </c:numRef>
          </c:val>
          <c:extLst>
            <c:ext xmlns:c16="http://schemas.microsoft.com/office/drawing/2014/chart" uri="{C3380CC4-5D6E-409C-BE32-E72D297353CC}">
              <c16:uniqueId val="{00000009-99E5-48FA-9744-2A5C9617AAC4}"/>
            </c:ext>
          </c:extLst>
        </c:ser>
        <c:dLbls>
          <c:showLegendKey val="0"/>
          <c:showVal val="0"/>
          <c:showCatName val="0"/>
          <c:showSerName val="0"/>
          <c:showPercent val="0"/>
          <c:showBubbleSize val="0"/>
        </c:dLbls>
        <c:gapWidth val="42"/>
        <c:axId val="548482464"/>
        <c:axId val="548482792"/>
      </c:barChart>
      <c:catAx>
        <c:axId val="548482464"/>
        <c:scaling>
          <c:orientation val="maxMin"/>
        </c:scaling>
        <c:delete val="0"/>
        <c:axPos val="l"/>
        <c:numFmt formatCode="General" sourceLinked="1"/>
        <c:majorTickMark val="out"/>
        <c:minorTickMark val="none"/>
        <c:tickLblPos val="low"/>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lgn="r">
              <a:defRPr sz="1500" b="0" i="0" u="none" strike="noStrike" kern="1200" baseline="0">
                <a:solidFill>
                  <a:schemeClr val="tx1">
                    <a:lumMod val="65000"/>
                    <a:lumOff val="35000"/>
                  </a:schemeClr>
                </a:solidFill>
                <a:latin typeface="+mn-lt"/>
                <a:ea typeface="+mn-ea"/>
                <a:cs typeface="+mn-cs"/>
              </a:defRPr>
            </a:pPr>
            <a:endParaRPr lang="en-US"/>
          </a:p>
        </c:txPr>
        <c:crossAx val="548482792"/>
        <c:crosses val="autoZero"/>
        <c:auto val="1"/>
        <c:lblAlgn val="ctr"/>
        <c:lblOffset val="100"/>
        <c:noMultiLvlLbl val="0"/>
      </c:catAx>
      <c:valAx>
        <c:axId val="548482792"/>
        <c:scaling>
          <c:orientation val="minMax"/>
          <c:max val="80"/>
        </c:scaling>
        <c:delete val="0"/>
        <c:axPos val="t"/>
        <c:numFmt formatCode="0\%" sourceLinked="1"/>
        <c:majorTickMark val="out"/>
        <c:minorTickMark val="none"/>
        <c:tickLblPos val="nextTo"/>
        <c:spPr>
          <a:noFill/>
          <a:ln>
            <a:solidFill>
              <a:schemeClr val="accent1">
                <a:alpha val="0"/>
              </a:schemeClr>
            </a:solidFill>
          </a:ln>
          <a:effectLst/>
        </c:spPr>
        <c:txPr>
          <a:bodyPr rot="-60000000" spcFirstLastPara="1" vertOverflow="ellipsis" vert="horz" wrap="square" anchor="ctr" anchorCtr="1"/>
          <a:lstStyle/>
          <a:p>
            <a:pPr>
              <a:defRPr sz="1197" b="0" i="0" u="none" strike="noStrike" kern="1200" baseline="0">
                <a:solidFill>
                  <a:srgbClr val="FFFFFF"/>
                </a:solidFill>
                <a:latin typeface="+mn-lt"/>
                <a:ea typeface="+mn-ea"/>
                <a:cs typeface="+mn-cs"/>
              </a:defRPr>
            </a:pPr>
            <a:endParaRPr lang="en-US"/>
          </a:p>
        </c:txPr>
        <c:crossAx val="548482464"/>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userShapes r:id="rId4"/>
</c:chartSpace>
</file>

<file path=ppt/charts/chart2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40" b="1" i="0" u="none" strike="noStrike" kern="1200" spc="0" baseline="0">
                <a:solidFill>
                  <a:schemeClr val="tx1">
                    <a:lumMod val="65000"/>
                    <a:lumOff val="35000"/>
                  </a:schemeClr>
                </a:solidFill>
                <a:latin typeface="+mn-lt"/>
                <a:ea typeface="+mn-ea"/>
                <a:cs typeface="+mn-cs"/>
              </a:defRPr>
            </a:pPr>
            <a:r>
              <a:rPr lang="en-GB" sz="1440" b="1" i="1" baseline="0" dirty="0">
                <a:effectLst/>
              </a:rPr>
              <a:t>Comparison with </a:t>
            </a:r>
            <a:endParaRPr lang="en-GB" sz="1440" dirty="0">
              <a:effectLst/>
            </a:endParaRPr>
          </a:p>
          <a:p>
            <a:pPr>
              <a:defRPr sz="1440" b="1"/>
            </a:pPr>
            <a:r>
              <a:rPr lang="en-GB" sz="1440" b="1" i="1" baseline="0" dirty="0">
                <a:effectLst/>
              </a:rPr>
              <a:t>European/SEM average</a:t>
            </a:r>
            <a:endParaRPr lang="en-GB" sz="1440" dirty="0">
              <a:effectLst/>
            </a:endParaRPr>
          </a:p>
        </c:rich>
      </c:tx>
      <c:layout>
        <c:manualLayout>
          <c:xMode val="edge"/>
          <c:yMode val="edge"/>
          <c:x val="0.40797129997251758"/>
          <c:y val="3.147830472407516E-2"/>
        </c:manualLayout>
      </c:layout>
      <c:overlay val="0"/>
      <c:spPr>
        <a:noFill/>
        <a:ln>
          <a:noFill/>
        </a:ln>
        <a:effectLst/>
      </c:spPr>
      <c:txPr>
        <a:bodyPr rot="0" spcFirstLastPara="1" vertOverflow="ellipsis" vert="horz" wrap="square" anchor="ctr" anchorCtr="1"/>
        <a:lstStyle/>
        <a:p>
          <a:pPr>
            <a:defRPr sz="1440" b="1"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0.38103167630497198"/>
          <c:y val="0.23726773641680615"/>
          <c:w val="0.54035059700968902"/>
          <c:h val="0.43657643201749574"/>
        </c:manualLayout>
      </c:layout>
      <c:barChart>
        <c:barDir val="bar"/>
        <c:grouping val="clustered"/>
        <c:varyColors val="0"/>
        <c:ser>
          <c:idx val="0"/>
          <c:order val="0"/>
          <c:tx>
            <c:strRef>
              <c:f>Sheet1!$B$1</c:f>
              <c:strCache>
                <c:ptCount val="1"/>
                <c:pt idx="0">
                  <c:v>Europe</c:v>
                </c:pt>
              </c:strCache>
            </c:strRef>
          </c:tx>
          <c:spPr>
            <a:solidFill>
              <a:srgbClr val="F57B29"/>
            </a:solidFill>
            <a:ln>
              <a:noFill/>
            </a:ln>
            <a:effectLst/>
          </c:spPr>
          <c:invertIfNegative val="0"/>
          <c:dLbls>
            <c:dLbl>
              <c:idx val="4"/>
              <c:numFmt formatCode="#,##0" sourceLinked="0"/>
              <c:spPr>
                <a:noFill/>
                <a:ln>
                  <a:noFill/>
                </a:ln>
                <a:effectLst/>
              </c:spPr>
              <c:txPr>
                <a:bodyPr rot="0" spcFirstLastPara="1" vertOverflow="ellipsis" vert="horz" wrap="square" lIns="38100" tIns="19050" rIns="38100" bIns="19050" anchor="ctr" anchorCtr="0">
                  <a:spAutoFit/>
                </a:bodyPr>
                <a:lstStyle/>
                <a:p>
                  <a:pPr algn="ctr">
                    <a:defRPr lang="en-US" sz="1400" b="1" i="0" u="none" strike="noStrike" kern="1200" baseline="0">
                      <a:solidFill>
                        <a:schemeClr val="bg1">
                          <a:lumMod val="50000"/>
                        </a:schemeClr>
                      </a:solidFill>
                      <a:latin typeface="+mn-lt"/>
                      <a:ea typeface="+mn-ea"/>
                      <a:cs typeface="+mn-cs"/>
                    </a:defRPr>
                  </a:pPr>
                  <a:endParaRPr lang="en-US"/>
                </a:p>
              </c:txPr>
              <c:dLblPos val="outEnd"/>
              <c:showLegendKey val="0"/>
              <c:showVal val="1"/>
              <c:showCatName val="0"/>
              <c:showSerName val="0"/>
              <c:showPercent val="0"/>
              <c:showBubbleSize val="0"/>
              <c:extLst>
                <c:ext xmlns:c16="http://schemas.microsoft.com/office/drawing/2014/chart" uri="{C3380CC4-5D6E-409C-BE32-E72D297353CC}">
                  <c16:uniqueId val="{00000000-150B-4962-9A65-D62A3255C626}"/>
                </c:ext>
              </c:extLst>
            </c:dLbl>
            <c:numFmt formatCode="#,##0" sourceLinked="0"/>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bg1">
                        <a:lumMod val="50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Sheet1!$A$2:$A$3</c:f>
              <c:strCache>
                <c:ptCount val="2"/>
                <c:pt idx="0">
                  <c:v>Talked to or met someone from a SEM/European country (in the past 12 months)</c:v>
                </c:pt>
                <c:pt idx="1">
                  <c:v>Relatives or friends in SEM/European countries</c:v>
                </c:pt>
              </c:strCache>
            </c:strRef>
          </c:cat>
          <c:val>
            <c:numRef>
              <c:f>Sheet1!$B$2:$B$3</c:f>
              <c:numCache>
                <c:formatCode>0.0\%</c:formatCode>
                <c:ptCount val="2"/>
                <c:pt idx="0">
                  <c:v>52.2</c:v>
                </c:pt>
                <c:pt idx="1">
                  <c:v>41</c:v>
                </c:pt>
              </c:numCache>
            </c:numRef>
          </c:val>
          <c:extLst>
            <c:ext xmlns:c16="http://schemas.microsoft.com/office/drawing/2014/chart" uri="{C3380CC4-5D6E-409C-BE32-E72D297353CC}">
              <c16:uniqueId val="{00000001-150B-4962-9A65-D62A3255C626}"/>
            </c:ext>
          </c:extLst>
        </c:ser>
        <c:ser>
          <c:idx val="1"/>
          <c:order val="1"/>
          <c:tx>
            <c:strRef>
              <c:f>Sheet1!$C$1</c:f>
              <c:strCache>
                <c:ptCount val="1"/>
                <c:pt idx="0">
                  <c:v>SEM</c:v>
                </c:pt>
              </c:strCache>
            </c:strRef>
          </c:tx>
          <c:spPr>
            <a:solidFill>
              <a:srgbClr val="FFC000"/>
            </a:solidFill>
            <a:ln>
              <a:noFill/>
            </a:ln>
            <a:effectLst/>
          </c:spPr>
          <c:invertIfNegative val="0"/>
          <c:dLbls>
            <c:numFmt formatCode="#,##0" sourceLinked="0"/>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bg1">
                        <a:lumMod val="50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Talked to or met someone from a SEM/European country (in the past 12 months)</c:v>
                </c:pt>
                <c:pt idx="1">
                  <c:v>Relatives or friends in SEM/European countries</c:v>
                </c:pt>
              </c:strCache>
            </c:strRef>
          </c:cat>
          <c:val>
            <c:numRef>
              <c:f>Sheet1!$C$2:$C$3</c:f>
              <c:numCache>
                <c:formatCode>0.0\%</c:formatCode>
                <c:ptCount val="2"/>
                <c:pt idx="0">
                  <c:v>46.3</c:v>
                </c:pt>
                <c:pt idx="1">
                  <c:v>81.7</c:v>
                </c:pt>
              </c:numCache>
            </c:numRef>
          </c:val>
          <c:extLst>
            <c:ext xmlns:c16="http://schemas.microsoft.com/office/drawing/2014/chart" uri="{C3380CC4-5D6E-409C-BE32-E72D297353CC}">
              <c16:uniqueId val="{00000002-150B-4962-9A65-D62A3255C626}"/>
            </c:ext>
          </c:extLst>
        </c:ser>
        <c:dLbls>
          <c:showLegendKey val="0"/>
          <c:showVal val="0"/>
          <c:showCatName val="0"/>
          <c:showSerName val="0"/>
          <c:showPercent val="0"/>
          <c:showBubbleSize val="0"/>
        </c:dLbls>
        <c:gapWidth val="42"/>
        <c:axId val="548482464"/>
        <c:axId val="548482792"/>
      </c:barChart>
      <c:catAx>
        <c:axId val="548482464"/>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lgn="r">
              <a:defRPr sz="1500" b="0" i="1" u="none" strike="noStrike" kern="1200" baseline="0">
                <a:solidFill>
                  <a:schemeClr val="tx1">
                    <a:lumMod val="65000"/>
                    <a:lumOff val="35000"/>
                  </a:schemeClr>
                </a:solidFill>
                <a:latin typeface="+mn-lt"/>
                <a:ea typeface="+mn-ea"/>
                <a:cs typeface="+mn-cs"/>
              </a:defRPr>
            </a:pPr>
            <a:endParaRPr lang="en-US"/>
          </a:p>
        </c:txPr>
        <c:crossAx val="548482792"/>
        <c:crosses val="autoZero"/>
        <c:auto val="1"/>
        <c:lblAlgn val="ctr"/>
        <c:lblOffset val="100"/>
        <c:noMultiLvlLbl val="0"/>
      </c:catAx>
      <c:valAx>
        <c:axId val="548482792"/>
        <c:scaling>
          <c:orientation val="minMax"/>
          <c:max val="80"/>
        </c:scaling>
        <c:delete val="0"/>
        <c:axPos val="t"/>
        <c:numFmt formatCode="0.0\%" sourceLinked="1"/>
        <c:majorTickMark val="out"/>
        <c:minorTickMark val="none"/>
        <c:tickLblPos val="nextTo"/>
        <c:spPr>
          <a:noFill/>
          <a:ln>
            <a:solidFill>
              <a:schemeClr val="accent1">
                <a:alpha val="0"/>
              </a:schemeClr>
            </a:solidFill>
          </a:ln>
          <a:effectLst/>
        </c:spPr>
        <c:txPr>
          <a:bodyPr rot="-60000000" spcFirstLastPara="1" vertOverflow="ellipsis" vert="horz" wrap="square" anchor="ctr" anchorCtr="1"/>
          <a:lstStyle/>
          <a:p>
            <a:pPr>
              <a:defRPr sz="1197" b="0" i="0" u="none" strike="noStrike" kern="1200" baseline="0">
                <a:solidFill>
                  <a:srgbClr val="FFFFFF"/>
                </a:solidFill>
                <a:latin typeface="+mn-lt"/>
                <a:ea typeface="+mn-ea"/>
                <a:cs typeface="+mn-cs"/>
              </a:defRPr>
            </a:pPr>
            <a:endParaRPr lang="en-US"/>
          </a:p>
        </c:txPr>
        <c:crossAx val="548482464"/>
        <c:crosses val="autoZero"/>
        <c:crossBetween val="between"/>
        <c:majorUnit val="10"/>
      </c:valAx>
      <c:spPr>
        <a:noFill/>
        <a:ln>
          <a:noFill/>
        </a:ln>
        <a:effectLst/>
      </c:spPr>
    </c:plotArea>
    <c:legend>
      <c:legendPos val="r"/>
      <c:layout>
        <c:manualLayout>
          <c:xMode val="edge"/>
          <c:yMode val="edge"/>
          <c:x val="0.63187971804302445"/>
          <c:y val="0.68710497550093463"/>
          <c:w val="0.3070821078359714"/>
          <c:h val="0.11400737777013371"/>
        </c:manualLayout>
      </c:layout>
      <c:overlay val="0"/>
      <c:spPr>
        <a:noFill/>
        <a:ln>
          <a:noFill/>
        </a:ln>
        <a:effectLst/>
      </c:spPr>
      <c:txPr>
        <a:bodyPr rot="0" spcFirstLastPara="1" vertOverflow="ellipsis" vert="horz" wrap="square" anchor="ctr" anchorCtr="1"/>
        <a:lstStyle/>
        <a:p>
          <a:pPr>
            <a:defRPr sz="13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userShapes r:id="rId4"/>
</c:chartSpace>
</file>

<file path=ppt/charts/chart2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900" b="1" i="0" u="none" strike="noStrike" kern="1200" spc="0" baseline="0">
                <a:solidFill>
                  <a:schemeClr val="tx1">
                    <a:lumMod val="65000"/>
                    <a:lumOff val="35000"/>
                  </a:schemeClr>
                </a:solidFill>
                <a:latin typeface="+mn-lt"/>
                <a:ea typeface="+mn-ea"/>
                <a:cs typeface="+mn-cs"/>
              </a:defRPr>
            </a:pPr>
            <a:r>
              <a:rPr lang="en-GB" sz="1900" b="1" dirty="0"/>
              <a:t>Croatia</a:t>
            </a:r>
          </a:p>
        </c:rich>
      </c:tx>
      <c:layout>
        <c:manualLayout>
          <c:xMode val="edge"/>
          <c:yMode val="edge"/>
          <c:x val="0.46199812442753696"/>
          <c:y val="3.147830472407516E-2"/>
        </c:manualLayout>
      </c:layout>
      <c:overlay val="0"/>
      <c:spPr>
        <a:noFill/>
        <a:ln>
          <a:noFill/>
        </a:ln>
        <a:effectLst/>
      </c:spPr>
      <c:txPr>
        <a:bodyPr rot="0" spcFirstLastPara="1" vertOverflow="ellipsis" vert="horz" wrap="square" anchor="ctr" anchorCtr="1"/>
        <a:lstStyle/>
        <a:p>
          <a:pPr>
            <a:defRPr sz="1900" b="1"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0.48251499347711185"/>
          <c:y val="0.12386213435089076"/>
          <c:w val="0.47537243668832119"/>
          <c:h val="0.84651438894239106"/>
        </c:manualLayout>
      </c:layout>
      <c:barChart>
        <c:barDir val="bar"/>
        <c:grouping val="clustered"/>
        <c:varyColors val="0"/>
        <c:ser>
          <c:idx val="0"/>
          <c:order val="0"/>
          <c:tx>
            <c:strRef>
              <c:f>Sheet1!$P$1</c:f>
              <c:strCache>
                <c:ptCount val="1"/>
                <c:pt idx="0">
                  <c:v>CZ</c:v>
                </c:pt>
              </c:strCache>
            </c:strRef>
          </c:tx>
          <c:spPr>
            <a:solidFill>
              <a:srgbClr val="007681"/>
            </a:solidFill>
            <a:ln>
              <a:noFill/>
            </a:ln>
            <a:effectLst/>
          </c:spPr>
          <c:invertIfNegative val="0"/>
          <c:dLbls>
            <c:dLbl>
              <c:idx val="0"/>
              <c:tx>
                <c:rich>
                  <a:bodyPr/>
                  <a:lstStyle/>
                  <a:p>
                    <a:fld id="{0C2EA5C5-91FB-495E-AB9D-9AA0738AC1FA}" type="CELLRANGE">
                      <a:rPr lang="en-US"/>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0-BD8F-4A4B-81A6-942C7316AF69}"/>
                </c:ext>
              </c:extLst>
            </c:dLbl>
            <c:dLbl>
              <c:idx val="1"/>
              <c:tx>
                <c:rich>
                  <a:bodyPr/>
                  <a:lstStyle/>
                  <a:p>
                    <a:fld id="{3FC2099F-0760-442D-BD65-B20B5518601A}"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1-BD8F-4A4B-81A6-942C7316AF69}"/>
                </c:ext>
              </c:extLst>
            </c:dLbl>
            <c:dLbl>
              <c:idx val="2"/>
              <c:tx>
                <c:rich>
                  <a:bodyPr/>
                  <a:lstStyle/>
                  <a:p>
                    <a:fld id="{B91EBA5E-8FE6-4784-A7B3-382696AECAD9}"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2-BD8F-4A4B-81A6-942C7316AF69}"/>
                </c:ext>
              </c:extLst>
            </c:dLbl>
            <c:dLbl>
              <c:idx val="3"/>
              <c:tx>
                <c:rich>
                  <a:bodyPr/>
                  <a:lstStyle/>
                  <a:p>
                    <a:fld id="{1F9B519B-F6D0-4C18-9476-1E1BBE314B17}"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3-BD8F-4A4B-81A6-942C7316AF69}"/>
                </c:ext>
              </c:extLst>
            </c:dLbl>
            <c:dLbl>
              <c:idx val="4"/>
              <c:tx>
                <c:rich>
                  <a:bodyPr rot="0" spcFirstLastPara="1" vertOverflow="ellipsis" vert="horz" wrap="square" lIns="38100" tIns="19050" rIns="38100" bIns="19050" anchor="ctr" anchorCtr="0">
                    <a:spAutoFit/>
                  </a:bodyPr>
                  <a:lstStyle/>
                  <a:p>
                    <a:pPr algn="ctr">
                      <a:defRPr lang="en-US" sz="1400" b="1" i="0" u="none" strike="noStrike" kern="1200" baseline="0">
                        <a:solidFill>
                          <a:schemeClr val="bg1">
                            <a:lumMod val="50000"/>
                          </a:schemeClr>
                        </a:solidFill>
                        <a:latin typeface="+mn-lt"/>
                        <a:ea typeface="+mn-ea"/>
                        <a:cs typeface="+mn-cs"/>
                      </a:defRPr>
                    </a:pPr>
                    <a:fld id="{79E21141-A478-42EC-AE2D-8E294A858741}" type="CELLRANGE">
                      <a:rPr lang="en-GB"/>
                      <a:pPr algn="ctr">
                        <a:defRPr lang="en-US" sz="1400" b="1">
                          <a:solidFill>
                            <a:schemeClr val="bg1">
                              <a:lumMod val="50000"/>
                            </a:schemeClr>
                          </a:solidFill>
                        </a:defRPr>
                      </a:pPr>
                      <a:t>[CELLRANGE]</a:t>
                    </a:fld>
                    <a:endParaRPr lang="en-GB"/>
                  </a:p>
                </c:rich>
              </c:tx>
              <c:numFmt formatCode="#,##0" sourceLinked="0"/>
              <c:spPr>
                <a:noFill/>
                <a:ln>
                  <a:noFill/>
                </a:ln>
                <a:effectLst/>
              </c:spPr>
              <c:txPr>
                <a:bodyPr rot="0" spcFirstLastPara="1" vertOverflow="ellipsis" vert="horz" wrap="square" lIns="38100" tIns="19050" rIns="38100" bIns="19050" anchor="ctr" anchorCtr="0">
                  <a:spAutoFit/>
                </a:bodyPr>
                <a:lstStyle/>
                <a:p>
                  <a:pPr algn="ctr">
                    <a:defRPr lang="en-US" sz="1400" b="1" i="0" u="none" strike="noStrike" kern="1200" baseline="0">
                      <a:solidFill>
                        <a:schemeClr val="bg1">
                          <a:lumMod val="50000"/>
                        </a:schemeClr>
                      </a:solidFill>
                      <a:latin typeface="+mn-lt"/>
                      <a:ea typeface="+mn-ea"/>
                      <a:cs typeface="+mn-cs"/>
                    </a:defRPr>
                  </a:pPr>
                  <a:endParaRPr lang="en-US"/>
                </a:p>
              </c:txPr>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0-32E7-4E29-9C7A-7F56841F455F}"/>
                </c:ext>
              </c:extLst>
            </c:dLbl>
            <c:dLbl>
              <c:idx val="5"/>
              <c:tx>
                <c:rich>
                  <a:bodyPr/>
                  <a:lstStyle/>
                  <a:p>
                    <a:fld id="{04AC7172-B715-4018-9E3C-12D9C1E18DAB}"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4-BD8F-4A4B-81A6-942C7316AF69}"/>
                </c:ext>
              </c:extLst>
            </c:dLbl>
            <c:dLbl>
              <c:idx val="6"/>
              <c:tx>
                <c:rich>
                  <a:bodyPr/>
                  <a:lstStyle/>
                  <a:p>
                    <a:fld id="{51521203-2EE1-485E-A503-8F4C44232218}"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5-BD8F-4A4B-81A6-942C7316AF69}"/>
                </c:ext>
              </c:extLst>
            </c:dLbl>
            <c:dLbl>
              <c:idx val="7"/>
              <c:tx>
                <c:rich>
                  <a:bodyPr/>
                  <a:lstStyle/>
                  <a:p>
                    <a:fld id="{5826262A-0C3E-4EC5-A28E-E8B8834801DD}" type="CELLRANGE">
                      <a:rPr lang="en-US"/>
                      <a:pPr/>
                      <a:t>[CELLRANGE]</a:t>
                    </a:fld>
                    <a:endParaRPr lang="en-GB"/>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2-32E7-4E29-9C7A-7F56841F455F}"/>
                </c:ext>
              </c:extLst>
            </c:dLbl>
            <c:dLbl>
              <c:idx val="8"/>
              <c:tx>
                <c:rich>
                  <a:bodyPr/>
                  <a:lstStyle/>
                  <a:p>
                    <a:fld id="{72D174D3-D7C3-4BFD-9DB5-8F03EF5F92FF}"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6-BD8F-4A4B-81A6-942C7316AF69}"/>
                </c:ext>
              </c:extLst>
            </c:dLbl>
            <c:dLbl>
              <c:idx val="9"/>
              <c:tx>
                <c:rich>
                  <a:bodyPr/>
                  <a:lstStyle/>
                  <a:p>
                    <a:fld id="{356B06D2-EC39-46EB-AFD8-1EEA88459BE1}"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7-BD8F-4A4B-81A6-942C7316AF69}"/>
                </c:ext>
              </c:extLst>
            </c:dLbl>
            <c:numFmt formatCode="#,##0" sourceLinked="0"/>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bg1">
                        <a:lumMod val="50000"/>
                      </a:schemeClr>
                    </a:solidFill>
                    <a:latin typeface="+mn-lt"/>
                    <a:ea typeface="+mn-ea"/>
                    <a:cs typeface="+mn-cs"/>
                  </a:defRPr>
                </a:pPr>
                <a:endParaRPr lang="en-US"/>
              </a:p>
            </c:txPr>
            <c:dLblPos val="outEnd"/>
            <c:showLegendKey val="0"/>
            <c:showVal val="0"/>
            <c:showCatName val="0"/>
            <c:showSerName val="0"/>
            <c:showPercent val="0"/>
            <c:showBubbleSize val="0"/>
            <c:showLeaderLines val="0"/>
            <c:extLst>
              <c:ext xmlns:c15="http://schemas.microsoft.com/office/drawing/2012/chart" uri="{CE6537A1-D6FC-4f65-9D91-7224C49458BB}">
                <c15:showDataLabelsRange val="1"/>
                <c15:showLeaderLines val="1"/>
                <c15:leaderLines>
                  <c:spPr>
                    <a:ln w="9525" cap="flat" cmpd="sng" algn="ctr">
                      <a:solidFill>
                        <a:schemeClr val="tx1">
                          <a:lumMod val="35000"/>
                          <a:lumOff val="65000"/>
                        </a:schemeClr>
                      </a:solidFill>
                      <a:round/>
                    </a:ln>
                    <a:effectLst/>
                  </c:spPr>
                </c15:leaderLines>
              </c:ext>
            </c:extLst>
          </c:dLbls>
          <c:cat>
            <c:strRef>
              <c:f>Sheet1!$A$2:$A$11</c:f>
              <c:strCache>
                <c:ptCount val="10"/>
                <c:pt idx="0">
                  <c:v>Business or work</c:v>
                </c:pt>
                <c:pt idx="1">
                  <c:v>Tourism</c:v>
                </c:pt>
                <c:pt idx="2">
                  <c:v>The internet/social media </c:v>
                </c:pt>
                <c:pt idx="3">
                  <c:v>In the street/public space</c:v>
                </c:pt>
                <c:pt idx="4">
                  <c:v>They live in my neighbourhood</c:v>
                </c:pt>
                <c:pt idx="5">
                  <c:v>Family and friends</c:v>
                </c:pt>
                <c:pt idx="6">
                  <c:v>School</c:v>
                </c:pt>
                <c:pt idx="7">
                  <c:v>Sport or leisure</c:v>
                </c:pt>
                <c:pt idx="8">
                  <c:v>Other</c:v>
                </c:pt>
                <c:pt idx="9">
                  <c:v>DK/REF</c:v>
                </c:pt>
              </c:strCache>
            </c:strRef>
          </c:cat>
          <c:val>
            <c:numRef>
              <c:f>Sheet1!$P$2:$P$11</c:f>
              <c:numCache>
                <c:formatCode>0</c:formatCode>
                <c:ptCount val="10"/>
                <c:pt idx="0">
                  <c:v>38</c:v>
                </c:pt>
                <c:pt idx="1">
                  <c:v>31</c:v>
                </c:pt>
                <c:pt idx="2">
                  <c:v>20</c:v>
                </c:pt>
                <c:pt idx="3">
                  <c:v>19</c:v>
                </c:pt>
                <c:pt idx="4">
                  <c:v>4</c:v>
                </c:pt>
                <c:pt idx="5">
                  <c:v>4</c:v>
                </c:pt>
                <c:pt idx="6">
                  <c:v>3</c:v>
                </c:pt>
                <c:pt idx="7">
                  <c:v>3</c:v>
                </c:pt>
                <c:pt idx="8">
                  <c:v>3</c:v>
                </c:pt>
                <c:pt idx="9">
                  <c:v>0.4</c:v>
                </c:pt>
              </c:numCache>
            </c:numRef>
          </c:val>
          <c:extLst>
            <c:ext xmlns:c15="http://schemas.microsoft.com/office/drawing/2012/chart" uri="{02D57815-91ED-43cb-92C2-25804820EDAC}">
              <c15:datalabelsRange>
                <c15:f>Sheet1!$P$2:$P$11</c15:f>
                <c15:dlblRangeCache>
                  <c:ptCount val="10"/>
                  <c:pt idx="0">
                    <c:v>38</c:v>
                  </c:pt>
                  <c:pt idx="1">
                    <c:v>31</c:v>
                  </c:pt>
                  <c:pt idx="2">
                    <c:v>20</c:v>
                  </c:pt>
                  <c:pt idx="3">
                    <c:v>19</c:v>
                  </c:pt>
                  <c:pt idx="4">
                    <c:v>4</c:v>
                  </c:pt>
                  <c:pt idx="5">
                    <c:v>4</c:v>
                  </c:pt>
                  <c:pt idx="6">
                    <c:v>3</c:v>
                  </c:pt>
                  <c:pt idx="7">
                    <c:v>3</c:v>
                  </c:pt>
                  <c:pt idx="8">
                    <c:v>3</c:v>
                  </c:pt>
                  <c:pt idx="9">
                    <c:v>0</c:v>
                  </c:pt>
                </c15:dlblRangeCache>
              </c15:datalabelsRange>
            </c:ext>
            <c:ext xmlns:c16="http://schemas.microsoft.com/office/drawing/2014/chart" uri="{C3380CC4-5D6E-409C-BE32-E72D297353CC}">
              <c16:uniqueId val="{00000001-32E7-4E29-9C7A-7F56841F455F}"/>
            </c:ext>
          </c:extLst>
        </c:ser>
        <c:dLbls>
          <c:showLegendKey val="0"/>
          <c:showVal val="0"/>
          <c:showCatName val="0"/>
          <c:showSerName val="0"/>
          <c:showPercent val="0"/>
          <c:showBubbleSize val="0"/>
        </c:dLbls>
        <c:gapWidth val="42"/>
        <c:axId val="548482464"/>
        <c:axId val="548482792"/>
      </c:barChart>
      <c:catAx>
        <c:axId val="548482464"/>
        <c:scaling>
          <c:orientation val="maxMin"/>
        </c:scaling>
        <c:delete val="0"/>
        <c:axPos val="l"/>
        <c:numFmt formatCode="General" sourceLinked="1"/>
        <c:majorTickMark val="out"/>
        <c:minorTickMark val="none"/>
        <c:tickLblPos val="low"/>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lgn="r">
              <a:defRPr sz="1500" b="0" i="0" u="none" strike="noStrike" kern="1200" baseline="0">
                <a:solidFill>
                  <a:schemeClr val="tx1">
                    <a:lumMod val="65000"/>
                    <a:lumOff val="35000"/>
                  </a:schemeClr>
                </a:solidFill>
                <a:latin typeface="+mn-lt"/>
                <a:ea typeface="+mn-ea"/>
                <a:cs typeface="+mn-cs"/>
              </a:defRPr>
            </a:pPr>
            <a:endParaRPr lang="en-US"/>
          </a:p>
        </c:txPr>
        <c:crossAx val="548482792"/>
        <c:crosses val="autoZero"/>
        <c:auto val="1"/>
        <c:lblAlgn val="ctr"/>
        <c:lblOffset val="200"/>
        <c:noMultiLvlLbl val="0"/>
      </c:catAx>
      <c:valAx>
        <c:axId val="548482792"/>
        <c:scaling>
          <c:orientation val="minMax"/>
          <c:max val="70"/>
        </c:scaling>
        <c:delete val="0"/>
        <c:axPos val="t"/>
        <c:numFmt formatCode="0" sourceLinked="1"/>
        <c:majorTickMark val="out"/>
        <c:minorTickMark val="none"/>
        <c:tickLblPos val="nextTo"/>
        <c:spPr>
          <a:noFill/>
          <a:ln>
            <a:solidFill>
              <a:schemeClr val="accent1">
                <a:alpha val="0"/>
              </a:schemeClr>
            </a:solidFill>
          </a:ln>
          <a:effectLst/>
        </c:spPr>
        <c:txPr>
          <a:bodyPr rot="-60000000" spcFirstLastPara="1" vertOverflow="ellipsis" vert="horz" wrap="square" anchor="ctr" anchorCtr="1"/>
          <a:lstStyle/>
          <a:p>
            <a:pPr>
              <a:defRPr sz="1197" b="0" i="0" u="none" strike="noStrike" kern="1200" baseline="0">
                <a:solidFill>
                  <a:srgbClr val="FFFFFF"/>
                </a:solidFill>
                <a:latin typeface="+mn-lt"/>
                <a:ea typeface="+mn-ea"/>
                <a:cs typeface="+mn-cs"/>
              </a:defRPr>
            </a:pPr>
            <a:endParaRPr lang="en-US"/>
          </a:p>
        </c:txPr>
        <c:crossAx val="548482464"/>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862" b="1" i="0" u="none" strike="noStrike" kern="1200" spc="0" baseline="0">
                <a:solidFill>
                  <a:schemeClr val="tx1">
                    <a:lumMod val="65000"/>
                    <a:lumOff val="35000"/>
                  </a:schemeClr>
                </a:solidFill>
                <a:latin typeface="+mn-lt"/>
                <a:ea typeface="+mn-ea"/>
                <a:cs typeface="+mn-cs"/>
              </a:defRPr>
            </a:pPr>
            <a:r>
              <a:rPr lang="en-GB" b="1"/>
              <a:t>Croatia (2016)</a:t>
            </a:r>
            <a:endParaRPr lang="en-GB" b="1" dirty="0"/>
          </a:p>
        </c:rich>
      </c:tx>
      <c:layout>
        <c:manualLayout>
          <c:xMode val="edge"/>
          <c:yMode val="edge"/>
          <c:x val="0.6774077021360736"/>
          <c:y val="1.6686269671999241E-2"/>
        </c:manualLayout>
      </c:layout>
      <c:overlay val="0"/>
      <c:spPr>
        <a:noFill/>
        <a:ln>
          <a:noFill/>
        </a:ln>
        <a:effectLst/>
      </c:spPr>
      <c:txPr>
        <a:bodyPr rot="0" spcFirstLastPara="1" vertOverflow="ellipsis" vert="horz" wrap="square" anchor="ctr" anchorCtr="1"/>
        <a:lstStyle/>
        <a:p>
          <a:pPr>
            <a:defRPr sz="1862" b="1"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0.52647915078698126"/>
          <c:y val="9.6743403422084887E-2"/>
          <c:w val="0.42088388346298544"/>
          <c:h val="0.79651595161800992"/>
        </c:manualLayout>
      </c:layout>
      <c:barChart>
        <c:barDir val="bar"/>
        <c:grouping val="percentStacked"/>
        <c:varyColors val="0"/>
        <c:ser>
          <c:idx val="0"/>
          <c:order val="0"/>
          <c:tx>
            <c:strRef>
              <c:f>Sheet1!$BJ$1</c:f>
              <c:strCache>
                <c:ptCount val="1"/>
                <c:pt idx="0">
                  <c:v>Strongly characterise36</c:v>
                </c:pt>
              </c:strCache>
            </c:strRef>
          </c:tx>
          <c:spPr>
            <a:solidFill>
              <a:srgbClr val="007681"/>
            </a:solidFill>
            <a:ln>
              <a:noFill/>
            </a:ln>
            <a:effectLst/>
          </c:spPr>
          <c:invertIfNegative val="0"/>
          <c:dLbls>
            <c:dLbl>
              <c:idx val="4"/>
              <c:layout>
                <c:manualLayout>
                  <c:x val="2.802940660178842E-3"/>
                  <c:y val="2.927416391964483E-3"/>
                </c:manualLayout>
              </c:layout>
              <c:numFmt formatCode="#,##0" sourceLinked="0"/>
              <c:spPr>
                <a:noFill/>
                <a:ln>
                  <a:noFill/>
                </a:ln>
                <a:effectLst/>
              </c:spPr>
              <c:txPr>
                <a:bodyPr rot="0" spcFirstLastPara="1" vertOverflow="ellipsis" vert="horz" wrap="square" lIns="38100" tIns="19050" rIns="38100" bIns="19050" anchor="ctr" anchorCtr="0">
                  <a:spAutoFit/>
                </a:bodyPr>
                <a:lstStyle/>
                <a:p>
                  <a:pPr algn="ctr">
                    <a:defRPr lang="en-US" sz="1300" b="1"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27D6-4D2A-8C79-354416B21ED7}"/>
                </c:ext>
              </c:extLst>
            </c:dLbl>
            <c:numFmt formatCode="#,##0" sourceLinked="0"/>
            <c:spPr>
              <a:noFill/>
              <a:ln>
                <a:noFill/>
              </a:ln>
              <a:effectLst/>
            </c:spPr>
            <c:txPr>
              <a:bodyPr rot="0" spcFirstLastPara="1" vertOverflow="ellipsis" vert="horz" wrap="square" lIns="38100" tIns="19050" rIns="38100" bIns="19050" anchor="ctr" anchorCtr="1">
                <a:spAutoFit/>
              </a:bodyPr>
              <a:lstStyle/>
              <a:p>
                <a:pPr>
                  <a:defRPr sz="1300" b="1"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Sheet1!$BI$2:$BI$8</c:f>
              <c:strCache>
                <c:ptCount val="7"/>
                <c:pt idx="0">
                  <c:v>Mediterranean way of life and food</c:v>
                </c:pt>
                <c:pt idx="1">
                  <c:v>Hospitality</c:v>
                </c:pt>
                <c:pt idx="2">
                  <c:v>Common cultural heritage and history</c:v>
                </c:pt>
                <c:pt idx="3">
                  <c:v>Migration issues</c:v>
                </c:pt>
                <c:pt idx="4">
                  <c:v>Resistance to change</c:v>
                </c:pt>
                <c:pt idx="5">
                  <c:v>Instability and insecurity</c:v>
                </c:pt>
                <c:pt idx="6">
                  <c:v>Source of conflict</c:v>
                </c:pt>
              </c:strCache>
            </c:strRef>
          </c:cat>
          <c:val>
            <c:numRef>
              <c:f>Sheet1!$BJ$2:$BJ$8</c:f>
              <c:numCache>
                <c:formatCode>0.0\%</c:formatCode>
                <c:ptCount val="7"/>
                <c:pt idx="0">
                  <c:v>52.950049999999997</c:v>
                </c:pt>
                <c:pt idx="1">
                  <c:v>45.978870000000001</c:v>
                </c:pt>
                <c:pt idx="2">
                  <c:v>37.200470000000003</c:v>
                </c:pt>
                <c:pt idx="3">
                  <c:v>34.836350000000003</c:v>
                </c:pt>
                <c:pt idx="4">
                  <c:v>24.52495</c:v>
                </c:pt>
                <c:pt idx="5">
                  <c:v>22.752749999999999</c:v>
                </c:pt>
                <c:pt idx="6">
                  <c:v>17.132840000000002</c:v>
                </c:pt>
              </c:numCache>
            </c:numRef>
          </c:val>
          <c:extLst>
            <c:ext xmlns:c16="http://schemas.microsoft.com/office/drawing/2014/chart" uri="{C3380CC4-5D6E-409C-BE32-E72D297353CC}">
              <c16:uniqueId val="{00000001-27D6-4D2A-8C79-354416B21ED7}"/>
            </c:ext>
          </c:extLst>
        </c:ser>
        <c:ser>
          <c:idx val="1"/>
          <c:order val="1"/>
          <c:tx>
            <c:strRef>
              <c:f>Sheet1!$BK$1</c:f>
              <c:strCache>
                <c:ptCount val="1"/>
                <c:pt idx="0">
                  <c:v>Somewhat characterise37</c:v>
                </c:pt>
              </c:strCache>
            </c:strRef>
          </c:tx>
          <c:spPr>
            <a:solidFill>
              <a:schemeClr val="accent2"/>
            </a:solidFill>
            <a:ln>
              <a:noFill/>
            </a:ln>
            <a:effectLst/>
          </c:spPr>
          <c:invertIfNegative val="0"/>
          <c:dLbls>
            <c:numFmt formatCode="#,##0" sourceLinked="0"/>
            <c:spPr>
              <a:noFill/>
              <a:ln>
                <a:noFill/>
              </a:ln>
              <a:effectLst/>
            </c:spPr>
            <c:txPr>
              <a:bodyPr rot="0" spcFirstLastPara="1" vertOverflow="ellipsis" vert="horz" wrap="square" lIns="38100" tIns="19050" rIns="38100" bIns="19050" anchor="ctr" anchorCtr="0">
                <a:spAutoFit/>
              </a:bodyPr>
              <a:lstStyle/>
              <a:p>
                <a:pPr algn="ctr">
                  <a:defRPr lang="en-GB" sz="1300" b="1"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Sheet1!$BI$2:$BI$8</c:f>
              <c:strCache>
                <c:ptCount val="7"/>
                <c:pt idx="0">
                  <c:v>Mediterranean way of life and food</c:v>
                </c:pt>
                <c:pt idx="1">
                  <c:v>Hospitality</c:v>
                </c:pt>
                <c:pt idx="2">
                  <c:v>Common cultural heritage and history</c:v>
                </c:pt>
                <c:pt idx="3">
                  <c:v>Migration issues</c:v>
                </c:pt>
                <c:pt idx="4">
                  <c:v>Resistance to change</c:v>
                </c:pt>
                <c:pt idx="5">
                  <c:v>Instability and insecurity</c:v>
                </c:pt>
                <c:pt idx="6">
                  <c:v>Source of conflict</c:v>
                </c:pt>
              </c:strCache>
            </c:strRef>
          </c:cat>
          <c:val>
            <c:numRef>
              <c:f>Sheet1!$BK$2:$BK$8</c:f>
              <c:numCache>
                <c:formatCode>0.0\%</c:formatCode>
                <c:ptCount val="7"/>
                <c:pt idx="0">
                  <c:v>38.291319999999999</c:v>
                </c:pt>
                <c:pt idx="1">
                  <c:v>46.458959999999998</c:v>
                </c:pt>
                <c:pt idx="2">
                  <c:v>52.043860000000002</c:v>
                </c:pt>
                <c:pt idx="3">
                  <c:v>47.725160000000002</c:v>
                </c:pt>
                <c:pt idx="4">
                  <c:v>54.977110000000003</c:v>
                </c:pt>
                <c:pt idx="5">
                  <c:v>51.556379999999997</c:v>
                </c:pt>
                <c:pt idx="6">
                  <c:v>54.767159999999997</c:v>
                </c:pt>
              </c:numCache>
            </c:numRef>
          </c:val>
          <c:extLst>
            <c:ext xmlns:c16="http://schemas.microsoft.com/office/drawing/2014/chart" uri="{C3380CC4-5D6E-409C-BE32-E72D297353CC}">
              <c16:uniqueId val="{00000002-27D6-4D2A-8C79-354416B21ED7}"/>
            </c:ext>
          </c:extLst>
        </c:ser>
        <c:ser>
          <c:idx val="2"/>
          <c:order val="2"/>
          <c:tx>
            <c:strRef>
              <c:f>Sheet1!$BL$1</c:f>
              <c:strCache>
                <c:ptCount val="1"/>
                <c:pt idx="0">
                  <c:v>Not characterise at all38</c:v>
                </c:pt>
              </c:strCache>
            </c:strRef>
          </c:tx>
          <c:spPr>
            <a:solidFill>
              <a:srgbClr val="F1BE48"/>
            </a:solidFill>
            <a:ln>
              <a:noFill/>
            </a:ln>
            <a:effectLst/>
          </c:spPr>
          <c:invertIfNegative val="0"/>
          <c:dLbls>
            <c:numFmt formatCode="#,##0" sourceLinked="0"/>
            <c:spPr>
              <a:noFill/>
              <a:ln>
                <a:noFill/>
              </a:ln>
              <a:effectLst/>
            </c:spPr>
            <c:txPr>
              <a:bodyPr rot="0" spcFirstLastPara="1" vertOverflow="ellipsis" vert="horz" wrap="square" lIns="38100" tIns="19050" rIns="38100" bIns="19050" anchor="ctr" anchorCtr="0">
                <a:spAutoFit/>
              </a:bodyPr>
              <a:lstStyle/>
              <a:p>
                <a:pPr algn="ctr">
                  <a:defRPr lang="en-GB" sz="1300" b="1"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Sheet1!$BI$2:$BI$8</c:f>
              <c:strCache>
                <c:ptCount val="7"/>
                <c:pt idx="0">
                  <c:v>Mediterranean way of life and food</c:v>
                </c:pt>
                <c:pt idx="1">
                  <c:v>Hospitality</c:v>
                </c:pt>
                <c:pt idx="2">
                  <c:v>Common cultural heritage and history</c:v>
                </c:pt>
                <c:pt idx="3">
                  <c:v>Migration issues</c:v>
                </c:pt>
                <c:pt idx="4">
                  <c:v>Resistance to change</c:v>
                </c:pt>
                <c:pt idx="5">
                  <c:v>Instability and insecurity</c:v>
                </c:pt>
                <c:pt idx="6">
                  <c:v>Source of conflict</c:v>
                </c:pt>
              </c:strCache>
            </c:strRef>
          </c:cat>
          <c:val>
            <c:numRef>
              <c:f>Sheet1!$BL$2:$BL$8</c:f>
              <c:numCache>
                <c:formatCode>0.0\%</c:formatCode>
                <c:ptCount val="7"/>
                <c:pt idx="0">
                  <c:v>7.7622</c:v>
                </c:pt>
                <c:pt idx="1">
                  <c:v>6.20608</c:v>
                </c:pt>
                <c:pt idx="2">
                  <c:v>8.2055299999999995</c:v>
                </c:pt>
                <c:pt idx="3">
                  <c:v>13.94764</c:v>
                </c:pt>
                <c:pt idx="4">
                  <c:v>16.00873</c:v>
                </c:pt>
                <c:pt idx="5">
                  <c:v>24.06288</c:v>
                </c:pt>
                <c:pt idx="6">
                  <c:v>23.976510000000001</c:v>
                </c:pt>
              </c:numCache>
            </c:numRef>
          </c:val>
          <c:extLst>
            <c:ext xmlns:c16="http://schemas.microsoft.com/office/drawing/2014/chart" uri="{C3380CC4-5D6E-409C-BE32-E72D297353CC}">
              <c16:uniqueId val="{00000003-27D6-4D2A-8C79-354416B21ED7}"/>
            </c:ext>
          </c:extLst>
        </c:ser>
        <c:ser>
          <c:idx val="3"/>
          <c:order val="3"/>
          <c:tx>
            <c:strRef>
              <c:f>Sheet1!$BM$1</c:f>
              <c:strCache>
                <c:ptCount val="1"/>
                <c:pt idx="0">
                  <c:v>DK/REF39</c:v>
                </c:pt>
              </c:strCache>
            </c:strRef>
          </c:tx>
          <c:spPr>
            <a:solidFill>
              <a:schemeClr val="bg1">
                <a:lumMod val="85000"/>
              </a:schemeClr>
            </a:solidFill>
            <a:ln>
              <a:noFill/>
            </a:ln>
            <a:effectLst/>
          </c:spPr>
          <c:invertIfNegative val="0"/>
          <c:dLbls>
            <c:numFmt formatCode="#,##0" sourceLinked="0"/>
            <c:spPr>
              <a:noFill/>
              <a:ln>
                <a:noFill/>
              </a:ln>
              <a:effectLst/>
            </c:spPr>
            <c:txPr>
              <a:bodyPr rot="0" spcFirstLastPara="1" vertOverflow="ellipsis" vert="horz" wrap="square" lIns="38100" tIns="19050" rIns="38100" bIns="19050" anchor="ctr" anchorCtr="1">
                <a:spAutoFit/>
              </a:bodyPr>
              <a:lstStyle/>
              <a:p>
                <a:pPr>
                  <a:defRPr sz="1300" b="1"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Sheet1!$BI$2:$BI$8</c:f>
              <c:strCache>
                <c:ptCount val="7"/>
                <c:pt idx="0">
                  <c:v>Mediterranean way of life and food</c:v>
                </c:pt>
                <c:pt idx="1">
                  <c:v>Hospitality</c:v>
                </c:pt>
                <c:pt idx="2">
                  <c:v>Common cultural heritage and history</c:v>
                </c:pt>
                <c:pt idx="3">
                  <c:v>Migration issues</c:v>
                </c:pt>
                <c:pt idx="4">
                  <c:v>Resistance to change</c:v>
                </c:pt>
                <c:pt idx="5">
                  <c:v>Instability and insecurity</c:v>
                </c:pt>
                <c:pt idx="6">
                  <c:v>Source of conflict</c:v>
                </c:pt>
              </c:strCache>
            </c:strRef>
          </c:cat>
          <c:val>
            <c:numRef>
              <c:f>Sheet1!$BM$2:$BM$8</c:f>
              <c:numCache>
                <c:formatCode>0.0\%</c:formatCode>
                <c:ptCount val="7"/>
                <c:pt idx="0">
                  <c:v>0.99643000000000004</c:v>
                </c:pt>
                <c:pt idx="1">
                  <c:v>1.4</c:v>
                </c:pt>
                <c:pt idx="2">
                  <c:v>2.5501399999999999</c:v>
                </c:pt>
                <c:pt idx="3">
                  <c:v>3.5</c:v>
                </c:pt>
                <c:pt idx="4">
                  <c:v>4.4000000000000004</c:v>
                </c:pt>
                <c:pt idx="5">
                  <c:v>1.62799</c:v>
                </c:pt>
                <c:pt idx="6">
                  <c:v>4.0999999999999996</c:v>
                </c:pt>
              </c:numCache>
            </c:numRef>
          </c:val>
          <c:extLst>
            <c:ext xmlns:c16="http://schemas.microsoft.com/office/drawing/2014/chart" uri="{C3380CC4-5D6E-409C-BE32-E72D297353CC}">
              <c16:uniqueId val="{00000004-27D6-4D2A-8C79-354416B21ED7}"/>
            </c:ext>
          </c:extLst>
        </c:ser>
        <c:dLbls>
          <c:showLegendKey val="0"/>
          <c:showVal val="0"/>
          <c:showCatName val="0"/>
          <c:showSerName val="0"/>
          <c:showPercent val="0"/>
          <c:showBubbleSize val="0"/>
        </c:dLbls>
        <c:gapWidth val="42"/>
        <c:overlap val="100"/>
        <c:axId val="548482464"/>
        <c:axId val="548482792"/>
      </c:barChart>
      <c:catAx>
        <c:axId val="548482464"/>
        <c:scaling>
          <c:orientation val="maxMin"/>
        </c:scaling>
        <c:delete val="0"/>
        <c:axPos val="l"/>
        <c:numFmt formatCode="General" sourceLinked="1"/>
        <c:majorTickMark val="none"/>
        <c:minorTickMark val="none"/>
        <c:tickLblPos val="low"/>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500" b="0" i="0" u="none" strike="noStrike" kern="1200" baseline="0">
                <a:solidFill>
                  <a:schemeClr val="tx1">
                    <a:lumMod val="65000"/>
                    <a:lumOff val="35000"/>
                  </a:schemeClr>
                </a:solidFill>
                <a:latin typeface="+mn-lt"/>
                <a:ea typeface="+mn-ea"/>
                <a:cs typeface="+mn-cs"/>
              </a:defRPr>
            </a:pPr>
            <a:endParaRPr lang="en-US"/>
          </a:p>
        </c:txPr>
        <c:crossAx val="548482792"/>
        <c:crosses val="autoZero"/>
        <c:auto val="1"/>
        <c:lblAlgn val="ctr"/>
        <c:lblOffset val="100"/>
        <c:noMultiLvlLbl val="0"/>
      </c:catAx>
      <c:valAx>
        <c:axId val="548482792"/>
        <c:scaling>
          <c:orientation val="minMax"/>
        </c:scaling>
        <c:delete val="1"/>
        <c:axPos val="t"/>
        <c:numFmt formatCode="0%" sourceLinked="1"/>
        <c:majorTickMark val="none"/>
        <c:minorTickMark val="none"/>
        <c:tickLblPos val="nextTo"/>
        <c:crossAx val="548482464"/>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4">
    <c:autoUpdate val="0"/>
  </c:externalData>
</c:chartSpace>
</file>

<file path=ppt/charts/chart3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40" b="1" i="0" u="none" strike="noStrike" kern="1200" spc="0" baseline="0">
                <a:solidFill>
                  <a:schemeClr val="tx1">
                    <a:lumMod val="65000"/>
                    <a:lumOff val="35000"/>
                  </a:schemeClr>
                </a:solidFill>
                <a:latin typeface="+mn-lt"/>
                <a:ea typeface="+mn-ea"/>
                <a:cs typeface="+mn-cs"/>
              </a:defRPr>
            </a:pPr>
            <a:r>
              <a:rPr lang="en-GB" sz="1440" b="1" i="1" baseline="0" dirty="0">
                <a:effectLst/>
              </a:rPr>
              <a:t>Comparison with </a:t>
            </a:r>
            <a:endParaRPr lang="en-GB" sz="1440" dirty="0">
              <a:effectLst/>
            </a:endParaRPr>
          </a:p>
          <a:p>
            <a:pPr>
              <a:defRPr sz="1440" b="1"/>
            </a:pPr>
            <a:r>
              <a:rPr lang="en-GB" sz="1440" b="1" i="1" baseline="0" dirty="0">
                <a:effectLst/>
              </a:rPr>
              <a:t>European/SEM average</a:t>
            </a:r>
            <a:endParaRPr lang="en-GB" sz="1440" dirty="0">
              <a:effectLst/>
            </a:endParaRPr>
          </a:p>
        </c:rich>
      </c:tx>
      <c:layout>
        <c:manualLayout>
          <c:xMode val="edge"/>
          <c:yMode val="edge"/>
          <c:x val="0.42189519146995363"/>
          <c:y val="1.8942346199233196E-3"/>
        </c:manualLayout>
      </c:layout>
      <c:overlay val="0"/>
      <c:spPr>
        <a:noFill/>
        <a:ln>
          <a:noFill/>
        </a:ln>
        <a:effectLst/>
      </c:spPr>
      <c:txPr>
        <a:bodyPr rot="0" spcFirstLastPara="1" vertOverflow="ellipsis" vert="horz" wrap="square" anchor="ctr" anchorCtr="1"/>
        <a:lstStyle/>
        <a:p>
          <a:pPr>
            <a:defRPr sz="1440" b="1"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0.40400448667753064"/>
          <c:y val="0.12632752345436754"/>
          <c:w val="0.55006081499198256"/>
          <c:h val="0.84089205677423762"/>
        </c:manualLayout>
      </c:layout>
      <c:barChart>
        <c:barDir val="bar"/>
        <c:grouping val="clustered"/>
        <c:varyColors val="0"/>
        <c:ser>
          <c:idx val="0"/>
          <c:order val="0"/>
          <c:tx>
            <c:strRef>
              <c:f>Sheet1!$B$1</c:f>
              <c:strCache>
                <c:ptCount val="1"/>
                <c:pt idx="0">
                  <c:v>Europe</c:v>
                </c:pt>
              </c:strCache>
            </c:strRef>
          </c:tx>
          <c:spPr>
            <a:solidFill>
              <a:srgbClr val="F57B29"/>
            </a:solidFill>
            <a:ln>
              <a:noFill/>
            </a:ln>
            <a:effectLst/>
          </c:spPr>
          <c:invertIfNegative val="0"/>
          <c:dLbls>
            <c:dLbl>
              <c:idx val="4"/>
              <c:numFmt formatCode="#,##0" sourceLinked="0"/>
              <c:spPr>
                <a:noFill/>
                <a:ln>
                  <a:noFill/>
                </a:ln>
                <a:effectLst/>
              </c:spPr>
              <c:txPr>
                <a:bodyPr rot="0" spcFirstLastPara="1" vertOverflow="ellipsis" vert="horz" wrap="square" lIns="38100" tIns="19050" rIns="38100" bIns="19050" anchor="ctr" anchorCtr="0">
                  <a:spAutoFit/>
                </a:bodyPr>
                <a:lstStyle/>
                <a:p>
                  <a:pPr algn="ctr">
                    <a:defRPr lang="en-US" sz="1200" b="1" i="0" u="none" strike="noStrike" kern="1200" baseline="0">
                      <a:solidFill>
                        <a:schemeClr val="bg1">
                          <a:lumMod val="50000"/>
                        </a:schemeClr>
                      </a:solidFill>
                      <a:latin typeface="+mn-lt"/>
                      <a:ea typeface="+mn-ea"/>
                      <a:cs typeface="+mn-cs"/>
                    </a:defRPr>
                  </a:pPr>
                  <a:endParaRPr lang="en-US"/>
                </a:p>
              </c:txPr>
              <c:dLblPos val="outEnd"/>
              <c:showLegendKey val="0"/>
              <c:showVal val="1"/>
              <c:showCatName val="0"/>
              <c:showSerName val="0"/>
              <c:showPercent val="0"/>
              <c:showBubbleSize val="0"/>
              <c:extLst>
                <c:ext xmlns:c16="http://schemas.microsoft.com/office/drawing/2014/chart" uri="{C3380CC4-5D6E-409C-BE32-E72D297353CC}">
                  <c16:uniqueId val="{00000000-4294-4608-A7B5-03FC1C8BD597}"/>
                </c:ext>
              </c:extLst>
            </c:dLbl>
            <c:numFmt formatCode="#,##0" sourceLinked="0"/>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bg1">
                        <a:lumMod val="50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Sheet1!$A$2:$A$11</c:f>
              <c:strCache>
                <c:ptCount val="10"/>
                <c:pt idx="0">
                  <c:v>Business or work</c:v>
                </c:pt>
                <c:pt idx="1">
                  <c:v>Tourism</c:v>
                </c:pt>
                <c:pt idx="2">
                  <c:v>The internet/social media</c:v>
                </c:pt>
                <c:pt idx="3">
                  <c:v>Met in the street/public space</c:v>
                </c:pt>
                <c:pt idx="4">
                  <c:v>They live in my neighbourhood</c:v>
                </c:pt>
                <c:pt idx="5">
                  <c:v>Friends and family </c:v>
                </c:pt>
                <c:pt idx="6">
                  <c:v>School</c:v>
                </c:pt>
                <c:pt idx="7">
                  <c:v>Sport or leisure </c:v>
                </c:pt>
                <c:pt idx="8">
                  <c:v>Other</c:v>
                </c:pt>
                <c:pt idx="9">
                  <c:v>DK/REF</c:v>
                </c:pt>
              </c:strCache>
            </c:strRef>
          </c:cat>
          <c:val>
            <c:numRef>
              <c:f>Sheet1!$B$2:$B$11</c:f>
              <c:numCache>
                <c:formatCode>0.0\%</c:formatCode>
                <c:ptCount val="10"/>
                <c:pt idx="0">
                  <c:v>42.3</c:v>
                </c:pt>
                <c:pt idx="1">
                  <c:v>19</c:v>
                </c:pt>
                <c:pt idx="2">
                  <c:v>8.3000000000000007</c:v>
                </c:pt>
                <c:pt idx="3">
                  <c:v>16.899999999999999</c:v>
                </c:pt>
                <c:pt idx="4">
                  <c:v>23.2</c:v>
                </c:pt>
                <c:pt idx="5" formatCode="0\%">
                  <c:v>9.9</c:v>
                </c:pt>
                <c:pt idx="6">
                  <c:v>9.8000000000000007</c:v>
                </c:pt>
                <c:pt idx="7">
                  <c:v>1.8</c:v>
                </c:pt>
                <c:pt idx="8">
                  <c:v>4.3</c:v>
                </c:pt>
                <c:pt idx="9">
                  <c:v>0.2</c:v>
                </c:pt>
              </c:numCache>
            </c:numRef>
          </c:val>
          <c:extLst>
            <c:ext xmlns:c16="http://schemas.microsoft.com/office/drawing/2014/chart" uri="{C3380CC4-5D6E-409C-BE32-E72D297353CC}">
              <c16:uniqueId val="{00000001-4294-4608-A7B5-03FC1C8BD597}"/>
            </c:ext>
          </c:extLst>
        </c:ser>
        <c:ser>
          <c:idx val="1"/>
          <c:order val="1"/>
          <c:tx>
            <c:strRef>
              <c:f>Sheet1!$C$1</c:f>
              <c:strCache>
                <c:ptCount val="1"/>
                <c:pt idx="0">
                  <c:v>SEM</c:v>
                </c:pt>
              </c:strCache>
            </c:strRef>
          </c:tx>
          <c:spPr>
            <a:solidFill>
              <a:srgbClr val="FFC000"/>
            </a:solidFill>
            <a:ln>
              <a:noFill/>
            </a:ln>
            <a:effectLst/>
          </c:spPr>
          <c:invertIfNegative val="0"/>
          <c:dLbls>
            <c:numFmt formatCode="#,##0" sourceLinked="0"/>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bg1">
                        <a:lumMod val="50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Sheet1!$A$2:$A$11</c:f>
              <c:strCache>
                <c:ptCount val="10"/>
                <c:pt idx="0">
                  <c:v>Business or work</c:v>
                </c:pt>
                <c:pt idx="1">
                  <c:v>Tourism</c:v>
                </c:pt>
                <c:pt idx="2">
                  <c:v>The internet/social media</c:v>
                </c:pt>
                <c:pt idx="3">
                  <c:v>Met in the street/public space</c:v>
                </c:pt>
                <c:pt idx="4">
                  <c:v>They live in my neighbourhood</c:v>
                </c:pt>
                <c:pt idx="5">
                  <c:v>Friends and family </c:v>
                </c:pt>
                <c:pt idx="6">
                  <c:v>School</c:v>
                </c:pt>
                <c:pt idx="7">
                  <c:v>Sport or leisure </c:v>
                </c:pt>
                <c:pt idx="8">
                  <c:v>Other</c:v>
                </c:pt>
                <c:pt idx="9">
                  <c:v>DK/REF</c:v>
                </c:pt>
              </c:strCache>
            </c:strRef>
          </c:cat>
          <c:val>
            <c:numRef>
              <c:f>Sheet1!$C$2:$C$11</c:f>
              <c:numCache>
                <c:formatCode>0.0\%</c:formatCode>
                <c:ptCount val="10"/>
                <c:pt idx="0">
                  <c:v>15.1</c:v>
                </c:pt>
                <c:pt idx="1">
                  <c:v>11.2</c:v>
                </c:pt>
                <c:pt idx="2">
                  <c:v>58.7</c:v>
                </c:pt>
                <c:pt idx="3">
                  <c:v>8.6</c:v>
                </c:pt>
                <c:pt idx="4">
                  <c:v>8.5</c:v>
                </c:pt>
                <c:pt idx="5" formatCode="0\%">
                  <c:v>10.3</c:v>
                </c:pt>
                <c:pt idx="6">
                  <c:v>2.4</c:v>
                </c:pt>
                <c:pt idx="7">
                  <c:v>0.1</c:v>
                </c:pt>
                <c:pt idx="8">
                  <c:v>0.9</c:v>
                </c:pt>
                <c:pt idx="9">
                  <c:v>9.69E-2</c:v>
                </c:pt>
              </c:numCache>
            </c:numRef>
          </c:val>
          <c:extLst>
            <c:ext xmlns:c16="http://schemas.microsoft.com/office/drawing/2014/chart" uri="{C3380CC4-5D6E-409C-BE32-E72D297353CC}">
              <c16:uniqueId val="{00000002-4294-4608-A7B5-03FC1C8BD597}"/>
            </c:ext>
          </c:extLst>
        </c:ser>
        <c:dLbls>
          <c:showLegendKey val="0"/>
          <c:showVal val="0"/>
          <c:showCatName val="0"/>
          <c:showSerName val="0"/>
          <c:showPercent val="0"/>
          <c:showBubbleSize val="0"/>
        </c:dLbls>
        <c:gapWidth val="42"/>
        <c:axId val="548482464"/>
        <c:axId val="548482792"/>
      </c:barChart>
      <c:catAx>
        <c:axId val="548482464"/>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lgn="r">
              <a:defRPr sz="1300" b="0" i="1" u="none" strike="noStrike" kern="1200" baseline="0">
                <a:solidFill>
                  <a:schemeClr val="tx1">
                    <a:lumMod val="65000"/>
                    <a:lumOff val="35000"/>
                  </a:schemeClr>
                </a:solidFill>
                <a:latin typeface="+mn-lt"/>
                <a:ea typeface="+mn-ea"/>
                <a:cs typeface="+mn-cs"/>
              </a:defRPr>
            </a:pPr>
            <a:endParaRPr lang="en-US"/>
          </a:p>
        </c:txPr>
        <c:crossAx val="548482792"/>
        <c:crosses val="autoZero"/>
        <c:auto val="1"/>
        <c:lblAlgn val="ctr"/>
        <c:lblOffset val="100"/>
        <c:noMultiLvlLbl val="0"/>
      </c:catAx>
      <c:valAx>
        <c:axId val="548482792"/>
        <c:scaling>
          <c:orientation val="minMax"/>
          <c:max val="70"/>
        </c:scaling>
        <c:delete val="0"/>
        <c:axPos val="t"/>
        <c:numFmt formatCode="0.0\%" sourceLinked="1"/>
        <c:majorTickMark val="out"/>
        <c:minorTickMark val="none"/>
        <c:tickLblPos val="nextTo"/>
        <c:spPr>
          <a:noFill/>
          <a:ln>
            <a:solidFill>
              <a:schemeClr val="accent1">
                <a:alpha val="0"/>
              </a:schemeClr>
            </a:solidFill>
          </a:ln>
          <a:effectLst/>
        </c:spPr>
        <c:txPr>
          <a:bodyPr rot="-60000000" spcFirstLastPara="1" vertOverflow="ellipsis" vert="horz" wrap="square" anchor="ctr" anchorCtr="1"/>
          <a:lstStyle/>
          <a:p>
            <a:pPr>
              <a:defRPr sz="1197" b="0" i="0" u="none" strike="noStrike" kern="1200" baseline="0">
                <a:solidFill>
                  <a:srgbClr val="FFFFFF"/>
                </a:solidFill>
                <a:latin typeface="+mn-lt"/>
                <a:ea typeface="+mn-ea"/>
                <a:cs typeface="+mn-cs"/>
              </a:defRPr>
            </a:pPr>
            <a:endParaRPr lang="en-US"/>
          </a:p>
        </c:txPr>
        <c:crossAx val="548482464"/>
        <c:crosses val="autoZero"/>
        <c:crossBetween val="between"/>
        <c:majorUnit val="10"/>
      </c:valAx>
      <c:spPr>
        <a:noFill/>
        <a:ln>
          <a:noFill/>
        </a:ln>
        <a:effectLst/>
      </c:spPr>
    </c:plotArea>
    <c:legend>
      <c:legendPos val="r"/>
      <c:layout>
        <c:manualLayout>
          <c:xMode val="edge"/>
          <c:yMode val="edge"/>
          <c:x val="0.65972750103789635"/>
          <c:y val="0.84981736107376971"/>
          <c:w val="0.3070821078359714"/>
          <c:h val="0.11400737777013371"/>
        </c:manualLayout>
      </c:layout>
      <c:overlay val="0"/>
      <c:spPr>
        <a:noFill/>
        <a:ln>
          <a:noFill/>
        </a:ln>
        <a:effectLst/>
      </c:spPr>
      <c:txPr>
        <a:bodyPr rot="0" spcFirstLastPara="1" vertOverflow="ellipsis" vert="horz" wrap="square" anchor="ctr" anchorCtr="1"/>
        <a:lstStyle/>
        <a:p>
          <a:pPr>
            <a:defRPr sz="13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3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400" b="1" i="0" u="none" strike="noStrike" kern="1200" spc="0" baseline="0">
                <a:solidFill>
                  <a:schemeClr val="tx1">
                    <a:lumMod val="65000"/>
                    <a:lumOff val="35000"/>
                  </a:schemeClr>
                </a:solidFill>
                <a:latin typeface="+mn-lt"/>
                <a:ea typeface="+mn-ea"/>
                <a:cs typeface="+mn-cs"/>
              </a:defRPr>
            </a:pPr>
            <a:r>
              <a:rPr lang="en-GB" sz="2400" b="1" dirty="0"/>
              <a:t>Croatia</a:t>
            </a:r>
          </a:p>
        </c:rich>
      </c:tx>
      <c:layout>
        <c:manualLayout>
          <c:xMode val="edge"/>
          <c:yMode val="edge"/>
          <c:x val="0.50358655713218814"/>
          <c:y val="6.5908503769123621E-3"/>
        </c:manualLayout>
      </c:layout>
      <c:overlay val="0"/>
      <c:spPr>
        <a:noFill/>
        <a:ln>
          <a:noFill/>
        </a:ln>
        <a:effectLst/>
      </c:spPr>
      <c:txPr>
        <a:bodyPr rot="0" spcFirstLastPara="1" vertOverflow="ellipsis" vert="horz" wrap="square" anchor="ctr" anchorCtr="1"/>
        <a:lstStyle/>
        <a:p>
          <a:pPr>
            <a:defRPr sz="2400" b="1"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0.42657169876787993"/>
          <c:y val="0.30974549780777783"/>
          <c:w val="0.38250701186623515"/>
          <c:h val="0.55339251922828248"/>
        </c:manualLayout>
      </c:layout>
      <c:barChart>
        <c:barDir val="bar"/>
        <c:grouping val="clustered"/>
        <c:varyColors val="0"/>
        <c:ser>
          <c:idx val="0"/>
          <c:order val="0"/>
          <c:tx>
            <c:strRef>
              <c:f>Sheet1!$B$1</c:f>
              <c:strCache>
                <c:ptCount val="1"/>
                <c:pt idx="0">
                  <c:v>2012</c:v>
                </c:pt>
              </c:strCache>
            </c:strRef>
          </c:tx>
          <c:spPr>
            <a:solidFill>
              <a:srgbClr val="007681"/>
            </a:solidFill>
            <a:ln>
              <a:noFill/>
            </a:ln>
            <a:effectLst/>
          </c:spPr>
          <c:invertIfNegative val="0"/>
          <c:dPt>
            <c:idx val="1"/>
            <c:invertIfNegative val="0"/>
            <c:bubble3D val="0"/>
            <c:spPr>
              <a:solidFill>
                <a:srgbClr val="007681"/>
              </a:solidFill>
              <a:ln>
                <a:noFill/>
              </a:ln>
              <a:effectLst/>
            </c:spPr>
            <c:extLst>
              <c:ext xmlns:c16="http://schemas.microsoft.com/office/drawing/2014/chart" uri="{C3380CC4-5D6E-409C-BE32-E72D297353CC}">
                <c16:uniqueId val="{00000001-AA90-48CD-B2C6-270E7D778ACC}"/>
              </c:ext>
            </c:extLst>
          </c:dPt>
          <c:dPt>
            <c:idx val="2"/>
            <c:invertIfNegative val="0"/>
            <c:bubble3D val="0"/>
            <c:spPr>
              <a:solidFill>
                <a:srgbClr val="007681"/>
              </a:solidFill>
              <a:ln>
                <a:noFill/>
              </a:ln>
              <a:effectLst/>
            </c:spPr>
            <c:extLst>
              <c:ext xmlns:c16="http://schemas.microsoft.com/office/drawing/2014/chart" uri="{C3380CC4-5D6E-409C-BE32-E72D297353CC}">
                <c16:uniqueId val="{00000003-AA90-48CD-B2C6-270E7D778ACC}"/>
              </c:ext>
            </c:extLst>
          </c:dPt>
          <c:dPt>
            <c:idx val="3"/>
            <c:invertIfNegative val="0"/>
            <c:bubble3D val="0"/>
            <c:spPr>
              <a:solidFill>
                <a:srgbClr val="007681"/>
              </a:solidFill>
              <a:ln>
                <a:noFill/>
              </a:ln>
              <a:effectLst/>
            </c:spPr>
            <c:extLst>
              <c:ext xmlns:c16="http://schemas.microsoft.com/office/drawing/2014/chart" uri="{C3380CC4-5D6E-409C-BE32-E72D297353CC}">
                <c16:uniqueId val="{00000005-AA90-48CD-B2C6-270E7D778ACC}"/>
              </c:ext>
            </c:extLst>
          </c:dPt>
          <c:dPt>
            <c:idx val="4"/>
            <c:invertIfNegative val="0"/>
            <c:bubble3D val="0"/>
            <c:spPr>
              <a:solidFill>
                <a:srgbClr val="007681"/>
              </a:solidFill>
              <a:ln>
                <a:noFill/>
              </a:ln>
              <a:effectLst/>
            </c:spPr>
            <c:extLst>
              <c:ext xmlns:c16="http://schemas.microsoft.com/office/drawing/2014/chart" uri="{C3380CC4-5D6E-409C-BE32-E72D297353CC}">
                <c16:uniqueId val="{00000007-AA90-48CD-B2C6-270E7D778ACC}"/>
              </c:ext>
            </c:extLst>
          </c:dPt>
          <c:dLbls>
            <c:dLbl>
              <c:idx val="4"/>
              <c:numFmt formatCode="#,##0" sourceLinked="0"/>
              <c:spPr>
                <a:noFill/>
                <a:ln>
                  <a:noFill/>
                </a:ln>
                <a:effectLst/>
              </c:spPr>
              <c:txPr>
                <a:bodyPr rot="0" spcFirstLastPara="1" vertOverflow="ellipsis" vert="horz" wrap="square" lIns="38100" tIns="19050" rIns="38100" bIns="19050" anchor="ctr" anchorCtr="0">
                  <a:spAutoFit/>
                </a:bodyPr>
                <a:lstStyle/>
                <a:p>
                  <a:pPr algn="ctr">
                    <a:defRPr lang="en-US" sz="1600" b="1" i="0" u="none" strike="noStrike" kern="1200" baseline="0">
                      <a:solidFill>
                        <a:schemeClr val="bg1">
                          <a:lumMod val="50000"/>
                        </a:schemeClr>
                      </a:solidFill>
                      <a:latin typeface="+mn-lt"/>
                      <a:ea typeface="+mn-ea"/>
                      <a:cs typeface="+mn-cs"/>
                    </a:defRPr>
                  </a:pPr>
                  <a:endParaRPr lang="en-US"/>
                </a:p>
              </c:txPr>
              <c:dLblPos val="outEnd"/>
              <c:showLegendKey val="0"/>
              <c:showVal val="1"/>
              <c:showCatName val="0"/>
              <c:showSerName val="0"/>
              <c:showPercent val="0"/>
              <c:showBubbleSize val="0"/>
              <c:extLst>
                <c:ext xmlns:c16="http://schemas.microsoft.com/office/drawing/2014/chart" uri="{C3380CC4-5D6E-409C-BE32-E72D297353CC}">
                  <c16:uniqueId val="{00000007-AA90-48CD-B2C6-270E7D778ACC}"/>
                </c:ext>
              </c:extLst>
            </c:dLbl>
            <c:dLbl>
              <c:idx val="8"/>
              <c:numFmt formatCode="#,##0.0" sourceLinked="0"/>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bg1">
                          <a:lumMod val="50000"/>
                        </a:schemeClr>
                      </a:solidFill>
                      <a:latin typeface="+mn-lt"/>
                      <a:ea typeface="+mn-ea"/>
                      <a:cs typeface="+mn-cs"/>
                    </a:defRPr>
                  </a:pPr>
                  <a:endParaRPr lang="en-US"/>
                </a:p>
              </c:txPr>
              <c:dLblPos val="outEnd"/>
              <c:showLegendKey val="0"/>
              <c:showVal val="1"/>
              <c:showCatName val="0"/>
              <c:showSerName val="0"/>
              <c:showPercent val="0"/>
              <c:showBubbleSize val="0"/>
              <c:extLst>
                <c:ext xmlns:c16="http://schemas.microsoft.com/office/drawing/2014/chart" uri="{C3380CC4-5D6E-409C-BE32-E72D297353CC}">
                  <c16:uniqueId val="{00000008-AA90-48CD-B2C6-270E7D778ACC}"/>
                </c:ext>
              </c:extLst>
            </c:dLbl>
            <c:numFmt formatCode="#,##0" sourceLinked="0"/>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bg1">
                        <a:lumMod val="50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Sheet1!$A$2:$A$3</c:f>
              <c:numCache>
                <c:formatCode>General</c:formatCode>
                <c:ptCount val="2"/>
                <c:pt idx="0">
                  <c:v>2020</c:v>
                </c:pt>
                <c:pt idx="1">
                  <c:v>2016</c:v>
                </c:pt>
              </c:numCache>
            </c:numRef>
          </c:cat>
          <c:val>
            <c:numRef>
              <c:f>Sheet1!$B$2:$B$3</c:f>
              <c:numCache>
                <c:formatCode>0.0\%</c:formatCode>
                <c:ptCount val="2"/>
                <c:pt idx="0">
                  <c:v>27</c:v>
                </c:pt>
                <c:pt idx="1">
                  <c:v>26.8</c:v>
                </c:pt>
              </c:numCache>
            </c:numRef>
          </c:val>
          <c:extLst>
            <c:ext xmlns:c16="http://schemas.microsoft.com/office/drawing/2014/chart" uri="{C3380CC4-5D6E-409C-BE32-E72D297353CC}">
              <c16:uniqueId val="{00000009-AA90-48CD-B2C6-270E7D778ACC}"/>
            </c:ext>
          </c:extLst>
        </c:ser>
        <c:dLbls>
          <c:showLegendKey val="0"/>
          <c:showVal val="0"/>
          <c:showCatName val="0"/>
          <c:showSerName val="0"/>
          <c:showPercent val="0"/>
          <c:showBubbleSize val="0"/>
        </c:dLbls>
        <c:gapWidth val="42"/>
        <c:axId val="548482464"/>
        <c:axId val="548482792"/>
      </c:barChart>
      <c:catAx>
        <c:axId val="548482464"/>
        <c:scaling>
          <c:orientation val="maxMin"/>
        </c:scaling>
        <c:delete val="0"/>
        <c:axPos val="l"/>
        <c:numFmt formatCode="General" sourceLinked="1"/>
        <c:majorTickMark val="out"/>
        <c:minorTickMark val="none"/>
        <c:tickLblPos val="low"/>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800" b="1" i="0" u="none" strike="noStrike" kern="1200" baseline="0">
                <a:solidFill>
                  <a:schemeClr val="tx1">
                    <a:lumMod val="65000"/>
                    <a:lumOff val="35000"/>
                  </a:schemeClr>
                </a:solidFill>
                <a:latin typeface="+mn-lt"/>
                <a:ea typeface="+mn-ea"/>
                <a:cs typeface="+mn-cs"/>
              </a:defRPr>
            </a:pPr>
            <a:endParaRPr lang="en-US"/>
          </a:p>
        </c:txPr>
        <c:crossAx val="548482792"/>
        <c:crosses val="autoZero"/>
        <c:auto val="1"/>
        <c:lblAlgn val="ctr"/>
        <c:lblOffset val="100"/>
        <c:noMultiLvlLbl val="0"/>
      </c:catAx>
      <c:valAx>
        <c:axId val="548482792"/>
        <c:scaling>
          <c:orientation val="minMax"/>
          <c:max val="80"/>
        </c:scaling>
        <c:delete val="0"/>
        <c:axPos val="t"/>
        <c:numFmt formatCode="0.0\%" sourceLinked="1"/>
        <c:majorTickMark val="out"/>
        <c:minorTickMark val="none"/>
        <c:tickLblPos val="nextTo"/>
        <c:spPr>
          <a:noFill/>
          <a:ln>
            <a:solidFill>
              <a:schemeClr val="accent1">
                <a:alpha val="0"/>
              </a:schemeClr>
            </a:solidFill>
          </a:ln>
          <a:effectLst/>
        </c:spPr>
        <c:txPr>
          <a:bodyPr rot="-60000000" spcFirstLastPara="1" vertOverflow="ellipsis" vert="horz" wrap="square" anchor="ctr" anchorCtr="1"/>
          <a:lstStyle/>
          <a:p>
            <a:pPr>
              <a:defRPr sz="1197" b="0" i="0" u="none" strike="noStrike" kern="1200" baseline="0">
                <a:solidFill>
                  <a:srgbClr val="FFFFFF"/>
                </a:solidFill>
                <a:latin typeface="+mn-lt"/>
                <a:ea typeface="+mn-ea"/>
                <a:cs typeface="+mn-cs"/>
              </a:defRPr>
            </a:pPr>
            <a:endParaRPr lang="en-US"/>
          </a:p>
        </c:txPr>
        <c:crossAx val="548482464"/>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userShapes r:id="rId4"/>
</c:chartSpace>
</file>

<file path=ppt/charts/chart3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0400448667753064"/>
          <c:y val="0.12632752345436754"/>
          <c:w val="0.55006081499198256"/>
          <c:h val="0.84089205677423762"/>
        </c:manualLayout>
      </c:layout>
      <c:barChart>
        <c:barDir val="bar"/>
        <c:grouping val="clustered"/>
        <c:varyColors val="0"/>
        <c:ser>
          <c:idx val="0"/>
          <c:order val="0"/>
          <c:tx>
            <c:strRef>
              <c:f>Sheet1!$B$1</c:f>
              <c:strCache>
                <c:ptCount val="1"/>
                <c:pt idx="0">
                  <c:v>2020</c:v>
                </c:pt>
              </c:strCache>
            </c:strRef>
          </c:tx>
          <c:spPr>
            <a:solidFill>
              <a:srgbClr val="F57B2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bg1">
                        <a:lumMod val="50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Sheet1!$A$2:$A$11</c:f>
              <c:strCache>
                <c:ptCount val="10"/>
                <c:pt idx="0">
                  <c:v>Business or work</c:v>
                </c:pt>
                <c:pt idx="1">
                  <c:v>Tourism</c:v>
                </c:pt>
                <c:pt idx="2">
                  <c:v>The internet/social media </c:v>
                </c:pt>
                <c:pt idx="3">
                  <c:v>In the street/public space</c:v>
                </c:pt>
                <c:pt idx="4">
                  <c:v>They live in my neighbourhood</c:v>
                </c:pt>
                <c:pt idx="5">
                  <c:v>Family and friends (2020 only)</c:v>
                </c:pt>
                <c:pt idx="6">
                  <c:v>School</c:v>
                </c:pt>
                <c:pt idx="7">
                  <c:v>Sport or leisure (2020 only)</c:v>
                </c:pt>
                <c:pt idx="8">
                  <c:v>Other</c:v>
                </c:pt>
                <c:pt idx="9">
                  <c:v>DK/REF</c:v>
                </c:pt>
              </c:strCache>
            </c:strRef>
          </c:cat>
          <c:val>
            <c:numRef>
              <c:f>Sheet1!$B$2:$B$11</c:f>
              <c:numCache>
                <c:formatCode>0</c:formatCode>
                <c:ptCount val="10"/>
                <c:pt idx="0">
                  <c:v>38</c:v>
                </c:pt>
                <c:pt idx="1">
                  <c:v>31</c:v>
                </c:pt>
                <c:pt idx="2">
                  <c:v>20</c:v>
                </c:pt>
                <c:pt idx="3">
                  <c:v>19</c:v>
                </c:pt>
                <c:pt idx="4">
                  <c:v>4</c:v>
                </c:pt>
                <c:pt idx="5">
                  <c:v>4</c:v>
                </c:pt>
                <c:pt idx="6">
                  <c:v>3</c:v>
                </c:pt>
                <c:pt idx="7">
                  <c:v>3</c:v>
                </c:pt>
                <c:pt idx="8">
                  <c:v>3</c:v>
                </c:pt>
                <c:pt idx="9">
                  <c:v>0.4</c:v>
                </c:pt>
              </c:numCache>
            </c:numRef>
          </c:val>
          <c:extLst>
            <c:ext xmlns:c16="http://schemas.microsoft.com/office/drawing/2014/chart" uri="{C3380CC4-5D6E-409C-BE32-E72D297353CC}">
              <c16:uniqueId val="{00000002-D4EE-4AEA-BA9D-F7CC9CDEC3C1}"/>
            </c:ext>
          </c:extLst>
        </c:ser>
        <c:ser>
          <c:idx val="1"/>
          <c:order val="1"/>
          <c:tx>
            <c:strRef>
              <c:f>Sheet1!$C$1</c:f>
              <c:strCache>
                <c:ptCount val="1"/>
                <c:pt idx="0">
                  <c:v>2016</c:v>
                </c:pt>
              </c:strCache>
            </c:strRef>
          </c:tx>
          <c:spPr>
            <a:solidFill>
              <a:srgbClr val="FFC000"/>
            </a:solidFill>
            <a:ln>
              <a:noFill/>
            </a:ln>
            <a:effectLst/>
          </c:spPr>
          <c:invertIfNegative val="0"/>
          <c:dLbls>
            <c:numFmt formatCode="#,##0" sourceLinked="0"/>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bg1">
                        <a:lumMod val="50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Sheet1!$A$2:$A$11</c:f>
              <c:strCache>
                <c:ptCount val="10"/>
                <c:pt idx="0">
                  <c:v>Business or work</c:v>
                </c:pt>
                <c:pt idx="1">
                  <c:v>Tourism</c:v>
                </c:pt>
                <c:pt idx="2">
                  <c:v>The internet/social media </c:v>
                </c:pt>
                <c:pt idx="3">
                  <c:v>In the street/public space</c:v>
                </c:pt>
                <c:pt idx="4">
                  <c:v>They live in my neighbourhood</c:v>
                </c:pt>
                <c:pt idx="5">
                  <c:v>Family and friends (2020 only)</c:v>
                </c:pt>
                <c:pt idx="6">
                  <c:v>School</c:v>
                </c:pt>
                <c:pt idx="7">
                  <c:v>Sport or leisure (2020 only)</c:v>
                </c:pt>
                <c:pt idx="8">
                  <c:v>Other</c:v>
                </c:pt>
                <c:pt idx="9">
                  <c:v>DK/REF</c:v>
                </c:pt>
              </c:strCache>
            </c:strRef>
          </c:cat>
          <c:val>
            <c:numRef>
              <c:f>Sheet1!$C$2:$C$11</c:f>
              <c:numCache>
                <c:formatCode>0\%</c:formatCode>
                <c:ptCount val="10"/>
                <c:pt idx="0">
                  <c:v>31.352730000000001</c:v>
                </c:pt>
                <c:pt idx="1">
                  <c:v>32.496110000000002</c:v>
                </c:pt>
                <c:pt idx="2">
                  <c:v>14.09033</c:v>
                </c:pt>
                <c:pt idx="3">
                  <c:v>18.085439999999998</c:v>
                </c:pt>
                <c:pt idx="4">
                  <c:v>11.04585</c:v>
                </c:pt>
                <c:pt idx="5">
                  <c:v>0</c:v>
                </c:pt>
                <c:pt idx="6">
                  <c:v>3.9325800000000002</c:v>
                </c:pt>
                <c:pt idx="7">
                  <c:v>0</c:v>
                </c:pt>
                <c:pt idx="8">
                  <c:v>10.74849</c:v>
                </c:pt>
                <c:pt idx="9">
                  <c:v>0.3</c:v>
                </c:pt>
              </c:numCache>
            </c:numRef>
          </c:val>
          <c:extLst>
            <c:ext xmlns:c16="http://schemas.microsoft.com/office/drawing/2014/chart" uri="{C3380CC4-5D6E-409C-BE32-E72D297353CC}">
              <c16:uniqueId val="{00000004-D4EE-4AEA-BA9D-F7CC9CDEC3C1}"/>
            </c:ext>
          </c:extLst>
        </c:ser>
        <c:dLbls>
          <c:dLblPos val="outEnd"/>
          <c:showLegendKey val="0"/>
          <c:showVal val="1"/>
          <c:showCatName val="0"/>
          <c:showSerName val="0"/>
          <c:showPercent val="0"/>
          <c:showBubbleSize val="0"/>
        </c:dLbls>
        <c:gapWidth val="42"/>
        <c:axId val="548482464"/>
        <c:axId val="548482792"/>
      </c:barChart>
      <c:catAx>
        <c:axId val="548482464"/>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lgn="r">
              <a:defRPr sz="1500" b="0" i="0" u="none" strike="noStrike" kern="1200" baseline="0">
                <a:solidFill>
                  <a:schemeClr val="tx1">
                    <a:lumMod val="65000"/>
                    <a:lumOff val="35000"/>
                  </a:schemeClr>
                </a:solidFill>
                <a:latin typeface="+mn-lt"/>
                <a:ea typeface="+mn-ea"/>
                <a:cs typeface="+mn-cs"/>
              </a:defRPr>
            </a:pPr>
            <a:endParaRPr lang="en-US"/>
          </a:p>
        </c:txPr>
        <c:crossAx val="548482792"/>
        <c:crosses val="autoZero"/>
        <c:auto val="1"/>
        <c:lblAlgn val="ctr"/>
        <c:lblOffset val="100"/>
        <c:noMultiLvlLbl val="0"/>
      </c:catAx>
      <c:valAx>
        <c:axId val="548482792"/>
        <c:scaling>
          <c:orientation val="minMax"/>
          <c:max val="70"/>
        </c:scaling>
        <c:delete val="1"/>
        <c:axPos val="t"/>
        <c:numFmt formatCode="0" sourceLinked="1"/>
        <c:majorTickMark val="out"/>
        <c:minorTickMark val="none"/>
        <c:tickLblPos val="nextTo"/>
        <c:crossAx val="548482464"/>
        <c:crosses val="autoZero"/>
        <c:crossBetween val="between"/>
        <c:majorUnit val="10"/>
      </c:valAx>
      <c:spPr>
        <a:noFill/>
        <a:ln>
          <a:noFill/>
        </a:ln>
        <a:effectLst/>
      </c:spPr>
    </c:plotArea>
    <c:legend>
      <c:legendPos val="t"/>
      <c:overlay val="0"/>
      <c:spPr>
        <a:noFill/>
        <a:ln>
          <a:noFill/>
        </a:ln>
        <a:effectLst/>
      </c:spPr>
      <c:txPr>
        <a:bodyPr rot="0" spcFirstLastPara="1" vertOverflow="ellipsis" vert="horz" wrap="square" anchor="ctr" anchorCtr="1"/>
        <a:lstStyle/>
        <a:p>
          <a:pPr>
            <a:defRPr sz="15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3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900" b="1" i="0" u="none" strike="noStrike" kern="1200" spc="0" baseline="0">
                <a:solidFill>
                  <a:schemeClr val="tx1">
                    <a:lumMod val="65000"/>
                    <a:lumOff val="35000"/>
                  </a:schemeClr>
                </a:solidFill>
                <a:latin typeface="+mn-lt"/>
                <a:ea typeface="+mn-ea"/>
                <a:cs typeface="+mn-cs"/>
              </a:defRPr>
            </a:pPr>
            <a:r>
              <a:rPr lang="en-GB" sz="1900" b="1" dirty="0"/>
              <a:t>SEM average</a:t>
            </a:r>
          </a:p>
        </c:rich>
      </c:tx>
      <c:layout>
        <c:manualLayout>
          <c:xMode val="edge"/>
          <c:yMode val="edge"/>
          <c:x val="0.49067297818936179"/>
          <c:y val="5.2589785105844344E-4"/>
        </c:manualLayout>
      </c:layout>
      <c:overlay val="0"/>
      <c:spPr>
        <a:noFill/>
        <a:ln>
          <a:noFill/>
        </a:ln>
        <a:effectLst/>
      </c:spPr>
      <c:txPr>
        <a:bodyPr rot="0" spcFirstLastPara="1" vertOverflow="ellipsis" vert="horz" wrap="square" anchor="ctr" anchorCtr="1"/>
        <a:lstStyle/>
        <a:p>
          <a:pPr>
            <a:defRPr sz="1900" b="1"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0.52462759521734736"/>
          <c:y val="0.12632752345436754"/>
          <c:w val="0.47537243668832119"/>
          <c:h val="0.83673999853632619"/>
        </c:manualLayout>
      </c:layout>
      <c:barChart>
        <c:barDir val="bar"/>
        <c:grouping val="clustered"/>
        <c:varyColors val="0"/>
        <c:ser>
          <c:idx val="0"/>
          <c:order val="0"/>
          <c:tx>
            <c:strRef>
              <c:f>Sheet1!$C$1</c:f>
              <c:strCache>
                <c:ptCount val="1"/>
                <c:pt idx="0">
                  <c:v>SEM</c:v>
                </c:pt>
              </c:strCache>
            </c:strRef>
          </c:tx>
          <c:spPr>
            <a:solidFill>
              <a:srgbClr val="007681"/>
            </a:solidFill>
            <a:ln>
              <a:noFill/>
            </a:ln>
            <a:effectLst/>
          </c:spPr>
          <c:invertIfNegative val="0"/>
          <c:dPt>
            <c:idx val="1"/>
            <c:invertIfNegative val="0"/>
            <c:bubble3D val="0"/>
            <c:spPr>
              <a:solidFill>
                <a:srgbClr val="71B2C9"/>
              </a:solidFill>
              <a:ln>
                <a:noFill/>
              </a:ln>
              <a:effectLst/>
            </c:spPr>
            <c:extLst>
              <c:ext xmlns:c16="http://schemas.microsoft.com/office/drawing/2014/chart" uri="{C3380CC4-5D6E-409C-BE32-E72D297353CC}">
                <c16:uniqueId val="{00000001-F729-42BC-9B8A-8110345B35AA}"/>
              </c:ext>
            </c:extLst>
          </c:dPt>
          <c:dPt>
            <c:idx val="2"/>
            <c:invertIfNegative val="0"/>
            <c:bubble3D val="0"/>
            <c:spPr>
              <a:solidFill>
                <a:srgbClr val="F57B29"/>
              </a:solidFill>
              <a:ln>
                <a:noFill/>
              </a:ln>
              <a:effectLst/>
            </c:spPr>
            <c:extLst>
              <c:ext xmlns:c16="http://schemas.microsoft.com/office/drawing/2014/chart" uri="{C3380CC4-5D6E-409C-BE32-E72D297353CC}">
                <c16:uniqueId val="{00000003-F729-42BC-9B8A-8110345B35AA}"/>
              </c:ext>
            </c:extLst>
          </c:dPt>
          <c:dPt>
            <c:idx val="3"/>
            <c:invertIfNegative val="0"/>
            <c:bubble3D val="0"/>
            <c:spPr>
              <a:solidFill>
                <a:srgbClr val="F1BE48"/>
              </a:solidFill>
              <a:ln>
                <a:noFill/>
              </a:ln>
              <a:effectLst/>
            </c:spPr>
            <c:extLst>
              <c:ext xmlns:c16="http://schemas.microsoft.com/office/drawing/2014/chart" uri="{C3380CC4-5D6E-409C-BE32-E72D297353CC}">
                <c16:uniqueId val="{00000005-F729-42BC-9B8A-8110345B35AA}"/>
              </c:ext>
            </c:extLst>
          </c:dPt>
          <c:dPt>
            <c:idx val="4"/>
            <c:invertIfNegative val="0"/>
            <c:bubble3D val="0"/>
            <c:spPr>
              <a:solidFill>
                <a:schemeClr val="bg1">
                  <a:lumMod val="65000"/>
                </a:schemeClr>
              </a:solidFill>
              <a:ln>
                <a:noFill/>
              </a:ln>
              <a:effectLst/>
            </c:spPr>
            <c:extLst>
              <c:ext xmlns:c16="http://schemas.microsoft.com/office/drawing/2014/chart" uri="{C3380CC4-5D6E-409C-BE32-E72D297353CC}">
                <c16:uniqueId val="{00000007-F729-42BC-9B8A-8110345B35AA}"/>
              </c:ext>
            </c:extLst>
          </c:dPt>
          <c:dPt>
            <c:idx val="5"/>
            <c:invertIfNegative val="0"/>
            <c:bubble3D val="0"/>
            <c:spPr>
              <a:solidFill>
                <a:schemeClr val="bg1">
                  <a:lumMod val="85000"/>
                </a:schemeClr>
              </a:solidFill>
              <a:ln>
                <a:noFill/>
              </a:ln>
              <a:effectLst/>
            </c:spPr>
            <c:extLst>
              <c:ext xmlns:c16="http://schemas.microsoft.com/office/drawing/2014/chart" uri="{C3380CC4-5D6E-409C-BE32-E72D297353CC}">
                <c16:uniqueId val="{00000009-F729-42BC-9B8A-8110345B35AA}"/>
              </c:ext>
            </c:extLst>
          </c:dPt>
          <c:dLbls>
            <c:dLbl>
              <c:idx val="4"/>
              <c:numFmt formatCode="#,##0" sourceLinked="0"/>
              <c:spPr>
                <a:noFill/>
                <a:ln>
                  <a:noFill/>
                </a:ln>
                <a:effectLst/>
              </c:spPr>
              <c:txPr>
                <a:bodyPr rot="0" spcFirstLastPara="1" vertOverflow="ellipsis" vert="horz" wrap="square" lIns="38100" tIns="19050" rIns="38100" bIns="19050" anchor="ctr" anchorCtr="0">
                  <a:spAutoFit/>
                </a:bodyPr>
                <a:lstStyle/>
                <a:p>
                  <a:pPr algn="ctr">
                    <a:defRPr lang="en-US" sz="1500" b="1" i="0" u="none" strike="noStrike" kern="1200" baseline="0">
                      <a:solidFill>
                        <a:schemeClr val="bg1">
                          <a:lumMod val="50000"/>
                        </a:schemeClr>
                      </a:solidFill>
                      <a:latin typeface="+mn-lt"/>
                      <a:ea typeface="+mn-ea"/>
                      <a:cs typeface="+mn-cs"/>
                    </a:defRPr>
                  </a:pPr>
                  <a:endParaRPr lang="en-US"/>
                </a:p>
              </c:txPr>
              <c:dLblPos val="outEnd"/>
              <c:showLegendKey val="0"/>
              <c:showVal val="1"/>
              <c:showCatName val="0"/>
              <c:showSerName val="0"/>
              <c:showPercent val="0"/>
              <c:showBubbleSize val="0"/>
              <c:extLst>
                <c:ext xmlns:c16="http://schemas.microsoft.com/office/drawing/2014/chart" uri="{C3380CC4-5D6E-409C-BE32-E72D297353CC}">
                  <c16:uniqueId val="{00000007-F729-42BC-9B8A-8110345B35AA}"/>
                </c:ext>
              </c:extLst>
            </c:dLbl>
            <c:dLbl>
              <c:idx val="8"/>
              <c:numFmt formatCode="#,##0.0" sourceLinked="0"/>
              <c:spPr>
                <a:noFill/>
                <a:ln>
                  <a:noFill/>
                </a:ln>
                <a:effectLst/>
              </c:spPr>
              <c:txPr>
                <a:bodyPr rot="0" spcFirstLastPara="1" vertOverflow="ellipsis" vert="horz" wrap="square" lIns="38100" tIns="19050" rIns="38100" bIns="19050" anchor="ctr" anchorCtr="1">
                  <a:spAutoFit/>
                </a:bodyPr>
                <a:lstStyle/>
                <a:p>
                  <a:pPr>
                    <a:defRPr sz="1500" b="1" i="0" u="none" strike="noStrike" kern="1200" baseline="0">
                      <a:solidFill>
                        <a:schemeClr val="bg1">
                          <a:lumMod val="50000"/>
                        </a:schemeClr>
                      </a:solidFill>
                      <a:latin typeface="+mn-lt"/>
                      <a:ea typeface="+mn-ea"/>
                      <a:cs typeface="+mn-cs"/>
                    </a:defRPr>
                  </a:pPr>
                  <a:endParaRPr lang="en-US"/>
                </a:p>
              </c:txPr>
              <c:dLblPos val="outEnd"/>
              <c:showLegendKey val="0"/>
              <c:showVal val="1"/>
              <c:showCatName val="0"/>
              <c:showSerName val="0"/>
              <c:showPercent val="0"/>
              <c:showBubbleSize val="0"/>
              <c:extLst>
                <c:ext xmlns:c16="http://schemas.microsoft.com/office/drawing/2014/chart" uri="{C3380CC4-5D6E-409C-BE32-E72D297353CC}">
                  <c16:uniqueId val="{0000000A-F729-42BC-9B8A-8110345B35AA}"/>
                </c:ext>
              </c:extLst>
            </c:dLbl>
            <c:numFmt formatCode="#,##0" sourceLinked="0"/>
            <c:spPr>
              <a:noFill/>
              <a:ln>
                <a:noFill/>
              </a:ln>
              <a:effectLst/>
            </c:spPr>
            <c:txPr>
              <a:bodyPr rot="0" spcFirstLastPara="1" vertOverflow="ellipsis" vert="horz" wrap="square" lIns="38100" tIns="19050" rIns="38100" bIns="19050" anchor="ctr" anchorCtr="1">
                <a:spAutoFit/>
              </a:bodyPr>
              <a:lstStyle/>
              <a:p>
                <a:pPr>
                  <a:defRPr sz="1500" b="1" i="0" u="none" strike="noStrike" kern="1200" baseline="0">
                    <a:solidFill>
                      <a:schemeClr val="bg1">
                        <a:lumMod val="50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Sheet1!$A$2:$A$6</c:f>
              <c:strCache>
                <c:ptCount val="5"/>
                <c:pt idx="0">
                  <c:v>Yes, mainly in a positive way</c:v>
                </c:pt>
                <c:pt idx="1">
                  <c:v>Yes, mainly in a negative way</c:v>
                </c:pt>
                <c:pt idx="2">
                  <c:v>Yes, both positive and negative</c:v>
                </c:pt>
                <c:pt idx="3">
                  <c:v>My views remained unchanged</c:v>
                </c:pt>
                <c:pt idx="4">
                  <c:v>DK/REF</c:v>
                </c:pt>
              </c:strCache>
            </c:strRef>
          </c:cat>
          <c:val>
            <c:numRef>
              <c:f>Sheet1!$C$2:$C$6</c:f>
              <c:numCache>
                <c:formatCode>0\%</c:formatCode>
                <c:ptCount val="5"/>
                <c:pt idx="0">
                  <c:v>40.799999999999997</c:v>
                </c:pt>
                <c:pt idx="1">
                  <c:v>12.3</c:v>
                </c:pt>
                <c:pt idx="2">
                  <c:v>8.9</c:v>
                </c:pt>
                <c:pt idx="3">
                  <c:v>37.1</c:v>
                </c:pt>
                <c:pt idx="4">
                  <c:v>1</c:v>
                </c:pt>
              </c:numCache>
            </c:numRef>
          </c:val>
          <c:extLst>
            <c:ext xmlns:c16="http://schemas.microsoft.com/office/drawing/2014/chart" uri="{C3380CC4-5D6E-409C-BE32-E72D297353CC}">
              <c16:uniqueId val="{0000000B-F729-42BC-9B8A-8110345B35AA}"/>
            </c:ext>
          </c:extLst>
        </c:ser>
        <c:dLbls>
          <c:showLegendKey val="0"/>
          <c:showVal val="0"/>
          <c:showCatName val="0"/>
          <c:showSerName val="0"/>
          <c:showPercent val="0"/>
          <c:showBubbleSize val="0"/>
        </c:dLbls>
        <c:gapWidth val="42"/>
        <c:axId val="548482464"/>
        <c:axId val="548482792"/>
      </c:barChart>
      <c:catAx>
        <c:axId val="548482464"/>
        <c:scaling>
          <c:orientation val="maxMin"/>
        </c:scaling>
        <c:delete val="0"/>
        <c:axPos val="l"/>
        <c:numFmt formatCode="General" sourceLinked="1"/>
        <c:majorTickMark val="out"/>
        <c:minorTickMark val="none"/>
        <c:tickLblPos val="low"/>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500" b="0" i="0" u="none" strike="noStrike" kern="1200" baseline="0">
                <a:solidFill>
                  <a:schemeClr val="bg1"/>
                </a:solidFill>
                <a:latin typeface="+mn-lt"/>
                <a:ea typeface="+mn-ea"/>
                <a:cs typeface="+mn-cs"/>
              </a:defRPr>
            </a:pPr>
            <a:endParaRPr lang="en-US"/>
          </a:p>
        </c:txPr>
        <c:crossAx val="548482792"/>
        <c:crosses val="autoZero"/>
        <c:auto val="1"/>
        <c:lblAlgn val="ctr"/>
        <c:lblOffset val="100"/>
        <c:noMultiLvlLbl val="0"/>
      </c:catAx>
      <c:valAx>
        <c:axId val="548482792"/>
        <c:scaling>
          <c:orientation val="minMax"/>
          <c:max val="70"/>
        </c:scaling>
        <c:delete val="1"/>
        <c:axPos val="t"/>
        <c:numFmt formatCode="0\%" sourceLinked="1"/>
        <c:majorTickMark val="out"/>
        <c:minorTickMark val="none"/>
        <c:tickLblPos val="nextTo"/>
        <c:crossAx val="548482464"/>
        <c:crosses val="autoZero"/>
        <c:crossBetween val="between"/>
      </c:valAx>
      <c:spPr>
        <a:noFill/>
        <a:ln w="25400">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3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900" b="1" i="0" u="none" strike="noStrike" kern="1200" spc="0" baseline="0">
                <a:solidFill>
                  <a:schemeClr val="tx1">
                    <a:lumMod val="65000"/>
                    <a:lumOff val="35000"/>
                  </a:schemeClr>
                </a:solidFill>
                <a:latin typeface="+mn-lt"/>
                <a:ea typeface="+mn-ea"/>
                <a:cs typeface="+mn-cs"/>
              </a:defRPr>
            </a:pPr>
            <a:r>
              <a:rPr lang="en-GB" sz="1900" b="1" dirty="0"/>
              <a:t>European average</a:t>
            </a:r>
          </a:p>
        </c:rich>
      </c:tx>
      <c:layout>
        <c:manualLayout>
          <c:xMode val="edge"/>
          <c:yMode val="edge"/>
          <c:x val="0.49067297818936179"/>
          <c:y val="5.2589785105844344E-4"/>
        </c:manualLayout>
      </c:layout>
      <c:overlay val="0"/>
      <c:spPr>
        <a:noFill/>
        <a:ln>
          <a:noFill/>
        </a:ln>
        <a:effectLst/>
      </c:spPr>
      <c:txPr>
        <a:bodyPr rot="0" spcFirstLastPara="1" vertOverflow="ellipsis" vert="horz" wrap="square" anchor="ctr" anchorCtr="1"/>
        <a:lstStyle/>
        <a:p>
          <a:pPr>
            <a:defRPr sz="1900" b="1"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0.48344086308211953"/>
          <c:y val="0.12054489391889062"/>
          <c:w val="0.47537243668832119"/>
          <c:h val="0.83673999853632619"/>
        </c:manualLayout>
      </c:layout>
      <c:barChart>
        <c:barDir val="bar"/>
        <c:grouping val="clustered"/>
        <c:varyColors val="0"/>
        <c:ser>
          <c:idx val="0"/>
          <c:order val="0"/>
          <c:tx>
            <c:strRef>
              <c:f>Sheet1!$B$1</c:f>
              <c:strCache>
                <c:ptCount val="1"/>
                <c:pt idx="0">
                  <c:v>Europe</c:v>
                </c:pt>
              </c:strCache>
            </c:strRef>
          </c:tx>
          <c:spPr>
            <a:solidFill>
              <a:srgbClr val="007681"/>
            </a:solidFill>
            <a:ln>
              <a:noFill/>
            </a:ln>
            <a:effectLst/>
          </c:spPr>
          <c:invertIfNegative val="0"/>
          <c:dPt>
            <c:idx val="1"/>
            <c:invertIfNegative val="0"/>
            <c:bubble3D val="0"/>
            <c:spPr>
              <a:solidFill>
                <a:srgbClr val="71B2C9"/>
              </a:solidFill>
              <a:ln>
                <a:noFill/>
              </a:ln>
              <a:effectLst/>
            </c:spPr>
            <c:extLst>
              <c:ext xmlns:c16="http://schemas.microsoft.com/office/drawing/2014/chart" uri="{C3380CC4-5D6E-409C-BE32-E72D297353CC}">
                <c16:uniqueId val="{00000001-5431-4263-91A3-DA835DA034A0}"/>
              </c:ext>
            </c:extLst>
          </c:dPt>
          <c:dPt>
            <c:idx val="2"/>
            <c:invertIfNegative val="0"/>
            <c:bubble3D val="0"/>
            <c:spPr>
              <a:solidFill>
                <a:srgbClr val="F57B29"/>
              </a:solidFill>
              <a:ln>
                <a:noFill/>
              </a:ln>
              <a:effectLst/>
            </c:spPr>
            <c:extLst>
              <c:ext xmlns:c16="http://schemas.microsoft.com/office/drawing/2014/chart" uri="{C3380CC4-5D6E-409C-BE32-E72D297353CC}">
                <c16:uniqueId val="{00000003-5431-4263-91A3-DA835DA034A0}"/>
              </c:ext>
            </c:extLst>
          </c:dPt>
          <c:dPt>
            <c:idx val="3"/>
            <c:invertIfNegative val="0"/>
            <c:bubble3D val="0"/>
            <c:spPr>
              <a:solidFill>
                <a:srgbClr val="F1BE48"/>
              </a:solidFill>
              <a:ln>
                <a:noFill/>
              </a:ln>
              <a:effectLst/>
            </c:spPr>
            <c:extLst>
              <c:ext xmlns:c16="http://schemas.microsoft.com/office/drawing/2014/chart" uri="{C3380CC4-5D6E-409C-BE32-E72D297353CC}">
                <c16:uniqueId val="{00000005-5431-4263-91A3-DA835DA034A0}"/>
              </c:ext>
            </c:extLst>
          </c:dPt>
          <c:dPt>
            <c:idx val="4"/>
            <c:invertIfNegative val="0"/>
            <c:bubble3D val="0"/>
            <c:spPr>
              <a:solidFill>
                <a:schemeClr val="bg1">
                  <a:lumMod val="65000"/>
                </a:schemeClr>
              </a:solidFill>
              <a:ln>
                <a:noFill/>
              </a:ln>
              <a:effectLst/>
            </c:spPr>
            <c:extLst>
              <c:ext xmlns:c16="http://schemas.microsoft.com/office/drawing/2014/chart" uri="{C3380CC4-5D6E-409C-BE32-E72D297353CC}">
                <c16:uniqueId val="{00000007-5431-4263-91A3-DA835DA034A0}"/>
              </c:ext>
            </c:extLst>
          </c:dPt>
          <c:dPt>
            <c:idx val="5"/>
            <c:invertIfNegative val="0"/>
            <c:bubble3D val="0"/>
            <c:spPr>
              <a:solidFill>
                <a:schemeClr val="bg1">
                  <a:lumMod val="85000"/>
                </a:schemeClr>
              </a:solidFill>
              <a:ln>
                <a:noFill/>
              </a:ln>
              <a:effectLst/>
            </c:spPr>
            <c:extLst>
              <c:ext xmlns:c16="http://schemas.microsoft.com/office/drawing/2014/chart" uri="{C3380CC4-5D6E-409C-BE32-E72D297353CC}">
                <c16:uniqueId val="{00000009-5431-4263-91A3-DA835DA034A0}"/>
              </c:ext>
            </c:extLst>
          </c:dPt>
          <c:dLbls>
            <c:dLbl>
              <c:idx val="4"/>
              <c:numFmt formatCode="#,##0" sourceLinked="0"/>
              <c:spPr>
                <a:noFill/>
                <a:ln>
                  <a:noFill/>
                </a:ln>
                <a:effectLst/>
              </c:spPr>
              <c:txPr>
                <a:bodyPr rot="0" spcFirstLastPara="1" vertOverflow="ellipsis" vert="horz" wrap="square" lIns="38100" tIns="19050" rIns="38100" bIns="19050" anchor="ctr" anchorCtr="0">
                  <a:spAutoFit/>
                </a:bodyPr>
                <a:lstStyle/>
                <a:p>
                  <a:pPr algn="ctr">
                    <a:defRPr lang="en-US" sz="1500" b="1" i="0" u="none" strike="noStrike" kern="1200" baseline="0">
                      <a:solidFill>
                        <a:schemeClr val="bg1">
                          <a:lumMod val="50000"/>
                        </a:schemeClr>
                      </a:solidFill>
                      <a:latin typeface="+mn-lt"/>
                      <a:ea typeface="+mn-ea"/>
                      <a:cs typeface="+mn-cs"/>
                    </a:defRPr>
                  </a:pPr>
                  <a:endParaRPr lang="en-US"/>
                </a:p>
              </c:txPr>
              <c:dLblPos val="outEnd"/>
              <c:showLegendKey val="0"/>
              <c:showVal val="1"/>
              <c:showCatName val="0"/>
              <c:showSerName val="0"/>
              <c:showPercent val="0"/>
              <c:showBubbleSize val="0"/>
              <c:extLst>
                <c:ext xmlns:c16="http://schemas.microsoft.com/office/drawing/2014/chart" uri="{C3380CC4-5D6E-409C-BE32-E72D297353CC}">
                  <c16:uniqueId val="{00000007-5431-4263-91A3-DA835DA034A0}"/>
                </c:ext>
              </c:extLst>
            </c:dLbl>
            <c:dLbl>
              <c:idx val="8"/>
              <c:numFmt formatCode="#,##0.0" sourceLinked="0"/>
              <c:spPr>
                <a:noFill/>
                <a:ln>
                  <a:noFill/>
                </a:ln>
                <a:effectLst/>
              </c:spPr>
              <c:txPr>
                <a:bodyPr rot="0" spcFirstLastPara="1" vertOverflow="ellipsis" vert="horz" wrap="square" lIns="38100" tIns="19050" rIns="38100" bIns="19050" anchor="ctr" anchorCtr="1">
                  <a:spAutoFit/>
                </a:bodyPr>
                <a:lstStyle/>
                <a:p>
                  <a:pPr>
                    <a:defRPr sz="1500" b="1" i="0" u="none" strike="noStrike" kern="1200" baseline="0">
                      <a:solidFill>
                        <a:schemeClr val="bg1">
                          <a:lumMod val="50000"/>
                        </a:schemeClr>
                      </a:solidFill>
                      <a:latin typeface="+mn-lt"/>
                      <a:ea typeface="+mn-ea"/>
                      <a:cs typeface="+mn-cs"/>
                    </a:defRPr>
                  </a:pPr>
                  <a:endParaRPr lang="en-US"/>
                </a:p>
              </c:txPr>
              <c:dLblPos val="outEnd"/>
              <c:showLegendKey val="0"/>
              <c:showVal val="1"/>
              <c:showCatName val="0"/>
              <c:showSerName val="0"/>
              <c:showPercent val="0"/>
              <c:showBubbleSize val="0"/>
              <c:extLst>
                <c:ext xmlns:c16="http://schemas.microsoft.com/office/drawing/2014/chart" uri="{C3380CC4-5D6E-409C-BE32-E72D297353CC}">
                  <c16:uniqueId val="{0000000A-5431-4263-91A3-DA835DA034A0}"/>
                </c:ext>
              </c:extLst>
            </c:dLbl>
            <c:numFmt formatCode="#,##0" sourceLinked="0"/>
            <c:spPr>
              <a:noFill/>
              <a:ln>
                <a:noFill/>
              </a:ln>
              <a:effectLst/>
            </c:spPr>
            <c:txPr>
              <a:bodyPr rot="0" spcFirstLastPara="1" vertOverflow="ellipsis" vert="horz" wrap="square" lIns="38100" tIns="19050" rIns="38100" bIns="19050" anchor="ctr" anchorCtr="1">
                <a:spAutoFit/>
              </a:bodyPr>
              <a:lstStyle/>
              <a:p>
                <a:pPr>
                  <a:defRPr sz="1500" b="1" i="0" u="none" strike="noStrike" kern="1200" baseline="0">
                    <a:solidFill>
                      <a:schemeClr val="bg1">
                        <a:lumMod val="50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Sheet1!$A$2:$A$6</c:f>
              <c:numCache>
                <c:formatCode>General</c:formatCode>
                <c:ptCount val="5"/>
              </c:numCache>
            </c:numRef>
          </c:cat>
          <c:val>
            <c:numRef>
              <c:f>Sheet1!$B$2:$B$6</c:f>
              <c:numCache>
                <c:formatCode>0\%</c:formatCode>
                <c:ptCount val="5"/>
                <c:pt idx="0">
                  <c:v>26.9</c:v>
                </c:pt>
                <c:pt idx="1">
                  <c:v>15.7</c:v>
                </c:pt>
                <c:pt idx="2">
                  <c:v>2.2000000000000002</c:v>
                </c:pt>
                <c:pt idx="3">
                  <c:v>54.8</c:v>
                </c:pt>
                <c:pt idx="4">
                  <c:v>0.4</c:v>
                </c:pt>
              </c:numCache>
            </c:numRef>
          </c:val>
          <c:extLst>
            <c:ext xmlns:c16="http://schemas.microsoft.com/office/drawing/2014/chart" uri="{C3380CC4-5D6E-409C-BE32-E72D297353CC}">
              <c16:uniqueId val="{0000000B-5431-4263-91A3-DA835DA034A0}"/>
            </c:ext>
          </c:extLst>
        </c:ser>
        <c:dLbls>
          <c:showLegendKey val="0"/>
          <c:showVal val="0"/>
          <c:showCatName val="0"/>
          <c:showSerName val="0"/>
          <c:showPercent val="0"/>
          <c:showBubbleSize val="0"/>
        </c:dLbls>
        <c:gapWidth val="42"/>
        <c:axId val="548482464"/>
        <c:axId val="548482792"/>
      </c:barChart>
      <c:catAx>
        <c:axId val="548482464"/>
        <c:scaling>
          <c:orientation val="maxMin"/>
        </c:scaling>
        <c:delete val="0"/>
        <c:axPos val="l"/>
        <c:numFmt formatCode="General" sourceLinked="1"/>
        <c:majorTickMark val="out"/>
        <c:minorTickMark val="none"/>
        <c:tickLblPos val="low"/>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500" b="0" i="0" u="none" strike="noStrike" kern="1200" baseline="0">
                <a:solidFill>
                  <a:schemeClr val="tx1">
                    <a:lumMod val="65000"/>
                    <a:lumOff val="35000"/>
                  </a:schemeClr>
                </a:solidFill>
                <a:latin typeface="+mn-lt"/>
                <a:ea typeface="+mn-ea"/>
                <a:cs typeface="+mn-cs"/>
              </a:defRPr>
            </a:pPr>
            <a:endParaRPr lang="en-US"/>
          </a:p>
        </c:txPr>
        <c:crossAx val="548482792"/>
        <c:crosses val="autoZero"/>
        <c:auto val="1"/>
        <c:lblAlgn val="ctr"/>
        <c:lblOffset val="100"/>
        <c:noMultiLvlLbl val="0"/>
      </c:catAx>
      <c:valAx>
        <c:axId val="548482792"/>
        <c:scaling>
          <c:orientation val="minMax"/>
          <c:max val="70"/>
        </c:scaling>
        <c:delete val="0"/>
        <c:axPos val="t"/>
        <c:numFmt formatCode="0\%" sourceLinked="1"/>
        <c:majorTickMark val="out"/>
        <c:minorTickMark val="none"/>
        <c:tickLblPos val="nextTo"/>
        <c:spPr>
          <a:noFill/>
          <a:ln>
            <a:solidFill>
              <a:schemeClr val="accent1">
                <a:alpha val="0"/>
              </a:schemeClr>
            </a:solidFill>
          </a:ln>
          <a:effectLst/>
        </c:spPr>
        <c:txPr>
          <a:bodyPr rot="-60000000" spcFirstLastPara="1" vertOverflow="ellipsis" vert="horz" wrap="square" anchor="ctr" anchorCtr="1"/>
          <a:lstStyle/>
          <a:p>
            <a:pPr>
              <a:defRPr sz="1197" b="0" i="0" u="none" strike="noStrike" kern="1200" baseline="0">
                <a:solidFill>
                  <a:srgbClr val="FFFFFF"/>
                </a:solidFill>
                <a:latin typeface="+mn-lt"/>
                <a:ea typeface="+mn-ea"/>
                <a:cs typeface="+mn-cs"/>
              </a:defRPr>
            </a:pPr>
            <a:endParaRPr lang="en-US"/>
          </a:p>
        </c:txPr>
        <c:crossAx val="548482464"/>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3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900" b="1" i="0" u="none" strike="noStrike" kern="1200" spc="0" baseline="0">
                <a:solidFill>
                  <a:schemeClr val="tx1">
                    <a:lumMod val="65000"/>
                    <a:lumOff val="35000"/>
                  </a:schemeClr>
                </a:solidFill>
                <a:latin typeface="+mn-lt"/>
                <a:ea typeface="+mn-ea"/>
                <a:cs typeface="+mn-cs"/>
              </a:defRPr>
            </a:pPr>
            <a:r>
              <a:rPr lang="en-GB" sz="1900" b="1" dirty="0"/>
              <a:t>Croatia</a:t>
            </a:r>
          </a:p>
        </c:rich>
      </c:tx>
      <c:layout>
        <c:manualLayout>
          <c:xMode val="edge"/>
          <c:yMode val="edge"/>
          <c:x val="0.6495632810881723"/>
          <c:y val="1.713460823380121E-2"/>
        </c:manualLayout>
      </c:layout>
      <c:overlay val="0"/>
      <c:spPr>
        <a:noFill/>
        <a:ln>
          <a:noFill/>
        </a:ln>
        <a:effectLst/>
      </c:spPr>
      <c:txPr>
        <a:bodyPr rot="0" spcFirstLastPara="1" vertOverflow="ellipsis" vert="horz" wrap="square" anchor="ctr" anchorCtr="1"/>
        <a:lstStyle/>
        <a:p>
          <a:pPr>
            <a:defRPr sz="1900" b="1"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0.52462759521734736"/>
          <c:y val="0.13549577307242469"/>
          <c:w val="0.46952461540586193"/>
          <c:h val="0.7924502927876973"/>
        </c:manualLayout>
      </c:layout>
      <c:barChart>
        <c:barDir val="bar"/>
        <c:grouping val="clustered"/>
        <c:varyColors val="0"/>
        <c:ser>
          <c:idx val="0"/>
          <c:order val="0"/>
          <c:tx>
            <c:strRef>
              <c:f>Sheet1!$P$1</c:f>
              <c:strCache>
                <c:ptCount val="1"/>
                <c:pt idx="0">
                  <c:v>RO</c:v>
                </c:pt>
              </c:strCache>
            </c:strRef>
          </c:tx>
          <c:spPr>
            <a:solidFill>
              <a:srgbClr val="007681"/>
            </a:solidFill>
            <a:ln>
              <a:noFill/>
            </a:ln>
            <a:effectLst/>
          </c:spPr>
          <c:invertIfNegative val="0"/>
          <c:dPt>
            <c:idx val="1"/>
            <c:invertIfNegative val="0"/>
            <c:bubble3D val="0"/>
            <c:spPr>
              <a:solidFill>
                <a:srgbClr val="71B2C9"/>
              </a:solidFill>
              <a:ln>
                <a:noFill/>
              </a:ln>
              <a:effectLst/>
            </c:spPr>
            <c:extLst>
              <c:ext xmlns:c16="http://schemas.microsoft.com/office/drawing/2014/chart" uri="{C3380CC4-5D6E-409C-BE32-E72D297353CC}">
                <c16:uniqueId val="{00000003-1184-493A-8AFA-F1103F9CFE86}"/>
              </c:ext>
            </c:extLst>
          </c:dPt>
          <c:dPt>
            <c:idx val="2"/>
            <c:invertIfNegative val="0"/>
            <c:bubble3D val="0"/>
            <c:spPr>
              <a:solidFill>
                <a:srgbClr val="F57B29"/>
              </a:solidFill>
              <a:ln>
                <a:noFill/>
              </a:ln>
              <a:effectLst/>
            </c:spPr>
            <c:extLst>
              <c:ext xmlns:c16="http://schemas.microsoft.com/office/drawing/2014/chart" uri="{C3380CC4-5D6E-409C-BE32-E72D297353CC}">
                <c16:uniqueId val="{00000004-1184-493A-8AFA-F1103F9CFE86}"/>
              </c:ext>
            </c:extLst>
          </c:dPt>
          <c:dPt>
            <c:idx val="3"/>
            <c:invertIfNegative val="0"/>
            <c:bubble3D val="0"/>
            <c:spPr>
              <a:solidFill>
                <a:srgbClr val="F1BE48"/>
              </a:solidFill>
              <a:ln>
                <a:noFill/>
              </a:ln>
              <a:effectLst/>
            </c:spPr>
            <c:extLst>
              <c:ext xmlns:c16="http://schemas.microsoft.com/office/drawing/2014/chart" uri="{C3380CC4-5D6E-409C-BE32-E72D297353CC}">
                <c16:uniqueId val="{00000005-1184-493A-8AFA-F1103F9CFE86}"/>
              </c:ext>
            </c:extLst>
          </c:dPt>
          <c:dPt>
            <c:idx val="4"/>
            <c:invertIfNegative val="0"/>
            <c:bubble3D val="0"/>
            <c:spPr>
              <a:solidFill>
                <a:schemeClr val="bg1">
                  <a:lumMod val="65000"/>
                </a:schemeClr>
              </a:solidFill>
              <a:ln>
                <a:noFill/>
              </a:ln>
              <a:effectLst/>
            </c:spPr>
            <c:extLst>
              <c:ext xmlns:c16="http://schemas.microsoft.com/office/drawing/2014/chart" uri="{C3380CC4-5D6E-409C-BE32-E72D297353CC}">
                <c16:uniqueId val="{00000000-1184-493A-8AFA-F1103F9CFE86}"/>
              </c:ext>
            </c:extLst>
          </c:dPt>
          <c:dPt>
            <c:idx val="5"/>
            <c:invertIfNegative val="0"/>
            <c:bubble3D val="0"/>
            <c:spPr>
              <a:solidFill>
                <a:schemeClr val="bg1">
                  <a:lumMod val="85000"/>
                </a:schemeClr>
              </a:solidFill>
              <a:ln>
                <a:noFill/>
              </a:ln>
              <a:effectLst/>
            </c:spPr>
            <c:extLst>
              <c:ext xmlns:c16="http://schemas.microsoft.com/office/drawing/2014/chart" uri="{C3380CC4-5D6E-409C-BE32-E72D297353CC}">
                <c16:uniqueId val="{00000000-6FB8-4B84-8DFB-7B92B2FB791D}"/>
              </c:ext>
            </c:extLst>
          </c:dPt>
          <c:dLbls>
            <c:dLbl>
              <c:idx val="4"/>
              <c:numFmt formatCode="#,##0" sourceLinked="0"/>
              <c:spPr>
                <a:noFill/>
                <a:ln>
                  <a:noFill/>
                </a:ln>
                <a:effectLst/>
              </c:spPr>
              <c:txPr>
                <a:bodyPr rot="0" spcFirstLastPara="1" vertOverflow="ellipsis" vert="horz" wrap="square" lIns="38100" tIns="19050" rIns="38100" bIns="19050" anchor="ctr" anchorCtr="0">
                  <a:spAutoFit/>
                </a:bodyPr>
                <a:lstStyle/>
                <a:p>
                  <a:pPr algn="ctr">
                    <a:defRPr lang="en-US" sz="1500" b="1" i="0" u="none" strike="noStrike" kern="1200" baseline="0">
                      <a:solidFill>
                        <a:schemeClr val="bg1">
                          <a:lumMod val="50000"/>
                        </a:schemeClr>
                      </a:solidFill>
                      <a:latin typeface="+mn-lt"/>
                      <a:ea typeface="+mn-ea"/>
                      <a:cs typeface="+mn-cs"/>
                    </a:defRPr>
                  </a:pPr>
                  <a:endParaRPr lang="en-US"/>
                </a:p>
              </c:txPr>
              <c:dLblPos val="outEnd"/>
              <c:showLegendKey val="0"/>
              <c:showVal val="1"/>
              <c:showCatName val="0"/>
              <c:showSerName val="0"/>
              <c:showPercent val="0"/>
              <c:showBubbleSize val="0"/>
              <c:extLst>
                <c:ext xmlns:c16="http://schemas.microsoft.com/office/drawing/2014/chart" uri="{C3380CC4-5D6E-409C-BE32-E72D297353CC}">
                  <c16:uniqueId val="{00000000-1184-493A-8AFA-F1103F9CFE86}"/>
                </c:ext>
              </c:extLst>
            </c:dLbl>
            <c:dLbl>
              <c:idx val="5"/>
              <c:tx>
                <c:rich>
                  <a:bodyPr rot="0" spcFirstLastPara="1" vertOverflow="ellipsis" vert="horz" wrap="square" lIns="38100" tIns="19050" rIns="38100" bIns="19050" anchor="ctr" anchorCtr="1">
                    <a:spAutoFit/>
                  </a:bodyPr>
                  <a:lstStyle/>
                  <a:p>
                    <a:pPr>
                      <a:defRPr sz="1500" b="1" i="0" u="none" strike="noStrike" kern="1200" baseline="0">
                        <a:solidFill>
                          <a:schemeClr val="bg1">
                            <a:lumMod val="50000"/>
                          </a:schemeClr>
                        </a:solidFill>
                        <a:latin typeface="+mn-lt"/>
                        <a:ea typeface="+mn-ea"/>
                        <a:cs typeface="+mn-cs"/>
                      </a:defRPr>
                    </a:pPr>
                    <a:r>
                      <a:rPr lang="en-US" dirty="0"/>
                      <a:t>0</a:t>
                    </a:r>
                  </a:p>
                </c:rich>
              </c:tx>
              <c:numFmt formatCode="#,##0.0" sourceLinked="0"/>
              <c:spPr>
                <a:noFill/>
                <a:ln>
                  <a:noFill/>
                </a:ln>
                <a:effectLst/>
              </c:spPr>
              <c:txPr>
                <a:bodyPr rot="0" spcFirstLastPara="1" vertOverflow="ellipsis" vert="horz" wrap="square" lIns="38100" tIns="19050" rIns="38100" bIns="19050" anchor="ctr" anchorCtr="1">
                  <a:spAutoFit/>
                </a:bodyPr>
                <a:lstStyle/>
                <a:p>
                  <a:pPr>
                    <a:defRPr sz="1500" b="1" i="0" u="none" strike="noStrike" kern="1200" baseline="0">
                      <a:solidFill>
                        <a:schemeClr val="bg1">
                          <a:lumMod val="50000"/>
                        </a:schemeClr>
                      </a:solidFill>
                      <a:latin typeface="+mn-lt"/>
                      <a:ea typeface="+mn-ea"/>
                      <a:cs typeface="+mn-cs"/>
                    </a:defRPr>
                  </a:pPr>
                  <a:endParaRPr lang="en-US"/>
                </a:p>
              </c:txPr>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6FB8-4B84-8DFB-7B92B2FB791D}"/>
                </c:ext>
              </c:extLst>
            </c:dLbl>
            <c:dLbl>
              <c:idx val="8"/>
              <c:numFmt formatCode="#,##0.0" sourceLinked="0"/>
              <c:spPr>
                <a:noFill/>
                <a:ln>
                  <a:noFill/>
                </a:ln>
                <a:effectLst/>
              </c:spPr>
              <c:txPr>
                <a:bodyPr rot="0" spcFirstLastPara="1" vertOverflow="ellipsis" vert="horz" wrap="square" lIns="38100" tIns="19050" rIns="38100" bIns="19050" anchor="ctr" anchorCtr="1">
                  <a:spAutoFit/>
                </a:bodyPr>
                <a:lstStyle/>
                <a:p>
                  <a:pPr>
                    <a:defRPr sz="1500" b="1" i="0" u="none" strike="noStrike" kern="1200" baseline="0">
                      <a:solidFill>
                        <a:schemeClr val="bg1">
                          <a:lumMod val="50000"/>
                        </a:schemeClr>
                      </a:solidFill>
                      <a:latin typeface="+mn-lt"/>
                      <a:ea typeface="+mn-ea"/>
                      <a:cs typeface="+mn-cs"/>
                    </a:defRPr>
                  </a:pPr>
                  <a:endParaRPr lang="en-US"/>
                </a:p>
              </c:txPr>
              <c:dLblPos val="outEnd"/>
              <c:showLegendKey val="0"/>
              <c:showVal val="1"/>
              <c:showCatName val="0"/>
              <c:showSerName val="0"/>
              <c:showPercent val="0"/>
              <c:showBubbleSize val="0"/>
              <c:extLst>
                <c:ext xmlns:c16="http://schemas.microsoft.com/office/drawing/2014/chart" uri="{C3380CC4-5D6E-409C-BE32-E72D297353CC}">
                  <c16:uniqueId val="{00000001-1184-493A-8AFA-F1103F9CFE86}"/>
                </c:ext>
              </c:extLst>
            </c:dLbl>
            <c:numFmt formatCode="#,##0" sourceLinked="0"/>
            <c:spPr>
              <a:noFill/>
              <a:ln>
                <a:noFill/>
              </a:ln>
              <a:effectLst/>
            </c:spPr>
            <c:txPr>
              <a:bodyPr rot="0" spcFirstLastPara="1" vertOverflow="ellipsis" vert="horz" wrap="square" lIns="38100" tIns="19050" rIns="38100" bIns="19050" anchor="ctr" anchorCtr="1">
                <a:spAutoFit/>
              </a:bodyPr>
              <a:lstStyle/>
              <a:p>
                <a:pPr>
                  <a:defRPr sz="1500" b="1" i="0" u="none" strike="noStrike" kern="1200" baseline="0">
                    <a:solidFill>
                      <a:schemeClr val="bg1">
                        <a:lumMod val="50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Sheet1!$A$2:$A$6</c:f>
              <c:strCache>
                <c:ptCount val="5"/>
                <c:pt idx="0">
                  <c:v>Yes, mainly in a positive way</c:v>
                </c:pt>
                <c:pt idx="1">
                  <c:v>Yes, both positive and negative</c:v>
                </c:pt>
                <c:pt idx="2">
                  <c:v>Yes, mainly in a negative way</c:v>
                </c:pt>
                <c:pt idx="3">
                  <c:v>My views remained unchanged</c:v>
                </c:pt>
                <c:pt idx="4">
                  <c:v>DK/REF</c:v>
                </c:pt>
              </c:strCache>
            </c:strRef>
          </c:cat>
          <c:val>
            <c:numRef>
              <c:f>Sheet1!$P$2:$P$6</c:f>
              <c:numCache>
                <c:formatCode>0\%</c:formatCode>
                <c:ptCount val="5"/>
                <c:pt idx="0">
                  <c:v>46</c:v>
                </c:pt>
                <c:pt idx="1">
                  <c:v>14</c:v>
                </c:pt>
                <c:pt idx="2">
                  <c:v>1</c:v>
                </c:pt>
                <c:pt idx="3">
                  <c:v>39</c:v>
                </c:pt>
                <c:pt idx="4" formatCode="0.0\%">
                  <c:v>6</c:v>
                </c:pt>
              </c:numCache>
            </c:numRef>
          </c:val>
          <c:extLst>
            <c:ext xmlns:c16="http://schemas.microsoft.com/office/drawing/2014/chart" uri="{C3380CC4-5D6E-409C-BE32-E72D297353CC}">
              <c16:uniqueId val="{00000002-1184-493A-8AFA-F1103F9CFE86}"/>
            </c:ext>
          </c:extLst>
        </c:ser>
        <c:dLbls>
          <c:showLegendKey val="0"/>
          <c:showVal val="0"/>
          <c:showCatName val="0"/>
          <c:showSerName val="0"/>
          <c:showPercent val="0"/>
          <c:showBubbleSize val="0"/>
        </c:dLbls>
        <c:gapWidth val="42"/>
        <c:axId val="548482464"/>
        <c:axId val="548482792"/>
      </c:barChart>
      <c:catAx>
        <c:axId val="548482464"/>
        <c:scaling>
          <c:orientation val="maxMin"/>
        </c:scaling>
        <c:delete val="0"/>
        <c:axPos val="l"/>
        <c:numFmt formatCode="General" sourceLinked="1"/>
        <c:majorTickMark val="out"/>
        <c:minorTickMark val="none"/>
        <c:tickLblPos val="low"/>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500" b="0" i="0" u="none" strike="noStrike" kern="1200" baseline="0">
                <a:solidFill>
                  <a:schemeClr val="tx1">
                    <a:lumMod val="65000"/>
                    <a:lumOff val="35000"/>
                  </a:schemeClr>
                </a:solidFill>
                <a:latin typeface="+mn-lt"/>
                <a:ea typeface="+mn-ea"/>
                <a:cs typeface="+mn-cs"/>
              </a:defRPr>
            </a:pPr>
            <a:endParaRPr lang="en-US"/>
          </a:p>
        </c:txPr>
        <c:crossAx val="548482792"/>
        <c:crosses val="autoZero"/>
        <c:auto val="1"/>
        <c:lblAlgn val="ctr"/>
        <c:lblOffset val="100"/>
        <c:noMultiLvlLbl val="0"/>
      </c:catAx>
      <c:valAx>
        <c:axId val="548482792"/>
        <c:scaling>
          <c:orientation val="minMax"/>
          <c:max val="70"/>
        </c:scaling>
        <c:delete val="0"/>
        <c:axPos val="t"/>
        <c:numFmt formatCode="0\%" sourceLinked="1"/>
        <c:majorTickMark val="out"/>
        <c:minorTickMark val="none"/>
        <c:tickLblPos val="high"/>
        <c:spPr>
          <a:noFill/>
          <a:ln>
            <a:solidFill>
              <a:schemeClr val="accent1">
                <a:alpha val="0"/>
              </a:schemeClr>
            </a:solidFill>
          </a:ln>
          <a:effectLst/>
        </c:spPr>
        <c:txPr>
          <a:bodyPr rot="-60000000" spcFirstLastPara="1" vertOverflow="ellipsis" vert="horz" wrap="square" anchor="ctr" anchorCtr="1"/>
          <a:lstStyle/>
          <a:p>
            <a:pPr>
              <a:defRPr sz="1197" b="0" i="0" u="none" strike="noStrike" kern="1200" baseline="0">
                <a:solidFill>
                  <a:srgbClr val="FFFFFF"/>
                </a:solidFill>
                <a:latin typeface="+mn-lt"/>
                <a:ea typeface="+mn-ea"/>
                <a:cs typeface="+mn-cs"/>
              </a:defRPr>
            </a:pPr>
            <a:endParaRPr lang="en-US"/>
          </a:p>
        </c:txPr>
        <c:crossAx val="548482464"/>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3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900" b="1" i="0" u="none" strike="noStrike" kern="1200" spc="0" baseline="0">
                <a:solidFill>
                  <a:schemeClr val="tx1">
                    <a:lumMod val="65000"/>
                    <a:lumOff val="35000"/>
                  </a:schemeClr>
                </a:solidFill>
                <a:latin typeface="+mn-lt"/>
                <a:ea typeface="+mn-ea"/>
                <a:cs typeface="+mn-cs"/>
              </a:defRPr>
            </a:pPr>
            <a:r>
              <a:rPr lang="en-GB" sz="1900" b="1" dirty="0"/>
              <a:t>Croatia</a:t>
            </a:r>
          </a:p>
        </c:rich>
      </c:tx>
      <c:layout>
        <c:manualLayout>
          <c:xMode val="edge"/>
          <c:yMode val="edge"/>
          <c:x val="0.45010805606744569"/>
          <c:y val="2.654762637338319E-2"/>
        </c:manualLayout>
      </c:layout>
      <c:overlay val="0"/>
      <c:spPr>
        <a:noFill/>
        <a:ln>
          <a:noFill/>
        </a:ln>
        <a:effectLst/>
      </c:spPr>
      <c:txPr>
        <a:bodyPr rot="0" spcFirstLastPara="1" vertOverflow="ellipsis" vert="horz" wrap="square" anchor="ctr" anchorCtr="1"/>
        <a:lstStyle/>
        <a:p>
          <a:pPr>
            <a:defRPr sz="1900" b="1"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0.52462759521734736"/>
          <c:y val="0.12632752345436754"/>
          <c:w val="0.46423710856006895"/>
          <c:h val="0.83673999853632619"/>
        </c:manualLayout>
      </c:layout>
      <c:barChart>
        <c:barDir val="bar"/>
        <c:grouping val="clustered"/>
        <c:varyColors val="0"/>
        <c:ser>
          <c:idx val="0"/>
          <c:order val="0"/>
          <c:spPr>
            <a:solidFill>
              <a:srgbClr val="007681"/>
            </a:solidFill>
            <a:ln>
              <a:noFill/>
            </a:ln>
            <a:effectLst/>
          </c:spPr>
          <c:invertIfNegative val="0"/>
          <c:dLbls>
            <c:dLbl>
              <c:idx val="4"/>
              <c:numFmt formatCode="#,##0" sourceLinked="0"/>
              <c:spPr>
                <a:noFill/>
                <a:ln>
                  <a:noFill/>
                </a:ln>
                <a:effectLst/>
              </c:spPr>
              <c:txPr>
                <a:bodyPr rot="0" spcFirstLastPara="1" vertOverflow="ellipsis" vert="horz" wrap="square" lIns="38100" tIns="19050" rIns="38100" bIns="19050" anchor="ctr" anchorCtr="0">
                  <a:spAutoFit/>
                </a:bodyPr>
                <a:lstStyle/>
                <a:p>
                  <a:pPr algn="ctr">
                    <a:defRPr lang="en-US" sz="1400" b="1" i="0" u="none" strike="noStrike" kern="1200" baseline="0">
                      <a:solidFill>
                        <a:schemeClr val="bg1">
                          <a:lumMod val="50000"/>
                        </a:schemeClr>
                      </a:solidFill>
                      <a:latin typeface="+mn-lt"/>
                      <a:ea typeface="+mn-ea"/>
                      <a:cs typeface="+mn-cs"/>
                    </a:defRPr>
                  </a:pPr>
                  <a:endParaRPr lang="en-US"/>
                </a:p>
              </c:txPr>
              <c:dLblPos val="outEnd"/>
              <c:showLegendKey val="0"/>
              <c:showVal val="1"/>
              <c:showCatName val="0"/>
              <c:showSerName val="0"/>
              <c:showPercent val="0"/>
              <c:showBubbleSize val="0"/>
              <c:extLst>
                <c:ext xmlns:c16="http://schemas.microsoft.com/office/drawing/2014/chart" uri="{C3380CC4-5D6E-409C-BE32-E72D297353CC}">
                  <c16:uniqueId val="{00000000-1F64-42FB-BBE3-16E56210C0DD}"/>
                </c:ext>
              </c:extLst>
            </c:dLbl>
            <c:numFmt formatCode="#,##0" sourceLinked="0"/>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bg1">
                        <a:lumMod val="50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Sheet1!$A$2:$A$7</c:f>
              <c:strCache>
                <c:ptCount val="6"/>
                <c:pt idx="0">
                  <c:v>Visa and travel difficulties</c:v>
                </c:pt>
                <c:pt idx="1">
                  <c:v>Not speaking the same language</c:v>
                </c:pt>
                <c:pt idx="2">
                  <c:v>Cultural tensions or conflicts throughout history</c:v>
                </c:pt>
                <c:pt idx="3">
                  <c:v>Economic barriers</c:v>
                </c:pt>
                <c:pt idx="4">
                  <c:v>Social and cultural constraints</c:v>
                </c:pt>
                <c:pt idx="5">
                  <c:v>Religion</c:v>
                </c:pt>
              </c:strCache>
            </c:strRef>
          </c:cat>
          <c:val>
            <c:numRef>
              <c:f>Sheet1!$P$2:$P$7</c:f>
              <c:numCache>
                <c:formatCode>0\%</c:formatCode>
                <c:ptCount val="6"/>
                <c:pt idx="0">
                  <c:v>60</c:v>
                </c:pt>
                <c:pt idx="1">
                  <c:v>59</c:v>
                </c:pt>
                <c:pt idx="2">
                  <c:v>56</c:v>
                </c:pt>
                <c:pt idx="3">
                  <c:v>52</c:v>
                </c:pt>
                <c:pt idx="4">
                  <c:v>41</c:v>
                </c:pt>
                <c:pt idx="5">
                  <c:v>35</c:v>
                </c:pt>
              </c:numCache>
            </c:numRef>
          </c:val>
          <c:extLst>
            <c:ext xmlns:c16="http://schemas.microsoft.com/office/drawing/2014/chart" uri="{C3380CC4-5D6E-409C-BE32-E72D297353CC}">
              <c16:uniqueId val="{00000001-1F64-42FB-BBE3-16E56210C0DD}"/>
            </c:ext>
          </c:extLst>
        </c:ser>
        <c:dLbls>
          <c:showLegendKey val="0"/>
          <c:showVal val="0"/>
          <c:showCatName val="0"/>
          <c:showSerName val="0"/>
          <c:showPercent val="0"/>
          <c:showBubbleSize val="0"/>
        </c:dLbls>
        <c:gapWidth val="42"/>
        <c:axId val="548482464"/>
        <c:axId val="548482792"/>
      </c:barChart>
      <c:catAx>
        <c:axId val="548482464"/>
        <c:scaling>
          <c:orientation val="maxMin"/>
        </c:scaling>
        <c:delete val="0"/>
        <c:axPos val="l"/>
        <c:numFmt formatCode="General" sourceLinked="1"/>
        <c:majorTickMark val="out"/>
        <c:minorTickMark val="none"/>
        <c:tickLblPos val="low"/>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lgn="r">
              <a:defRPr sz="1500" b="0" i="0" u="none" strike="noStrike" kern="1200" baseline="0">
                <a:solidFill>
                  <a:schemeClr val="tx1">
                    <a:lumMod val="65000"/>
                    <a:lumOff val="35000"/>
                  </a:schemeClr>
                </a:solidFill>
                <a:latin typeface="+mn-lt"/>
                <a:ea typeface="+mn-ea"/>
                <a:cs typeface="+mn-cs"/>
              </a:defRPr>
            </a:pPr>
            <a:endParaRPr lang="en-US"/>
          </a:p>
        </c:txPr>
        <c:crossAx val="548482792"/>
        <c:crosses val="autoZero"/>
        <c:auto val="1"/>
        <c:lblAlgn val="ctr"/>
        <c:lblOffset val="100"/>
        <c:noMultiLvlLbl val="0"/>
      </c:catAx>
      <c:valAx>
        <c:axId val="548482792"/>
        <c:scaling>
          <c:orientation val="minMax"/>
          <c:max val="70"/>
        </c:scaling>
        <c:delete val="0"/>
        <c:axPos val="t"/>
        <c:numFmt formatCode="0\%" sourceLinked="1"/>
        <c:majorTickMark val="out"/>
        <c:minorTickMark val="none"/>
        <c:tickLblPos val="nextTo"/>
        <c:spPr>
          <a:noFill/>
          <a:ln>
            <a:solidFill>
              <a:schemeClr val="accent1">
                <a:alpha val="0"/>
              </a:schemeClr>
            </a:solidFill>
          </a:ln>
          <a:effectLst/>
        </c:spPr>
        <c:txPr>
          <a:bodyPr rot="-60000000" spcFirstLastPara="1" vertOverflow="ellipsis" vert="horz" wrap="square" anchor="ctr" anchorCtr="1"/>
          <a:lstStyle/>
          <a:p>
            <a:pPr>
              <a:defRPr sz="1197" b="0" i="0" u="none" strike="noStrike" kern="1200" baseline="0">
                <a:solidFill>
                  <a:srgbClr val="FFFFFF"/>
                </a:solidFill>
                <a:latin typeface="+mn-lt"/>
                <a:ea typeface="+mn-ea"/>
                <a:cs typeface="+mn-cs"/>
              </a:defRPr>
            </a:pPr>
            <a:endParaRPr lang="en-US"/>
          </a:p>
        </c:txPr>
        <c:crossAx val="548482464"/>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3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40" b="1" i="0" u="none" strike="noStrike" kern="1200" spc="0" baseline="0">
                <a:solidFill>
                  <a:schemeClr val="tx1">
                    <a:lumMod val="65000"/>
                    <a:lumOff val="35000"/>
                  </a:schemeClr>
                </a:solidFill>
                <a:latin typeface="+mn-lt"/>
                <a:ea typeface="+mn-ea"/>
                <a:cs typeface="+mn-cs"/>
              </a:defRPr>
            </a:pPr>
            <a:r>
              <a:rPr lang="en-GB" sz="1900" b="1" i="1" baseline="0" dirty="0">
                <a:effectLst/>
              </a:rPr>
              <a:t>Comparison with </a:t>
            </a:r>
            <a:endParaRPr lang="en-GB" sz="1900" dirty="0">
              <a:effectLst/>
            </a:endParaRPr>
          </a:p>
          <a:p>
            <a:pPr>
              <a:defRPr sz="1440" b="1"/>
            </a:pPr>
            <a:r>
              <a:rPr lang="en-GB" sz="1900" b="1" i="1" baseline="0" dirty="0">
                <a:effectLst/>
              </a:rPr>
              <a:t>European/SEM average</a:t>
            </a:r>
            <a:endParaRPr lang="en-GB" sz="1900" dirty="0">
              <a:effectLst/>
            </a:endParaRPr>
          </a:p>
        </c:rich>
      </c:tx>
      <c:layout>
        <c:manualLayout>
          <c:xMode val="edge"/>
          <c:yMode val="edge"/>
          <c:x val="0.48197697203363238"/>
          <c:y val="1.8942346199233183E-3"/>
        </c:manualLayout>
      </c:layout>
      <c:overlay val="0"/>
      <c:spPr>
        <a:noFill/>
        <a:ln>
          <a:noFill/>
        </a:ln>
        <a:effectLst/>
      </c:spPr>
      <c:txPr>
        <a:bodyPr rot="0" spcFirstLastPara="1" vertOverflow="ellipsis" vert="horz" wrap="square" anchor="ctr" anchorCtr="1"/>
        <a:lstStyle/>
        <a:p>
          <a:pPr>
            <a:defRPr sz="1440" b="1"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0.4503067074944232"/>
          <c:y val="0.12632752345436754"/>
          <c:w val="0.50553250493534918"/>
          <c:h val="0.82610002172216168"/>
        </c:manualLayout>
      </c:layout>
      <c:barChart>
        <c:barDir val="bar"/>
        <c:grouping val="clustered"/>
        <c:varyColors val="0"/>
        <c:ser>
          <c:idx val="0"/>
          <c:order val="0"/>
          <c:tx>
            <c:strRef>
              <c:f>Sheet1!$B$1</c:f>
              <c:strCache>
                <c:ptCount val="1"/>
                <c:pt idx="0">
                  <c:v>Europe</c:v>
                </c:pt>
              </c:strCache>
            </c:strRef>
          </c:tx>
          <c:spPr>
            <a:solidFill>
              <a:srgbClr val="F57B29"/>
            </a:solidFill>
            <a:ln>
              <a:noFill/>
            </a:ln>
            <a:effectLst/>
          </c:spPr>
          <c:invertIfNegative val="0"/>
          <c:dLbls>
            <c:dLbl>
              <c:idx val="4"/>
              <c:numFmt formatCode="#,##0" sourceLinked="0"/>
              <c:spPr>
                <a:noFill/>
                <a:ln>
                  <a:noFill/>
                </a:ln>
                <a:effectLst/>
              </c:spPr>
              <c:txPr>
                <a:bodyPr rot="0" spcFirstLastPara="1" vertOverflow="ellipsis" vert="horz" wrap="square" lIns="38100" tIns="19050" rIns="38100" bIns="19050" anchor="ctr" anchorCtr="0">
                  <a:spAutoFit/>
                </a:bodyPr>
                <a:lstStyle/>
                <a:p>
                  <a:pPr algn="ctr">
                    <a:defRPr lang="en-US" sz="1400" b="1" i="0" u="none" strike="noStrike" kern="1200" baseline="0">
                      <a:solidFill>
                        <a:schemeClr val="bg1">
                          <a:lumMod val="50000"/>
                        </a:schemeClr>
                      </a:solidFill>
                      <a:latin typeface="+mn-lt"/>
                      <a:ea typeface="+mn-ea"/>
                      <a:cs typeface="+mn-cs"/>
                    </a:defRPr>
                  </a:pPr>
                  <a:endParaRPr lang="en-US"/>
                </a:p>
              </c:txPr>
              <c:dLblPos val="outEnd"/>
              <c:showLegendKey val="0"/>
              <c:showVal val="1"/>
              <c:showCatName val="0"/>
              <c:showSerName val="0"/>
              <c:showPercent val="0"/>
              <c:showBubbleSize val="0"/>
              <c:extLst>
                <c:ext xmlns:c16="http://schemas.microsoft.com/office/drawing/2014/chart" uri="{C3380CC4-5D6E-409C-BE32-E72D297353CC}">
                  <c16:uniqueId val="{00000001-4A10-4D36-B2BA-24AD2A13C58A}"/>
                </c:ext>
              </c:extLst>
            </c:dLbl>
            <c:dLbl>
              <c:idx val="7"/>
              <c:numFmt formatCode="#,##0.0" sourceLinked="0"/>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bg1">
                          <a:lumMod val="50000"/>
                        </a:schemeClr>
                      </a:solidFill>
                      <a:latin typeface="+mn-lt"/>
                      <a:ea typeface="+mn-ea"/>
                      <a:cs typeface="+mn-cs"/>
                    </a:defRPr>
                  </a:pPr>
                  <a:endParaRPr lang="en-US"/>
                </a:p>
              </c:txPr>
              <c:dLblPos val="outEnd"/>
              <c:showLegendKey val="0"/>
              <c:showVal val="1"/>
              <c:showCatName val="0"/>
              <c:showSerName val="0"/>
              <c:showPercent val="0"/>
              <c:showBubbleSize val="0"/>
              <c:extLst>
                <c:ext xmlns:c16="http://schemas.microsoft.com/office/drawing/2014/chart" uri="{C3380CC4-5D6E-409C-BE32-E72D297353CC}">
                  <c16:uniqueId val="{00000000-F62E-4B6D-BF52-0C87885C2A92}"/>
                </c:ext>
              </c:extLst>
            </c:dLbl>
            <c:numFmt formatCode="#,##0" sourceLinked="0"/>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bg1">
                        <a:lumMod val="50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Sheet1!$A$2:$A$7</c:f>
              <c:strCache>
                <c:ptCount val="6"/>
                <c:pt idx="0">
                  <c:v>Visa and travel difficulties</c:v>
                </c:pt>
                <c:pt idx="1">
                  <c:v>Not speaking the same language</c:v>
                </c:pt>
                <c:pt idx="2">
                  <c:v>Cultural tensions or conflicts throughout history</c:v>
                </c:pt>
                <c:pt idx="3">
                  <c:v>Economic barriers</c:v>
                </c:pt>
                <c:pt idx="4">
                  <c:v>Social and cultural constraints</c:v>
                </c:pt>
                <c:pt idx="5">
                  <c:v>Religion</c:v>
                </c:pt>
              </c:strCache>
            </c:strRef>
          </c:cat>
          <c:val>
            <c:numRef>
              <c:f>Sheet1!$B$2:$B$7</c:f>
              <c:numCache>
                <c:formatCode>0.0\%</c:formatCode>
                <c:ptCount val="6"/>
                <c:pt idx="0">
                  <c:v>57.4</c:v>
                </c:pt>
                <c:pt idx="1">
                  <c:v>81</c:v>
                </c:pt>
                <c:pt idx="2">
                  <c:v>61.5</c:v>
                </c:pt>
                <c:pt idx="3">
                  <c:v>56.6</c:v>
                </c:pt>
                <c:pt idx="4">
                  <c:v>65.099999999999994</c:v>
                </c:pt>
                <c:pt idx="5">
                  <c:v>53.1</c:v>
                </c:pt>
              </c:numCache>
            </c:numRef>
          </c:val>
          <c:extLst>
            <c:ext xmlns:c16="http://schemas.microsoft.com/office/drawing/2014/chart" uri="{C3380CC4-5D6E-409C-BE32-E72D297353CC}">
              <c16:uniqueId val="{00000002-4A10-4D36-B2BA-24AD2A13C58A}"/>
            </c:ext>
          </c:extLst>
        </c:ser>
        <c:ser>
          <c:idx val="1"/>
          <c:order val="1"/>
          <c:tx>
            <c:strRef>
              <c:f>Sheet1!$C$1</c:f>
              <c:strCache>
                <c:ptCount val="1"/>
                <c:pt idx="0">
                  <c:v>SEM</c:v>
                </c:pt>
              </c:strCache>
            </c:strRef>
          </c:tx>
          <c:spPr>
            <a:solidFill>
              <a:srgbClr val="FFC000"/>
            </a:solidFill>
            <a:ln>
              <a:noFill/>
            </a:ln>
            <a:effectLst/>
          </c:spPr>
          <c:invertIfNegative val="0"/>
          <c:dLbls>
            <c:numFmt formatCode="#,##0" sourceLinked="0"/>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bg1">
                        <a:lumMod val="50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Visa and travel difficulties</c:v>
                </c:pt>
                <c:pt idx="1">
                  <c:v>Not speaking the same language</c:v>
                </c:pt>
                <c:pt idx="2">
                  <c:v>Cultural tensions or conflicts throughout history</c:v>
                </c:pt>
                <c:pt idx="3">
                  <c:v>Economic barriers</c:v>
                </c:pt>
                <c:pt idx="4">
                  <c:v>Social and cultural constraints</c:v>
                </c:pt>
                <c:pt idx="5">
                  <c:v>Religion</c:v>
                </c:pt>
              </c:strCache>
            </c:strRef>
          </c:cat>
          <c:val>
            <c:numRef>
              <c:f>Sheet1!$C$2:$C$7</c:f>
              <c:numCache>
                <c:formatCode>0.0\%</c:formatCode>
                <c:ptCount val="6"/>
                <c:pt idx="0">
                  <c:v>66.5</c:v>
                </c:pt>
                <c:pt idx="1">
                  <c:v>68</c:v>
                </c:pt>
                <c:pt idx="2">
                  <c:v>46</c:v>
                </c:pt>
                <c:pt idx="3">
                  <c:v>49.6</c:v>
                </c:pt>
                <c:pt idx="4">
                  <c:v>45.6</c:v>
                </c:pt>
                <c:pt idx="5">
                  <c:v>36.700000000000003</c:v>
                </c:pt>
              </c:numCache>
            </c:numRef>
          </c:val>
          <c:extLst>
            <c:ext xmlns:c16="http://schemas.microsoft.com/office/drawing/2014/chart" uri="{C3380CC4-5D6E-409C-BE32-E72D297353CC}">
              <c16:uniqueId val="{00000003-4A10-4D36-B2BA-24AD2A13C58A}"/>
            </c:ext>
          </c:extLst>
        </c:ser>
        <c:dLbls>
          <c:showLegendKey val="0"/>
          <c:showVal val="0"/>
          <c:showCatName val="0"/>
          <c:showSerName val="0"/>
          <c:showPercent val="0"/>
          <c:showBubbleSize val="0"/>
        </c:dLbls>
        <c:gapWidth val="42"/>
        <c:axId val="548482464"/>
        <c:axId val="548482792"/>
      </c:barChart>
      <c:catAx>
        <c:axId val="548482464"/>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lgn="r">
              <a:defRPr sz="1500" b="0" i="1" u="none" strike="noStrike" kern="1200" baseline="0">
                <a:solidFill>
                  <a:schemeClr val="tx1">
                    <a:lumMod val="65000"/>
                    <a:lumOff val="35000"/>
                  </a:schemeClr>
                </a:solidFill>
                <a:latin typeface="+mn-lt"/>
                <a:ea typeface="+mn-ea"/>
                <a:cs typeface="+mn-cs"/>
              </a:defRPr>
            </a:pPr>
            <a:endParaRPr lang="en-US"/>
          </a:p>
        </c:txPr>
        <c:crossAx val="548482792"/>
        <c:crosses val="autoZero"/>
        <c:auto val="1"/>
        <c:lblAlgn val="ctr"/>
        <c:lblOffset val="100"/>
        <c:noMultiLvlLbl val="0"/>
      </c:catAx>
      <c:valAx>
        <c:axId val="548482792"/>
        <c:scaling>
          <c:orientation val="minMax"/>
          <c:max val="82"/>
        </c:scaling>
        <c:delete val="0"/>
        <c:axPos val="t"/>
        <c:numFmt formatCode="0.0\%" sourceLinked="1"/>
        <c:majorTickMark val="out"/>
        <c:minorTickMark val="none"/>
        <c:tickLblPos val="nextTo"/>
        <c:spPr>
          <a:noFill/>
          <a:ln>
            <a:solidFill>
              <a:schemeClr val="accent1">
                <a:alpha val="0"/>
              </a:schemeClr>
            </a:solidFill>
          </a:ln>
          <a:effectLst/>
        </c:spPr>
        <c:txPr>
          <a:bodyPr rot="-60000000" spcFirstLastPara="1" vertOverflow="ellipsis" vert="horz" wrap="square" anchor="ctr" anchorCtr="1"/>
          <a:lstStyle/>
          <a:p>
            <a:pPr>
              <a:defRPr sz="1197" b="0" i="0" u="none" strike="noStrike" kern="1200" baseline="0">
                <a:solidFill>
                  <a:srgbClr val="FFFFFF"/>
                </a:solidFill>
                <a:latin typeface="+mn-lt"/>
                <a:ea typeface="+mn-ea"/>
                <a:cs typeface="+mn-cs"/>
              </a:defRPr>
            </a:pPr>
            <a:endParaRPr lang="en-US"/>
          </a:p>
        </c:txPr>
        <c:crossAx val="548482464"/>
        <c:crosses val="autoZero"/>
        <c:crossBetween val="between"/>
        <c:majorUnit val="10"/>
      </c:valAx>
      <c:spPr>
        <a:noFill/>
        <a:ln>
          <a:noFill/>
        </a:ln>
        <a:effectLst/>
      </c:spPr>
    </c:plotArea>
    <c:legend>
      <c:legendPos val="r"/>
      <c:layout>
        <c:manualLayout>
          <c:xMode val="edge"/>
          <c:yMode val="edge"/>
          <c:x val="2.2084695107137061E-2"/>
          <c:y val="0.88186677035326755"/>
          <c:w val="0.3070821078359714"/>
          <c:h val="0.11400737777013371"/>
        </c:manualLayout>
      </c:layout>
      <c:overlay val="0"/>
      <c:spPr>
        <a:noFill/>
        <a:ln>
          <a:noFill/>
        </a:ln>
        <a:effectLst/>
      </c:spPr>
      <c:txPr>
        <a:bodyPr rot="0" spcFirstLastPara="1" vertOverflow="ellipsis" vert="horz" wrap="square" anchor="ctr" anchorCtr="1"/>
        <a:lstStyle/>
        <a:p>
          <a:pPr>
            <a:defRPr sz="13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3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lnSpc>
                <a:spcPts val="1600"/>
              </a:lnSpc>
              <a:defRPr sz="1350" b="1" i="1" u="none" strike="noStrike" kern="1200" spc="0" baseline="0">
                <a:solidFill>
                  <a:schemeClr val="bg1">
                    <a:lumMod val="50000"/>
                  </a:schemeClr>
                </a:solidFill>
                <a:latin typeface="+mn-lt"/>
                <a:ea typeface="+mn-ea"/>
                <a:cs typeface="+mn-cs"/>
              </a:defRPr>
            </a:pPr>
            <a:r>
              <a:rPr lang="en-GB" sz="1350" i="1" dirty="0">
                <a:solidFill>
                  <a:schemeClr val="bg1">
                    <a:lumMod val="50000"/>
                  </a:schemeClr>
                </a:solidFill>
              </a:rPr>
              <a:t>Comparison with </a:t>
            </a:r>
          </a:p>
          <a:p>
            <a:pPr>
              <a:lnSpc>
                <a:spcPts val="1600"/>
              </a:lnSpc>
              <a:defRPr sz="1350" i="1">
                <a:solidFill>
                  <a:schemeClr val="bg1">
                    <a:lumMod val="50000"/>
                  </a:schemeClr>
                </a:solidFill>
              </a:defRPr>
            </a:pPr>
            <a:r>
              <a:rPr lang="en-GB" sz="1350" i="1" dirty="0">
                <a:solidFill>
                  <a:schemeClr val="bg1">
                    <a:lumMod val="50000"/>
                  </a:schemeClr>
                </a:solidFill>
              </a:rPr>
              <a:t>European/SEM average</a:t>
            </a:r>
          </a:p>
        </c:rich>
      </c:tx>
      <c:layout>
        <c:manualLayout>
          <c:xMode val="edge"/>
          <c:yMode val="edge"/>
          <c:x val="0.61828402439617347"/>
          <c:y val="2.4082287198037202E-2"/>
        </c:manualLayout>
      </c:layout>
      <c:overlay val="0"/>
      <c:spPr>
        <a:noFill/>
        <a:ln>
          <a:noFill/>
        </a:ln>
        <a:effectLst/>
      </c:spPr>
      <c:txPr>
        <a:bodyPr rot="0" spcFirstLastPara="1" vertOverflow="ellipsis" vert="horz" wrap="square" anchor="ctr" anchorCtr="1"/>
        <a:lstStyle/>
        <a:p>
          <a:pPr>
            <a:lnSpc>
              <a:spcPts val="1600"/>
            </a:lnSpc>
            <a:defRPr sz="1350" b="1" i="1" u="none" strike="noStrike" kern="1200" spc="0" baseline="0">
              <a:solidFill>
                <a:schemeClr val="bg1">
                  <a:lumMod val="50000"/>
                </a:schemeClr>
              </a:solidFill>
              <a:latin typeface="+mn-lt"/>
              <a:ea typeface="+mn-ea"/>
              <a:cs typeface="+mn-cs"/>
            </a:defRPr>
          </a:pPr>
          <a:endParaRPr lang="en-US"/>
        </a:p>
      </c:txPr>
    </c:title>
    <c:autoTitleDeleted val="0"/>
    <c:plotArea>
      <c:layout>
        <c:manualLayout>
          <c:layoutTarget val="inner"/>
          <c:xMode val="edge"/>
          <c:yMode val="edge"/>
          <c:x val="0.54160083541189652"/>
          <c:y val="0.162216891571167"/>
          <c:w val="0.43685383142094353"/>
          <c:h val="0.67520427883637357"/>
        </c:manualLayout>
      </c:layout>
      <c:barChart>
        <c:barDir val="bar"/>
        <c:grouping val="percentStacked"/>
        <c:varyColors val="0"/>
        <c:ser>
          <c:idx val="0"/>
          <c:order val="0"/>
          <c:tx>
            <c:strRef>
              <c:f>Sheet1!$C$7</c:f>
              <c:strCache>
                <c:ptCount val="1"/>
                <c:pt idx="0">
                  <c:v>Strongly agree</c:v>
                </c:pt>
              </c:strCache>
            </c:strRef>
          </c:tx>
          <c:spPr>
            <a:solidFill>
              <a:srgbClr val="007681"/>
            </a:solidFill>
            <a:ln>
              <a:noFill/>
            </a:ln>
            <a:effectLst/>
          </c:spPr>
          <c:invertIfNegative val="0"/>
          <c:dLbls>
            <c:dLbl>
              <c:idx val="4"/>
              <c:layout>
                <c:manualLayout>
                  <c:x val="2.802940660178842E-3"/>
                  <c:y val="2.927416391964483E-3"/>
                </c:manualLayout>
              </c:layout>
              <c:numFmt formatCode="#,##0" sourceLinked="0"/>
              <c:spPr>
                <a:noFill/>
                <a:ln>
                  <a:noFill/>
                </a:ln>
                <a:effectLst/>
              </c:spPr>
              <c:txPr>
                <a:bodyPr rot="0" spcFirstLastPara="1" vertOverflow="ellipsis" vert="horz" wrap="square" anchor="ctr" anchorCtr="1"/>
                <a:lstStyle/>
                <a:p>
                  <a:pPr algn="ctr">
                    <a:defRPr sz="1200" b="1" i="0" u="none" strike="noStrike" kern="1200" baseline="0">
                      <a:solidFill>
                        <a:schemeClr val="bg1">
                          <a:lumMod val="95000"/>
                        </a:schemeClr>
                      </a:solidFill>
                      <a:latin typeface="+mn-lt"/>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46B5-4EDD-BC03-C03F85D497DF}"/>
                </c:ext>
              </c:extLst>
            </c:dLbl>
            <c:numFmt formatCode="#,##0" sourceLinked="0"/>
            <c:spPr>
              <a:noFill/>
              <a:ln>
                <a:noFill/>
              </a:ln>
              <a:effectLst/>
            </c:spPr>
            <c:txPr>
              <a:bodyPr rot="0" spcFirstLastPara="1" vertOverflow="ellipsis" vert="horz" wrap="square" anchor="ctr" anchorCtr="1"/>
              <a:lstStyle/>
              <a:p>
                <a:pPr>
                  <a:defRPr sz="1200" b="1" i="0" u="none" strike="noStrike" kern="1200" baseline="0">
                    <a:solidFill>
                      <a:schemeClr val="bg1">
                        <a:lumMod val="9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Sheet1!$B$8:$B$15</c:f>
              <c:strCache>
                <c:ptCount val="8"/>
                <c:pt idx="0">
                  <c:v>EU</c:v>
                </c:pt>
                <c:pt idx="1">
                  <c:v>SEM</c:v>
                </c:pt>
                <c:pt idx="3">
                  <c:v>EU</c:v>
                </c:pt>
                <c:pt idx="4">
                  <c:v>SEM</c:v>
                </c:pt>
                <c:pt idx="6">
                  <c:v>EU</c:v>
                </c:pt>
                <c:pt idx="7">
                  <c:v>SEM</c:v>
                </c:pt>
              </c:strCache>
            </c:strRef>
          </c:cat>
          <c:val>
            <c:numRef>
              <c:f>Sheet1!$C$8:$C$15</c:f>
              <c:numCache>
                <c:formatCode>General</c:formatCode>
                <c:ptCount val="8"/>
                <c:pt idx="0" formatCode="0.0\%">
                  <c:v>77.3</c:v>
                </c:pt>
                <c:pt idx="3" formatCode="0.0\%">
                  <c:v>45.3</c:v>
                </c:pt>
                <c:pt idx="6" formatCode="0.0\%">
                  <c:v>9.5</c:v>
                </c:pt>
              </c:numCache>
            </c:numRef>
          </c:val>
          <c:extLst>
            <c:ext xmlns:c16="http://schemas.microsoft.com/office/drawing/2014/chart" uri="{C3380CC4-5D6E-409C-BE32-E72D297353CC}">
              <c16:uniqueId val="{00000001-46B5-4EDD-BC03-C03F85D497DF}"/>
            </c:ext>
          </c:extLst>
        </c:ser>
        <c:ser>
          <c:idx val="1"/>
          <c:order val="1"/>
          <c:tx>
            <c:strRef>
              <c:f>Sheet1!$D$7</c:f>
              <c:strCache>
                <c:ptCount val="1"/>
                <c:pt idx="0">
                  <c:v>Somewhat agree </c:v>
                </c:pt>
              </c:strCache>
            </c:strRef>
          </c:tx>
          <c:spPr>
            <a:solidFill>
              <a:schemeClr val="accent2"/>
            </a:solidFill>
            <a:ln>
              <a:noFill/>
            </a:ln>
            <a:effectLst/>
          </c:spPr>
          <c:invertIfNegative val="0"/>
          <c:dLbls>
            <c:numFmt formatCode="#,##0" sourceLinked="0"/>
            <c:spPr>
              <a:noFill/>
              <a:ln>
                <a:noFill/>
              </a:ln>
              <a:effectLst/>
            </c:spPr>
            <c:txPr>
              <a:bodyPr rot="0" spcFirstLastPara="1" vertOverflow="ellipsis" vert="horz" wrap="square" anchor="ctr" anchorCtr="1"/>
              <a:lstStyle/>
              <a:p>
                <a:pPr>
                  <a:defRPr sz="1200" b="1" i="0" u="none" strike="noStrike" kern="1200" baseline="0">
                    <a:solidFill>
                      <a:schemeClr val="bg1">
                        <a:lumMod val="9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Sheet1!$B$8:$B$15</c:f>
              <c:strCache>
                <c:ptCount val="8"/>
                <c:pt idx="0">
                  <c:v>EU</c:v>
                </c:pt>
                <c:pt idx="1">
                  <c:v>SEM</c:v>
                </c:pt>
                <c:pt idx="3">
                  <c:v>EU</c:v>
                </c:pt>
                <c:pt idx="4">
                  <c:v>SEM</c:v>
                </c:pt>
                <c:pt idx="6">
                  <c:v>EU</c:v>
                </c:pt>
                <c:pt idx="7">
                  <c:v>SEM</c:v>
                </c:pt>
              </c:strCache>
            </c:strRef>
          </c:cat>
          <c:val>
            <c:numRef>
              <c:f>Sheet1!$D$8:$D$15</c:f>
              <c:numCache>
                <c:formatCode>General</c:formatCode>
                <c:ptCount val="8"/>
                <c:pt idx="0" formatCode="0.0\%">
                  <c:v>15.7</c:v>
                </c:pt>
                <c:pt idx="3" formatCode="0.0\%">
                  <c:v>31.7</c:v>
                </c:pt>
                <c:pt idx="6" formatCode="0.0\%">
                  <c:v>18.100000000000001</c:v>
                </c:pt>
              </c:numCache>
            </c:numRef>
          </c:val>
          <c:extLst>
            <c:ext xmlns:c16="http://schemas.microsoft.com/office/drawing/2014/chart" uri="{C3380CC4-5D6E-409C-BE32-E72D297353CC}">
              <c16:uniqueId val="{00000002-46B5-4EDD-BC03-C03F85D497DF}"/>
            </c:ext>
          </c:extLst>
        </c:ser>
        <c:ser>
          <c:idx val="2"/>
          <c:order val="2"/>
          <c:tx>
            <c:strRef>
              <c:f>Sheet1!$E$7</c:f>
              <c:strCache>
                <c:ptCount val="1"/>
                <c:pt idx="0">
                  <c:v>Somewhat disagree</c:v>
                </c:pt>
              </c:strCache>
            </c:strRef>
          </c:tx>
          <c:spPr>
            <a:solidFill>
              <a:schemeClr val="accent5"/>
            </a:solidFill>
            <a:ln>
              <a:noFill/>
            </a:ln>
            <a:effectLst/>
          </c:spPr>
          <c:invertIfNegative val="0"/>
          <c:dLbls>
            <c:numFmt formatCode="#,##0" sourceLinked="0"/>
            <c:spPr>
              <a:noFill/>
              <a:ln>
                <a:noFill/>
              </a:ln>
              <a:effectLst/>
            </c:spPr>
            <c:txPr>
              <a:bodyPr rot="0" spcFirstLastPara="1" vertOverflow="ellipsis" vert="horz" wrap="square" anchor="ctr" anchorCtr="1"/>
              <a:lstStyle/>
              <a:p>
                <a:pPr>
                  <a:defRPr sz="1200" b="1" i="0" u="none" strike="noStrike" kern="1200" baseline="0">
                    <a:solidFill>
                      <a:schemeClr val="bg1">
                        <a:lumMod val="9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Sheet1!$B$8:$B$15</c:f>
              <c:strCache>
                <c:ptCount val="8"/>
                <c:pt idx="0">
                  <c:v>EU</c:v>
                </c:pt>
                <c:pt idx="1">
                  <c:v>SEM</c:v>
                </c:pt>
                <c:pt idx="3">
                  <c:v>EU</c:v>
                </c:pt>
                <c:pt idx="4">
                  <c:v>SEM</c:v>
                </c:pt>
                <c:pt idx="6">
                  <c:v>EU</c:v>
                </c:pt>
                <c:pt idx="7">
                  <c:v>SEM</c:v>
                </c:pt>
              </c:strCache>
            </c:strRef>
          </c:cat>
          <c:val>
            <c:numRef>
              <c:f>Sheet1!$E$8:$E$15</c:f>
              <c:numCache>
                <c:formatCode>General</c:formatCode>
                <c:ptCount val="8"/>
                <c:pt idx="0" formatCode="0.0\%">
                  <c:v>3.1</c:v>
                </c:pt>
                <c:pt idx="3" formatCode="0.0\%">
                  <c:v>14.6</c:v>
                </c:pt>
                <c:pt idx="6" formatCode="0.0\%">
                  <c:v>22.6</c:v>
                </c:pt>
              </c:numCache>
            </c:numRef>
          </c:val>
          <c:extLst>
            <c:ext xmlns:c16="http://schemas.microsoft.com/office/drawing/2014/chart" uri="{C3380CC4-5D6E-409C-BE32-E72D297353CC}">
              <c16:uniqueId val="{00000003-46B5-4EDD-BC03-C03F85D497DF}"/>
            </c:ext>
          </c:extLst>
        </c:ser>
        <c:ser>
          <c:idx val="3"/>
          <c:order val="3"/>
          <c:tx>
            <c:strRef>
              <c:f>Sheet1!$F$7</c:f>
              <c:strCache>
                <c:ptCount val="1"/>
                <c:pt idx="0">
                  <c:v>Strongly disagree</c:v>
                </c:pt>
              </c:strCache>
            </c:strRef>
          </c:tx>
          <c:spPr>
            <a:solidFill>
              <a:srgbClr val="F57B29"/>
            </a:solidFill>
            <a:ln>
              <a:noFill/>
            </a:ln>
            <a:effectLst/>
          </c:spPr>
          <c:invertIfNegative val="0"/>
          <c:dLbls>
            <c:numFmt formatCode="#,##0" sourceLinked="0"/>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bg1">
                        <a:lumMod val="9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Sheet1!$B$8:$B$15</c:f>
              <c:strCache>
                <c:ptCount val="8"/>
                <c:pt idx="0">
                  <c:v>EU</c:v>
                </c:pt>
                <c:pt idx="1">
                  <c:v>SEM</c:v>
                </c:pt>
                <c:pt idx="3">
                  <c:v>EU</c:v>
                </c:pt>
                <c:pt idx="4">
                  <c:v>SEM</c:v>
                </c:pt>
                <c:pt idx="6">
                  <c:v>EU</c:v>
                </c:pt>
                <c:pt idx="7">
                  <c:v>SEM</c:v>
                </c:pt>
              </c:strCache>
            </c:strRef>
          </c:cat>
          <c:val>
            <c:numRef>
              <c:f>Sheet1!$F$8:$F$15</c:f>
              <c:numCache>
                <c:formatCode>General</c:formatCode>
                <c:ptCount val="8"/>
                <c:pt idx="0" formatCode="0.0\%">
                  <c:v>2.8</c:v>
                </c:pt>
                <c:pt idx="3" formatCode="0.0\%">
                  <c:v>6.9</c:v>
                </c:pt>
                <c:pt idx="6" formatCode="0.0\%">
                  <c:v>47.3</c:v>
                </c:pt>
              </c:numCache>
            </c:numRef>
          </c:val>
          <c:extLst>
            <c:ext xmlns:c16="http://schemas.microsoft.com/office/drawing/2014/chart" uri="{C3380CC4-5D6E-409C-BE32-E72D297353CC}">
              <c16:uniqueId val="{00000004-46B5-4EDD-BC03-C03F85D497DF}"/>
            </c:ext>
          </c:extLst>
        </c:ser>
        <c:ser>
          <c:idx val="4"/>
          <c:order val="4"/>
          <c:tx>
            <c:strRef>
              <c:f>Sheet1!$G$7</c:f>
              <c:strCache>
                <c:ptCount val="1"/>
                <c:pt idx="0">
                  <c:v>DK/REF</c:v>
                </c:pt>
              </c:strCache>
            </c:strRef>
          </c:tx>
          <c:spPr>
            <a:solidFill>
              <a:sysClr val="window" lastClr="FFFFFF">
                <a:lumMod val="85000"/>
              </a:sysClr>
            </a:solidFill>
            <a:ln>
              <a:noFill/>
            </a:ln>
            <a:effectLst/>
          </c:spPr>
          <c:invertIfNegative val="0"/>
          <c:cat>
            <c:strRef>
              <c:f>Sheet1!$B$8:$B$15</c:f>
              <c:strCache>
                <c:ptCount val="8"/>
                <c:pt idx="0">
                  <c:v>EU</c:v>
                </c:pt>
                <c:pt idx="1">
                  <c:v>SEM</c:v>
                </c:pt>
                <c:pt idx="3">
                  <c:v>EU</c:v>
                </c:pt>
                <c:pt idx="4">
                  <c:v>SEM</c:v>
                </c:pt>
                <c:pt idx="6">
                  <c:v>EU</c:v>
                </c:pt>
                <c:pt idx="7">
                  <c:v>SEM</c:v>
                </c:pt>
              </c:strCache>
            </c:strRef>
          </c:cat>
          <c:val>
            <c:numRef>
              <c:f>Sheet1!$G$8:$G$15</c:f>
              <c:numCache>
                <c:formatCode>General</c:formatCode>
                <c:ptCount val="8"/>
                <c:pt idx="0" formatCode="0.0\%">
                  <c:v>2.2000000000000002</c:v>
                </c:pt>
                <c:pt idx="3" formatCode="0.0\%">
                  <c:v>1.5</c:v>
                </c:pt>
                <c:pt idx="6" formatCode="0.0\%">
                  <c:v>1.5</c:v>
                </c:pt>
              </c:numCache>
            </c:numRef>
          </c:val>
          <c:extLst>
            <c:ext xmlns:c16="http://schemas.microsoft.com/office/drawing/2014/chart" uri="{C3380CC4-5D6E-409C-BE32-E72D297353CC}">
              <c16:uniqueId val="{00000005-46B5-4EDD-BC03-C03F85D497DF}"/>
            </c:ext>
          </c:extLst>
        </c:ser>
        <c:ser>
          <c:idx val="5"/>
          <c:order val="5"/>
          <c:tx>
            <c:strRef>
              <c:f>Sheet1!$H$7</c:f>
              <c:strCache>
                <c:ptCount val="1"/>
                <c:pt idx="0">
                  <c:v>Strongly agree </c:v>
                </c:pt>
              </c:strCache>
            </c:strRef>
          </c:tx>
          <c:spPr>
            <a:solidFill>
              <a:srgbClr val="007681"/>
            </a:solidFill>
            <a:ln>
              <a:noFill/>
            </a:ln>
            <a:effectLst/>
          </c:spPr>
          <c:invertIfNegative val="0"/>
          <c:dLbls>
            <c:numFmt formatCode="#,##0" sourceLinked="0"/>
            <c:spPr>
              <a:noFill/>
              <a:ln>
                <a:noFill/>
              </a:ln>
              <a:effectLst/>
            </c:spPr>
            <c:txPr>
              <a:bodyPr rot="0" spcFirstLastPara="1" vertOverflow="ellipsis" vert="horz" wrap="square" anchor="ctr" anchorCtr="1"/>
              <a:lstStyle/>
              <a:p>
                <a:pPr>
                  <a:defRPr sz="1200" b="1" i="0" u="none" strike="noStrike" kern="1200" baseline="0">
                    <a:solidFill>
                      <a:schemeClr val="bg1">
                        <a:lumMod val="9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Sheet1!$B$8:$B$15</c:f>
              <c:strCache>
                <c:ptCount val="8"/>
                <c:pt idx="0">
                  <c:v>EU</c:v>
                </c:pt>
                <c:pt idx="1">
                  <c:v>SEM</c:v>
                </c:pt>
                <c:pt idx="3">
                  <c:v>EU</c:v>
                </c:pt>
                <c:pt idx="4">
                  <c:v>SEM</c:v>
                </c:pt>
                <c:pt idx="6">
                  <c:v>EU</c:v>
                </c:pt>
                <c:pt idx="7">
                  <c:v>SEM</c:v>
                </c:pt>
              </c:strCache>
            </c:strRef>
          </c:cat>
          <c:val>
            <c:numRef>
              <c:f>Sheet1!$H$8:$H$15</c:f>
              <c:numCache>
                <c:formatCode>0.0\%</c:formatCode>
                <c:ptCount val="8"/>
                <c:pt idx="1">
                  <c:v>69.3</c:v>
                </c:pt>
                <c:pt idx="4">
                  <c:v>59</c:v>
                </c:pt>
                <c:pt idx="7">
                  <c:v>29.5</c:v>
                </c:pt>
              </c:numCache>
            </c:numRef>
          </c:val>
          <c:extLst>
            <c:ext xmlns:c16="http://schemas.microsoft.com/office/drawing/2014/chart" uri="{C3380CC4-5D6E-409C-BE32-E72D297353CC}">
              <c16:uniqueId val="{00000006-46B5-4EDD-BC03-C03F85D497DF}"/>
            </c:ext>
          </c:extLst>
        </c:ser>
        <c:ser>
          <c:idx val="6"/>
          <c:order val="6"/>
          <c:tx>
            <c:strRef>
              <c:f>Sheet1!$I$7</c:f>
              <c:strCache>
                <c:ptCount val="1"/>
                <c:pt idx="0">
                  <c:v>Somewhat agree</c:v>
                </c:pt>
              </c:strCache>
            </c:strRef>
          </c:tx>
          <c:spPr>
            <a:solidFill>
              <a:srgbClr val="71B2C9"/>
            </a:solidFill>
            <a:ln>
              <a:noFill/>
            </a:ln>
            <a:effectLst/>
          </c:spPr>
          <c:invertIfNegative val="0"/>
          <c:dLbls>
            <c:numFmt formatCode="#,##0" sourceLinked="0"/>
            <c:spPr>
              <a:noFill/>
              <a:ln>
                <a:noFill/>
              </a:ln>
              <a:effectLst/>
            </c:spPr>
            <c:txPr>
              <a:bodyPr rot="0" spcFirstLastPara="1" vertOverflow="ellipsis" vert="horz" wrap="square" anchor="ctr" anchorCtr="1"/>
              <a:lstStyle/>
              <a:p>
                <a:pPr>
                  <a:defRPr sz="1200" b="1" i="0" u="none" strike="noStrike" kern="1200" baseline="0">
                    <a:solidFill>
                      <a:schemeClr val="bg1">
                        <a:lumMod val="9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Sheet1!$B$8:$B$15</c:f>
              <c:strCache>
                <c:ptCount val="8"/>
                <c:pt idx="0">
                  <c:v>EU</c:v>
                </c:pt>
                <c:pt idx="1">
                  <c:v>SEM</c:v>
                </c:pt>
                <c:pt idx="3">
                  <c:v>EU</c:v>
                </c:pt>
                <c:pt idx="4">
                  <c:v>SEM</c:v>
                </c:pt>
                <c:pt idx="6">
                  <c:v>EU</c:v>
                </c:pt>
                <c:pt idx="7">
                  <c:v>SEM</c:v>
                </c:pt>
              </c:strCache>
            </c:strRef>
          </c:cat>
          <c:val>
            <c:numRef>
              <c:f>Sheet1!$I$8:$I$15</c:f>
              <c:numCache>
                <c:formatCode>0.0\%</c:formatCode>
                <c:ptCount val="8"/>
                <c:pt idx="1">
                  <c:v>15.1</c:v>
                </c:pt>
                <c:pt idx="4">
                  <c:v>19.3</c:v>
                </c:pt>
                <c:pt idx="7">
                  <c:v>15</c:v>
                </c:pt>
              </c:numCache>
            </c:numRef>
          </c:val>
          <c:extLst>
            <c:ext xmlns:c16="http://schemas.microsoft.com/office/drawing/2014/chart" uri="{C3380CC4-5D6E-409C-BE32-E72D297353CC}">
              <c16:uniqueId val="{00000007-46B5-4EDD-BC03-C03F85D497DF}"/>
            </c:ext>
          </c:extLst>
        </c:ser>
        <c:ser>
          <c:idx val="7"/>
          <c:order val="7"/>
          <c:tx>
            <c:strRef>
              <c:f>Sheet1!$J$7</c:f>
              <c:strCache>
                <c:ptCount val="1"/>
                <c:pt idx="0">
                  <c:v>Somewhat disagree</c:v>
                </c:pt>
              </c:strCache>
            </c:strRef>
          </c:tx>
          <c:spPr>
            <a:solidFill>
              <a:srgbClr val="F1BE48"/>
            </a:solidFill>
            <a:ln>
              <a:noFill/>
            </a:ln>
            <a:effectLst/>
          </c:spPr>
          <c:invertIfNegative val="0"/>
          <c:dLbls>
            <c:numFmt formatCode="#,##0" sourceLinked="0"/>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bg1">
                        <a:lumMod val="9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Sheet1!$B$8:$B$15</c:f>
              <c:strCache>
                <c:ptCount val="8"/>
                <c:pt idx="0">
                  <c:v>EU</c:v>
                </c:pt>
                <c:pt idx="1">
                  <c:v>SEM</c:v>
                </c:pt>
                <c:pt idx="3">
                  <c:v>EU</c:v>
                </c:pt>
                <c:pt idx="4">
                  <c:v>SEM</c:v>
                </c:pt>
                <c:pt idx="6">
                  <c:v>EU</c:v>
                </c:pt>
                <c:pt idx="7">
                  <c:v>SEM</c:v>
                </c:pt>
              </c:strCache>
            </c:strRef>
          </c:cat>
          <c:val>
            <c:numRef>
              <c:f>Sheet1!$J$8:$J$15</c:f>
              <c:numCache>
                <c:formatCode>0.0\%</c:formatCode>
                <c:ptCount val="8"/>
                <c:pt idx="1">
                  <c:v>4</c:v>
                </c:pt>
                <c:pt idx="4">
                  <c:v>5.3</c:v>
                </c:pt>
                <c:pt idx="7">
                  <c:v>10.3</c:v>
                </c:pt>
              </c:numCache>
            </c:numRef>
          </c:val>
          <c:extLst>
            <c:ext xmlns:c16="http://schemas.microsoft.com/office/drawing/2014/chart" uri="{C3380CC4-5D6E-409C-BE32-E72D297353CC}">
              <c16:uniqueId val="{00000008-46B5-4EDD-BC03-C03F85D497DF}"/>
            </c:ext>
          </c:extLst>
        </c:ser>
        <c:ser>
          <c:idx val="8"/>
          <c:order val="8"/>
          <c:tx>
            <c:strRef>
              <c:f>Sheet1!$K$7</c:f>
              <c:strCache>
                <c:ptCount val="1"/>
                <c:pt idx="0">
                  <c:v>Strongly disagree </c:v>
                </c:pt>
              </c:strCache>
            </c:strRef>
          </c:tx>
          <c:spPr>
            <a:solidFill>
              <a:srgbClr val="F57B29"/>
            </a:solidFill>
            <a:ln>
              <a:noFill/>
            </a:ln>
            <a:effectLst/>
          </c:spPr>
          <c:invertIfNegative val="0"/>
          <c:dLbls>
            <c:numFmt formatCode="#,##0" sourceLinked="0"/>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bg1">
                        <a:lumMod val="9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Sheet1!$B$8:$B$15</c:f>
              <c:strCache>
                <c:ptCount val="8"/>
                <c:pt idx="0">
                  <c:v>EU</c:v>
                </c:pt>
                <c:pt idx="1">
                  <c:v>SEM</c:v>
                </c:pt>
                <c:pt idx="3">
                  <c:v>EU</c:v>
                </c:pt>
                <c:pt idx="4">
                  <c:v>SEM</c:v>
                </c:pt>
                <c:pt idx="6">
                  <c:v>EU</c:v>
                </c:pt>
                <c:pt idx="7">
                  <c:v>SEM</c:v>
                </c:pt>
              </c:strCache>
            </c:strRef>
          </c:cat>
          <c:val>
            <c:numRef>
              <c:f>Sheet1!$K$8:$K$15</c:f>
              <c:numCache>
                <c:formatCode>0.0\%</c:formatCode>
                <c:ptCount val="8"/>
                <c:pt idx="1">
                  <c:v>10.5</c:v>
                </c:pt>
                <c:pt idx="4">
                  <c:v>14.9</c:v>
                </c:pt>
                <c:pt idx="7">
                  <c:v>43.2</c:v>
                </c:pt>
              </c:numCache>
            </c:numRef>
          </c:val>
          <c:extLst>
            <c:ext xmlns:c16="http://schemas.microsoft.com/office/drawing/2014/chart" uri="{C3380CC4-5D6E-409C-BE32-E72D297353CC}">
              <c16:uniqueId val="{00000009-46B5-4EDD-BC03-C03F85D497DF}"/>
            </c:ext>
          </c:extLst>
        </c:ser>
        <c:ser>
          <c:idx val="9"/>
          <c:order val="9"/>
          <c:tx>
            <c:strRef>
              <c:f>Sheet1!$L$7</c:f>
              <c:strCache>
                <c:ptCount val="1"/>
                <c:pt idx="0">
                  <c:v>DK/REF</c:v>
                </c:pt>
              </c:strCache>
            </c:strRef>
          </c:tx>
          <c:spPr>
            <a:solidFill>
              <a:sysClr val="window" lastClr="FFFFFF">
                <a:lumMod val="85000"/>
              </a:sysClr>
            </a:solidFill>
            <a:ln>
              <a:noFill/>
            </a:ln>
            <a:effectLst/>
          </c:spPr>
          <c:invertIfNegative val="0"/>
          <c:cat>
            <c:strRef>
              <c:f>Sheet1!$B$8:$B$15</c:f>
              <c:strCache>
                <c:ptCount val="8"/>
                <c:pt idx="0">
                  <c:v>EU</c:v>
                </c:pt>
                <c:pt idx="1">
                  <c:v>SEM</c:v>
                </c:pt>
                <c:pt idx="3">
                  <c:v>EU</c:v>
                </c:pt>
                <c:pt idx="4">
                  <c:v>SEM</c:v>
                </c:pt>
                <c:pt idx="6">
                  <c:v>EU</c:v>
                </c:pt>
                <c:pt idx="7">
                  <c:v>SEM</c:v>
                </c:pt>
              </c:strCache>
            </c:strRef>
          </c:cat>
          <c:val>
            <c:numRef>
              <c:f>Sheet1!$L$8:$L$15</c:f>
              <c:numCache>
                <c:formatCode>0.0\%</c:formatCode>
                <c:ptCount val="8"/>
                <c:pt idx="1">
                  <c:v>1.2</c:v>
                </c:pt>
                <c:pt idx="4">
                  <c:v>1.6</c:v>
                </c:pt>
                <c:pt idx="7">
                  <c:v>2</c:v>
                </c:pt>
              </c:numCache>
            </c:numRef>
          </c:val>
          <c:extLst>
            <c:ext xmlns:c16="http://schemas.microsoft.com/office/drawing/2014/chart" uri="{C3380CC4-5D6E-409C-BE32-E72D297353CC}">
              <c16:uniqueId val="{0000000A-46B5-4EDD-BC03-C03F85D497DF}"/>
            </c:ext>
          </c:extLst>
        </c:ser>
        <c:dLbls>
          <c:showLegendKey val="0"/>
          <c:showVal val="0"/>
          <c:showCatName val="0"/>
          <c:showSerName val="0"/>
          <c:showPercent val="0"/>
          <c:showBubbleSize val="0"/>
        </c:dLbls>
        <c:gapWidth val="10"/>
        <c:overlap val="100"/>
        <c:axId val="548482464"/>
        <c:axId val="548482792"/>
      </c:barChart>
      <c:catAx>
        <c:axId val="548482464"/>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1" i="0" u="none" strike="noStrike" kern="1200" baseline="0">
                <a:solidFill>
                  <a:schemeClr val="bg1">
                    <a:lumMod val="50000"/>
                  </a:schemeClr>
                </a:solidFill>
                <a:latin typeface="+mn-lt"/>
                <a:ea typeface="+mn-ea"/>
                <a:cs typeface="+mn-cs"/>
              </a:defRPr>
            </a:pPr>
            <a:endParaRPr lang="en-US"/>
          </a:p>
        </c:txPr>
        <c:crossAx val="548482792"/>
        <c:crosses val="autoZero"/>
        <c:auto val="1"/>
        <c:lblAlgn val="ctr"/>
        <c:lblOffset val="50"/>
        <c:noMultiLvlLbl val="0"/>
      </c:catAx>
      <c:valAx>
        <c:axId val="548482792"/>
        <c:scaling>
          <c:orientation val="minMax"/>
        </c:scaling>
        <c:delete val="1"/>
        <c:axPos val="t"/>
        <c:numFmt formatCode="0%" sourceLinked="1"/>
        <c:majorTickMark val="none"/>
        <c:minorTickMark val="none"/>
        <c:tickLblPos val="nextTo"/>
        <c:crossAx val="548482464"/>
        <c:crosses val="autoZero"/>
        <c:crossBetween val="between"/>
      </c:valAx>
      <c:spPr>
        <a:noFill/>
        <a:ln>
          <a:noFill/>
        </a:ln>
        <a:effectLst/>
      </c:spPr>
    </c:plotArea>
    <c:plotVisOnly val="1"/>
    <c:dispBlanksAs val="gap"/>
    <c:showDLblsOverMax val="0"/>
  </c:chart>
  <c:spPr>
    <a:noFill/>
    <a:ln>
      <a:noFill/>
    </a:ln>
    <a:effectLst/>
  </c:spPr>
  <c:txPr>
    <a:bodyPr/>
    <a:lstStyle/>
    <a:p>
      <a:pPr>
        <a:defRPr sz="1200" b="1">
          <a:solidFill>
            <a:schemeClr val="bg1">
              <a:lumMod val="95000"/>
            </a:schemeClr>
          </a:solidFill>
        </a:defRPr>
      </a:pPr>
      <a:endParaRPr lang="en-US"/>
    </a:p>
  </c:txPr>
  <c:externalData r:id="rId4">
    <c:autoUpdate val="0"/>
  </c:externalData>
</c:chartSpace>
</file>

<file path=ppt/charts/chart3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900" b="1" i="0" u="none" strike="noStrike" kern="1200" spc="0" baseline="0">
                <a:solidFill>
                  <a:schemeClr val="tx1">
                    <a:lumMod val="65000"/>
                    <a:lumOff val="35000"/>
                  </a:schemeClr>
                </a:solidFill>
                <a:latin typeface="+mn-lt"/>
                <a:ea typeface="+mn-ea"/>
                <a:cs typeface="+mn-cs"/>
              </a:defRPr>
            </a:pPr>
            <a:r>
              <a:rPr lang="en-GB" sz="1900" b="1" dirty="0"/>
              <a:t>Croatia</a:t>
            </a:r>
          </a:p>
        </c:rich>
      </c:tx>
      <c:layout>
        <c:manualLayout>
          <c:xMode val="edge"/>
          <c:yMode val="edge"/>
          <c:x val="0.70396006060207372"/>
          <c:y val="2.654762637338319E-2"/>
        </c:manualLayout>
      </c:layout>
      <c:overlay val="0"/>
      <c:spPr>
        <a:noFill/>
        <a:ln>
          <a:noFill/>
        </a:ln>
        <a:effectLst/>
      </c:spPr>
      <c:txPr>
        <a:bodyPr rot="0" spcFirstLastPara="1" vertOverflow="ellipsis" vert="horz" wrap="square" anchor="ctr" anchorCtr="1"/>
        <a:lstStyle/>
        <a:p>
          <a:pPr>
            <a:defRPr sz="1900" b="1"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0.53938169097676469"/>
          <c:y val="0.12632752345436754"/>
          <c:w val="0.45982672965030374"/>
          <c:h val="0.67817967120140243"/>
        </c:manualLayout>
      </c:layout>
      <c:barChart>
        <c:barDir val="bar"/>
        <c:grouping val="percentStacked"/>
        <c:varyColors val="0"/>
        <c:ser>
          <c:idx val="0"/>
          <c:order val="0"/>
          <c:spPr>
            <a:solidFill>
              <a:srgbClr val="007681"/>
            </a:solidFill>
            <a:ln>
              <a:noFill/>
            </a:ln>
            <a:effectLst/>
          </c:spPr>
          <c:invertIfNegative val="0"/>
          <c:dLbls>
            <c:dLbl>
              <c:idx val="4"/>
              <c:layout>
                <c:manualLayout>
                  <c:x val="2.802940660178842E-3"/>
                  <c:y val="2.927416391964483E-3"/>
                </c:manualLayout>
              </c:layout>
              <c:numFmt formatCode="#,##0" sourceLinked="0"/>
              <c:spPr>
                <a:noFill/>
                <a:ln>
                  <a:noFill/>
                </a:ln>
                <a:effectLst/>
              </c:spPr>
              <c:txPr>
                <a:bodyPr rot="0" spcFirstLastPara="1" vertOverflow="ellipsis" vert="horz" wrap="square" lIns="38100" tIns="19050" rIns="38100" bIns="19050" anchor="ctr" anchorCtr="0">
                  <a:spAutoFit/>
                </a:bodyPr>
                <a:lstStyle/>
                <a:p>
                  <a:pPr algn="ctr">
                    <a:defRPr lang="en-US" sz="1400" b="1"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80C5-4489-9AEF-465A6E8814AD}"/>
                </c:ext>
              </c:extLst>
            </c:dLbl>
            <c:numFmt formatCode="#,##0" sourceLinked="0"/>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People from different cultural and religious backgrounds should have the same rights and opportunities</c:v>
                </c:pt>
                <c:pt idx="1">
                  <c:v>Cultural and religious diversity is important for the prosperity of your society</c:v>
                </c:pt>
                <c:pt idx="2">
                  <c:v>Cultural and religious diversity constitutes a threat to the stability of society</c:v>
                </c:pt>
              </c:strCache>
            </c:strRef>
          </c:cat>
          <c:val>
            <c:numRef>
              <c:f>Sheet1!$BT$2:$BT$4</c:f>
              <c:numCache>
                <c:formatCode>0\%</c:formatCode>
                <c:ptCount val="3"/>
                <c:pt idx="0">
                  <c:v>83</c:v>
                </c:pt>
                <c:pt idx="1">
                  <c:v>62</c:v>
                </c:pt>
                <c:pt idx="2">
                  <c:v>12</c:v>
                </c:pt>
              </c:numCache>
            </c:numRef>
          </c:val>
          <c:extLst>
            <c:ext xmlns:c16="http://schemas.microsoft.com/office/drawing/2014/chart" uri="{C3380CC4-5D6E-409C-BE32-E72D297353CC}">
              <c16:uniqueId val="{00000001-80C5-4489-9AEF-465A6E8814AD}"/>
            </c:ext>
          </c:extLst>
        </c:ser>
        <c:ser>
          <c:idx val="1"/>
          <c:order val="1"/>
          <c:spPr>
            <a:solidFill>
              <a:srgbClr val="71B2C9"/>
            </a:solidFill>
            <a:ln>
              <a:noFill/>
            </a:ln>
            <a:effectLst/>
          </c:spPr>
          <c:invertIfNegative val="0"/>
          <c:dLbls>
            <c:numFmt formatCode="#,##0" sourceLinked="0"/>
            <c:spPr>
              <a:noFill/>
              <a:ln>
                <a:noFill/>
              </a:ln>
              <a:effectLst/>
            </c:spPr>
            <c:txPr>
              <a:bodyPr rot="0" spcFirstLastPara="1" vertOverflow="ellipsis" vert="horz" wrap="square" lIns="38100" tIns="19050" rIns="38100" bIns="19050" anchor="ctr" anchorCtr="0">
                <a:spAutoFit/>
              </a:bodyPr>
              <a:lstStyle/>
              <a:p>
                <a:pPr algn="ctr">
                  <a:defRPr lang="en-GB" sz="1400" b="1"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People from different cultural and religious backgrounds should have the same rights and opportunities</c:v>
                </c:pt>
                <c:pt idx="1">
                  <c:v>Cultural and religious diversity is important for the prosperity of your society</c:v>
                </c:pt>
                <c:pt idx="2">
                  <c:v>Cultural and religious diversity constitutes a threat to the stability of society</c:v>
                </c:pt>
              </c:strCache>
            </c:strRef>
          </c:cat>
          <c:val>
            <c:numRef>
              <c:f>Sheet1!$BU$2:$BU$4</c:f>
              <c:numCache>
                <c:formatCode>0\%</c:formatCode>
                <c:ptCount val="3"/>
                <c:pt idx="0">
                  <c:v>14</c:v>
                </c:pt>
                <c:pt idx="1">
                  <c:v>26</c:v>
                </c:pt>
                <c:pt idx="2">
                  <c:v>32</c:v>
                </c:pt>
              </c:numCache>
            </c:numRef>
          </c:val>
          <c:extLst>
            <c:ext xmlns:c16="http://schemas.microsoft.com/office/drawing/2014/chart" uri="{C3380CC4-5D6E-409C-BE32-E72D297353CC}">
              <c16:uniqueId val="{00000002-80C5-4489-9AEF-465A6E8814AD}"/>
            </c:ext>
          </c:extLst>
        </c:ser>
        <c:ser>
          <c:idx val="2"/>
          <c:order val="2"/>
          <c:spPr>
            <a:solidFill>
              <a:srgbClr val="F1BE48"/>
            </a:solidFill>
            <a:ln>
              <a:noFill/>
            </a:ln>
            <a:effectLst/>
          </c:spPr>
          <c:invertIfNegative val="0"/>
          <c:dLbls>
            <c:dLbl>
              <c:idx val="0"/>
              <c:delete val="1"/>
              <c:extLst>
                <c:ext xmlns:c15="http://schemas.microsoft.com/office/drawing/2012/chart" uri="{CE6537A1-D6FC-4f65-9D91-7224C49458BB}"/>
                <c:ext xmlns:c16="http://schemas.microsoft.com/office/drawing/2014/chart" uri="{C3380CC4-5D6E-409C-BE32-E72D297353CC}">
                  <c16:uniqueId val="{00000002-2D15-40FC-80AC-CCFF6E3E8C20}"/>
                </c:ext>
              </c:extLst>
            </c:dLbl>
            <c:dLbl>
              <c:idx val="3"/>
              <c:numFmt formatCode="#,##0" sourceLinked="0"/>
              <c:spPr>
                <a:noFill/>
                <a:ln>
                  <a:noFill/>
                </a:ln>
                <a:effectLst/>
              </c:spPr>
              <c:txPr>
                <a:bodyPr rot="0" spcFirstLastPara="1" vertOverflow="ellipsis" vert="horz" wrap="square" lIns="38100" tIns="19050" rIns="38100" bIns="19050" anchor="ctr" anchorCtr="0">
                  <a:spAutoFit/>
                </a:bodyPr>
                <a:lstStyle/>
                <a:p>
                  <a:pPr marL="0" algn="ctr">
                    <a:spcBef>
                      <a:spcPts val="0"/>
                    </a:spcBef>
                    <a:defRPr lang="en-GB" sz="1400" b="1"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extLst>
                <c:ext xmlns:c16="http://schemas.microsoft.com/office/drawing/2014/chart" uri="{C3380CC4-5D6E-409C-BE32-E72D297353CC}">
                  <c16:uniqueId val="{00000003-2D15-40FC-80AC-CCFF6E3E8C20}"/>
                </c:ext>
              </c:extLst>
            </c:dLbl>
            <c:numFmt formatCode="#,##0" sourceLinked="0"/>
            <c:spPr>
              <a:noFill/>
              <a:ln>
                <a:noFill/>
              </a:ln>
              <a:effectLst/>
            </c:spPr>
            <c:txPr>
              <a:bodyPr rot="0" spcFirstLastPara="1" vertOverflow="ellipsis" vert="horz" wrap="square" lIns="38100" tIns="19050" rIns="38100" bIns="19050" anchor="ctr" anchorCtr="0">
                <a:spAutoFit/>
              </a:bodyPr>
              <a:lstStyle/>
              <a:p>
                <a:pPr marL="0" algn="ctr">
                  <a:spcBef>
                    <a:spcPts val="600"/>
                  </a:spcBef>
                  <a:defRPr lang="en-GB" sz="1400" b="1"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People from different cultural and religious backgrounds should have the same rights and opportunities</c:v>
                </c:pt>
                <c:pt idx="1">
                  <c:v>Cultural and religious diversity is important for the prosperity of your society</c:v>
                </c:pt>
                <c:pt idx="2">
                  <c:v>Cultural and religious diversity constitutes a threat to the stability of society</c:v>
                </c:pt>
              </c:strCache>
            </c:strRef>
          </c:cat>
          <c:val>
            <c:numRef>
              <c:f>Sheet1!$BV$2:$BV$4</c:f>
              <c:numCache>
                <c:formatCode>0\%</c:formatCode>
                <c:ptCount val="3"/>
                <c:pt idx="0">
                  <c:v>1</c:v>
                </c:pt>
                <c:pt idx="1">
                  <c:v>5</c:v>
                </c:pt>
                <c:pt idx="2">
                  <c:v>13</c:v>
                </c:pt>
              </c:numCache>
            </c:numRef>
          </c:val>
          <c:extLst>
            <c:ext xmlns:c16="http://schemas.microsoft.com/office/drawing/2014/chart" uri="{C3380CC4-5D6E-409C-BE32-E72D297353CC}">
              <c16:uniqueId val="{00000003-80C5-4489-9AEF-465A6E8814AD}"/>
            </c:ext>
          </c:extLst>
        </c:ser>
        <c:ser>
          <c:idx val="3"/>
          <c:order val="3"/>
          <c:spPr>
            <a:solidFill>
              <a:srgbClr val="F57B29"/>
            </a:solidFill>
            <a:ln>
              <a:noFill/>
            </a:ln>
            <a:effectLst/>
          </c:spPr>
          <c:invertIfNegative val="0"/>
          <c:dLbls>
            <c:dLbl>
              <c:idx val="0"/>
              <c:delete val="1"/>
              <c:extLst>
                <c:ext xmlns:c15="http://schemas.microsoft.com/office/drawing/2012/chart" uri="{CE6537A1-D6FC-4f65-9D91-7224C49458BB}"/>
                <c:ext xmlns:c16="http://schemas.microsoft.com/office/drawing/2014/chart" uri="{C3380CC4-5D6E-409C-BE32-E72D297353CC}">
                  <c16:uniqueId val="{00000000-F49A-448F-91E8-9AF92C797C2A}"/>
                </c:ext>
              </c:extLst>
            </c:dLbl>
            <c:dLbl>
              <c:idx val="3"/>
              <c:numFmt formatCode="#,##0" sourceLinked="0"/>
              <c:spPr>
                <a:noFill/>
                <a:ln>
                  <a:noFill/>
                </a:ln>
                <a:effectLst/>
              </c:spPr>
              <c:txPr>
                <a:bodyPr rot="0" spcFirstLastPara="1" vertOverflow="ellipsis" vert="horz" wrap="square" lIns="38100" tIns="19050" rIns="38100" bIns="19050" anchor="ctr" anchorCtr="1">
                  <a:spAutoFit/>
                </a:bodyPr>
                <a:lstStyle/>
                <a:p>
                  <a:pPr marL="0">
                    <a:defRPr sz="1400" b="1"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extLst>
                <c:ext xmlns:c16="http://schemas.microsoft.com/office/drawing/2014/chart" uri="{C3380CC4-5D6E-409C-BE32-E72D297353CC}">
                  <c16:uniqueId val="{00000001-2D15-40FC-80AC-CCFF6E3E8C20}"/>
                </c:ext>
              </c:extLst>
            </c:dLbl>
            <c:numFmt formatCode="#,##0" sourceLinked="0"/>
            <c:spPr>
              <a:noFill/>
              <a:ln>
                <a:noFill/>
              </a:ln>
              <a:effectLst/>
            </c:spPr>
            <c:txPr>
              <a:bodyPr rot="0" spcFirstLastPara="1" vertOverflow="ellipsis" vert="horz" wrap="square" lIns="38100" tIns="19050" rIns="38100" bIns="19050" anchor="ctr" anchorCtr="1">
                <a:spAutoFit/>
              </a:bodyPr>
              <a:lstStyle/>
              <a:p>
                <a:pPr marL="72000">
                  <a:defRPr sz="1400" b="1"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People from different cultural and religious backgrounds should have the same rights and opportunities</c:v>
                </c:pt>
                <c:pt idx="1">
                  <c:v>Cultural and religious diversity is important for the prosperity of your society</c:v>
                </c:pt>
                <c:pt idx="2">
                  <c:v>Cultural and religious diversity constitutes a threat to the stability of society</c:v>
                </c:pt>
              </c:strCache>
            </c:strRef>
          </c:cat>
          <c:val>
            <c:numRef>
              <c:f>Sheet1!$BW$2:$BW$4</c:f>
              <c:numCache>
                <c:formatCode>0\%</c:formatCode>
                <c:ptCount val="3"/>
                <c:pt idx="0">
                  <c:v>2</c:v>
                </c:pt>
                <c:pt idx="1">
                  <c:v>6</c:v>
                </c:pt>
                <c:pt idx="2">
                  <c:v>41</c:v>
                </c:pt>
              </c:numCache>
            </c:numRef>
          </c:val>
          <c:extLst>
            <c:ext xmlns:c16="http://schemas.microsoft.com/office/drawing/2014/chart" uri="{C3380CC4-5D6E-409C-BE32-E72D297353CC}">
              <c16:uniqueId val="{00000004-80C5-4489-9AEF-465A6E8814AD}"/>
            </c:ext>
          </c:extLst>
        </c:ser>
        <c:ser>
          <c:idx val="4"/>
          <c:order val="4"/>
          <c:spPr>
            <a:solidFill>
              <a:schemeClr val="bg1">
                <a:lumMod val="85000"/>
              </a:schemeClr>
            </a:solidFill>
            <a:ln>
              <a:noFill/>
            </a:ln>
            <a:effectLst/>
          </c:spPr>
          <c:invertIfNegative val="0"/>
          <c:cat>
            <c:strRef>
              <c:f>Sheet1!$A$2:$A$4</c:f>
              <c:strCache>
                <c:ptCount val="3"/>
                <c:pt idx="0">
                  <c:v>People from different cultural and religious backgrounds should have the same rights and opportunities</c:v>
                </c:pt>
                <c:pt idx="1">
                  <c:v>Cultural and religious diversity is important for the prosperity of your society</c:v>
                </c:pt>
                <c:pt idx="2">
                  <c:v>Cultural and religious diversity constitutes a threat to the stability of society</c:v>
                </c:pt>
              </c:strCache>
            </c:strRef>
          </c:cat>
          <c:val>
            <c:numRef>
              <c:f>Sheet1!$BX$2:$BX$4</c:f>
              <c:numCache>
                <c:formatCode>0\%</c:formatCode>
                <c:ptCount val="3"/>
                <c:pt idx="0">
                  <c:v>0</c:v>
                </c:pt>
                <c:pt idx="1">
                  <c:v>1</c:v>
                </c:pt>
                <c:pt idx="2">
                  <c:v>1.5</c:v>
                </c:pt>
              </c:numCache>
            </c:numRef>
          </c:val>
          <c:extLst>
            <c:ext xmlns:c16="http://schemas.microsoft.com/office/drawing/2014/chart" uri="{C3380CC4-5D6E-409C-BE32-E72D297353CC}">
              <c16:uniqueId val="{00000000-2D15-40FC-80AC-CCFF6E3E8C20}"/>
            </c:ext>
          </c:extLst>
        </c:ser>
        <c:dLbls>
          <c:showLegendKey val="0"/>
          <c:showVal val="0"/>
          <c:showCatName val="0"/>
          <c:showSerName val="0"/>
          <c:showPercent val="0"/>
          <c:showBubbleSize val="0"/>
        </c:dLbls>
        <c:gapWidth val="42"/>
        <c:overlap val="100"/>
        <c:axId val="548482464"/>
        <c:axId val="548482792"/>
      </c:barChart>
      <c:catAx>
        <c:axId val="548482464"/>
        <c:scaling>
          <c:orientation val="maxMin"/>
        </c:scaling>
        <c:delete val="0"/>
        <c:axPos val="l"/>
        <c:numFmt formatCode="General" sourceLinked="1"/>
        <c:majorTickMark val="out"/>
        <c:minorTickMark val="none"/>
        <c:tickLblPos val="low"/>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lgn="r">
              <a:defRPr sz="1500" b="0" i="0" u="none" strike="noStrike" kern="1200" baseline="0">
                <a:solidFill>
                  <a:schemeClr val="tx1">
                    <a:lumMod val="65000"/>
                    <a:lumOff val="35000"/>
                  </a:schemeClr>
                </a:solidFill>
                <a:latin typeface="+mn-lt"/>
                <a:ea typeface="+mn-ea"/>
                <a:cs typeface="+mn-cs"/>
              </a:defRPr>
            </a:pPr>
            <a:endParaRPr lang="en-US"/>
          </a:p>
        </c:txPr>
        <c:crossAx val="548482792"/>
        <c:crosses val="autoZero"/>
        <c:auto val="1"/>
        <c:lblAlgn val="ctr"/>
        <c:lblOffset val="100"/>
        <c:noMultiLvlLbl val="0"/>
      </c:catAx>
      <c:valAx>
        <c:axId val="548482792"/>
        <c:scaling>
          <c:orientation val="minMax"/>
        </c:scaling>
        <c:delete val="1"/>
        <c:axPos val="t"/>
        <c:numFmt formatCode="0%" sourceLinked="1"/>
        <c:majorTickMark val="none"/>
        <c:minorTickMark val="none"/>
        <c:tickLblPos val="nextTo"/>
        <c:crossAx val="548482464"/>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862" b="1" i="0" u="none" strike="noStrike" kern="1200" spc="0" baseline="0">
                <a:solidFill>
                  <a:schemeClr val="tx1">
                    <a:lumMod val="65000"/>
                    <a:lumOff val="35000"/>
                  </a:schemeClr>
                </a:solidFill>
                <a:latin typeface="+mn-lt"/>
                <a:ea typeface="+mn-ea"/>
                <a:cs typeface="+mn-cs"/>
              </a:defRPr>
            </a:pPr>
            <a:r>
              <a:rPr lang="en-GB" b="1" dirty="0"/>
              <a:t>Croatia (2020)</a:t>
            </a:r>
          </a:p>
        </c:rich>
      </c:tx>
      <c:layout>
        <c:manualLayout>
          <c:xMode val="edge"/>
          <c:yMode val="edge"/>
          <c:x val="0.66508945004754794"/>
          <c:y val="1.6686269671999238E-2"/>
        </c:manualLayout>
      </c:layout>
      <c:overlay val="0"/>
      <c:spPr>
        <a:noFill/>
        <a:ln>
          <a:noFill/>
        </a:ln>
        <a:effectLst/>
      </c:spPr>
      <c:txPr>
        <a:bodyPr rot="0" spcFirstLastPara="1" vertOverflow="ellipsis" vert="horz" wrap="square" anchor="ctr" anchorCtr="1"/>
        <a:lstStyle/>
        <a:p>
          <a:pPr>
            <a:defRPr sz="1862" b="1"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0.52647915078698126"/>
          <c:y val="9.6743403422084887E-2"/>
          <c:w val="0.42088388346298544"/>
          <c:h val="0.79651595161800992"/>
        </c:manualLayout>
      </c:layout>
      <c:barChart>
        <c:barDir val="bar"/>
        <c:grouping val="percentStacked"/>
        <c:varyColors val="0"/>
        <c:ser>
          <c:idx val="0"/>
          <c:order val="0"/>
          <c:tx>
            <c:strRef>
              <c:f>Sheet1!$BJ$1</c:f>
              <c:strCache>
                <c:ptCount val="1"/>
                <c:pt idx="0">
                  <c:v>Strongly characterise33</c:v>
                </c:pt>
              </c:strCache>
            </c:strRef>
          </c:tx>
          <c:spPr>
            <a:solidFill>
              <a:srgbClr val="007681"/>
            </a:solidFill>
            <a:ln>
              <a:noFill/>
            </a:ln>
            <a:effectLst/>
          </c:spPr>
          <c:invertIfNegative val="0"/>
          <c:dLbls>
            <c:dLbl>
              <c:idx val="4"/>
              <c:layout>
                <c:manualLayout>
                  <c:x val="2.802940660178842E-3"/>
                  <c:y val="2.927416391964483E-3"/>
                </c:manualLayout>
              </c:layout>
              <c:numFmt formatCode="#,##0" sourceLinked="0"/>
              <c:spPr>
                <a:noFill/>
                <a:ln>
                  <a:noFill/>
                </a:ln>
                <a:effectLst/>
              </c:spPr>
              <c:txPr>
                <a:bodyPr rot="0" spcFirstLastPara="1" vertOverflow="ellipsis" vert="horz" wrap="square" lIns="38100" tIns="19050" rIns="38100" bIns="19050" anchor="ctr" anchorCtr="0">
                  <a:spAutoFit/>
                </a:bodyPr>
                <a:lstStyle/>
                <a:p>
                  <a:pPr algn="ctr">
                    <a:defRPr lang="en-US" sz="1300" b="1"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AB49-44BF-A24B-6DA7F856140D}"/>
                </c:ext>
              </c:extLst>
            </c:dLbl>
            <c:numFmt formatCode="#,##0" sourceLinked="0"/>
            <c:spPr>
              <a:noFill/>
              <a:ln>
                <a:noFill/>
              </a:ln>
              <a:effectLst/>
            </c:spPr>
            <c:txPr>
              <a:bodyPr rot="0" spcFirstLastPara="1" vertOverflow="ellipsis" vert="horz" wrap="square" lIns="38100" tIns="19050" rIns="38100" bIns="19050" anchor="ctr" anchorCtr="1">
                <a:spAutoFit/>
              </a:bodyPr>
              <a:lstStyle/>
              <a:p>
                <a:pPr>
                  <a:defRPr sz="1300" b="1"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Sheet1!$BI$2:$BI$8</c:f>
              <c:strCache>
                <c:ptCount val="7"/>
                <c:pt idx="0">
                  <c:v>Mediterranean way of life and food</c:v>
                </c:pt>
                <c:pt idx="1">
                  <c:v>Hospitality</c:v>
                </c:pt>
                <c:pt idx="2">
                  <c:v>Common cultural heritage and history</c:v>
                </c:pt>
                <c:pt idx="3">
                  <c:v>Migration issues</c:v>
                </c:pt>
                <c:pt idx="4">
                  <c:v>Resistance to change</c:v>
                </c:pt>
                <c:pt idx="5">
                  <c:v>Instability and insecurity</c:v>
                </c:pt>
                <c:pt idx="6">
                  <c:v>Source of conflict</c:v>
                </c:pt>
              </c:strCache>
            </c:strRef>
          </c:cat>
          <c:val>
            <c:numRef>
              <c:f>Sheet1!$BJ$2:$BJ$8</c:f>
              <c:numCache>
                <c:formatCode>0.0\%</c:formatCode>
                <c:ptCount val="7"/>
                <c:pt idx="0">
                  <c:v>55</c:v>
                </c:pt>
                <c:pt idx="1">
                  <c:v>53</c:v>
                </c:pt>
                <c:pt idx="2">
                  <c:v>42</c:v>
                </c:pt>
                <c:pt idx="3">
                  <c:v>26</c:v>
                </c:pt>
                <c:pt idx="4">
                  <c:v>17</c:v>
                </c:pt>
                <c:pt idx="5">
                  <c:v>15</c:v>
                </c:pt>
                <c:pt idx="6">
                  <c:v>13</c:v>
                </c:pt>
              </c:numCache>
            </c:numRef>
          </c:val>
          <c:extLst>
            <c:ext xmlns:c16="http://schemas.microsoft.com/office/drawing/2014/chart" uri="{C3380CC4-5D6E-409C-BE32-E72D297353CC}">
              <c16:uniqueId val="{00000001-AB49-44BF-A24B-6DA7F856140D}"/>
            </c:ext>
          </c:extLst>
        </c:ser>
        <c:ser>
          <c:idx val="1"/>
          <c:order val="1"/>
          <c:tx>
            <c:strRef>
              <c:f>Sheet1!$BK$1</c:f>
              <c:strCache>
                <c:ptCount val="1"/>
                <c:pt idx="0">
                  <c:v>Somewhat characterise44</c:v>
                </c:pt>
              </c:strCache>
            </c:strRef>
          </c:tx>
          <c:spPr>
            <a:solidFill>
              <a:schemeClr val="accent2"/>
            </a:solidFill>
            <a:ln>
              <a:noFill/>
            </a:ln>
            <a:effectLst/>
          </c:spPr>
          <c:invertIfNegative val="0"/>
          <c:dLbls>
            <c:numFmt formatCode="#,##0" sourceLinked="0"/>
            <c:spPr>
              <a:noFill/>
              <a:ln>
                <a:noFill/>
              </a:ln>
              <a:effectLst/>
            </c:spPr>
            <c:txPr>
              <a:bodyPr rot="0" spcFirstLastPara="1" vertOverflow="ellipsis" vert="horz" wrap="square" lIns="38100" tIns="19050" rIns="38100" bIns="19050" anchor="ctr" anchorCtr="0">
                <a:spAutoFit/>
              </a:bodyPr>
              <a:lstStyle/>
              <a:p>
                <a:pPr algn="ctr">
                  <a:defRPr lang="en-GB" sz="1300" b="1"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Sheet1!$BI$2:$BI$8</c:f>
              <c:strCache>
                <c:ptCount val="7"/>
                <c:pt idx="0">
                  <c:v>Mediterranean way of life and food</c:v>
                </c:pt>
                <c:pt idx="1">
                  <c:v>Hospitality</c:v>
                </c:pt>
                <c:pt idx="2">
                  <c:v>Common cultural heritage and history</c:v>
                </c:pt>
                <c:pt idx="3">
                  <c:v>Migration issues</c:v>
                </c:pt>
                <c:pt idx="4">
                  <c:v>Resistance to change</c:v>
                </c:pt>
                <c:pt idx="5">
                  <c:v>Instability and insecurity</c:v>
                </c:pt>
                <c:pt idx="6">
                  <c:v>Source of conflict</c:v>
                </c:pt>
              </c:strCache>
            </c:strRef>
          </c:cat>
          <c:val>
            <c:numRef>
              <c:f>Sheet1!$BK$2:$BK$8</c:f>
              <c:numCache>
                <c:formatCode>0.0\%</c:formatCode>
                <c:ptCount val="7"/>
                <c:pt idx="0">
                  <c:v>39</c:v>
                </c:pt>
                <c:pt idx="1">
                  <c:v>43</c:v>
                </c:pt>
                <c:pt idx="2">
                  <c:v>48</c:v>
                </c:pt>
                <c:pt idx="3">
                  <c:v>55</c:v>
                </c:pt>
                <c:pt idx="4">
                  <c:v>64</c:v>
                </c:pt>
                <c:pt idx="5">
                  <c:v>59</c:v>
                </c:pt>
                <c:pt idx="6">
                  <c:v>53</c:v>
                </c:pt>
              </c:numCache>
            </c:numRef>
          </c:val>
          <c:extLst>
            <c:ext xmlns:c16="http://schemas.microsoft.com/office/drawing/2014/chart" uri="{C3380CC4-5D6E-409C-BE32-E72D297353CC}">
              <c16:uniqueId val="{00000002-AB49-44BF-A24B-6DA7F856140D}"/>
            </c:ext>
          </c:extLst>
        </c:ser>
        <c:ser>
          <c:idx val="2"/>
          <c:order val="2"/>
          <c:tx>
            <c:strRef>
              <c:f>Sheet1!$BL$1</c:f>
              <c:strCache>
                <c:ptCount val="1"/>
                <c:pt idx="0">
                  <c:v>Not characterise at all55</c:v>
                </c:pt>
              </c:strCache>
            </c:strRef>
          </c:tx>
          <c:spPr>
            <a:solidFill>
              <a:srgbClr val="F1BE48"/>
            </a:solidFill>
            <a:ln>
              <a:noFill/>
            </a:ln>
            <a:effectLst/>
          </c:spPr>
          <c:invertIfNegative val="0"/>
          <c:dLbls>
            <c:numFmt formatCode="#,##0" sourceLinked="0"/>
            <c:spPr>
              <a:noFill/>
              <a:ln>
                <a:noFill/>
              </a:ln>
              <a:effectLst/>
            </c:spPr>
            <c:txPr>
              <a:bodyPr rot="0" spcFirstLastPara="1" vertOverflow="ellipsis" vert="horz" wrap="square" lIns="38100" tIns="19050" rIns="38100" bIns="19050" anchor="ctr" anchorCtr="0">
                <a:spAutoFit/>
              </a:bodyPr>
              <a:lstStyle/>
              <a:p>
                <a:pPr algn="ctr">
                  <a:defRPr lang="en-GB" sz="1300" b="1"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Sheet1!$BI$2:$BI$8</c:f>
              <c:strCache>
                <c:ptCount val="7"/>
                <c:pt idx="0">
                  <c:v>Mediterranean way of life and food</c:v>
                </c:pt>
                <c:pt idx="1">
                  <c:v>Hospitality</c:v>
                </c:pt>
                <c:pt idx="2">
                  <c:v>Common cultural heritage and history</c:v>
                </c:pt>
                <c:pt idx="3">
                  <c:v>Migration issues</c:v>
                </c:pt>
                <c:pt idx="4">
                  <c:v>Resistance to change</c:v>
                </c:pt>
                <c:pt idx="5">
                  <c:v>Instability and insecurity</c:v>
                </c:pt>
                <c:pt idx="6">
                  <c:v>Source of conflict</c:v>
                </c:pt>
              </c:strCache>
            </c:strRef>
          </c:cat>
          <c:val>
            <c:numRef>
              <c:f>Sheet1!$BL$2:$BL$8</c:f>
              <c:numCache>
                <c:formatCode>0.0\%</c:formatCode>
                <c:ptCount val="7"/>
                <c:pt idx="0">
                  <c:v>4</c:v>
                </c:pt>
                <c:pt idx="1">
                  <c:v>3</c:v>
                </c:pt>
                <c:pt idx="2">
                  <c:v>7</c:v>
                </c:pt>
                <c:pt idx="3">
                  <c:v>16</c:v>
                </c:pt>
                <c:pt idx="4">
                  <c:v>17</c:v>
                </c:pt>
                <c:pt idx="5">
                  <c:v>25</c:v>
                </c:pt>
                <c:pt idx="6">
                  <c:v>31</c:v>
                </c:pt>
              </c:numCache>
            </c:numRef>
          </c:val>
          <c:extLst>
            <c:ext xmlns:c16="http://schemas.microsoft.com/office/drawing/2014/chart" uri="{C3380CC4-5D6E-409C-BE32-E72D297353CC}">
              <c16:uniqueId val="{00000003-AB49-44BF-A24B-6DA7F856140D}"/>
            </c:ext>
          </c:extLst>
        </c:ser>
        <c:ser>
          <c:idx val="3"/>
          <c:order val="3"/>
          <c:tx>
            <c:strRef>
              <c:f>Sheet1!$BM$1</c:f>
              <c:strCache>
                <c:ptCount val="1"/>
                <c:pt idx="0">
                  <c:v>DK/REF76</c:v>
                </c:pt>
              </c:strCache>
            </c:strRef>
          </c:tx>
          <c:spPr>
            <a:solidFill>
              <a:schemeClr val="bg1">
                <a:lumMod val="85000"/>
              </a:schemeClr>
            </a:solidFill>
            <a:ln>
              <a:noFill/>
            </a:ln>
            <a:effectLst/>
          </c:spPr>
          <c:invertIfNegative val="0"/>
          <c:cat>
            <c:strRef>
              <c:f>Sheet1!$BI$2:$BI$8</c:f>
              <c:strCache>
                <c:ptCount val="7"/>
                <c:pt idx="0">
                  <c:v>Mediterranean way of life and food</c:v>
                </c:pt>
                <c:pt idx="1">
                  <c:v>Hospitality</c:v>
                </c:pt>
                <c:pt idx="2">
                  <c:v>Common cultural heritage and history</c:v>
                </c:pt>
                <c:pt idx="3">
                  <c:v>Migration issues</c:v>
                </c:pt>
                <c:pt idx="4">
                  <c:v>Resistance to change</c:v>
                </c:pt>
                <c:pt idx="5">
                  <c:v>Instability and insecurity</c:v>
                </c:pt>
                <c:pt idx="6">
                  <c:v>Source of conflict</c:v>
                </c:pt>
              </c:strCache>
            </c:strRef>
          </c:cat>
          <c:val>
            <c:numRef>
              <c:f>Sheet1!$BM$2:$BM$8</c:f>
              <c:numCache>
                <c:formatCode>0.0\%</c:formatCode>
                <c:ptCount val="7"/>
                <c:pt idx="0">
                  <c:v>2</c:v>
                </c:pt>
                <c:pt idx="1">
                  <c:v>1</c:v>
                </c:pt>
                <c:pt idx="2">
                  <c:v>3</c:v>
                </c:pt>
                <c:pt idx="3">
                  <c:v>3</c:v>
                </c:pt>
                <c:pt idx="4">
                  <c:v>3</c:v>
                </c:pt>
                <c:pt idx="5">
                  <c:v>1</c:v>
                </c:pt>
                <c:pt idx="6">
                  <c:v>4</c:v>
                </c:pt>
              </c:numCache>
            </c:numRef>
          </c:val>
          <c:extLst>
            <c:ext xmlns:c16="http://schemas.microsoft.com/office/drawing/2014/chart" uri="{C3380CC4-5D6E-409C-BE32-E72D297353CC}">
              <c16:uniqueId val="{00000004-AB49-44BF-A24B-6DA7F856140D}"/>
            </c:ext>
          </c:extLst>
        </c:ser>
        <c:dLbls>
          <c:showLegendKey val="0"/>
          <c:showVal val="0"/>
          <c:showCatName val="0"/>
          <c:showSerName val="0"/>
          <c:showPercent val="0"/>
          <c:showBubbleSize val="0"/>
        </c:dLbls>
        <c:gapWidth val="42"/>
        <c:overlap val="100"/>
        <c:axId val="548482464"/>
        <c:axId val="548482792"/>
      </c:barChart>
      <c:catAx>
        <c:axId val="548482464"/>
        <c:scaling>
          <c:orientation val="maxMin"/>
        </c:scaling>
        <c:delete val="0"/>
        <c:axPos val="l"/>
        <c:numFmt formatCode="General" sourceLinked="1"/>
        <c:majorTickMark val="none"/>
        <c:minorTickMark val="none"/>
        <c:tickLblPos val="low"/>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500" b="0" i="0" u="none" strike="noStrike" kern="1200" baseline="0">
                <a:solidFill>
                  <a:schemeClr val="tx1">
                    <a:lumMod val="65000"/>
                    <a:lumOff val="35000"/>
                  </a:schemeClr>
                </a:solidFill>
                <a:latin typeface="+mn-lt"/>
                <a:ea typeface="+mn-ea"/>
                <a:cs typeface="+mn-cs"/>
              </a:defRPr>
            </a:pPr>
            <a:endParaRPr lang="en-US"/>
          </a:p>
        </c:txPr>
        <c:crossAx val="548482792"/>
        <c:crosses val="autoZero"/>
        <c:auto val="1"/>
        <c:lblAlgn val="ctr"/>
        <c:lblOffset val="100"/>
        <c:noMultiLvlLbl val="0"/>
      </c:catAx>
      <c:valAx>
        <c:axId val="548482792"/>
        <c:scaling>
          <c:orientation val="minMax"/>
        </c:scaling>
        <c:delete val="1"/>
        <c:axPos val="t"/>
        <c:numFmt formatCode="0%" sourceLinked="1"/>
        <c:majorTickMark val="none"/>
        <c:minorTickMark val="none"/>
        <c:tickLblPos val="nextTo"/>
        <c:crossAx val="548482464"/>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4">
    <c:autoUpdate val="0"/>
  </c:externalData>
</c:chartSpace>
</file>

<file path=ppt/charts/chart4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lnSpc>
                <a:spcPts val="1600"/>
              </a:lnSpc>
              <a:defRPr sz="1350" b="1" i="1" u="none" strike="noStrike" kern="1200" spc="0" baseline="0">
                <a:solidFill>
                  <a:schemeClr val="bg1">
                    <a:lumMod val="50000"/>
                  </a:schemeClr>
                </a:solidFill>
                <a:latin typeface="+mn-lt"/>
                <a:ea typeface="+mn-ea"/>
                <a:cs typeface="+mn-cs"/>
              </a:defRPr>
            </a:pPr>
            <a:r>
              <a:rPr lang="en-GB" sz="1350" i="1" dirty="0">
                <a:solidFill>
                  <a:schemeClr val="bg1">
                    <a:lumMod val="50000"/>
                  </a:schemeClr>
                </a:solidFill>
              </a:rPr>
              <a:t>Comparison with </a:t>
            </a:r>
          </a:p>
          <a:p>
            <a:pPr>
              <a:lnSpc>
                <a:spcPts val="1600"/>
              </a:lnSpc>
              <a:defRPr sz="1350" i="1">
                <a:solidFill>
                  <a:schemeClr val="bg1">
                    <a:lumMod val="50000"/>
                  </a:schemeClr>
                </a:solidFill>
              </a:defRPr>
            </a:pPr>
            <a:r>
              <a:rPr lang="en-GB" sz="1350" i="1" dirty="0">
                <a:solidFill>
                  <a:schemeClr val="bg1">
                    <a:lumMod val="50000"/>
                  </a:schemeClr>
                </a:solidFill>
              </a:rPr>
              <a:t>European/SEM average</a:t>
            </a:r>
          </a:p>
        </c:rich>
      </c:tx>
      <c:layout>
        <c:manualLayout>
          <c:xMode val="edge"/>
          <c:yMode val="edge"/>
          <c:x val="0.62183290420763015"/>
          <c:y val="1.8942346199233196E-3"/>
        </c:manualLayout>
      </c:layout>
      <c:overlay val="0"/>
      <c:spPr>
        <a:noFill/>
        <a:ln>
          <a:noFill/>
        </a:ln>
        <a:effectLst/>
      </c:spPr>
      <c:txPr>
        <a:bodyPr rot="0" spcFirstLastPara="1" vertOverflow="ellipsis" vert="horz" wrap="square" anchor="ctr" anchorCtr="1"/>
        <a:lstStyle/>
        <a:p>
          <a:pPr>
            <a:lnSpc>
              <a:spcPts val="1600"/>
            </a:lnSpc>
            <a:defRPr sz="1350" b="1" i="1" u="none" strike="noStrike" kern="1200" spc="0" baseline="0">
              <a:solidFill>
                <a:schemeClr val="bg1">
                  <a:lumMod val="50000"/>
                </a:schemeClr>
              </a:solidFill>
              <a:latin typeface="+mn-lt"/>
              <a:ea typeface="+mn-ea"/>
              <a:cs typeface="+mn-cs"/>
            </a:defRPr>
          </a:pPr>
          <a:endParaRPr lang="en-US"/>
        </a:p>
      </c:txPr>
    </c:title>
    <c:autoTitleDeleted val="0"/>
    <c:plotArea>
      <c:layout>
        <c:manualLayout>
          <c:layoutTarget val="inner"/>
          <c:xMode val="edge"/>
          <c:yMode val="edge"/>
          <c:x val="0.53095419597752636"/>
          <c:y val="0.11646611682485279"/>
          <c:w val="0.44572603094958524"/>
          <c:h val="0.68064501037674852"/>
        </c:manualLayout>
      </c:layout>
      <c:barChart>
        <c:barDir val="bar"/>
        <c:grouping val="percentStacked"/>
        <c:varyColors val="0"/>
        <c:ser>
          <c:idx val="0"/>
          <c:order val="0"/>
          <c:tx>
            <c:strRef>
              <c:f>Sheet1!$B$8</c:f>
              <c:strCache>
                <c:ptCount val="1"/>
                <c:pt idx="0">
                  <c:v>Not mind at all</c:v>
                </c:pt>
              </c:strCache>
            </c:strRef>
          </c:tx>
          <c:spPr>
            <a:solidFill>
              <a:srgbClr val="007681"/>
            </a:solidFill>
            <a:ln>
              <a:noFill/>
            </a:ln>
            <a:effectLst/>
          </c:spPr>
          <c:invertIfNegative val="0"/>
          <c:dLbls>
            <c:dLbl>
              <c:idx val="4"/>
              <c:layout>
                <c:manualLayout>
                  <c:x val="2.802940660178842E-3"/>
                  <c:y val="2.927416391964483E-3"/>
                </c:manualLayout>
              </c:layout>
              <c:numFmt formatCode="#,##0" sourceLinked="0"/>
              <c:spPr>
                <a:noFill/>
                <a:ln>
                  <a:noFill/>
                </a:ln>
                <a:effectLst/>
              </c:spPr>
              <c:txPr>
                <a:bodyPr rot="0" spcFirstLastPara="1" vertOverflow="ellipsis" vert="horz" wrap="square" anchor="ctr" anchorCtr="1"/>
                <a:lstStyle/>
                <a:p>
                  <a:pPr algn="ctr">
                    <a:defRPr sz="1200" b="1" i="0" u="none" strike="noStrike" kern="1200" baseline="0">
                      <a:solidFill>
                        <a:schemeClr val="bg1">
                          <a:lumMod val="95000"/>
                        </a:schemeClr>
                      </a:solidFill>
                      <a:latin typeface="+mn-lt"/>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301B-4860-BB35-E22545D6DD54}"/>
                </c:ext>
              </c:extLst>
            </c:dLbl>
            <c:numFmt formatCode="#,##0" sourceLinked="0"/>
            <c:spPr>
              <a:noFill/>
              <a:ln>
                <a:noFill/>
              </a:ln>
              <a:effectLst/>
            </c:spPr>
            <c:txPr>
              <a:bodyPr rot="0" spcFirstLastPara="1" vertOverflow="ellipsis" vert="horz" wrap="square" anchor="ctr" anchorCtr="1"/>
              <a:lstStyle/>
              <a:p>
                <a:pPr>
                  <a:defRPr sz="1200" b="1" i="0" u="none" strike="noStrike" kern="1200" baseline="0">
                    <a:solidFill>
                      <a:schemeClr val="bg1">
                        <a:lumMod val="9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Sheet1!$A$9:$A$19</c:f>
              <c:strCache>
                <c:ptCount val="11"/>
                <c:pt idx="0">
                  <c:v>EU</c:v>
                </c:pt>
                <c:pt idx="1">
                  <c:v>SEM</c:v>
                </c:pt>
                <c:pt idx="3">
                  <c:v>EU</c:v>
                </c:pt>
                <c:pt idx="4">
                  <c:v>SEM</c:v>
                </c:pt>
                <c:pt idx="6">
                  <c:v>EU</c:v>
                </c:pt>
                <c:pt idx="7">
                  <c:v>SEM</c:v>
                </c:pt>
                <c:pt idx="9">
                  <c:v>EU</c:v>
                </c:pt>
                <c:pt idx="10">
                  <c:v>SEM</c:v>
                </c:pt>
              </c:strCache>
            </c:strRef>
          </c:cat>
          <c:val>
            <c:numRef>
              <c:f>Sheet1!$B$9:$B$19</c:f>
              <c:numCache>
                <c:formatCode>General</c:formatCode>
                <c:ptCount val="11"/>
                <c:pt idx="0" formatCode="0.0\%">
                  <c:v>83.8</c:v>
                </c:pt>
                <c:pt idx="3" formatCode="0.0\%">
                  <c:v>78.400000000000006</c:v>
                </c:pt>
                <c:pt idx="6" formatCode="0.0\%">
                  <c:v>78.2</c:v>
                </c:pt>
                <c:pt idx="9" formatCode="0.0\%">
                  <c:v>70.400000000000006</c:v>
                </c:pt>
              </c:numCache>
            </c:numRef>
          </c:val>
          <c:extLst>
            <c:ext xmlns:c16="http://schemas.microsoft.com/office/drawing/2014/chart" uri="{C3380CC4-5D6E-409C-BE32-E72D297353CC}">
              <c16:uniqueId val="{00000001-301B-4860-BB35-E22545D6DD54}"/>
            </c:ext>
          </c:extLst>
        </c:ser>
        <c:ser>
          <c:idx val="1"/>
          <c:order val="1"/>
          <c:tx>
            <c:strRef>
              <c:f>Sheet1!$C$8</c:f>
              <c:strCache>
                <c:ptCount val="1"/>
                <c:pt idx="0">
                  <c:v>Not too much </c:v>
                </c:pt>
              </c:strCache>
            </c:strRef>
          </c:tx>
          <c:spPr>
            <a:solidFill>
              <a:schemeClr val="accent2"/>
            </a:solidFill>
            <a:ln>
              <a:noFill/>
            </a:ln>
            <a:effectLst/>
          </c:spPr>
          <c:invertIfNegative val="0"/>
          <c:dLbls>
            <c:numFmt formatCode="#,##0" sourceLinked="0"/>
            <c:spPr>
              <a:noFill/>
              <a:ln>
                <a:noFill/>
              </a:ln>
              <a:effectLst/>
            </c:spPr>
            <c:txPr>
              <a:bodyPr rot="0" spcFirstLastPara="1" vertOverflow="ellipsis" vert="horz" wrap="square" anchor="ctr" anchorCtr="1"/>
              <a:lstStyle/>
              <a:p>
                <a:pPr>
                  <a:defRPr sz="1200" b="1" i="0" u="none" strike="noStrike" kern="1200" baseline="0">
                    <a:solidFill>
                      <a:schemeClr val="bg1">
                        <a:lumMod val="9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Sheet1!$A$9:$A$19</c:f>
              <c:strCache>
                <c:ptCount val="11"/>
                <c:pt idx="0">
                  <c:v>EU</c:v>
                </c:pt>
                <c:pt idx="1">
                  <c:v>SEM</c:v>
                </c:pt>
                <c:pt idx="3">
                  <c:v>EU</c:v>
                </c:pt>
                <c:pt idx="4">
                  <c:v>SEM</c:v>
                </c:pt>
                <c:pt idx="6">
                  <c:v>EU</c:v>
                </c:pt>
                <c:pt idx="7">
                  <c:v>SEM</c:v>
                </c:pt>
                <c:pt idx="9">
                  <c:v>EU</c:v>
                </c:pt>
                <c:pt idx="10">
                  <c:v>SEM</c:v>
                </c:pt>
              </c:strCache>
            </c:strRef>
          </c:cat>
          <c:val>
            <c:numRef>
              <c:f>Sheet1!$C$9:$C$19</c:f>
              <c:numCache>
                <c:formatCode>General</c:formatCode>
                <c:ptCount val="11"/>
                <c:pt idx="0" formatCode="0.0\%">
                  <c:v>9.1999999999999993</c:v>
                </c:pt>
                <c:pt idx="3" formatCode="0.0\%">
                  <c:v>12</c:v>
                </c:pt>
                <c:pt idx="6" formatCode="0.0\%">
                  <c:v>10.9</c:v>
                </c:pt>
                <c:pt idx="9" formatCode="0.0\%">
                  <c:v>13.2</c:v>
                </c:pt>
              </c:numCache>
            </c:numRef>
          </c:val>
          <c:extLst>
            <c:ext xmlns:c16="http://schemas.microsoft.com/office/drawing/2014/chart" uri="{C3380CC4-5D6E-409C-BE32-E72D297353CC}">
              <c16:uniqueId val="{00000002-301B-4860-BB35-E22545D6DD54}"/>
            </c:ext>
          </c:extLst>
        </c:ser>
        <c:ser>
          <c:idx val="2"/>
          <c:order val="2"/>
          <c:tx>
            <c:strRef>
              <c:f>Sheet1!$D$8</c:f>
              <c:strCache>
                <c:ptCount val="1"/>
                <c:pt idx="0">
                  <c:v>Mind a little</c:v>
                </c:pt>
              </c:strCache>
            </c:strRef>
          </c:tx>
          <c:spPr>
            <a:solidFill>
              <a:schemeClr val="accent5"/>
            </a:solidFill>
            <a:ln>
              <a:noFill/>
            </a:ln>
            <a:effectLst/>
          </c:spPr>
          <c:invertIfNegative val="0"/>
          <c:dLbls>
            <c:numFmt formatCode="#,##0" sourceLinked="0"/>
            <c:spPr>
              <a:noFill/>
              <a:ln>
                <a:noFill/>
              </a:ln>
              <a:effectLst/>
            </c:spPr>
            <c:txPr>
              <a:bodyPr rot="0" spcFirstLastPara="1" vertOverflow="ellipsis" vert="horz" wrap="square" anchor="ctr" anchorCtr="1"/>
              <a:lstStyle/>
              <a:p>
                <a:pPr>
                  <a:defRPr sz="1200" b="1" i="0" u="none" strike="noStrike" kern="1200" baseline="0">
                    <a:solidFill>
                      <a:schemeClr val="bg1">
                        <a:lumMod val="9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Sheet1!$A$9:$A$19</c:f>
              <c:strCache>
                <c:ptCount val="11"/>
                <c:pt idx="0">
                  <c:v>EU</c:v>
                </c:pt>
                <c:pt idx="1">
                  <c:v>SEM</c:v>
                </c:pt>
                <c:pt idx="3">
                  <c:v>EU</c:v>
                </c:pt>
                <c:pt idx="4">
                  <c:v>SEM</c:v>
                </c:pt>
                <c:pt idx="6">
                  <c:v>EU</c:v>
                </c:pt>
                <c:pt idx="7">
                  <c:v>SEM</c:v>
                </c:pt>
                <c:pt idx="9">
                  <c:v>EU</c:v>
                </c:pt>
                <c:pt idx="10">
                  <c:v>SEM</c:v>
                </c:pt>
              </c:strCache>
            </c:strRef>
          </c:cat>
          <c:val>
            <c:numRef>
              <c:f>Sheet1!$D$9:$D$19</c:f>
              <c:numCache>
                <c:formatCode>General</c:formatCode>
                <c:ptCount val="11"/>
                <c:pt idx="0" formatCode="0.0\%">
                  <c:v>4.8</c:v>
                </c:pt>
                <c:pt idx="3" formatCode="0.0\%">
                  <c:v>6.2</c:v>
                </c:pt>
                <c:pt idx="6" formatCode="0.0\%">
                  <c:v>6.7</c:v>
                </c:pt>
                <c:pt idx="9" formatCode="0.0\%">
                  <c:v>11</c:v>
                </c:pt>
              </c:numCache>
            </c:numRef>
          </c:val>
          <c:extLst>
            <c:ext xmlns:c16="http://schemas.microsoft.com/office/drawing/2014/chart" uri="{C3380CC4-5D6E-409C-BE32-E72D297353CC}">
              <c16:uniqueId val="{00000003-301B-4860-BB35-E22545D6DD54}"/>
            </c:ext>
          </c:extLst>
        </c:ser>
        <c:ser>
          <c:idx val="3"/>
          <c:order val="3"/>
          <c:tx>
            <c:strRef>
              <c:f>Sheet1!$E$8</c:f>
              <c:strCache>
                <c:ptCount val="1"/>
                <c:pt idx="0">
                  <c:v>Mind a lot </c:v>
                </c:pt>
              </c:strCache>
            </c:strRef>
          </c:tx>
          <c:spPr>
            <a:solidFill>
              <a:srgbClr val="F57B29"/>
            </a:solidFill>
            <a:ln>
              <a:noFill/>
            </a:ln>
            <a:effectLst/>
          </c:spPr>
          <c:invertIfNegative val="0"/>
          <c:dLbls>
            <c:numFmt formatCode="#,##0" sourceLinked="0"/>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bg1">
                        <a:lumMod val="9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Sheet1!$A$9:$A$19</c:f>
              <c:strCache>
                <c:ptCount val="11"/>
                <c:pt idx="0">
                  <c:v>EU</c:v>
                </c:pt>
                <c:pt idx="1">
                  <c:v>SEM</c:v>
                </c:pt>
                <c:pt idx="3">
                  <c:v>EU</c:v>
                </c:pt>
                <c:pt idx="4">
                  <c:v>SEM</c:v>
                </c:pt>
                <c:pt idx="6">
                  <c:v>EU</c:v>
                </c:pt>
                <c:pt idx="7">
                  <c:v>SEM</c:v>
                </c:pt>
                <c:pt idx="9">
                  <c:v>EU</c:v>
                </c:pt>
                <c:pt idx="10">
                  <c:v>SEM</c:v>
                </c:pt>
              </c:strCache>
            </c:strRef>
          </c:cat>
          <c:val>
            <c:numRef>
              <c:f>Sheet1!$E$9:$E$19</c:f>
              <c:numCache>
                <c:formatCode>General</c:formatCode>
                <c:ptCount val="11"/>
                <c:pt idx="0" formatCode="0.0\%">
                  <c:v>2</c:v>
                </c:pt>
                <c:pt idx="3" formatCode="0.0\%">
                  <c:v>2.8</c:v>
                </c:pt>
                <c:pt idx="6" formatCode="0.0\%">
                  <c:v>3.1</c:v>
                </c:pt>
                <c:pt idx="9" formatCode="0.0\%">
                  <c:v>4.2</c:v>
                </c:pt>
              </c:numCache>
            </c:numRef>
          </c:val>
          <c:extLst>
            <c:ext xmlns:c16="http://schemas.microsoft.com/office/drawing/2014/chart" uri="{C3380CC4-5D6E-409C-BE32-E72D297353CC}">
              <c16:uniqueId val="{00000004-301B-4860-BB35-E22545D6DD54}"/>
            </c:ext>
          </c:extLst>
        </c:ser>
        <c:ser>
          <c:idx val="4"/>
          <c:order val="4"/>
          <c:tx>
            <c:strRef>
              <c:f>Sheet1!$F$8</c:f>
              <c:strCache>
                <c:ptCount val="1"/>
                <c:pt idx="0">
                  <c:v>DK/REF</c:v>
                </c:pt>
              </c:strCache>
            </c:strRef>
          </c:tx>
          <c:spPr>
            <a:solidFill>
              <a:sysClr val="window" lastClr="FFFFFF">
                <a:lumMod val="85000"/>
              </a:sysClr>
            </a:solidFill>
            <a:ln>
              <a:noFill/>
            </a:ln>
            <a:effectLst/>
          </c:spPr>
          <c:invertIfNegative val="0"/>
          <c:cat>
            <c:strRef>
              <c:f>Sheet1!$A$9:$A$19</c:f>
              <c:strCache>
                <c:ptCount val="11"/>
                <c:pt idx="0">
                  <c:v>EU</c:v>
                </c:pt>
                <c:pt idx="1">
                  <c:v>SEM</c:v>
                </c:pt>
                <c:pt idx="3">
                  <c:v>EU</c:v>
                </c:pt>
                <c:pt idx="4">
                  <c:v>SEM</c:v>
                </c:pt>
                <c:pt idx="6">
                  <c:v>EU</c:v>
                </c:pt>
                <c:pt idx="7">
                  <c:v>SEM</c:v>
                </c:pt>
                <c:pt idx="9">
                  <c:v>EU</c:v>
                </c:pt>
                <c:pt idx="10">
                  <c:v>SEM</c:v>
                </c:pt>
              </c:strCache>
            </c:strRef>
          </c:cat>
          <c:val>
            <c:numRef>
              <c:f>Sheet1!$F$9:$F$19</c:f>
              <c:numCache>
                <c:formatCode>General</c:formatCode>
                <c:ptCount val="11"/>
                <c:pt idx="0" formatCode="0.0\%">
                  <c:v>0.3</c:v>
                </c:pt>
                <c:pt idx="3" formatCode="0.0\%">
                  <c:v>0.6</c:v>
                </c:pt>
                <c:pt idx="6" formatCode="0.0\%">
                  <c:v>1.1000000000000001</c:v>
                </c:pt>
                <c:pt idx="9" formatCode="0.0\%">
                  <c:v>1.5</c:v>
                </c:pt>
              </c:numCache>
            </c:numRef>
          </c:val>
          <c:extLst>
            <c:ext xmlns:c16="http://schemas.microsoft.com/office/drawing/2014/chart" uri="{C3380CC4-5D6E-409C-BE32-E72D297353CC}">
              <c16:uniqueId val="{00000005-301B-4860-BB35-E22545D6DD54}"/>
            </c:ext>
          </c:extLst>
        </c:ser>
        <c:ser>
          <c:idx val="5"/>
          <c:order val="5"/>
          <c:tx>
            <c:strRef>
              <c:f>Sheet1!$G$8</c:f>
              <c:strCache>
                <c:ptCount val="1"/>
                <c:pt idx="0">
                  <c:v>Not mind at all</c:v>
                </c:pt>
              </c:strCache>
            </c:strRef>
          </c:tx>
          <c:spPr>
            <a:solidFill>
              <a:srgbClr val="007681"/>
            </a:solidFill>
            <a:ln>
              <a:noFill/>
            </a:ln>
            <a:effectLst/>
          </c:spPr>
          <c:invertIfNegative val="0"/>
          <c:dLbls>
            <c:numFmt formatCode="#,##0" sourceLinked="0"/>
            <c:spPr>
              <a:noFill/>
              <a:ln>
                <a:noFill/>
              </a:ln>
              <a:effectLst/>
            </c:spPr>
            <c:txPr>
              <a:bodyPr rot="0" spcFirstLastPara="1" vertOverflow="ellipsis" vert="horz" wrap="square" anchor="ctr" anchorCtr="1"/>
              <a:lstStyle/>
              <a:p>
                <a:pPr>
                  <a:defRPr sz="1200" b="1" i="0" u="none" strike="noStrike" kern="1200" baseline="0">
                    <a:solidFill>
                      <a:schemeClr val="bg1">
                        <a:lumMod val="9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Sheet1!$A$9:$A$19</c:f>
              <c:strCache>
                <c:ptCount val="11"/>
                <c:pt idx="0">
                  <c:v>EU</c:v>
                </c:pt>
                <c:pt idx="1">
                  <c:v>SEM</c:v>
                </c:pt>
                <c:pt idx="3">
                  <c:v>EU</c:v>
                </c:pt>
                <c:pt idx="4">
                  <c:v>SEM</c:v>
                </c:pt>
                <c:pt idx="6">
                  <c:v>EU</c:v>
                </c:pt>
                <c:pt idx="7">
                  <c:v>SEM</c:v>
                </c:pt>
                <c:pt idx="9">
                  <c:v>EU</c:v>
                </c:pt>
                <c:pt idx="10">
                  <c:v>SEM</c:v>
                </c:pt>
              </c:strCache>
            </c:strRef>
          </c:cat>
          <c:val>
            <c:numRef>
              <c:f>Sheet1!$G$9:$G$19</c:f>
              <c:numCache>
                <c:formatCode>0.0\%</c:formatCode>
                <c:ptCount val="11"/>
                <c:pt idx="1">
                  <c:v>77.7</c:v>
                </c:pt>
                <c:pt idx="4">
                  <c:v>78.5</c:v>
                </c:pt>
                <c:pt idx="7">
                  <c:v>60.1</c:v>
                </c:pt>
                <c:pt idx="10">
                  <c:v>68</c:v>
                </c:pt>
              </c:numCache>
            </c:numRef>
          </c:val>
          <c:extLst>
            <c:ext xmlns:c16="http://schemas.microsoft.com/office/drawing/2014/chart" uri="{C3380CC4-5D6E-409C-BE32-E72D297353CC}">
              <c16:uniqueId val="{00000006-301B-4860-BB35-E22545D6DD54}"/>
            </c:ext>
          </c:extLst>
        </c:ser>
        <c:ser>
          <c:idx val="6"/>
          <c:order val="6"/>
          <c:tx>
            <c:strRef>
              <c:f>Sheet1!$H$8</c:f>
              <c:strCache>
                <c:ptCount val="1"/>
                <c:pt idx="0">
                  <c:v>Not mind too much </c:v>
                </c:pt>
              </c:strCache>
            </c:strRef>
          </c:tx>
          <c:spPr>
            <a:solidFill>
              <a:srgbClr val="71B2C9"/>
            </a:solidFill>
            <a:ln>
              <a:noFill/>
            </a:ln>
            <a:effectLst/>
          </c:spPr>
          <c:invertIfNegative val="0"/>
          <c:dLbls>
            <c:numFmt formatCode="#,##0" sourceLinked="0"/>
            <c:spPr>
              <a:noFill/>
              <a:ln>
                <a:noFill/>
              </a:ln>
              <a:effectLst/>
            </c:spPr>
            <c:txPr>
              <a:bodyPr rot="0" spcFirstLastPara="1" vertOverflow="ellipsis" vert="horz" wrap="square" anchor="ctr" anchorCtr="1"/>
              <a:lstStyle/>
              <a:p>
                <a:pPr>
                  <a:defRPr sz="1200" b="1" i="0" u="none" strike="noStrike" kern="1200" baseline="0">
                    <a:solidFill>
                      <a:schemeClr val="bg1">
                        <a:lumMod val="9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Sheet1!$A$9:$A$19</c:f>
              <c:strCache>
                <c:ptCount val="11"/>
                <c:pt idx="0">
                  <c:v>EU</c:v>
                </c:pt>
                <c:pt idx="1">
                  <c:v>SEM</c:v>
                </c:pt>
                <c:pt idx="3">
                  <c:v>EU</c:v>
                </c:pt>
                <c:pt idx="4">
                  <c:v>SEM</c:v>
                </c:pt>
                <c:pt idx="6">
                  <c:v>EU</c:v>
                </c:pt>
                <c:pt idx="7">
                  <c:v>SEM</c:v>
                </c:pt>
                <c:pt idx="9">
                  <c:v>EU</c:v>
                </c:pt>
                <c:pt idx="10">
                  <c:v>SEM</c:v>
                </c:pt>
              </c:strCache>
            </c:strRef>
          </c:cat>
          <c:val>
            <c:numRef>
              <c:f>Sheet1!$H$9:$H$19</c:f>
              <c:numCache>
                <c:formatCode>0.0\%</c:formatCode>
                <c:ptCount val="11"/>
                <c:pt idx="1">
                  <c:v>6.7</c:v>
                </c:pt>
                <c:pt idx="4">
                  <c:v>7</c:v>
                </c:pt>
                <c:pt idx="7">
                  <c:v>8.8000000000000007</c:v>
                </c:pt>
                <c:pt idx="10">
                  <c:v>7</c:v>
                </c:pt>
              </c:numCache>
            </c:numRef>
          </c:val>
          <c:extLst>
            <c:ext xmlns:c16="http://schemas.microsoft.com/office/drawing/2014/chart" uri="{C3380CC4-5D6E-409C-BE32-E72D297353CC}">
              <c16:uniqueId val="{00000007-301B-4860-BB35-E22545D6DD54}"/>
            </c:ext>
          </c:extLst>
        </c:ser>
        <c:ser>
          <c:idx val="7"/>
          <c:order val="7"/>
          <c:tx>
            <c:strRef>
              <c:f>Sheet1!$I$8</c:f>
              <c:strCache>
                <c:ptCount val="1"/>
                <c:pt idx="0">
                  <c:v>Mind a little</c:v>
                </c:pt>
              </c:strCache>
            </c:strRef>
          </c:tx>
          <c:spPr>
            <a:solidFill>
              <a:srgbClr val="F1BE48"/>
            </a:solidFill>
            <a:ln>
              <a:noFill/>
            </a:ln>
            <a:effectLst/>
          </c:spPr>
          <c:invertIfNegative val="0"/>
          <c:dLbls>
            <c:numFmt formatCode="#,##0" sourceLinked="0"/>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bg1">
                        <a:lumMod val="9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Sheet1!$A$9:$A$19</c:f>
              <c:strCache>
                <c:ptCount val="11"/>
                <c:pt idx="0">
                  <c:v>EU</c:v>
                </c:pt>
                <c:pt idx="1">
                  <c:v>SEM</c:v>
                </c:pt>
                <c:pt idx="3">
                  <c:v>EU</c:v>
                </c:pt>
                <c:pt idx="4">
                  <c:v>SEM</c:v>
                </c:pt>
                <c:pt idx="6">
                  <c:v>EU</c:v>
                </c:pt>
                <c:pt idx="7">
                  <c:v>SEM</c:v>
                </c:pt>
                <c:pt idx="9">
                  <c:v>EU</c:v>
                </c:pt>
                <c:pt idx="10">
                  <c:v>SEM</c:v>
                </c:pt>
              </c:strCache>
            </c:strRef>
          </c:cat>
          <c:val>
            <c:numRef>
              <c:f>Sheet1!$I$9:$I$19</c:f>
              <c:numCache>
                <c:formatCode>0.0\%</c:formatCode>
                <c:ptCount val="11"/>
                <c:pt idx="1">
                  <c:v>8.6999999999999993</c:v>
                </c:pt>
                <c:pt idx="4">
                  <c:v>8.6</c:v>
                </c:pt>
                <c:pt idx="7">
                  <c:v>16.100000000000001</c:v>
                </c:pt>
                <c:pt idx="10">
                  <c:v>12.4</c:v>
                </c:pt>
              </c:numCache>
            </c:numRef>
          </c:val>
          <c:extLst>
            <c:ext xmlns:c16="http://schemas.microsoft.com/office/drawing/2014/chart" uri="{C3380CC4-5D6E-409C-BE32-E72D297353CC}">
              <c16:uniqueId val="{00000008-301B-4860-BB35-E22545D6DD54}"/>
            </c:ext>
          </c:extLst>
        </c:ser>
        <c:ser>
          <c:idx val="8"/>
          <c:order val="8"/>
          <c:tx>
            <c:strRef>
              <c:f>Sheet1!$J$8</c:f>
              <c:strCache>
                <c:ptCount val="1"/>
                <c:pt idx="0">
                  <c:v>Mind a lot </c:v>
                </c:pt>
              </c:strCache>
            </c:strRef>
          </c:tx>
          <c:spPr>
            <a:solidFill>
              <a:srgbClr val="F57B29"/>
            </a:solidFill>
            <a:ln>
              <a:noFill/>
            </a:ln>
            <a:effectLst/>
          </c:spPr>
          <c:invertIfNegative val="0"/>
          <c:dLbls>
            <c:numFmt formatCode="#,##0" sourceLinked="0"/>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bg1">
                        <a:lumMod val="9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Sheet1!$A$9:$A$19</c:f>
              <c:strCache>
                <c:ptCount val="11"/>
                <c:pt idx="0">
                  <c:v>EU</c:v>
                </c:pt>
                <c:pt idx="1">
                  <c:v>SEM</c:v>
                </c:pt>
                <c:pt idx="3">
                  <c:v>EU</c:v>
                </c:pt>
                <c:pt idx="4">
                  <c:v>SEM</c:v>
                </c:pt>
                <c:pt idx="6">
                  <c:v>EU</c:v>
                </c:pt>
                <c:pt idx="7">
                  <c:v>SEM</c:v>
                </c:pt>
                <c:pt idx="9">
                  <c:v>EU</c:v>
                </c:pt>
                <c:pt idx="10">
                  <c:v>SEM</c:v>
                </c:pt>
              </c:strCache>
            </c:strRef>
          </c:cat>
          <c:val>
            <c:numRef>
              <c:f>Sheet1!$J$9:$J$19</c:f>
              <c:numCache>
                <c:formatCode>0.0\%</c:formatCode>
                <c:ptCount val="11"/>
                <c:pt idx="1">
                  <c:v>6.1</c:v>
                </c:pt>
                <c:pt idx="4">
                  <c:v>5.5</c:v>
                </c:pt>
                <c:pt idx="7">
                  <c:v>14</c:v>
                </c:pt>
                <c:pt idx="10">
                  <c:v>11.7</c:v>
                </c:pt>
              </c:numCache>
            </c:numRef>
          </c:val>
          <c:extLst>
            <c:ext xmlns:c16="http://schemas.microsoft.com/office/drawing/2014/chart" uri="{C3380CC4-5D6E-409C-BE32-E72D297353CC}">
              <c16:uniqueId val="{00000009-301B-4860-BB35-E22545D6DD54}"/>
            </c:ext>
          </c:extLst>
        </c:ser>
        <c:ser>
          <c:idx val="9"/>
          <c:order val="9"/>
          <c:tx>
            <c:strRef>
              <c:f>Sheet1!$K$8</c:f>
              <c:strCache>
                <c:ptCount val="1"/>
                <c:pt idx="0">
                  <c:v>DK/REF</c:v>
                </c:pt>
              </c:strCache>
            </c:strRef>
          </c:tx>
          <c:spPr>
            <a:solidFill>
              <a:sysClr val="window" lastClr="FFFFFF">
                <a:lumMod val="85000"/>
              </a:sysClr>
            </a:solidFill>
            <a:ln>
              <a:noFill/>
            </a:ln>
            <a:effectLst/>
          </c:spPr>
          <c:invertIfNegative val="0"/>
          <c:cat>
            <c:strRef>
              <c:f>Sheet1!$A$9:$A$19</c:f>
              <c:strCache>
                <c:ptCount val="11"/>
                <c:pt idx="0">
                  <c:v>EU</c:v>
                </c:pt>
                <c:pt idx="1">
                  <c:v>SEM</c:v>
                </c:pt>
                <c:pt idx="3">
                  <c:v>EU</c:v>
                </c:pt>
                <c:pt idx="4">
                  <c:v>SEM</c:v>
                </c:pt>
                <c:pt idx="6">
                  <c:v>EU</c:v>
                </c:pt>
                <c:pt idx="7">
                  <c:v>SEM</c:v>
                </c:pt>
                <c:pt idx="9">
                  <c:v>EU</c:v>
                </c:pt>
                <c:pt idx="10">
                  <c:v>SEM</c:v>
                </c:pt>
              </c:strCache>
            </c:strRef>
          </c:cat>
          <c:val>
            <c:numRef>
              <c:f>Sheet1!$K$9:$K$19</c:f>
              <c:numCache>
                <c:formatCode>0.0\%</c:formatCode>
                <c:ptCount val="11"/>
                <c:pt idx="1">
                  <c:v>0.6</c:v>
                </c:pt>
                <c:pt idx="4">
                  <c:v>0.4</c:v>
                </c:pt>
                <c:pt idx="7">
                  <c:v>0.9</c:v>
                </c:pt>
                <c:pt idx="10">
                  <c:v>0.85624</c:v>
                </c:pt>
              </c:numCache>
            </c:numRef>
          </c:val>
          <c:extLst>
            <c:ext xmlns:c16="http://schemas.microsoft.com/office/drawing/2014/chart" uri="{C3380CC4-5D6E-409C-BE32-E72D297353CC}">
              <c16:uniqueId val="{0000000A-301B-4860-BB35-E22545D6DD54}"/>
            </c:ext>
          </c:extLst>
        </c:ser>
        <c:dLbls>
          <c:showLegendKey val="0"/>
          <c:showVal val="0"/>
          <c:showCatName val="0"/>
          <c:showSerName val="0"/>
          <c:showPercent val="0"/>
          <c:showBubbleSize val="0"/>
        </c:dLbls>
        <c:gapWidth val="10"/>
        <c:overlap val="100"/>
        <c:axId val="548482464"/>
        <c:axId val="548482792"/>
      </c:barChart>
      <c:catAx>
        <c:axId val="548482464"/>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1" i="0" u="none" strike="noStrike" kern="1200" baseline="0">
                <a:solidFill>
                  <a:schemeClr val="bg1">
                    <a:lumMod val="50000"/>
                  </a:schemeClr>
                </a:solidFill>
                <a:latin typeface="+mn-lt"/>
                <a:ea typeface="+mn-ea"/>
                <a:cs typeface="+mn-cs"/>
              </a:defRPr>
            </a:pPr>
            <a:endParaRPr lang="en-US"/>
          </a:p>
        </c:txPr>
        <c:crossAx val="548482792"/>
        <c:crosses val="autoZero"/>
        <c:auto val="1"/>
        <c:lblAlgn val="ctr"/>
        <c:lblOffset val="50"/>
        <c:noMultiLvlLbl val="0"/>
      </c:catAx>
      <c:valAx>
        <c:axId val="548482792"/>
        <c:scaling>
          <c:orientation val="minMax"/>
        </c:scaling>
        <c:delete val="1"/>
        <c:axPos val="t"/>
        <c:numFmt formatCode="0%" sourceLinked="1"/>
        <c:majorTickMark val="none"/>
        <c:minorTickMark val="none"/>
        <c:tickLblPos val="nextTo"/>
        <c:crossAx val="548482464"/>
        <c:crosses val="autoZero"/>
        <c:crossBetween val="between"/>
      </c:valAx>
      <c:spPr>
        <a:noFill/>
        <a:ln>
          <a:noFill/>
        </a:ln>
        <a:effectLst/>
      </c:spPr>
    </c:plotArea>
    <c:plotVisOnly val="1"/>
    <c:dispBlanksAs val="gap"/>
    <c:showDLblsOverMax val="0"/>
  </c:chart>
  <c:spPr>
    <a:noFill/>
    <a:ln>
      <a:noFill/>
    </a:ln>
    <a:effectLst/>
  </c:spPr>
  <c:txPr>
    <a:bodyPr/>
    <a:lstStyle/>
    <a:p>
      <a:pPr>
        <a:defRPr sz="1200" b="1">
          <a:solidFill>
            <a:schemeClr val="bg1">
              <a:lumMod val="95000"/>
            </a:schemeClr>
          </a:solidFill>
        </a:defRPr>
      </a:pPr>
      <a:endParaRPr lang="en-US"/>
    </a:p>
  </c:txPr>
  <c:externalData r:id="rId4">
    <c:autoUpdate val="0"/>
  </c:externalData>
</c:chartSpace>
</file>

<file path=ppt/charts/chart4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900" b="1" i="0" u="none" strike="noStrike" kern="1200" spc="0" baseline="0">
                <a:solidFill>
                  <a:schemeClr val="tx1">
                    <a:lumMod val="65000"/>
                    <a:lumOff val="35000"/>
                  </a:schemeClr>
                </a:solidFill>
                <a:latin typeface="+mn-lt"/>
                <a:ea typeface="+mn-ea"/>
                <a:cs typeface="+mn-cs"/>
              </a:defRPr>
            </a:pPr>
            <a:r>
              <a:rPr lang="en-GB" sz="1900" b="1" dirty="0"/>
              <a:t>Croatia</a:t>
            </a:r>
          </a:p>
        </c:rich>
      </c:tx>
      <c:layout>
        <c:manualLayout>
          <c:xMode val="edge"/>
          <c:yMode val="edge"/>
          <c:x val="0.68910813721631814"/>
          <c:y val="3.3943643899421151E-2"/>
        </c:manualLayout>
      </c:layout>
      <c:overlay val="0"/>
      <c:spPr>
        <a:noFill/>
        <a:ln>
          <a:noFill/>
        </a:ln>
        <a:effectLst/>
      </c:spPr>
      <c:txPr>
        <a:bodyPr rot="0" spcFirstLastPara="1" vertOverflow="ellipsis" vert="horz" wrap="square" anchor="ctr" anchorCtr="1"/>
        <a:lstStyle/>
        <a:p>
          <a:pPr>
            <a:defRPr sz="1900" b="1"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0.52462759521734736"/>
          <c:y val="0.12632752345436754"/>
          <c:w val="0.47458079088269378"/>
          <c:h val="0.72995179388366827"/>
        </c:manualLayout>
      </c:layout>
      <c:barChart>
        <c:barDir val="bar"/>
        <c:grouping val="percentStacked"/>
        <c:varyColors val="0"/>
        <c:ser>
          <c:idx val="0"/>
          <c:order val="0"/>
          <c:tx>
            <c:strRef>
              <c:f>Sheet1!$BZ$1</c:f>
              <c:strCache>
                <c:ptCount val="1"/>
                <c:pt idx="0">
                  <c:v>Not mind at all472</c:v>
                </c:pt>
              </c:strCache>
            </c:strRef>
          </c:tx>
          <c:spPr>
            <a:solidFill>
              <a:srgbClr val="007681"/>
            </a:solidFill>
            <a:ln>
              <a:noFill/>
            </a:ln>
            <a:effectLst/>
          </c:spPr>
          <c:invertIfNegative val="0"/>
          <c:dLbls>
            <c:dLbl>
              <c:idx val="4"/>
              <c:layout>
                <c:manualLayout>
                  <c:x val="2.802940660178842E-3"/>
                  <c:y val="2.927416391964483E-3"/>
                </c:manualLayout>
              </c:layout>
              <c:numFmt formatCode="#,##0" sourceLinked="0"/>
              <c:spPr>
                <a:noFill/>
                <a:ln>
                  <a:noFill/>
                </a:ln>
                <a:effectLst/>
              </c:spPr>
              <c:txPr>
                <a:bodyPr rot="0" spcFirstLastPara="1" vertOverflow="ellipsis" vert="horz" wrap="square" lIns="38100" tIns="19050" rIns="38100" bIns="19050" anchor="ctr" anchorCtr="0">
                  <a:spAutoFit/>
                </a:bodyPr>
                <a:lstStyle/>
                <a:p>
                  <a:pPr algn="ctr">
                    <a:defRPr lang="en-US" sz="1400" b="1"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80C5-4489-9AEF-465A6E8814AD}"/>
                </c:ext>
              </c:extLst>
            </c:dLbl>
            <c:numFmt formatCode="#,##0" sourceLinked="0"/>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Having a person from a different cultural background as a work colleague</c:v>
                </c:pt>
                <c:pt idx="1">
                  <c:v>Having a person from a different cultural background as a neighbour</c:v>
                </c:pt>
                <c:pt idx="2">
                  <c:v>If your children were to go to school with children from a different cultural background</c:v>
                </c:pt>
                <c:pt idx="3">
                  <c:v>If one of your close relatives were to marry someone from a different cultural background</c:v>
                </c:pt>
              </c:strCache>
            </c:strRef>
          </c:cat>
          <c:val>
            <c:numRef>
              <c:f>Sheet1!$BZ$2:$BZ$5</c:f>
              <c:numCache>
                <c:formatCode>0\%</c:formatCode>
                <c:ptCount val="4"/>
                <c:pt idx="0">
                  <c:v>90</c:v>
                </c:pt>
                <c:pt idx="1">
                  <c:v>86</c:v>
                </c:pt>
                <c:pt idx="2">
                  <c:v>85</c:v>
                </c:pt>
                <c:pt idx="3">
                  <c:v>71</c:v>
                </c:pt>
              </c:numCache>
            </c:numRef>
          </c:val>
          <c:extLst>
            <c:ext xmlns:c16="http://schemas.microsoft.com/office/drawing/2014/chart" uri="{C3380CC4-5D6E-409C-BE32-E72D297353CC}">
              <c16:uniqueId val="{00000001-80C5-4489-9AEF-465A6E8814AD}"/>
            </c:ext>
          </c:extLst>
        </c:ser>
        <c:ser>
          <c:idx val="1"/>
          <c:order val="1"/>
          <c:tx>
            <c:strRef>
              <c:f>Sheet1!$CA$1</c:f>
              <c:strCache>
                <c:ptCount val="1"/>
                <c:pt idx="0">
                  <c:v>Not mind too much483</c:v>
                </c:pt>
              </c:strCache>
            </c:strRef>
          </c:tx>
          <c:spPr>
            <a:solidFill>
              <a:srgbClr val="71B2C9"/>
            </a:solidFill>
            <a:ln>
              <a:noFill/>
            </a:ln>
            <a:effectLst/>
          </c:spPr>
          <c:invertIfNegative val="0"/>
          <c:dLbls>
            <c:numFmt formatCode="#,##0" sourceLinked="0"/>
            <c:spPr>
              <a:noFill/>
              <a:ln>
                <a:noFill/>
              </a:ln>
              <a:effectLst/>
            </c:spPr>
            <c:txPr>
              <a:bodyPr rot="0" spcFirstLastPara="1" vertOverflow="ellipsis" vert="horz" wrap="square" lIns="38100" tIns="19050" rIns="38100" bIns="19050" anchor="ctr" anchorCtr="0">
                <a:spAutoFit/>
              </a:bodyPr>
              <a:lstStyle/>
              <a:p>
                <a:pPr algn="ctr">
                  <a:defRPr lang="en-GB" sz="1400" b="1"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Having a person from a different cultural background as a work colleague</c:v>
                </c:pt>
                <c:pt idx="1">
                  <c:v>Having a person from a different cultural background as a neighbour</c:v>
                </c:pt>
                <c:pt idx="2">
                  <c:v>If your children were to go to school with children from a different cultural background</c:v>
                </c:pt>
                <c:pt idx="3">
                  <c:v>If one of your close relatives were to marry someone from a different cultural background</c:v>
                </c:pt>
              </c:strCache>
            </c:strRef>
          </c:cat>
          <c:val>
            <c:numRef>
              <c:f>Sheet1!$CA$2:$CA$5</c:f>
              <c:numCache>
                <c:formatCode>0\%</c:formatCode>
                <c:ptCount val="4"/>
                <c:pt idx="0">
                  <c:v>6</c:v>
                </c:pt>
                <c:pt idx="1">
                  <c:v>9</c:v>
                </c:pt>
                <c:pt idx="2">
                  <c:v>11</c:v>
                </c:pt>
                <c:pt idx="3">
                  <c:v>14</c:v>
                </c:pt>
              </c:numCache>
            </c:numRef>
          </c:val>
          <c:extLst>
            <c:ext xmlns:c16="http://schemas.microsoft.com/office/drawing/2014/chart" uri="{C3380CC4-5D6E-409C-BE32-E72D297353CC}">
              <c16:uniqueId val="{00000002-80C5-4489-9AEF-465A6E8814AD}"/>
            </c:ext>
          </c:extLst>
        </c:ser>
        <c:ser>
          <c:idx val="2"/>
          <c:order val="2"/>
          <c:tx>
            <c:strRef>
              <c:f>Sheet1!$CB$1</c:f>
              <c:strCache>
                <c:ptCount val="1"/>
                <c:pt idx="0">
                  <c:v>Mind a little494</c:v>
                </c:pt>
              </c:strCache>
            </c:strRef>
          </c:tx>
          <c:spPr>
            <a:solidFill>
              <a:srgbClr val="F1BE48"/>
            </a:solidFill>
            <a:ln>
              <a:noFill/>
            </a:ln>
            <a:effectLst/>
          </c:spPr>
          <c:invertIfNegative val="0"/>
          <c:dLbls>
            <c:dLbl>
              <c:idx val="0"/>
              <c:layout>
                <c:manualLayout>
                  <c:x val="-1.8516174972313215E-3"/>
                  <c:y val="2.4657274177358277E-3"/>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2D15-40FC-80AC-CCFF6E3E8C20}"/>
                </c:ext>
              </c:extLst>
            </c:dLbl>
            <c:dLbl>
              <c:idx val="2"/>
              <c:layout>
                <c:manualLayout>
                  <c:x val="0"/>
                  <c:y val="1.4792617415660649E-2"/>
                </c:manualLayout>
              </c:layout>
              <c:numFmt formatCode="#,##0" sourceLinked="0"/>
              <c:spPr>
                <a:noFill/>
                <a:ln>
                  <a:noFill/>
                </a:ln>
                <a:effectLst/>
              </c:spPr>
              <c:txPr>
                <a:bodyPr rot="0" spcFirstLastPara="1" vertOverflow="ellipsis" vert="horz" wrap="square" lIns="38100" tIns="19050" rIns="38100" bIns="19050" anchor="t" anchorCtr="0">
                  <a:spAutoFit/>
                </a:bodyPr>
                <a:lstStyle/>
                <a:p>
                  <a:pPr marL="0" algn="ctr">
                    <a:spcBef>
                      <a:spcPts val="600"/>
                    </a:spcBef>
                    <a:defRPr lang="en-GB" sz="1400" b="1"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9709-40A7-93C6-A6F8342CF8EF}"/>
                </c:ext>
              </c:extLst>
            </c:dLbl>
            <c:dLbl>
              <c:idx val="3"/>
              <c:numFmt formatCode="#,##0" sourceLinked="0"/>
              <c:spPr>
                <a:noFill/>
                <a:ln>
                  <a:noFill/>
                </a:ln>
                <a:effectLst/>
              </c:spPr>
              <c:txPr>
                <a:bodyPr rot="0" spcFirstLastPara="1" vertOverflow="ellipsis" vert="horz" wrap="square" lIns="38100" tIns="19050" rIns="38100" bIns="19050" anchor="ctr" anchorCtr="0">
                  <a:spAutoFit/>
                </a:bodyPr>
                <a:lstStyle/>
                <a:p>
                  <a:pPr marL="0" algn="ctr">
                    <a:spcBef>
                      <a:spcPts val="0"/>
                    </a:spcBef>
                    <a:defRPr lang="en-GB" sz="1400" b="1"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extLst>
                <c:ext xmlns:c16="http://schemas.microsoft.com/office/drawing/2014/chart" uri="{C3380CC4-5D6E-409C-BE32-E72D297353CC}">
                  <c16:uniqueId val="{00000003-2D15-40FC-80AC-CCFF6E3E8C20}"/>
                </c:ext>
              </c:extLst>
            </c:dLbl>
            <c:numFmt formatCode="#,##0" sourceLinked="0"/>
            <c:spPr>
              <a:noFill/>
              <a:ln>
                <a:noFill/>
              </a:ln>
              <a:effectLst/>
            </c:spPr>
            <c:txPr>
              <a:bodyPr rot="0" spcFirstLastPara="1" vertOverflow="ellipsis" vert="horz" wrap="square" lIns="38100" tIns="19050" rIns="38100" bIns="19050" anchor="ctr" anchorCtr="0">
                <a:spAutoFit/>
              </a:bodyPr>
              <a:lstStyle/>
              <a:p>
                <a:pPr marL="0" algn="ctr">
                  <a:spcBef>
                    <a:spcPts val="600"/>
                  </a:spcBef>
                  <a:defRPr lang="en-GB" sz="1400" b="1"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Having a person from a different cultural background as a work colleague</c:v>
                </c:pt>
                <c:pt idx="1">
                  <c:v>Having a person from a different cultural background as a neighbour</c:v>
                </c:pt>
                <c:pt idx="2">
                  <c:v>If your children were to go to school with children from a different cultural background</c:v>
                </c:pt>
                <c:pt idx="3">
                  <c:v>If one of your close relatives were to marry someone from a different cultural background</c:v>
                </c:pt>
              </c:strCache>
            </c:strRef>
          </c:cat>
          <c:val>
            <c:numRef>
              <c:f>Sheet1!$CB$2:$CB$5</c:f>
              <c:numCache>
                <c:formatCode>0\%</c:formatCode>
                <c:ptCount val="4"/>
                <c:pt idx="0">
                  <c:v>2</c:v>
                </c:pt>
                <c:pt idx="1">
                  <c:v>4</c:v>
                </c:pt>
                <c:pt idx="2">
                  <c:v>4</c:v>
                </c:pt>
                <c:pt idx="3">
                  <c:v>11</c:v>
                </c:pt>
              </c:numCache>
            </c:numRef>
          </c:val>
          <c:extLst>
            <c:ext xmlns:c16="http://schemas.microsoft.com/office/drawing/2014/chart" uri="{C3380CC4-5D6E-409C-BE32-E72D297353CC}">
              <c16:uniqueId val="{00000003-80C5-4489-9AEF-465A6E8814AD}"/>
            </c:ext>
          </c:extLst>
        </c:ser>
        <c:ser>
          <c:idx val="3"/>
          <c:order val="3"/>
          <c:tx>
            <c:strRef>
              <c:f>Sheet1!$CC$1</c:f>
              <c:strCache>
                <c:ptCount val="1"/>
                <c:pt idx="0">
                  <c:v>Mind a lot505</c:v>
                </c:pt>
              </c:strCache>
            </c:strRef>
          </c:tx>
          <c:spPr>
            <a:solidFill>
              <a:srgbClr val="F57B29"/>
            </a:solidFill>
            <a:ln>
              <a:noFill/>
            </a:ln>
            <a:effectLst/>
          </c:spPr>
          <c:invertIfNegative val="0"/>
          <c:dLbls>
            <c:dLbl>
              <c:idx val="3"/>
              <c:numFmt formatCode="#,##0" sourceLinked="0"/>
              <c:spPr>
                <a:noFill/>
                <a:ln>
                  <a:noFill/>
                </a:ln>
                <a:effectLst/>
              </c:spPr>
              <c:txPr>
                <a:bodyPr rot="0" spcFirstLastPara="1" vertOverflow="ellipsis" vert="horz" wrap="square" lIns="38100" tIns="19050" rIns="38100" bIns="19050" anchor="ctr" anchorCtr="1">
                  <a:spAutoFit/>
                </a:bodyPr>
                <a:lstStyle/>
                <a:p>
                  <a:pPr marL="0">
                    <a:defRPr sz="1400" b="1"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extLst>
                <c:ext xmlns:c16="http://schemas.microsoft.com/office/drawing/2014/chart" uri="{C3380CC4-5D6E-409C-BE32-E72D297353CC}">
                  <c16:uniqueId val="{00000001-2D15-40FC-80AC-CCFF6E3E8C20}"/>
                </c:ext>
              </c:extLst>
            </c:dLbl>
            <c:numFmt formatCode="#,##0" sourceLinked="0"/>
            <c:spPr>
              <a:noFill/>
              <a:ln>
                <a:noFill/>
              </a:ln>
              <a:effectLst/>
            </c:spPr>
            <c:txPr>
              <a:bodyPr rot="0" spcFirstLastPara="1" vertOverflow="ellipsis" vert="horz" wrap="square" lIns="38100" tIns="19050" rIns="38100" bIns="19050" anchor="ctr" anchorCtr="1">
                <a:spAutoFit/>
              </a:bodyPr>
              <a:lstStyle/>
              <a:p>
                <a:pPr marL="72000">
                  <a:defRPr sz="1400" b="1"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Having a person from a different cultural background as a work colleague</c:v>
                </c:pt>
                <c:pt idx="1">
                  <c:v>Having a person from a different cultural background as a neighbour</c:v>
                </c:pt>
                <c:pt idx="2">
                  <c:v>If your children were to go to school with children from a different cultural background</c:v>
                </c:pt>
                <c:pt idx="3">
                  <c:v>If one of your close relatives were to marry someone from a different cultural background</c:v>
                </c:pt>
              </c:strCache>
            </c:strRef>
          </c:cat>
          <c:val>
            <c:numRef>
              <c:f>Sheet1!$CC$2:$CC$5</c:f>
              <c:numCache>
                <c:formatCode>0\%</c:formatCode>
                <c:ptCount val="4"/>
                <c:pt idx="0">
                  <c:v>1</c:v>
                </c:pt>
                <c:pt idx="1">
                  <c:v>0</c:v>
                </c:pt>
                <c:pt idx="2">
                  <c:v>1</c:v>
                </c:pt>
                <c:pt idx="3">
                  <c:v>4</c:v>
                </c:pt>
              </c:numCache>
            </c:numRef>
          </c:val>
          <c:extLst>
            <c:ext xmlns:c16="http://schemas.microsoft.com/office/drawing/2014/chart" uri="{C3380CC4-5D6E-409C-BE32-E72D297353CC}">
              <c16:uniqueId val="{00000004-80C5-4489-9AEF-465A6E8814AD}"/>
            </c:ext>
          </c:extLst>
        </c:ser>
        <c:ser>
          <c:idx val="4"/>
          <c:order val="4"/>
          <c:tx>
            <c:strRef>
              <c:f>Sheet1!$CD$1</c:f>
              <c:strCache>
                <c:ptCount val="1"/>
                <c:pt idx="0">
                  <c:v>NA/DK/REF516</c:v>
                </c:pt>
              </c:strCache>
            </c:strRef>
          </c:tx>
          <c:spPr>
            <a:solidFill>
              <a:schemeClr val="bg1">
                <a:lumMod val="85000"/>
              </a:schemeClr>
            </a:solidFill>
            <a:ln>
              <a:noFill/>
            </a:ln>
            <a:effectLst/>
          </c:spPr>
          <c:invertIfNegative val="0"/>
          <c:cat>
            <c:strRef>
              <c:f>Sheet1!$A$2:$A$5</c:f>
              <c:strCache>
                <c:ptCount val="4"/>
                <c:pt idx="0">
                  <c:v>Having a person from a different cultural background as a work colleague</c:v>
                </c:pt>
                <c:pt idx="1">
                  <c:v>Having a person from a different cultural background as a neighbour</c:v>
                </c:pt>
                <c:pt idx="2">
                  <c:v>If your children were to go to school with children from a different cultural background</c:v>
                </c:pt>
                <c:pt idx="3">
                  <c:v>If one of your close relatives were to marry someone from a different cultural background</c:v>
                </c:pt>
              </c:strCache>
            </c:strRef>
          </c:cat>
          <c:val>
            <c:numRef>
              <c:f>Sheet1!$CD$2:$CD$5</c:f>
              <c:numCache>
                <c:formatCode>0\%</c:formatCode>
                <c:ptCount val="4"/>
                <c:pt idx="0">
                  <c:v>1</c:v>
                </c:pt>
                <c:pt idx="1">
                  <c:v>0</c:v>
                </c:pt>
                <c:pt idx="2">
                  <c:v>0</c:v>
                </c:pt>
                <c:pt idx="3">
                  <c:v>1</c:v>
                </c:pt>
              </c:numCache>
            </c:numRef>
          </c:val>
          <c:extLst>
            <c:ext xmlns:c16="http://schemas.microsoft.com/office/drawing/2014/chart" uri="{C3380CC4-5D6E-409C-BE32-E72D297353CC}">
              <c16:uniqueId val="{00000000-2D15-40FC-80AC-CCFF6E3E8C20}"/>
            </c:ext>
          </c:extLst>
        </c:ser>
        <c:dLbls>
          <c:showLegendKey val="0"/>
          <c:showVal val="0"/>
          <c:showCatName val="0"/>
          <c:showSerName val="0"/>
          <c:showPercent val="0"/>
          <c:showBubbleSize val="0"/>
        </c:dLbls>
        <c:gapWidth val="42"/>
        <c:overlap val="100"/>
        <c:axId val="548482464"/>
        <c:axId val="548482792"/>
      </c:barChart>
      <c:catAx>
        <c:axId val="548482464"/>
        <c:scaling>
          <c:orientation val="maxMin"/>
        </c:scaling>
        <c:delete val="0"/>
        <c:axPos val="l"/>
        <c:numFmt formatCode="General" sourceLinked="1"/>
        <c:majorTickMark val="out"/>
        <c:minorTickMark val="none"/>
        <c:tickLblPos val="low"/>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lgn="r">
              <a:defRPr sz="1500" b="0" i="0" u="none" strike="noStrike" kern="1200" baseline="0">
                <a:solidFill>
                  <a:schemeClr val="tx1">
                    <a:lumMod val="65000"/>
                    <a:lumOff val="35000"/>
                  </a:schemeClr>
                </a:solidFill>
                <a:latin typeface="+mn-lt"/>
                <a:ea typeface="+mn-ea"/>
                <a:cs typeface="+mn-cs"/>
              </a:defRPr>
            </a:pPr>
            <a:endParaRPr lang="en-US"/>
          </a:p>
        </c:txPr>
        <c:crossAx val="548482792"/>
        <c:crosses val="autoZero"/>
        <c:auto val="1"/>
        <c:lblAlgn val="ctr"/>
        <c:lblOffset val="100"/>
        <c:noMultiLvlLbl val="0"/>
      </c:catAx>
      <c:valAx>
        <c:axId val="548482792"/>
        <c:scaling>
          <c:orientation val="minMax"/>
        </c:scaling>
        <c:delete val="1"/>
        <c:axPos val="t"/>
        <c:numFmt formatCode="0%" sourceLinked="1"/>
        <c:majorTickMark val="none"/>
        <c:minorTickMark val="none"/>
        <c:tickLblPos val="nextTo"/>
        <c:crossAx val="548482464"/>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4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lnSpc>
                <a:spcPts val="1600"/>
              </a:lnSpc>
              <a:defRPr sz="1350" b="1" i="1" u="none" strike="noStrike" kern="1200" spc="0" baseline="0">
                <a:solidFill>
                  <a:schemeClr val="bg1">
                    <a:lumMod val="50000"/>
                  </a:schemeClr>
                </a:solidFill>
                <a:latin typeface="+mn-lt"/>
                <a:ea typeface="+mn-ea"/>
                <a:cs typeface="+mn-cs"/>
              </a:defRPr>
            </a:pPr>
            <a:r>
              <a:rPr lang="en-GB" sz="1350" i="1" dirty="0">
                <a:solidFill>
                  <a:schemeClr val="bg1">
                    <a:lumMod val="50000"/>
                  </a:schemeClr>
                </a:solidFill>
              </a:rPr>
              <a:t>Comparison with </a:t>
            </a:r>
          </a:p>
          <a:p>
            <a:pPr>
              <a:lnSpc>
                <a:spcPts val="1600"/>
              </a:lnSpc>
              <a:defRPr sz="1350" i="1">
                <a:solidFill>
                  <a:schemeClr val="bg1">
                    <a:lumMod val="50000"/>
                  </a:schemeClr>
                </a:solidFill>
              </a:defRPr>
            </a:pPr>
            <a:r>
              <a:rPr lang="en-GB" sz="1350" i="1" dirty="0">
                <a:solidFill>
                  <a:schemeClr val="bg1">
                    <a:lumMod val="50000"/>
                  </a:schemeClr>
                </a:solidFill>
              </a:rPr>
              <a:t>European/SEM average</a:t>
            </a:r>
          </a:p>
        </c:rich>
      </c:tx>
      <c:layout>
        <c:manualLayout>
          <c:xMode val="edge"/>
          <c:yMode val="edge"/>
          <c:x val="0.61828402439617347"/>
          <c:y val="2.4082287198037202E-2"/>
        </c:manualLayout>
      </c:layout>
      <c:overlay val="0"/>
      <c:spPr>
        <a:noFill/>
        <a:ln>
          <a:noFill/>
        </a:ln>
        <a:effectLst/>
      </c:spPr>
      <c:txPr>
        <a:bodyPr rot="0" spcFirstLastPara="1" vertOverflow="ellipsis" vert="horz" wrap="square" anchor="ctr" anchorCtr="1"/>
        <a:lstStyle/>
        <a:p>
          <a:pPr>
            <a:lnSpc>
              <a:spcPts val="1600"/>
            </a:lnSpc>
            <a:defRPr sz="1350" b="1" i="1" u="none" strike="noStrike" kern="1200" spc="0" baseline="0">
              <a:solidFill>
                <a:schemeClr val="bg1">
                  <a:lumMod val="50000"/>
                </a:schemeClr>
              </a:solidFill>
              <a:latin typeface="+mn-lt"/>
              <a:ea typeface="+mn-ea"/>
              <a:cs typeface="+mn-cs"/>
            </a:defRPr>
          </a:pPr>
          <a:endParaRPr lang="en-US"/>
        </a:p>
      </c:txPr>
    </c:title>
    <c:autoTitleDeleted val="0"/>
    <c:plotArea>
      <c:layout>
        <c:manualLayout>
          <c:layoutTarget val="inner"/>
          <c:xMode val="edge"/>
          <c:yMode val="edge"/>
          <c:x val="0.54160083541189652"/>
          <c:y val="0.12386213435089076"/>
          <c:w val="0.42798163189230182"/>
          <c:h val="0.7176250980069383"/>
        </c:manualLayout>
      </c:layout>
      <c:barChart>
        <c:barDir val="bar"/>
        <c:grouping val="percentStacked"/>
        <c:varyColors val="0"/>
        <c:ser>
          <c:idx val="0"/>
          <c:order val="0"/>
          <c:tx>
            <c:strRef>
              <c:f>Sheet1!$B$11</c:f>
              <c:strCache>
                <c:ptCount val="1"/>
                <c:pt idx="0">
                  <c:v>Very effective </c:v>
                </c:pt>
              </c:strCache>
            </c:strRef>
          </c:tx>
          <c:spPr>
            <a:solidFill>
              <a:srgbClr val="007681"/>
            </a:solidFill>
            <a:ln>
              <a:noFill/>
            </a:ln>
            <a:effectLst/>
          </c:spPr>
          <c:invertIfNegative val="0"/>
          <c:dLbls>
            <c:dLbl>
              <c:idx val="4"/>
              <c:layout>
                <c:manualLayout>
                  <c:x val="2.802940660178842E-3"/>
                  <c:y val="2.927416391964483E-3"/>
                </c:manualLayout>
              </c:layout>
              <c:numFmt formatCode="#,##0" sourceLinked="0"/>
              <c:spPr>
                <a:noFill/>
                <a:ln>
                  <a:noFill/>
                </a:ln>
                <a:effectLst/>
              </c:spPr>
              <c:txPr>
                <a:bodyPr rot="0" spcFirstLastPara="1" vertOverflow="ellipsis" vert="horz" wrap="square" anchor="ctr" anchorCtr="1"/>
                <a:lstStyle/>
                <a:p>
                  <a:pPr algn="ctr">
                    <a:defRPr sz="1200" b="1" i="0" u="none" strike="noStrike" kern="1200" baseline="0">
                      <a:solidFill>
                        <a:schemeClr val="bg1">
                          <a:lumMod val="95000"/>
                        </a:schemeClr>
                      </a:solidFill>
                      <a:latin typeface="+mn-lt"/>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B640-46A0-A7E2-F4A760C0501D}"/>
                </c:ext>
              </c:extLst>
            </c:dLbl>
            <c:numFmt formatCode="#,##0" sourceLinked="0"/>
            <c:spPr>
              <a:noFill/>
              <a:ln>
                <a:noFill/>
              </a:ln>
              <a:effectLst/>
            </c:spPr>
            <c:txPr>
              <a:bodyPr rot="0" spcFirstLastPara="1" vertOverflow="ellipsis" vert="horz" wrap="square" anchor="ctr" anchorCtr="1"/>
              <a:lstStyle/>
              <a:p>
                <a:pPr>
                  <a:defRPr sz="1200" b="1" i="0" u="none" strike="noStrike" kern="1200" baseline="0">
                    <a:solidFill>
                      <a:schemeClr val="bg1">
                        <a:lumMod val="9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Sheet1!$A$12:$A$25</c:f>
              <c:strCache>
                <c:ptCount val="14"/>
                <c:pt idx="0">
                  <c:v>EU</c:v>
                </c:pt>
                <c:pt idx="1">
                  <c:v>SEM</c:v>
                </c:pt>
                <c:pt idx="3">
                  <c:v>EU</c:v>
                </c:pt>
                <c:pt idx="4">
                  <c:v>SEM</c:v>
                </c:pt>
                <c:pt idx="6">
                  <c:v>EU</c:v>
                </c:pt>
                <c:pt idx="7">
                  <c:v>SEM</c:v>
                </c:pt>
                <c:pt idx="9">
                  <c:v>EU</c:v>
                </c:pt>
                <c:pt idx="10">
                  <c:v>SEM</c:v>
                </c:pt>
                <c:pt idx="12">
                  <c:v>EU</c:v>
                </c:pt>
                <c:pt idx="13">
                  <c:v>SEM</c:v>
                </c:pt>
              </c:strCache>
            </c:strRef>
          </c:cat>
          <c:val>
            <c:numRef>
              <c:f>Sheet1!$B$12:$B$25</c:f>
              <c:numCache>
                <c:formatCode>General</c:formatCode>
                <c:ptCount val="14"/>
                <c:pt idx="0" formatCode="0.0\%">
                  <c:v>72.7</c:v>
                </c:pt>
                <c:pt idx="3" formatCode="0\%">
                  <c:v>44.6</c:v>
                </c:pt>
                <c:pt idx="6" formatCode="0\%">
                  <c:v>47.9</c:v>
                </c:pt>
                <c:pt idx="9" formatCode="0.0\%">
                  <c:v>39.4</c:v>
                </c:pt>
                <c:pt idx="12" formatCode="0.0\%">
                  <c:v>11.7</c:v>
                </c:pt>
              </c:numCache>
            </c:numRef>
          </c:val>
          <c:extLst>
            <c:ext xmlns:c16="http://schemas.microsoft.com/office/drawing/2014/chart" uri="{C3380CC4-5D6E-409C-BE32-E72D297353CC}">
              <c16:uniqueId val="{00000001-B640-46A0-A7E2-F4A760C0501D}"/>
            </c:ext>
          </c:extLst>
        </c:ser>
        <c:ser>
          <c:idx val="1"/>
          <c:order val="1"/>
          <c:tx>
            <c:strRef>
              <c:f>Sheet1!$C$11</c:f>
              <c:strCache>
                <c:ptCount val="1"/>
                <c:pt idx="0">
                  <c:v>Somewhat effective </c:v>
                </c:pt>
              </c:strCache>
            </c:strRef>
          </c:tx>
          <c:spPr>
            <a:solidFill>
              <a:schemeClr val="accent2"/>
            </a:solidFill>
            <a:ln>
              <a:noFill/>
            </a:ln>
            <a:effectLst/>
          </c:spPr>
          <c:invertIfNegative val="0"/>
          <c:dLbls>
            <c:numFmt formatCode="#,##0" sourceLinked="0"/>
            <c:spPr>
              <a:noFill/>
              <a:ln>
                <a:noFill/>
              </a:ln>
              <a:effectLst/>
            </c:spPr>
            <c:txPr>
              <a:bodyPr rot="0" spcFirstLastPara="1" vertOverflow="ellipsis" vert="horz" wrap="square" anchor="ctr" anchorCtr="1"/>
              <a:lstStyle/>
              <a:p>
                <a:pPr>
                  <a:defRPr sz="1200" b="1" i="0" u="none" strike="noStrike" kern="1200" baseline="0">
                    <a:solidFill>
                      <a:schemeClr val="bg1">
                        <a:lumMod val="9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Sheet1!$A$12:$A$25</c:f>
              <c:strCache>
                <c:ptCount val="14"/>
                <c:pt idx="0">
                  <c:v>EU</c:v>
                </c:pt>
                <c:pt idx="1">
                  <c:v>SEM</c:v>
                </c:pt>
                <c:pt idx="3">
                  <c:v>EU</c:v>
                </c:pt>
                <c:pt idx="4">
                  <c:v>SEM</c:v>
                </c:pt>
                <c:pt idx="6">
                  <c:v>EU</c:v>
                </c:pt>
                <c:pt idx="7">
                  <c:v>SEM</c:v>
                </c:pt>
                <c:pt idx="9">
                  <c:v>EU</c:v>
                </c:pt>
                <c:pt idx="10">
                  <c:v>SEM</c:v>
                </c:pt>
                <c:pt idx="12">
                  <c:v>EU</c:v>
                </c:pt>
                <c:pt idx="13">
                  <c:v>SEM</c:v>
                </c:pt>
              </c:strCache>
            </c:strRef>
          </c:cat>
          <c:val>
            <c:numRef>
              <c:f>Sheet1!$C$12:$C$25</c:f>
              <c:numCache>
                <c:formatCode>General</c:formatCode>
                <c:ptCount val="14"/>
                <c:pt idx="0" formatCode="0.0\%">
                  <c:v>20.399999999999999</c:v>
                </c:pt>
                <c:pt idx="3" formatCode="0\%">
                  <c:v>43</c:v>
                </c:pt>
                <c:pt idx="6" formatCode="0\%">
                  <c:v>40.700000000000003</c:v>
                </c:pt>
                <c:pt idx="9" formatCode="0.0\%">
                  <c:v>44.4</c:v>
                </c:pt>
                <c:pt idx="12" formatCode="0.0\%">
                  <c:v>30.3</c:v>
                </c:pt>
              </c:numCache>
            </c:numRef>
          </c:val>
          <c:extLst>
            <c:ext xmlns:c16="http://schemas.microsoft.com/office/drawing/2014/chart" uri="{C3380CC4-5D6E-409C-BE32-E72D297353CC}">
              <c16:uniqueId val="{00000002-B640-46A0-A7E2-F4A760C0501D}"/>
            </c:ext>
          </c:extLst>
        </c:ser>
        <c:ser>
          <c:idx val="2"/>
          <c:order val="2"/>
          <c:tx>
            <c:strRef>
              <c:f>Sheet1!$D$11</c:f>
              <c:strCache>
                <c:ptCount val="1"/>
                <c:pt idx="0">
                  <c:v>Not very effective </c:v>
                </c:pt>
              </c:strCache>
            </c:strRef>
          </c:tx>
          <c:spPr>
            <a:solidFill>
              <a:schemeClr val="accent5"/>
            </a:solidFill>
            <a:ln>
              <a:noFill/>
            </a:ln>
            <a:effectLst/>
          </c:spPr>
          <c:invertIfNegative val="0"/>
          <c:dLbls>
            <c:numFmt formatCode="#,##0" sourceLinked="0"/>
            <c:spPr>
              <a:noFill/>
              <a:ln>
                <a:noFill/>
              </a:ln>
              <a:effectLst/>
            </c:spPr>
            <c:txPr>
              <a:bodyPr rot="0" spcFirstLastPara="1" vertOverflow="ellipsis" vert="horz" wrap="square" anchor="ctr" anchorCtr="1"/>
              <a:lstStyle/>
              <a:p>
                <a:pPr>
                  <a:defRPr sz="1200" b="1" i="0" u="none" strike="noStrike" kern="1200" baseline="0">
                    <a:solidFill>
                      <a:schemeClr val="bg1">
                        <a:lumMod val="9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Sheet1!$A$12:$A$25</c:f>
              <c:strCache>
                <c:ptCount val="14"/>
                <c:pt idx="0">
                  <c:v>EU</c:v>
                </c:pt>
                <c:pt idx="1">
                  <c:v>SEM</c:v>
                </c:pt>
                <c:pt idx="3">
                  <c:v>EU</c:v>
                </c:pt>
                <c:pt idx="4">
                  <c:v>SEM</c:v>
                </c:pt>
                <c:pt idx="6">
                  <c:v>EU</c:v>
                </c:pt>
                <c:pt idx="7">
                  <c:v>SEM</c:v>
                </c:pt>
                <c:pt idx="9">
                  <c:v>EU</c:v>
                </c:pt>
                <c:pt idx="10">
                  <c:v>SEM</c:v>
                </c:pt>
                <c:pt idx="12">
                  <c:v>EU</c:v>
                </c:pt>
                <c:pt idx="13">
                  <c:v>SEM</c:v>
                </c:pt>
              </c:strCache>
            </c:strRef>
          </c:cat>
          <c:val>
            <c:numRef>
              <c:f>Sheet1!$D$12:$D$25</c:f>
              <c:numCache>
                <c:formatCode>General</c:formatCode>
                <c:ptCount val="14"/>
                <c:pt idx="0" formatCode="0.0\%">
                  <c:v>3.3</c:v>
                </c:pt>
                <c:pt idx="3" formatCode="0\%">
                  <c:v>6.6</c:v>
                </c:pt>
                <c:pt idx="6" formatCode="0\%">
                  <c:v>5.4</c:v>
                </c:pt>
                <c:pt idx="9" formatCode="0.0\%">
                  <c:v>9.1999999999999993</c:v>
                </c:pt>
                <c:pt idx="12" formatCode="0.0\%">
                  <c:v>26.7</c:v>
                </c:pt>
              </c:numCache>
            </c:numRef>
          </c:val>
          <c:extLst>
            <c:ext xmlns:c16="http://schemas.microsoft.com/office/drawing/2014/chart" uri="{C3380CC4-5D6E-409C-BE32-E72D297353CC}">
              <c16:uniqueId val="{00000003-B640-46A0-A7E2-F4A760C0501D}"/>
            </c:ext>
          </c:extLst>
        </c:ser>
        <c:ser>
          <c:idx val="3"/>
          <c:order val="3"/>
          <c:tx>
            <c:strRef>
              <c:f>Sheet1!$E$11</c:f>
              <c:strCache>
                <c:ptCount val="1"/>
                <c:pt idx="0">
                  <c:v>Not at all effective </c:v>
                </c:pt>
              </c:strCache>
            </c:strRef>
          </c:tx>
          <c:spPr>
            <a:solidFill>
              <a:srgbClr val="F57B29"/>
            </a:solidFill>
            <a:ln>
              <a:noFill/>
            </a:ln>
            <a:effectLst/>
          </c:spPr>
          <c:invertIfNegative val="0"/>
          <c:dLbls>
            <c:numFmt formatCode="#,##0" sourceLinked="0"/>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bg1">
                        <a:lumMod val="9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Sheet1!$A$12:$A$25</c:f>
              <c:strCache>
                <c:ptCount val="14"/>
                <c:pt idx="0">
                  <c:v>EU</c:v>
                </c:pt>
                <c:pt idx="1">
                  <c:v>SEM</c:v>
                </c:pt>
                <c:pt idx="3">
                  <c:v>EU</c:v>
                </c:pt>
                <c:pt idx="4">
                  <c:v>SEM</c:v>
                </c:pt>
                <c:pt idx="6">
                  <c:v>EU</c:v>
                </c:pt>
                <c:pt idx="7">
                  <c:v>SEM</c:v>
                </c:pt>
                <c:pt idx="9">
                  <c:v>EU</c:v>
                </c:pt>
                <c:pt idx="10">
                  <c:v>SEM</c:v>
                </c:pt>
                <c:pt idx="12">
                  <c:v>EU</c:v>
                </c:pt>
                <c:pt idx="13">
                  <c:v>SEM</c:v>
                </c:pt>
              </c:strCache>
            </c:strRef>
          </c:cat>
          <c:val>
            <c:numRef>
              <c:f>Sheet1!$E$12:$E$25</c:f>
              <c:numCache>
                <c:formatCode>General</c:formatCode>
                <c:ptCount val="14"/>
                <c:pt idx="0" formatCode="0.0\%">
                  <c:v>2.2000000000000002</c:v>
                </c:pt>
                <c:pt idx="3" formatCode="0\%">
                  <c:v>3.8</c:v>
                </c:pt>
                <c:pt idx="6" formatCode="0\%">
                  <c:v>3.3</c:v>
                </c:pt>
                <c:pt idx="9" formatCode="0.0\%">
                  <c:v>4.5</c:v>
                </c:pt>
                <c:pt idx="12" formatCode="0.0\%">
                  <c:v>27.2</c:v>
                </c:pt>
              </c:numCache>
            </c:numRef>
          </c:val>
          <c:extLst>
            <c:ext xmlns:c16="http://schemas.microsoft.com/office/drawing/2014/chart" uri="{C3380CC4-5D6E-409C-BE32-E72D297353CC}">
              <c16:uniqueId val="{00000004-B640-46A0-A7E2-F4A760C0501D}"/>
            </c:ext>
          </c:extLst>
        </c:ser>
        <c:ser>
          <c:idx val="4"/>
          <c:order val="4"/>
          <c:tx>
            <c:strRef>
              <c:f>Sheet1!$F$11</c:f>
              <c:strCache>
                <c:ptCount val="1"/>
                <c:pt idx="0">
                  <c:v>DK/REF</c:v>
                </c:pt>
              </c:strCache>
            </c:strRef>
          </c:tx>
          <c:spPr>
            <a:solidFill>
              <a:sysClr val="window" lastClr="FFFFFF">
                <a:lumMod val="85000"/>
              </a:sysClr>
            </a:solidFill>
            <a:ln>
              <a:noFill/>
            </a:ln>
            <a:effectLst/>
          </c:spPr>
          <c:invertIfNegative val="0"/>
          <c:cat>
            <c:strRef>
              <c:f>Sheet1!$A$12:$A$25</c:f>
              <c:strCache>
                <c:ptCount val="14"/>
                <c:pt idx="0">
                  <c:v>EU</c:v>
                </c:pt>
                <c:pt idx="1">
                  <c:v>SEM</c:v>
                </c:pt>
                <c:pt idx="3">
                  <c:v>EU</c:v>
                </c:pt>
                <c:pt idx="4">
                  <c:v>SEM</c:v>
                </c:pt>
                <c:pt idx="6">
                  <c:v>EU</c:v>
                </c:pt>
                <c:pt idx="7">
                  <c:v>SEM</c:v>
                </c:pt>
                <c:pt idx="9">
                  <c:v>EU</c:v>
                </c:pt>
                <c:pt idx="10">
                  <c:v>SEM</c:v>
                </c:pt>
                <c:pt idx="12">
                  <c:v>EU</c:v>
                </c:pt>
                <c:pt idx="13">
                  <c:v>SEM</c:v>
                </c:pt>
              </c:strCache>
            </c:strRef>
          </c:cat>
          <c:val>
            <c:numRef>
              <c:f>Sheet1!$F$12:$F$25</c:f>
              <c:numCache>
                <c:formatCode>General</c:formatCode>
                <c:ptCount val="14"/>
                <c:pt idx="0" formatCode="0.0\%">
                  <c:v>1.4</c:v>
                </c:pt>
                <c:pt idx="3" formatCode="0\%">
                  <c:v>2</c:v>
                </c:pt>
                <c:pt idx="6" formatCode="0\%">
                  <c:v>2.7</c:v>
                </c:pt>
                <c:pt idx="9" formatCode="0.0\%">
                  <c:v>2.6</c:v>
                </c:pt>
                <c:pt idx="12" formatCode="0.0\%">
                  <c:v>4.0999999999999996</c:v>
                </c:pt>
              </c:numCache>
            </c:numRef>
          </c:val>
          <c:extLst>
            <c:ext xmlns:c16="http://schemas.microsoft.com/office/drawing/2014/chart" uri="{C3380CC4-5D6E-409C-BE32-E72D297353CC}">
              <c16:uniqueId val="{00000005-B640-46A0-A7E2-F4A760C0501D}"/>
            </c:ext>
          </c:extLst>
        </c:ser>
        <c:ser>
          <c:idx val="5"/>
          <c:order val="5"/>
          <c:tx>
            <c:strRef>
              <c:f>Sheet1!$G$11</c:f>
              <c:strCache>
                <c:ptCount val="1"/>
                <c:pt idx="0">
                  <c:v>Very efficient</c:v>
                </c:pt>
              </c:strCache>
            </c:strRef>
          </c:tx>
          <c:spPr>
            <a:solidFill>
              <a:srgbClr val="007681"/>
            </a:solidFill>
            <a:ln>
              <a:noFill/>
            </a:ln>
            <a:effectLst/>
          </c:spPr>
          <c:invertIfNegative val="0"/>
          <c:dLbls>
            <c:numFmt formatCode="#,##0" sourceLinked="0"/>
            <c:spPr>
              <a:noFill/>
              <a:ln>
                <a:noFill/>
              </a:ln>
              <a:effectLst/>
            </c:spPr>
            <c:txPr>
              <a:bodyPr rot="0" spcFirstLastPara="1" vertOverflow="ellipsis" vert="horz" wrap="square" anchor="ctr" anchorCtr="1"/>
              <a:lstStyle/>
              <a:p>
                <a:pPr>
                  <a:defRPr sz="1200" b="1" i="0" u="none" strike="noStrike" kern="1200" baseline="0">
                    <a:solidFill>
                      <a:schemeClr val="bg1">
                        <a:lumMod val="9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Sheet1!$A$12:$A$25</c:f>
              <c:strCache>
                <c:ptCount val="14"/>
                <c:pt idx="0">
                  <c:v>EU</c:v>
                </c:pt>
                <c:pt idx="1">
                  <c:v>SEM</c:v>
                </c:pt>
                <c:pt idx="3">
                  <c:v>EU</c:v>
                </c:pt>
                <c:pt idx="4">
                  <c:v>SEM</c:v>
                </c:pt>
                <c:pt idx="6">
                  <c:v>EU</c:v>
                </c:pt>
                <c:pt idx="7">
                  <c:v>SEM</c:v>
                </c:pt>
                <c:pt idx="9">
                  <c:v>EU</c:v>
                </c:pt>
                <c:pt idx="10">
                  <c:v>SEM</c:v>
                </c:pt>
                <c:pt idx="12">
                  <c:v>EU</c:v>
                </c:pt>
                <c:pt idx="13">
                  <c:v>SEM</c:v>
                </c:pt>
              </c:strCache>
            </c:strRef>
          </c:cat>
          <c:val>
            <c:numRef>
              <c:f>Sheet1!$G$12:$G$25</c:f>
              <c:numCache>
                <c:formatCode>0.0\%</c:formatCode>
                <c:ptCount val="14"/>
                <c:pt idx="1">
                  <c:v>72.3</c:v>
                </c:pt>
                <c:pt idx="4" formatCode="0\%">
                  <c:v>57.8</c:v>
                </c:pt>
                <c:pt idx="7" formatCode="0\%">
                  <c:v>67</c:v>
                </c:pt>
                <c:pt idx="10">
                  <c:v>50.6</c:v>
                </c:pt>
                <c:pt idx="13">
                  <c:v>45.8</c:v>
                </c:pt>
              </c:numCache>
            </c:numRef>
          </c:val>
          <c:extLst>
            <c:ext xmlns:c16="http://schemas.microsoft.com/office/drawing/2014/chart" uri="{C3380CC4-5D6E-409C-BE32-E72D297353CC}">
              <c16:uniqueId val="{00000006-B640-46A0-A7E2-F4A760C0501D}"/>
            </c:ext>
          </c:extLst>
        </c:ser>
        <c:ser>
          <c:idx val="6"/>
          <c:order val="6"/>
          <c:tx>
            <c:strRef>
              <c:f>Sheet1!$H$11</c:f>
              <c:strCache>
                <c:ptCount val="1"/>
                <c:pt idx="0">
                  <c:v>Somewhat efficient</c:v>
                </c:pt>
              </c:strCache>
            </c:strRef>
          </c:tx>
          <c:spPr>
            <a:solidFill>
              <a:srgbClr val="71B2C9"/>
            </a:solidFill>
            <a:ln>
              <a:noFill/>
            </a:ln>
            <a:effectLst/>
          </c:spPr>
          <c:invertIfNegative val="0"/>
          <c:dLbls>
            <c:numFmt formatCode="#,##0" sourceLinked="0"/>
            <c:spPr>
              <a:noFill/>
              <a:ln>
                <a:noFill/>
              </a:ln>
              <a:effectLst/>
            </c:spPr>
            <c:txPr>
              <a:bodyPr rot="0" spcFirstLastPara="1" vertOverflow="ellipsis" vert="horz" wrap="square" anchor="ctr" anchorCtr="1"/>
              <a:lstStyle/>
              <a:p>
                <a:pPr>
                  <a:defRPr sz="1200" b="1" i="0" u="none" strike="noStrike" kern="1200" baseline="0">
                    <a:solidFill>
                      <a:schemeClr val="bg1">
                        <a:lumMod val="9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Sheet1!$A$12:$A$25</c:f>
              <c:strCache>
                <c:ptCount val="14"/>
                <c:pt idx="0">
                  <c:v>EU</c:v>
                </c:pt>
                <c:pt idx="1">
                  <c:v>SEM</c:v>
                </c:pt>
                <c:pt idx="3">
                  <c:v>EU</c:v>
                </c:pt>
                <c:pt idx="4">
                  <c:v>SEM</c:v>
                </c:pt>
                <c:pt idx="6">
                  <c:v>EU</c:v>
                </c:pt>
                <c:pt idx="7">
                  <c:v>SEM</c:v>
                </c:pt>
                <c:pt idx="9">
                  <c:v>EU</c:v>
                </c:pt>
                <c:pt idx="10">
                  <c:v>SEM</c:v>
                </c:pt>
                <c:pt idx="12">
                  <c:v>EU</c:v>
                </c:pt>
                <c:pt idx="13">
                  <c:v>SEM</c:v>
                </c:pt>
              </c:strCache>
            </c:strRef>
          </c:cat>
          <c:val>
            <c:numRef>
              <c:f>Sheet1!$H$12:$H$25</c:f>
              <c:numCache>
                <c:formatCode>0.0\%</c:formatCode>
                <c:ptCount val="14"/>
                <c:pt idx="1">
                  <c:v>19.399999999999999</c:v>
                </c:pt>
                <c:pt idx="4" formatCode="0\%">
                  <c:v>28.3</c:v>
                </c:pt>
                <c:pt idx="7" formatCode="0\%">
                  <c:v>23.3</c:v>
                </c:pt>
                <c:pt idx="10">
                  <c:v>30.5</c:v>
                </c:pt>
                <c:pt idx="13">
                  <c:v>30.4</c:v>
                </c:pt>
              </c:numCache>
            </c:numRef>
          </c:val>
          <c:extLst>
            <c:ext xmlns:c16="http://schemas.microsoft.com/office/drawing/2014/chart" uri="{C3380CC4-5D6E-409C-BE32-E72D297353CC}">
              <c16:uniqueId val="{00000007-B640-46A0-A7E2-F4A760C0501D}"/>
            </c:ext>
          </c:extLst>
        </c:ser>
        <c:ser>
          <c:idx val="7"/>
          <c:order val="7"/>
          <c:tx>
            <c:strRef>
              <c:f>Sheet1!$I$11</c:f>
              <c:strCache>
                <c:ptCount val="1"/>
                <c:pt idx="0">
                  <c:v>Not very efficient</c:v>
                </c:pt>
              </c:strCache>
            </c:strRef>
          </c:tx>
          <c:spPr>
            <a:solidFill>
              <a:srgbClr val="F1BE48"/>
            </a:solidFill>
            <a:ln>
              <a:noFill/>
            </a:ln>
            <a:effectLst/>
          </c:spPr>
          <c:invertIfNegative val="0"/>
          <c:dLbls>
            <c:numFmt formatCode="#,##0" sourceLinked="0"/>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bg1">
                        <a:lumMod val="9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Sheet1!$A$12:$A$25</c:f>
              <c:strCache>
                <c:ptCount val="14"/>
                <c:pt idx="0">
                  <c:v>EU</c:v>
                </c:pt>
                <c:pt idx="1">
                  <c:v>SEM</c:v>
                </c:pt>
                <c:pt idx="3">
                  <c:v>EU</c:v>
                </c:pt>
                <c:pt idx="4">
                  <c:v>SEM</c:v>
                </c:pt>
                <c:pt idx="6">
                  <c:v>EU</c:v>
                </c:pt>
                <c:pt idx="7">
                  <c:v>SEM</c:v>
                </c:pt>
                <c:pt idx="9">
                  <c:v>EU</c:v>
                </c:pt>
                <c:pt idx="10">
                  <c:v>SEM</c:v>
                </c:pt>
                <c:pt idx="12">
                  <c:v>EU</c:v>
                </c:pt>
                <c:pt idx="13">
                  <c:v>SEM</c:v>
                </c:pt>
              </c:strCache>
            </c:strRef>
          </c:cat>
          <c:val>
            <c:numRef>
              <c:f>Sheet1!$I$12:$I$25</c:f>
              <c:numCache>
                <c:formatCode>0.0\%</c:formatCode>
                <c:ptCount val="14"/>
                <c:pt idx="1">
                  <c:v>2.2000000000000002</c:v>
                </c:pt>
                <c:pt idx="4" formatCode="0\%">
                  <c:v>4.3</c:v>
                </c:pt>
                <c:pt idx="7" formatCode="0\%">
                  <c:v>2.8</c:v>
                </c:pt>
                <c:pt idx="10">
                  <c:v>6.4</c:v>
                </c:pt>
                <c:pt idx="13">
                  <c:v>8</c:v>
                </c:pt>
              </c:numCache>
            </c:numRef>
          </c:val>
          <c:extLst>
            <c:ext xmlns:c16="http://schemas.microsoft.com/office/drawing/2014/chart" uri="{C3380CC4-5D6E-409C-BE32-E72D297353CC}">
              <c16:uniqueId val="{00000008-B640-46A0-A7E2-F4A760C0501D}"/>
            </c:ext>
          </c:extLst>
        </c:ser>
        <c:ser>
          <c:idx val="8"/>
          <c:order val="8"/>
          <c:tx>
            <c:strRef>
              <c:f>Sheet1!$J$11</c:f>
              <c:strCache>
                <c:ptCount val="1"/>
                <c:pt idx="0">
                  <c:v>Not at all efficient</c:v>
                </c:pt>
              </c:strCache>
            </c:strRef>
          </c:tx>
          <c:spPr>
            <a:solidFill>
              <a:srgbClr val="F57B29"/>
            </a:solidFill>
            <a:ln>
              <a:noFill/>
            </a:ln>
            <a:effectLst/>
          </c:spPr>
          <c:invertIfNegative val="0"/>
          <c:dLbls>
            <c:numFmt formatCode="#,##0" sourceLinked="0"/>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bg1">
                        <a:lumMod val="9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Sheet1!$A$12:$A$25</c:f>
              <c:strCache>
                <c:ptCount val="14"/>
                <c:pt idx="0">
                  <c:v>EU</c:v>
                </c:pt>
                <c:pt idx="1">
                  <c:v>SEM</c:v>
                </c:pt>
                <c:pt idx="3">
                  <c:v>EU</c:v>
                </c:pt>
                <c:pt idx="4">
                  <c:v>SEM</c:v>
                </c:pt>
                <c:pt idx="6">
                  <c:v>EU</c:v>
                </c:pt>
                <c:pt idx="7">
                  <c:v>SEM</c:v>
                </c:pt>
                <c:pt idx="9">
                  <c:v>EU</c:v>
                </c:pt>
                <c:pt idx="10">
                  <c:v>SEM</c:v>
                </c:pt>
                <c:pt idx="12">
                  <c:v>EU</c:v>
                </c:pt>
                <c:pt idx="13">
                  <c:v>SEM</c:v>
                </c:pt>
              </c:strCache>
            </c:strRef>
          </c:cat>
          <c:val>
            <c:numRef>
              <c:f>Sheet1!$J$12:$J$25</c:f>
              <c:numCache>
                <c:formatCode>0.0\%</c:formatCode>
                <c:ptCount val="14"/>
                <c:pt idx="1">
                  <c:v>5.3</c:v>
                </c:pt>
                <c:pt idx="4" formatCode="0\%">
                  <c:v>7.4</c:v>
                </c:pt>
                <c:pt idx="7" formatCode="0\%">
                  <c:v>4.5999999999999996</c:v>
                </c:pt>
                <c:pt idx="10">
                  <c:v>10.3</c:v>
                </c:pt>
                <c:pt idx="13">
                  <c:v>12.3</c:v>
                </c:pt>
              </c:numCache>
            </c:numRef>
          </c:val>
          <c:extLst>
            <c:ext xmlns:c16="http://schemas.microsoft.com/office/drawing/2014/chart" uri="{C3380CC4-5D6E-409C-BE32-E72D297353CC}">
              <c16:uniqueId val="{00000009-B640-46A0-A7E2-F4A760C0501D}"/>
            </c:ext>
          </c:extLst>
        </c:ser>
        <c:ser>
          <c:idx val="9"/>
          <c:order val="9"/>
          <c:tx>
            <c:strRef>
              <c:f>Sheet1!$K$11</c:f>
              <c:strCache>
                <c:ptCount val="1"/>
                <c:pt idx="0">
                  <c:v>DK/REF</c:v>
                </c:pt>
              </c:strCache>
            </c:strRef>
          </c:tx>
          <c:spPr>
            <a:solidFill>
              <a:sysClr val="window" lastClr="FFFFFF">
                <a:lumMod val="85000"/>
              </a:sysClr>
            </a:solidFill>
            <a:ln>
              <a:noFill/>
            </a:ln>
            <a:effectLst/>
          </c:spPr>
          <c:invertIfNegative val="0"/>
          <c:cat>
            <c:strRef>
              <c:f>Sheet1!$A$12:$A$25</c:f>
              <c:strCache>
                <c:ptCount val="14"/>
                <c:pt idx="0">
                  <c:v>EU</c:v>
                </c:pt>
                <c:pt idx="1">
                  <c:v>SEM</c:v>
                </c:pt>
                <c:pt idx="3">
                  <c:v>EU</c:v>
                </c:pt>
                <c:pt idx="4">
                  <c:v>SEM</c:v>
                </c:pt>
                <c:pt idx="6">
                  <c:v>EU</c:v>
                </c:pt>
                <c:pt idx="7">
                  <c:v>SEM</c:v>
                </c:pt>
                <c:pt idx="9">
                  <c:v>EU</c:v>
                </c:pt>
                <c:pt idx="10">
                  <c:v>SEM</c:v>
                </c:pt>
                <c:pt idx="12">
                  <c:v>EU</c:v>
                </c:pt>
                <c:pt idx="13">
                  <c:v>SEM</c:v>
                </c:pt>
              </c:strCache>
            </c:strRef>
          </c:cat>
          <c:val>
            <c:numRef>
              <c:f>Sheet1!$K$12:$K$25</c:f>
              <c:numCache>
                <c:formatCode>0.0\%</c:formatCode>
                <c:ptCount val="14"/>
                <c:pt idx="1">
                  <c:v>0.8</c:v>
                </c:pt>
                <c:pt idx="4" formatCode="0\%">
                  <c:v>2.2000000000000002</c:v>
                </c:pt>
                <c:pt idx="7" formatCode="0\%">
                  <c:v>2.2000000000000002</c:v>
                </c:pt>
                <c:pt idx="10">
                  <c:v>2.2000000000000002</c:v>
                </c:pt>
                <c:pt idx="13">
                  <c:v>3.4</c:v>
                </c:pt>
              </c:numCache>
            </c:numRef>
          </c:val>
          <c:extLst>
            <c:ext xmlns:c16="http://schemas.microsoft.com/office/drawing/2014/chart" uri="{C3380CC4-5D6E-409C-BE32-E72D297353CC}">
              <c16:uniqueId val="{0000000A-B640-46A0-A7E2-F4A760C0501D}"/>
            </c:ext>
          </c:extLst>
        </c:ser>
        <c:dLbls>
          <c:showLegendKey val="0"/>
          <c:showVal val="0"/>
          <c:showCatName val="0"/>
          <c:showSerName val="0"/>
          <c:showPercent val="0"/>
          <c:showBubbleSize val="0"/>
        </c:dLbls>
        <c:gapWidth val="10"/>
        <c:overlap val="100"/>
        <c:axId val="548482464"/>
        <c:axId val="548482792"/>
      </c:barChart>
      <c:catAx>
        <c:axId val="548482464"/>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1" i="0" u="none" strike="noStrike" kern="1200" baseline="0">
                <a:solidFill>
                  <a:schemeClr val="bg1">
                    <a:lumMod val="50000"/>
                  </a:schemeClr>
                </a:solidFill>
                <a:latin typeface="+mn-lt"/>
                <a:ea typeface="+mn-ea"/>
                <a:cs typeface="+mn-cs"/>
              </a:defRPr>
            </a:pPr>
            <a:endParaRPr lang="en-US"/>
          </a:p>
        </c:txPr>
        <c:crossAx val="548482792"/>
        <c:crosses val="autoZero"/>
        <c:auto val="1"/>
        <c:lblAlgn val="ctr"/>
        <c:lblOffset val="50"/>
        <c:noMultiLvlLbl val="0"/>
      </c:catAx>
      <c:valAx>
        <c:axId val="548482792"/>
        <c:scaling>
          <c:orientation val="minMax"/>
        </c:scaling>
        <c:delete val="1"/>
        <c:axPos val="t"/>
        <c:numFmt formatCode="0%" sourceLinked="1"/>
        <c:majorTickMark val="none"/>
        <c:minorTickMark val="none"/>
        <c:tickLblPos val="nextTo"/>
        <c:crossAx val="548482464"/>
        <c:crosses val="autoZero"/>
        <c:crossBetween val="between"/>
      </c:valAx>
      <c:spPr>
        <a:noFill/>
        <a:ln>
          <a:noFill/>
        </a:ln>
        <a:effectLst/>
      </c:spPr>
    </c:plotArea>
    <c:plotVisOnly val="1"/>
    <c:dispBlanksAs val="gap"/>
    <c:showDLblsOverMax val="0"/>
  </c:chart>
  <c:spPr>
    <a:noFill/>
    <a:ln>
      <a:noFill/>
    </a:ln>
    <a:effectLst/>
  </c:spPr>
  <c:txPr>
    <a:bodyPr/>
    <a:lstStyle/>
    <a:p>
      <a:pPr>
        <a:defRPr sz="1200" b="1">
          <a:solidFill>
            <a:schemeClr val="bg1">
              <a:lumMod val="95000"/>
            </a:schemeClr>
          </a:solidFill>
        </a:defRPr>
      </a:pPr>
      <a:endParaRPr lang="en-US"/>
    </a:p>
  </c:txPr>
  <c:externalData r:id="rId4">
    <c:autoUpdate val="0"/>
  </c:externalData>
</c:chartSpace>
</file>

<file path=ppt/charts/chart4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900" b="1" i="0" u="none" strike="noStrike" kern="1200" spc="0" baseline="0">
                <a:solidFill>
                  <a:schemeClr val="tx1">
                    <a:lumMod val="65000"/>
                    <a:lumOff val="35000"/>
                  </a:schemeClr>
                </a:solidFill>
                <a:latin typeface="+mn-lt"/>
                <a:ea typeface="+mn-ea"/>
                <a:cs typeface="+mn-cs"/>
              </a:defRPr>
            </a:pPr>
            <a:r>
              <a:rPr lang="en-GB" sz="1900" b="1" dirty="0"/>
              <a:t>Croatia</a:t>
            </a:r>
          </a:p>
        </c:rich>
      </c:tx>
      <c:layout>
        <c:manualLayout>
          <c:xMode val="edge"/>
          <c:yMode val="edge"/>
          <c:x val="0.66565488649147353"/>
          <c:y val="4.8735678951497073E-2"/>
        </c:manualLayout>
      </c:layout>
      <c:overlay val="0"/>
      <c:spPr>
        <a:noFill/>
        <a:ln>
          <a:noFill/>
        </a:ln>
        <a:effectLst/>
      </c:spPr>
      <c:txPr>
        <a:bodyPr rot="0" spcFirstLastPara="1" vertOverflow="ellipsis" vert="horz" wrap="square" anchor="ctr" anchorCtr="1"/>
        <a:lstStyle/>
        <a:p>
          <a:pPr>
            <a:defRPr sz="1900" b="1"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0.52462759521734736"/>
          <c:y val="0.12632752345436754"/>
          <c:w val="0.44495490665779958"/>
          <c:h val="0.75953584233265203"/>
        </c:manualLayout>
      </c:layout>
      <c:barChart>
        <c:barDir val="bar"/>
        <c:grouping val="percentStacked"/>
        <c:varyColors val="0"/>
        <c:ser>
          <c:idx val="0"/>
          <c:order val="0"/>
          <c:tx>
            <c:strRef>
              <c:f>Sheet1!$BT$1</c:f>
              <c:strCache>
                <c:ptCount val="1"/>
                <c:pt idx="0">
                  <c:v>Very effective </c:v>
                </c:pt>
              </c:strCache>
            </c:strRef>
          </c:tx>
          <c:spPr>
            <a:solidFill>
              <a:srgbClr val="007681"/>
            </a:solidFill>
            <a:ln>
              <a:noFill/>
            </a:ln>
            <a:effectLst/>
          </c:spPr>
          <c:invertIfNegative val="0"/>
          <c:dLbls>
            <c:dLbl>
              <c:idx val="4"/>
              <c:layout>
                <c:manualLayout>
                  <c:x val="2.802940660178842E-3"/>
                  <c:y val="2.927416391964483E-3"/>
                </c:manualLayout>
              </c:layout>
              <c:numFmt formatCode="#,##0" sourceLinked="0"/>
              <c:spPr>
                <a:noFill/>
                <a:ln>
                  <a:noFill/>
                </a:ln>
                <a:effectLst/>
              </c:spPr>
              <c:txPr>
                <a:bodyPr rot="0" spcFirstLastPara="1" vertOverflow="ellipsis" vert="horz" wrap="square" lIns="38100" tIns="19050" rIns="38100" bIns="19050" anchor="ctr" anchorCtr="0">
                  <a:spAutoFit/>
                </a:bodyPr>
                <a:lstStyle/>
                <a:p>
                  <a:pPr algn="ctr">
                    <a:defRPr lang="en-US" sz="1400" b="1"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1C65-491B-BA54-07D945DBB7D0}"/>
                </c:ext>
              </c:extLst>
            </c:dLbl>
            <c:numFmt formatCode="#,##0" sourceLinked="0"/>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To ensure that schools are places where children learn how to live in diversity</c:v>
                </c:pt>
                <c:pt idx="1">
                  <c:v>To promote the organisation of multi-cultural events</c:v>
                </c:pt>
                <c:pt idx="2">
                  <c:v>To encourage local authority and civil society initiatives that promote intercultural dialogue</c:v>
                </c:pt>
                <c:pt idx="3">
                  <c:v>To enable the expression of cultural diversity in public spaces</c:v>
                </c:pt>
                <c:pt idx="4">
                  <c:v>To restrict cultural practices to the private sphere</c:v>
                </c:pt>
              </c:strCache>
            </c:strRef>
          </c:cat>
          <c:val>
            <c:numRef>
              <c:f>Sheet1!$BT$2:$BT$6</c:f>
              <c:numCache>
                <c:formatCode>0\%</c:formatCode>
                <c:ptCount val="5"/>
                <c:pt idx="0">
                  <c:v>65</c:v>
                </c:pt>
                <c:pt idx="1">
                  <c:v>39</c:v>
                </c:pt>
                <c:pt idx="2">
                  <c:v>37</c:v>
                </c:pt>
                <c:pt idx="3">
                  <c:v>34</c:v>
                </c:pt>
                <c:pt idx="4">
                  <c:v>11</c:v>
                </c:pt>
              </c:numCache>
            </c:numRef>
          </c:val>
          <c:extLst>
            <c:ext xmlns:c16="http://schemas.microsoft.com/office/drawing/2014/chart" uri="{C3380CC4-5D6E-409C-BE32-E72D297353CC}">
              <c16:uniqueId val="{00000001-1C65-491B-BA54-07D945DBB7D0}"/>
            </c:ext>
          </c:extLst>
        </c:ser>
        <c:ser>
          <c:idx val="1"/>
          <c:order val="1"/>
          <c:tx>
            <c:strRef>
              <c:f>Sheet1!$BU$1</c:f>
              <c:strCache>
                <c:ptCount val="1"/>
                <c:pt idx="0">
                  <c:v>Somewhat effective </c:v>
                </c:pt>
              </c:strCache>
            </c:strRef>
          </c:tx>
          <c:spPr>
            <a:solidFill>
              <a:srgbClr val="71B2C9"/>
            </a:solidFill>
            <a:ln>
              <a:noFill/>
            </a:ln>
            <a:effectLst/>
          </c:spPr>
          <c:invertIfNegative val="0"/>
          <c:dLbls>
            <c:numFmt formatCode="#,##0" sourceLinked="0"/>
            <c:spPr>
              <a:noFill/>
              <a:ln>
                <a:noFill/>
              </a:ln>
              <a:effectLst/>
            </c:spPr>
            <c:txPr>
              <a:bodyPr rot="0" spcFirstLastPara="1" vertOverflow="ellipsis" vert="horz" wrap="square" lIns="38100" tIns="19050" rIns="38100" bIns="19050" anchor="ctr" anchorCtr="0">
                <a:spAutoFit/>
              </a:bodyPr>
              <a:lstStyle/>
              <a:p>
                <a:pPr algn="ctr">
                  <a:defRPr lang="en-GB" sz="1400" b="1"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To ensure that schools are places where children learn how to live in diversity</c:v>
                </c:pt>
                <c:pt idx="1">
                  <c:v>To promote the organisation of multi-cultural events</c:v>
                </c:pt>
                <c:pt idx="2">
                  <c:v>To encourage local authority and civil society initiatives that promote intercultural dialogue</c:v>
                </c:pt>
                <c:pt idx="3">
                  <c:v>To enable the expression of cultural diversity in public spaces</c:v>
                </c:pt>
                <c:pt idx="4">
                  <c:v>To restrict cultural practices to the private sphere</c:v>
                </c:pt>
              </c:strCache>
            </c:strRef>
          </c:cat>
          <c:val>
            <c:numRef>
              <c:f>Sheet1!$BU$2:$BU$6</c:f>
              <c:numCache>
                <c:formatCode>0\%</c:formatCode>
                <c:ptCount val="5"/>
                <c:pt idx="0">
                  <c:v>28</c:v>
                </c:pt>
                <c:pt idx="1">
                  <c:v>48</c:v>
                </c:pt>
                <c:pt idx="2">
                  <c:v>47</c:v>
                </c:pt>
                <c:pt idx="3">
                  <c:v>47</c:v>
                </c:pt>
                <c:pt idx="4">
                  <c:v>46</c:v>
                </c:pt>
              </c:numCache>
            </c:numRef>
          </c:val>
          <c:extLst>
            <c:ext xmlns:c16="http://schemas.microsoft.com/office/drawing/2014/chart" uri="{C3380CC4-5D6E-409C-BE32-E72D297353CC}">
              <c16:uniqueId val="{00000002-1C65-491B-BA54-07D945DBB7D0}"/>
            </c:ext>
          </c:extLst>
        </c:ser>
        <c:ser>
          <c:idx val="2"/>
          <c:order val="2"/>
          <c:tx>
            <c:strRef>
              <c:f>Sheet1!$BV$1</c:f>
              <c:strCache>
                <c:ptCount val="1"/>
                <c:pt idx="0">
                  <c:v>Not very effective </c:v>
                </c:pt>
              </c:strCache>
            </c:strRef>
          </c:tx>
          <c:spPr>
            <a:solidFill>
              <a:srgbClr val="F1BE48"/>
            </a:solidFill>
            <a:ln>
              <a:noFill/>
            </a:ln>
            <a:effectLst/>
          </c:spPr>
          <c:invertIfNegative val="0"/>
          <c:dLbls>
            <c:numFmt formatCode="#,##0" sourceLinked="0"/>
            <c:spPr>
              <a:noFill/>
              <a:ln>
                <a:noFill/>
              </a:ln>
              <a:effectLst/>
            </c:spPr>
            <c:txPr>
              <a:bodyPr rot="0" spcFirstLastPara="1" vertOverflow="ellipsis" vert="horz" wrap="square" lIns="38100" tIns="19050" rIns="38100" bIns="19050" anchor="ctr" anchorCtr="0">
                <a:spAutoFit/>
              </a:bodyPr>
              <a:lstStyle/>
              <a:p>
                <a:pPr algn="ctr">
                  <a:defRPr lang="en-GB" sz="1400" b="1"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To ensure that schools are places where children learn how to live in diversity</c:v>
                </c:pt>
                <c:pt idx="1">
                  <c:v>To promote the organisation of multi-cultural events</c:v>
                </c:pt>
                <c:pt idx="2">
                  <c:v>To encourage local authority and civil society initiatives that promote intercultural dialogue</c:v>
                </c:pt>
                <c:pt idx="3">
                  <c:v>To enable the expression of cultural diversity in public spaces</c:v>
                </c:pt>
                <c:pt idx="4">
                  <c:v>To restrict cultural practices to the private sphere</c:v>
                </c:pt>
              </c:strCache>
            </c:strRef>
          </c:cat>
          <c:val>
            <c:numRef>
              <c:f>Sheet1!$BV$2:$BV$6</c:f>
              <c:numCache>
                <c:formatCode>0\%</c:formatCode>
                <c:ptCount val="5"/>
                <c:pt idx="0">
                  <c:v>4</c:v>
                </c:pt>
                <c:pt idx="1">
                  <c:v>6</c:v>
                </c:pt>
                <c:pt idx="2">
                  <c:v>9</c:v>
                </c:pt>
                <c:pt idx="3">
                  <c:v>11</c:v>
                </c:pt>
                <c:pt idx="4">
                  <c:v>23</c:v>
                </c:pt>
              </c:numCache>
            </c:numRef>
          </c:val>
          <c:extLst>
            <c:ext xmlns:c16="http://schemas.microsoft.com/office/drawing/2014/chart" uri="{C3380CC4-5D6E-409C-BE32-E72D297353CC}">
              <c16:uniqueId val="{00000003-1C65-491B-BA54-07D945DBB7D0}"/>
            </c:ext>
          </c:extLst>
        </c:ser>
        <c:ser>
          <c:idx val="3"/>
          <c:order val="3"/>
          <c:tx>
            <c:strRef>
              <c:f>Sheet1!$BW$1</c:f>
              <c:strCache>
                <c:ptCount val="1"/>
                <c:pt idx="0">
                  <c:v>Not at all effective </c:v>
                </c:pt>
              </c:strCache>
            </c:strRef>
          </c:tx>
          <c:spPr>
            <a:solidFill>
              <a:srgbClr val="F57B29"/>
            </a:solidFill>
            <a:ln>
              <a:noFill/>
            </a:ln>
            <a:effectLst/>
          </c:spPr>
          <c:invertIfNegative val="0"/>
          <c:dLbls>
            <c:numFmt formatCode="#,##0" sourceLinked="0"/>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To ensure that schools are places where children learn how to live in diversity</c:v>
                </c:pt>
                <c:pt idx="1">
                  <c:v>To promote the organisation of multi-cultural events</c:v>
                </c:pt>
                <c:pt idx="2">
                  <c:v>To encourage local authority and civil society initiatives that promote intercultural dialogue</c:v>
                </c:pt>
                <c:pt idx="3">
                  <c:v>To enable the expression of cultural diversity in public spaces</c:v>
                </c:pt>
                <c:pt idx="4">
                  <c:v>To restrict cultural practices to the private sphere</c:v>
                </c:pt>
              </c:strCache>
            </c:strRef>
          </c:cat>
          <c:val>
            <c:numRef>
              <c:f>Sheet1!$BW$2:$BW$6</c:f>
              <c:numCache>
                <c:formatCode>0\%</c:formatCode>
                <c:ptCount val="5"/>
                <c:pt idx="0">
                  <c:v>2</c:v>
                </c:pt>
                <c:pt idx="1">
                  <c:v>4</c:v>
                </c:pt>
                <c:pt idx="2">
                  <c:v>4</c:v>
                </c:pt>
                <c:pt idx="3">
                  <c:v>6</c:v>
                </c:pt>
                <c:pt idx="4">
                  <c:v>16</c:v>
                </c:pt>
              </c:numCache>
            </c:numRef>
          </c:val>
          <c:extLst>
            <c:ext xmlns:c16="http://schemas.microsoft.com/office/drawing/2014/chart" uri="{C3380CC4-5D6E-409C-BE32-E72D297353CC}">
              <c16:uniqueId val="{00000004-1C65-491B-BA54-07D945DBB7D0}"/>
            </c:ext>
          </c:extLst>
        </c:ser>
        <c:ser>
          <c:idx val="4"/>
          <c:order val="4"/>
          <c:tx>
            <c:strRef>
              <c:f>Sheet1!$BX$1</c:f>
              <c:strCache>
                <c:ptCount val="1"/>
                <c:pt idx="0">
                  <c:v>DK/ REF</c:v>
                </c:pt>
              </c:strCache>
            </c:strRef>
          </c:tx>
          <c:spPr>
            <a:solidFill>
              <a:schemeClr val="bg1">
                <a:lumMod val="85000"/>
              </a:schemeClr>
            </a:solidFill>
            <a:ln>
              <a:noFill/>
            </a:ln>
            <a:effectLst/>
          </c:spPr>
          <c:invertIfNegative val="0"/>
          <c:cat>
            <c:strRef>
              <c:f>Sheet1!$A$2:$A$6</c:f>
              <c:strCache>
                <c:ptCount val="5"/>
                <c:pt idx="0">
                  <c:v>To ensure that schools are places where children learn how to live in diversity</c:v>
                </c:pt>
                <c:pt idx="1">
                  <c:v>To promote the organisation of multi-cultural events</c:v>
                </c:pt>
                <c:pt idx="2">
                  <c:v>To encourage local authority and civil society initiatives that promote intercultural dialogue</c:v>
                </c:pt>
                <c:pt idx="3">
                  <c:v>To enable the expression of cultural diversity in public spaces</c:v>
                </c:pt>
                <c:pt idx="4">
                  <c:v>To restrict cultural practices to the private sphere</c:v>
                </c:pt>
              </c:strCache>
            </c:strRef>
          </c:cat>
          <c:val>
            <c:numRef>
              <c:f>Sheet1!$BX$2:$BX$6</c:f>
              <c:numCache>
                <c:formatCode>0\%</c:formatCode>
                <c:ptCount val="5"/>
                <c:pt idx="0">
                  <c:v>2</c:v>
                </c:pt>
                <c:pt idx="1">
                  <c:v>3</c:v>
                </c:pt>
                <c:pt idx="2">
                  <c:v>3</c:v>
                </c:pt>
                <c:pt idx="3">
                  <c:v>2</c:v>
                </c:pt>
                <c:pt idx="4">
                  <c:v>5.0999999999999996</c:v>
                </c:pt>
              </c:numCache>
            </c:numRef>
          </c:val>
          <c:extLst>
            <c:ext xmlns:c16="http://schemas.microsoft.com/office/drawing/2014/chart" uri="{C3380CC4-5D6E-409C-BE32-E72D297353CC}">
              <c16:uniqueId val="{00000000-235F-4E30-A015-F574B433BDA9}"/>
            </c:ext>
          </c:extLst>
        </c:ser>
        <c:dLbls>
          <c:showLegendKey val="0"/>
          <c:showVal val="0"/>
          <c:showCatName val="0"/>
          <c:showSerName val="0"/>
          <c:showPercent val="0"/>
          <c:showBubbleSize val="0"/>
        </c:dLbls>
        <c:gapWidth val="42"/>
        <c:overlap val="100"/>
        <c:axId val="548482464"/>
        <c:axId val="548482792"/>
      </c:barChart>
      <c:catAx>
        <c:axId val="548482464"/>
        <c:scaling>
          <c:orientation val="maxMin"/>
        </c:scaling>
        <c:delete val="0"/>
        <c:axPos val="l"/>
        <c:numFmt formatCode="General" sourceLinked="1"/>
        <c:majorTickMark val="out"/>
        <c:minorTickMark val="none"/>
        <c:tickLblPos val="low"/>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lgn="r">
              <a:defRPr sz="1500" b="0" i="0" u="none" strike="noStrike" kern="1200" baseline="0">
                <a:solidFill>
                  <a:schemeClr val="tx1">
                    <a:lumMod val="65000"/>
                    <a:lumOff val="35000"/>
                  </a:schemeClr>
                </a:solidFill>
                <a:latin typeface="+mn-lt"/>
                <a:ea typeface="+mn-ea"/>
                <a:cs typeface="+mn-cs"/>
              </a:defRPr>
            </a:pPr>
            <a:endParaRPr lang="en-US"/>
          </a:p>
        </c:txPr>
        <c:crossAx val="548482792"/>
        <c:crosses val="autoZero"/>
        <c:auto val="1"/>
        <c:lblAlgn val="ctr"/>
        <c:lblOffset val="100"/>
        <c:noMultiLvlLbl val="0"/>
      </c:catAx>
      <c:valAx>
        <c:axId val="548482792"/>
        <c:scaling>
          <c:orientation val="minMax"/>
        </c:scaling>
        <c:delete val="1"/>
        <c:axPos val="t"/>
        <c:numFmt formatCode="0%" sourceLinked="1"/>
        <c:majorTickMark val="none"/>
        <c:minorTickMark val="none"/>
        <c:tickLblPos val="nextTo"/>
        <c:crossAx val="548482464"/>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4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lnSpc>
                <a:spcPts val="1600"/>
              </a:lnSpc>
              <a:defRPr sz="1350" b="1" i="1" u="none" strike="noStrike" kern="1200" spc="0" baseline="0">
                <a:solidFill>
                  <a:schemeClr val="bg1">
                    <a:lumMod val="50000"/>
                  </a:schemeClr>
                </a:solidFill>
                <a:latin typeface="+mn-lt"/>
                <a:ea typeface="+mn-ea"/>
                <a:cs typeface="+mn-cs"/>
              </a:defRPr>
            </a:pPr>
            <a:r>
              <a:rPr lang="en-GB" sz="1350" i="1" dirty="0">
                <a:solidFill>
                  <a:schemeClr val="bg1">
                    <a:lumMod val="50000"/>
                  </a:schemeClr>
                </a:solidFill>
              </a:rPr>
              <a:t>Comparison with </a:t>
            </a:r>
          </a:p>
          <a:p>
            <a:pPr>
              <a:lnSpc>
                <a:spcPts val="1600"/>
              </a:lnSpc>
              <a:defRPr sz="1350" i="1">
                <a:solidFill>
                  <a:schemeClr val="bg1">
                    <a:lumMod val="50000"/>
                  </a:schemeClr>
                </a:solidFill>
              </a:defRPr>
            </a:pPr>
            <a:r>
              <a:rPr lang="en-GB" sz="1350" i="1" dirty="0">
                <a:solidFill>
                  <a:schemeClr val="bg1">
                    <a:lumMod val="50000"/>
                  </a:schemeClr>
                </a:solidFill>
              </a:rPr>
              <a:t>European/SEM average</a:t>
            </a:r>
          </a:p>
        </c:rich>
      </c:tx>
      <c:layout>
        <c:manualLayout>
          <c:xMode val="edge"/>
          <c:yMode val="edge"/>
          <c:x val="0.61828402439617347"/>
          <c:y val="2.4082287198037202E-2"/>
        </c:manualLayout>
      </c:layout>
      <c:overlay val="0"/>
      <c:spPr>
        <a:noFill/>
        <a:ln>
          <a:noFill/>
        </a:ln>
        <a:effectLst/>
      </c:spPr>
      <c:txPr>
        <a:bodyPr rot="0" spcFirstLastPara="1" vertOverflow="ellipsis" vert="horz" wrap="square" anchor="ctr" anchorCtr="1"/>
        <a:lstStyle/>
        <a:p>
          <a:pPr>
            <a:lnSpc>
              <a:spcPts val="1600"/>
            </a:lnSpc>
            <a:defRPr sz="1350" b="1" i="1" u="none" strike="noStrike" kern="1200" spc="0" baseline="0">
              <a:solidFill>
                <a:schemeClr val="bg1">
                  <a:lumMod val="50000"/>
                </a:schemeClr>
              </a:solidFill>
              <a:latin typeface="+mn-lt"/>
              <a:ea typeface="+mn-ea"/>
              <a:cs typeface="+mn-cs"/>
            </a:defRPr>
          </a:pPr>
          <a:endParaRPr lang="en-US"/>
        </a:p>
      </c:txPr>
    </c:title>
    <c:autoTitleDeleted val="0"/>
    <c:plotArea>
      <c:layout>
        <c:manualLayout>
          <c:layoutTarget val="inner"/>
          <c:xMode val="edge"/>
          <c:yMode val="edge"/>
          <c:x val="0.548698560753757"/>
          <c:y val="0.11646611682485279"/>
          <c:w val="0.42798163189230182"/>
          <c:h val="0.76939722068920402"/>
        </c:manualLayout>
      </c:layout>
      <c:barChart>
        <c:barDir val="bar"/>
        <c:grouping val="percentStacked"/>
        <c:varyColors val="0"/>
        <c:ser>
          <c:idx val="0"/>
          <c:order val="0"/>
          <c:tx>
            <c:strRef>
              <c:f>Sheet1!$B$11</c:f>
              <c:strCache>
                <c:ptCount val="1"/>
                <c:pt idx="0">
                  <c:v>Very efficient</c:v>
                </c:pt>
              </c:strCache>
            </c:strRef>
          </c:tx>
          <c:spPr>
            <a:solidFill>
              <a:srgbClr val="007681"/>
            </a:solidFill>
            <a:ln>
              <a:noFill/>
            </a:ln>
            <a:effectLst/>
          </c:spPr>
          <c:invertIfNegative val="0"/>
          <c:dLbls>
            <c:dLbl>
              <c:idx val="4"/>
              <c:layout>
                <c:manualLayout>
                  <c:x val="2.802940660178842E-3"/>
                  <c:y val="2.927416391964483E-3"/>
                </c:manualLayout>
              </c:layout>
              <c:numFmt formatCode="#,##0" sourceLinked="0"/>
              <c:spPr>
                <a:noFill/>
                <a:ln>
                  <a:noFill/>
                </a:ln>
                <a:effectLst/>
              </c:spPr>
              <c:txPr>
                <a:bodyPr rot="0" spcFirstLastPara="1" vertOverflow="ellipsis" vert="horz" wrap="square" anchor="ctr" anchorCtr="1"/>
                <a:lstStyle/>
                <a:p>
                  <a:pPr algn="ctr">
                    <a:defRPr sz="1200" b="1" i="0" u="none" strike="noStrike" kern="1200" baseline="0">
                      <a:solidFill>
                        <a:schemeClr val="bg1">
                          <a:lumMod val="95000"/>
                        </a:schemeClr>
                      </a:solidFill>
                      <a:latin typeface="+mn-lt"/>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49E2-4AD7-A494-B183C739C046}"/>
                </c:ext>
              </c:extLst>
            </c:dLbl>
            <c:numFmt formatCode="#,##0" sourceLinked="0"/>
            <c:spPr>
              <a:noFill/>
              <a:ln>
                <a:noFill/>
              </a:ln>
              <a:effectLst/>
            </c:spPr>
            <c:txPr>
              <a:bodyPr rot="0" spcFirstLastPara="1" vertOverflow="ellipsis" vert="horz" wrap="square" anchor="ctr" anchorCtr="1"/>
              <a:lstStyle/>
              <a:p>
                <a:pPr>
                  <a:defRPr sz="1200" b="1" i="0" u="none" strike="noStrike" kern="1200" baseline="0">
                    <a:solidFill>
                      <a:schemeClr val="bg1">
                        <a:lumMod val="9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Sheet1!$A$12:$A$31</c:f>
              <c:strCache>
                <c:ptCount val="20"/>
                <c:pt idx="0">
                  <c:v>EU</c:v>
                </c:pt>
                <c:pt idx="1">
                  <c:v>SEM</c:v>
                </c:pt>
                <c:pt idx="3">
                  <c:v>EU</c:v>
                </c:pt>
                <c:pt idx="4">
                  <c:v>SEM</c:v>
                </c:pt>
                <c:pt idx="6">
                  <c:v>EU</c:v>
                </c:pt>
                <c:pt idx="7">
                  <c:v>SEM</c:v>
                </c:pt>
                <c:pt idx="9">
                  <c:v>EU</c:v>
                </c:pt>
                <c:pt idx="10">
                  <c:v>SEM</c:v>
                </c:pt>
                <c:pt idx="12">
                  <c:v>EU</c:v>
                </c:pt>
                <c:pt idx="13">
                  <c:v>SEM</c:v>
                </c:pt>
                <c:pt idx="15">
                  <c:v>EU</c:v>
                </c:pt>
                <c:pt idx="16">
                  <c:v>SEM</c:v>
                </c:pt>
                <c:pt idx="18">
                  <c:v>EU</c:v>
                </c:pt>
                <c:pt idx="19">
                  <c:v>SEM</c:v>
                </c:pt>
              </c:strCache>
            </c:strRef>
          </c:cat>
          <c:val>
            <c:numRef>
              <c:f>Sheet1!$B$12:$B$31</c:f>
              <c:numCache>
                <c:formatCode>General</c:formatCode>
                <c:ptCount val="20"/>
                <c:pt idx="0" formatCode="0\%">
                  <c:v>63.7</c:v>
                </c:pt>
                <c:pt idx="3" formatCode="0\%">
                  <c:v>60.1</c:v>
                </c:pt>
                <c:pt idx="6" formatCode="0.0\%">
                  <c:v>50.9</c:v>
                </c:pt>
                <c:pt idx="9" formatCode="0\%">
                  <c:v>37.700000000000003</c:v>
                </c:pt>
                <c:pt idx="12" formatCode="0\%">
                  <c:v>38.1</c:v>
                </c:pt>
                <c:pt idx="15" formatCode="0\%">
                  <c:v>37.4</c:v>
                </c:pt>
                <c:pt idx="18" formatCode="0\%">
                  <c:v>41.5</c:v>
                </c:pt>
              </c:numCache>
            </c:numRef>
          </c:val>
          <c:extLst>
            <c:ext xmlns:c16="http://schemas.microsoft.com/office/drawing/2014/chart" uri="{C3380CC4-5D6E-409C-BE32-E72D297353CC}">
              <c16:uniqueId val="{00000001-49E2-4AD7-A494-B183C739C046}"/>
            </c:ext>
          </c:extLst>
        </c:ser>
        <c:ser>
          <c:idx val="1"/>
          <c:order val="1"/>
          <c:tx>
            <c:strRef>
              <c:f>Sheet1!$C$11</c:f>
              <c:strCache>
                <c:ptCount val="1"/>
                <c:pt idx="0">
                  <c:v>Somewhat efficient</c:v>
                </c:pt>
              </c:strCache>
            </c:strRef>
          </c:tx>
          <c:spPr>
            <a:solidFill>
              <a:schemeClr val="accent2"/>
            </a:solidFill>
            <a:ln>
              <a:noFill/>
            </a:ln>
            <a:effectLst/>
          </c:spPr>
          <c:invertIfNegative val="0"/>
          <c:dLbls>
            <c:numFmt formatCode="#,##0" sourceLinked="0"/>
            <c:spPr>
              <a:noFill/>
              <a:ln>
                <a:noFill/>
              </a:ln>
              <a:effectLst/>
            </c:spPr>
            <c:txPr>
              <a:bodyPr rot="0" spcFirstLastPara="1" vertOverflow="ellipsis" vert="horz" wrap="square" anchor="ctr" anchorCtr="1"/>
              <a:lstStyle/>
              <a:p>
                <a:pPr>
                  <a:defRPr sz="1200" b="1" i="0" u="none" strike="noStrike" kern="1200" baseline="0">
                    <a:solidFill>
                      <a:schemeClr val="bg1">
                        <a:lumMod val="9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Sheet1!$A$12:$A$31</c:f>
              <c:strCache>
                <c:ptCount val="20"/>
                <c:pt idx="0">
                  <c:v>EU</c:v>
                </c:pt>
                <c:pt idx="1">
                  <c:v>SEM</c:v>
                </c:pt>
                <c:pt idx="3">
                  <c:v>EU</c:v>
                </c:pt>
                <c:pt idx="4">
                  <c:v>SEM</c:v>
                </c:pt>
                <c:pt idx="6">
                  <c:v>EU</c:v>
                </c:pt>
                <c:pt idx="7">
                  <c:v>SEM</c:v>
                </c:pt>
                <c:pt idx="9">
                  <c:v>EU</c:v>
                </c:pt>
                <c:pt idx="10">
                  <c:v>SEM</c:v>
                </c:pt>
                <c:pt idx="12">
                  <c:v>EU</c:v>
                </c:pt>
                <c:pt idx="13">
                  <c:v>SEM</c:v>
                </c:pt>
                <c:pt idx="15">
                  <c:v>EU</c:v>
                </c:pt>
                <c:pt idx="16">
                  <c:v>SEM</c:v>
                </c:pt>
                <c:pt idx="18">
                  <c:v>EU</c:v>
                </c:pt>
                <c:pt idx="19">
                  <c:v>SEM</c:v>
                </c:pt>
              </c:strCache>
            </c:strRef>
          </c:cat>
          <c:val>
            <c:numRef>
              <c:f>Sheet1!$C$12:$C$31</c:f>
              <c:numCache>
                <c:formatCode>General</c:formatCode>
                <c:ptCount val="20"/>
                <c:pt idx="0" formatCode="0\%">
                  <c:v>29.1</c:v>
                </c:pt>
                <c:pt idx="3" formatCode="0\%">
                  <c:v>31.8</c:v>
                </c:pt>
                <c:pt idx="6" formatCode="0.0\%">
                  <c:v>37.4</c:v>
                </c:pt>
                <c:pt idx="9" formatCode="0\%">
                  <c:v>44.7</c:v>
                </c:pt>
                <c:pt idx="12" formatCode="0\%">
                  <c:v>44.8</c:v>
                </c:pt>
                <c:pt idx="15" formatCode="0\%">
                  <c:v>39</c:v>
                </c:pt>
                <c:pt idx="18" formatCode="0\%">
                  <c:v>39.4</c:v>
                </c:pt>
              </c:numCache>
            </c:numRef>
          </c:val>
          <c:extLst>
            <c:ext xmlns:c16="http://schemas.microsoft.com/office/drawing/2014/chart" uri="{C3380CC4-5D6E-409C-BE32-E72D297353CC}">
              <c16:uniqueId val="{00000002-49E2-4AD7-A494-B183C739C046}"/>
            </c:ext>
          </c:extLst>
        </c:ser>
        <c:ser>
          <c:idx val="2"/>
          <c:order val="2"/>
          <c:tx>
            <c:strRef>
              <c:f>Sheet1!$D$11</c:f>
              <c:strCache>
                <c:ptCount val="1"/>
                <c:pt idx="0">
                  <c:v>Not very efficient</c:v>
                </c:pt>
              </c:strCache>
            </c:strRef>
          </c:tx>
          <c:spPr>
            <a:solidFill>
              <a:schemeClr val="accent5"/>
            </a:solidFill>
            <a:ln>
              <a:noFill/>
            </a:ln>
            <a:effectLst/>
          </c:spPr>
          <c:invertIfNegative val="0"/>
          <c:dLbls>
            <c:numFmt formatCode="#,##0" sourceLinked="0"/>
            <c:spPr>
              <a:noFill/>
              <a:ln>
                <a:noFill/>
              </a:ln>
              <a:effectLst/>
            </c:spPr>
            <c:txPr>
              <a:bodyPr rot="0" spcFirstLastPara="1" vertOverflow="ellipsis" vert="horz" wrap="square" anchor="ctr" anchorCtr="1"/>
              <a:lstStyle/>
              <a:p>
                <a:pPr>
                  <a:defRPr sz="1200" b="1" i="0" u="none" strike="noStrike" kern="1200" baseline="0">
                    <a:solidFill>
                      <a:schemeClr val="bg1">
                        <a:lumMod val="9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Sheet1!$A$12:$A$31</c:f>
              <c:strCache>
                <c:ptCount val="20"/>
                <c:pt idx="0">
                  <c:v>EU</c:v>
                </c:pt>
                <c:pt idx="1">
                  <c:v>SEM</c:v>
                </c:pt>
                <c:pt idx="3">
                  <c:v>EU</c:v>
                </c:pt>
                <c:pt idx="4">
                  <c:v>SEM</c:v>
                </c:pt>
                <c:pt idx="6">
                  <c:v>EU</c:v>
                </c:pt>
                <c:pt idx="7">
                  <c:v>SEM</c:v>
                </c:pt>
                <c:pt idx="9">
                  <c:v>EU</c:v>
                </c:pt>
                <c:pt idx="10">
                  <c:v>SEM</c:v>
                </c:pt>
                <c:pt idx="12">
                  <c:v>EU</c:v>
                </c:pt>
                <c:pt idx="13">
                  <c:v>SEM</c:v>
                </c:pt>
                <c:pt idx="15">
                  <c:v>EU</c:v>
                </c:pt>
                <c:pt idx="16">
                  <c:v>SEM</c:v>
                </c:pt>
                <c:pt idx="18">
                  <c:v>EU</c:v>
                </c:pt>
                <c:pt idx="19">
                  <c:v>SEM</c:v>
                </c:pt>
              </c:strCache>
            </c:strRef>
          </c:cat>
          <c:val>
            <c:numRef>
              <c:f>Sheet1!$D$12:$D$31</c:f>
              <c:numCache>
                <c:formatCode>General</c:formatCode>
                <c:ptCount val="20"/>
                <c:pt idx="0" formatCode="0\%">
                  <c:v>4.0999999999999996</c:v>
                </c:pt>
                <c:pt idx="3" formatCode="0\%">
                  <c:v>3.9</c:v>
                </c:pt>
                <c:pt idx="6" formatCode="0.0\%">
                  <c:v>6.4</c:v>
                </c:pt>
                <c:pt idx="9" formatCode="0\%">
                  <c:v>8.5</c:v>
                </c:pt>
                <c:pt idx="12" formatCode="0\%">
                  <c:v>10.9</c:v>
                </c:pt>
                <c:pt idx="15" formatCode="0\%">
                  <c:v>12.4</c:v>
                </c:pt>
                <c:pt idx="18" formatCode="0\%">
                  <c:v>9.1999999999999993</c:v>
                </c:pt>
              </c:numCache>
            </c:numRef>
          </c:val>
          <c:extLst>
            <c:ext xmlns:c16="http://schemas.microsoft.com/office/drawing/2014/chart" uri="{C3380CC4-5D6E-409C-BE32-E72D297353CC}">
              <c16:uniqueId val="{00000003-49E2-4AD7-A494-B183C739C046}"/>
            </c:ext>
          </c:extLst>
        </c:ser>
        <c:ser>
          <c:idx val="3"/>
          <c:order val="3"/>
          <c:tx>
            <c:strRef>
              <c:f>Sheet1!$E$11</c:f>
              <c:strCache>
                <c:ptCount val="1"/>
                <c:pt idx="0">
                  <c:v>Not at all efficient</c:v>
                </c:pt>
              </c:strCache>
            </c:strRef>
          </c:tx>
          <c:spPr>
            <a:solidFill>
              <a:srgbClr val="F57B29"/>
            </a:solidFill>
            <a:ln>
              <a:noFill/>
            </a:ln>
            <a:effectLst/>
          </c:spPr>
          <c:invertIfNegative val="0"/>
          <c:dLbls>
            <c:numFmt formatCode="#,##0" sourceLinked="0"/>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bg1">
                        <a:lumMod val="9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Sheet1!$A$12:$A$31</c:f>
              <c:strCache>
                <c:ptCount val="20"/>
                <c:pt idx="0">
                  <c:v>EU</c:v>
                </c:pt>
                <c:pt idx="1">
                  <c:v>SEM</c:v>
                </c:pt>
                <c:pt idx="3">
                  <c:v>EU</c:v>
                </c:pt>
                <c:pt idx="4">
                  <c:v>SEM</c:v>
                </c:pt>
                <c:pt idx="6">
                  <c:v>EU</c:v>
                </c:pt>
                <c:pt idx="7">
                  <c:v>SEM</c:v>
                </c:pt>
                <c:pt idx="9">
                  <c:v>EU</c:v>
                </c:pt>
                <c:pt idx="10">
                  <c:v>SEM</c:v>
                </c:pt>
                <c:pt idx="12">
                  <c:v>EU</c:v>
                </c:pt>
                <c:pt idx="13">
                  <c:v>SEM</c:v>
                </c:pt>
                <c:pt idx="15">
                  <c:v>EU</c:v>
                </c:pt>
                <c:pt idx="16">
                  <c:v>SEM</c:v>
                </c:pt>
                <c:pt idx="18">
                  <c:v>EU</c:v>
                </c:pt>
                <c:pt idx="19">
                  <c:v>SEM</c:v>
                </c:pt>
              </c:strCache>
            </c:strRef>
          </c:cat>
          <c:val>
            <c:numRef>
              <c:f>Sheet1!$E$12:$E$31</c:f>
              <c:numCache>
                <c:formatCode>General</c:formatCode>
                <c:ptCount val="20"/>
                <c:pt idx="0" formatCode="0\%">
                  <c:v>2.1</c:v>
                </c:pt>
                <c:pt idx="3" formatCode="0\%">
                  <c:v>2.2999999999999998</c:v>
                </c:pt>
                <c:pt idx="6" formatCode="0.0\%">
                  <c:v>3.4</c:v>
                </c:pt>
                <c:pt idx="9" formatCode="0\%">
                  <c:v>5.2</c:v>
                </c:pt>
                <c:pt idx="12" formatCode="0\%">
                  <c:v>4.5</c:v>
                </c:pt>
                <c:pt idx="15" formatCode="0\%">
                  <c:v>8.5</c:v>
                </c:pt>
                <c:pt idx="18" formatCode="0\%">
                  <c:v>6.1</c:v>
                </c:pt>
              </c:numCache>
            </c:numRef>
          </c:val>
          <c:extLst>
            <c:ext xmlns:c16="http://schemas.microsoft.com/office/drawing/2014/chart" uri="{C3380CC4-5D6E-409C-BE32-E72D297353CC}">
              <c16:uniqueId val="{00000004-49E2-4AD7-A494-B183C739C046}"/>
            </c:ext>
          </c:extLst>
        </c:ser>
        <c:ser>
          <c:idx val="4"/>
          <c:order val="4"/>
          <c:tx>
            <c:strRef>
              <c:f>Sheet1!$F$11</c:f>
              <c:strCache>
                <c:ptCount val="1"/>
                <c:pt idx="0">
                  <c:v>DK/REF</c:v>
                </c:pt>
              </c:strCache>
            </c:strRef>
          </c:tx>
          <c:spPr>
            <a:solidFill>
              <a:sysClr val="window" lastClr="FFFFFF">
                <a:lumMod val="85000"/>
              </a:sysClr>
            </a:solidFill>
            <a:ln>
              <a:noFill/>
            </a:ln>
            <a:effectLst/>
          </c:spPr>
          <c:invertIfNegative val="0"/>
          <c:cat>
            <c:strRef>
              <c:f>Sheet1!$A$12:$A$31</c:f>
              <c:strCache>
                <c:ptCount val="20"/>
                <c:pt idx="0">
                  <c:v>EU</c:v>
                </c:pt>
                <c:pt idx="1">
                  <c:v>SEM</c:v>
                </c:pt>
                <c:pt idx="3">
                  <c:v>EU</c:v>
                </c:pt>
                <c:pt idx="4">
                  <c:v>SEM</c:v>
                </c:pt>
                <c:pt idx="6">
                  <c:v>EU</c:v>
                </c:pt>
                <c:pt idx="7">
                  <c:v>SEM</c:v>
                </c:pt>
                <c:pt idx="9">
                  <c:v>EU</c:v>
                </c:pt>
                <c:pt idx="10">
                  <c:v>SEM</c:v>
                </c:pt>
                <c:pt idx="12">
                  <c:v>EU</c:v>
                </c:pt>
                <c:pt idx="13">
                  <c:v>SEM</c:v>
                </c:pt>
                <c:pt idx="15">
                  <c:v>EU</c:v>
                </c:pt>
                <c:pt idx="16">
                  <c:v>SEM</c:v>
                </c:pt>
                <c:pt idx="18">
                  <c:v>EU</c:v>
                </c:pt>
                <c:pt idx="19">
                  <c:v>SEM</c:v>
                </c:pt>
              </c:strCache>
            </c:strRef>
          </c:cat>
          <c:val>
            <c:numRef>
              <c:f>Sheet1!$F$12:$F$31</c:f>
              <c:numCache>
                <c:formatCode>General</c:formatCode>
                <c:ptCount val="20"/>
                <c:pt idx="0" formatCode="0\%">
                  <c:v>1.1000000000000001</c:v>
                </c:pt>
                <c:pt idx="3" formatCode="0\%">
                  <c:v>1.9</c:v>
                </c:pt>
                <c:pt idx="6" formatCode="0.0\%">
                  <c:v>1.9</c:v>
                </c:pt>
                <c:pt idx="9" formatCode="0\%">
                  <c:v>3.9</c:v>
                </c:pt>
                <c:pt idx="12" formatCode="0\%">
                  <c:v>1.9</c:v>
                </c:pt>
                <c:pt idx="15" formatCode="0\%">
                  <c:v>2.6</c:v>
                </c:pt>
                <c:pt idx="18" formatCode="0\%">
                  <c:v>3.8</c:v>
                </c:pt>
              </c:numCache>
            </c:numRef>
          </c:val>
          <c:extLst>
            <c:ext xmlns:c16="http://schemas.microsoft.com/office/drawing/2014/chart" uri="{C3380CC4-5D6E-409C-BE32-E72D297353CC}">
              <c16:uniqueId val="{00000005-49E2-4AD7-A494-B183C739C046}"/>
            </c:ext>
          </c:extLst>
        </c:ser>
        <c:ser>
          <c:idx val="5"/>
          <c:order val="5"/>
          <c:tx>
            <c:strRef>
              <c:f>Sheet1!$G$11</c:f>
              <c:strCache>
                <c:ptCount val="1"/>
                <c:pt idx="0">
                  <c:v>Very efficient</c:v>
                </c:pt>
              </c:strCache>
            </c:strRef>
          </c:tx>
          <c:spPr>
            <a:solidFill>
              <a:srgbClr val="007681"/>
            </a:solidFill>
            <a:ln>
              <a:noFill/>
            </a:ln>
            <a:effectLst/>
          </c:spPr>
          <c:invertIfNegative val="0"/>
          <c:dLbls>
            <c:numFmt formatCode="#,##0" sourceLinked="0"/>
            <c:spPr>
              <a:noFill/>
              <a:ln>
                <a:noFill/>
              </a:ln>
              <a:effectLst/>
            </c:spPr>
            <c:txPr>
              <a:bodyPr rot="0" spcFirstLastPara="1" vertOverflow="ellipsis" vert="horz" wrap="square" anchor="ctr" anchorCtr="1"/>
              <a:lstStyle/>
              <a:p>
                <a:pPr>
                  <a:defRPr sz="1200" b="1" i="0" u="none" strike="noStrike" kern="1200" baseline="0">
                    <a:solidFill>
                      <a:schemeClr val="bg1">
                        <a:lumMod val="9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Sheet1!$A$12:$A$31</c:f>
              <c:strCache>
                <c:ptCount val="20"/>
                <c:pt idx="0">
                  <c:v>EU</c:v>
                </c:pt>
                <c:pt idx="1">
                  <c:v>SEM</c:v>
                </c:pt>
                <c:pt idx="3">
                  <c:v>EU</c:v>
                </c:pt>
                <c:pt idx="4">
                  <c:v>SEM</c:v>
                </c:pt>
                <c:pt idx="6">
                  <c:v>EU</c:v>
                </c:pt>
                <c:pt idx="7">
                  <c:v>SEM</c:v>
                </c:pt>
                <c:pt idx="9">
                  <c:v>EU</c:v>
                </c:pt>
                <c:pt idx="10">
                  <c:v>SEM</c:v>
                </c:pt>
                <c:pt idx="12">
                  <c:v>EU</c:v>
                </c:pt>
                <c:pt idx="13">
                  <c:v>SEM</c:v>
                </c:pt>
                <c:pt idx="15">
                  <c:v>EU</c:v>
                </c:pt>
                <c:pt idx="16">
                  <c:v>SEM</c:v>
                </c:pt>
                <c:pt idx="18">
                  <c:v>EU</c:v>
                </c:pt>
                <c:pt idx="19">
                  <c:v>SEM</c:v>
                </c:pt>
              </c:strCache>
            </c:strRef>
          </c:cat>
          <c:val>
            <c:numRef>
              <c:f>Sheet1!$G$12:$G$31</c:f>
              <c:numCache>
                <c:formatCode>0\%</c:formatCode>
                <c:ptCount val="20"/>
                <c:pt idx="1">
                  <c:v>62.1</c:v>
                </c:pt>
                <c:pt idx="4">
                  <c:v>63.8</c:v>
                </c:pt>
                <c:pt idx="7" formatCode="0.0\%">
                  <c:v>50</c:v>
                </c:pt>
                <c:pt idx="10">
                  <c:v>56.5</c:v>
                </c:pt>
                <c:pt idx="13">
                  <c:v>49.6</c:v>
                </c:pt>
                <c:pt idx="16">
                  <c:v>52.1</c:v>
                </c:pt>
                <c:pt idx="19">
                  <c:v>47.9</c:v>
                </c:pt>
              </c:numCache>
            </c:numRef>
          </c:val>
          <c:extLst>
            <c:ext xmlns:c16="http://schemas.microsoft.com/office/drawing/2014/chart" uri="{C3380CC4-5D6E-409C-BE32-E72D297353CC}">
              <c16:uniqueId val="{00000006-49E2-4AD7-A494-B183C739C046}"/>
            </c:ext>
          </c:extLst>
        </c:ser>
        <c:ser>
          <c:idx val="6"/>
          <c:order val="6"/>
          <c:tx>
            <c:strRef>
              <c:f>Sheet1!$H$11</c:f>
              <c:strCache>
                <c:ptCount val="1"/>
                <c:pt idx="0">
                  <c:v>Somewhat efficient</c:v>
                </c:pt>
              </c:strCache>
            </c:strRef>
          </c:tx>
          <c:spPr>
            <a:solidFill>
              <a:srgbClr val="71B2C9"/>
            </a:solidFill>
            <a:ln>
              <a:noFill/>
            </a:ln>
            <a:effectLst/>
          </c:spPr>
          <c:invertIfNegative val="0"/>
          <c:dLbls>
            <c:numFmt formatCode="#,##0" sourceLinked="0"/>
            <c:spPr>
              <a:noFill/>
              <a:ln>
                <a:noFill/>
              </a:ln>
              <a:effectLst/>
            </c:spPr>
            <c:txPr>
              <a:bodyPr rot="0" spcFirstLastPara="1" vertOverflow="ellipsis" vert="horz" wrap="square" anchor="ctr" anchorCtr="1"/>
              <a:lstStyle/>
              <a:p>
                <a:pPr>
                  <a:defRPr sz="1200" b="1" i="0" u="none" strike="noStrike" kern="1200" baseline="0">
                    <a:solidFill>
                      <a:schemeClr val="bg1">
                        <a:lumMod val="9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Sheet1!$A$12:$A$31</c:f>
              <c:strCache>
                <c:ptCount val="20"/>
                <c:pt idx="0">
                  <c:v>EU</c:v>
                </c:pt>
                <c:pt idx="1">
                  <c:v>SEM</c:v>
                </c:pt>
                <c:pt idx="3">
                  <c:v>EU</c:v>
                </c:pt>
                <c:pt idx="4">
                  <c:v>SEM</c:v>
                </c:pt>
                <c:pt idx="6">
                  <c:v>EU</c:v>
                </c:pt>
                <c:pt idx="7">
                  <c:v>SEM</c:v>
                </c:pt>
                <c:pt idx="9">
                  <c:v>EU</c:v>
                </c:pt>
                <c:pt idx="10">
                  <c:v>SEM</c:v>
                </c:pt>
                <c:pt idx="12">
                  <c:v>EU</c:v>
                </c:pt>
                <c:pt idx="13">
                  <c:v>SEM</c:v>
                </c:pt>
                <c:pt idx="15">
                  <c:v>EU</c:v>
                </c:pt>
                <c:pt idx="16">
                  <c:v>SEM</c:v>
                </c:pt>
                <c:pt idx="18">
                  <c:v>EU</c:v>
                </c:pt>
                <c:pt idx="19">
                  <c:v>SEM</c:v>
                </c:pt>
              </c:strCache>
            </c:strRef>
          </c:cat>
          <c:val>
            <c:numRef>
              <c:f>Sheet1!$H$12:$H$31</c:f>
              <c:numCache>
                <c:formatCode>0\%</c:formatCode>
                <c:ptCount val="20"/>
                <c:pt idx="1">
                  <c:v>30.4</c:v>
                </c:pt>
                <c:pt idx="4">
                  <c:v>29.4</c:v>
                </c:pt>
                <c:pt idx="7" formatCode="0.0\%">
                  <c:v>37.4</c:v>
                </c:pt>
                <c:pt idx="10">
                  <c:v>34.5</c:v>
                </c:pt>
                <c:pt idx="13">
                  <c:v>38.200000000000003</c:v>
                </c:pt>
                <c:pt idx="16">
                  <c:v>28.5</c:v>
                </c:pt>
                <c:pt idx="19">
                  <c:v>35.4</c:v>
                </c:pt>
              </c:numCache>
            </c:numRef>
          </c:val>
          <c:extLst>
            <c:ext xmlns:c16="http://schemas.microsoft.com/office/drawing/2014/chart" uri="{C3380CC4-5D6E-409C-BE32-E72D297353CC}">
              <c16:uniqueId val="{00000007-49E2-4AD7-A494-B183C739C046}"/>
            </c:ext>
          </c:extLst>
        </c:ser>
        <c:ser>
          <c:idx val="7"/>
          <c:order val="7"/>
          <c:tx>
            <c:strRef>
              <c:f>Sheet1!$I$11</c:f>
              <c:strCache>
                <c:ptCount val="1"/>
                <c:pt idx="0">
                  <c:v>Not very efficient</c:v>
                </c:pt>
              </c:strCache>
            </c:strRef>
          </c:tx>
          <c:spPr>
            <a:solidFill>
              <a:srgbClr val="F1BE48"/>
            </a:solidFill>
            <a:ln>
              <a:noFill/>
            </a:ln>
            <a:effectLst/>
          </c:spPr>
          <c:invertIfNegative val="0"/>
          <c:dLbls>
            <c:numFmt formatCode="#,##0" sourceLinked="0"/>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bg1">
                        <a:lumMod val="9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Sheet1!$A$12:$A$31</c:f>
              <c:strCache>
                <c:ptCount val="20"/>
                <c:pt idx="0">
                  <c:v>EU</c:v>
                </c:pt>
                <c:pt idx="1">
                  <c:v>SEM</c:v>
                </c:pt>
                <c:pt idx="3">
                  <c:v>EU</c:v>
                </c:pt>
                <c:pt idx="4">
                  <c:v>SEM</c:v>
                </c:pt>
                <c:pt idx="6">
                  <c:v>EU</c:v>
                </c:pt>
                <c:pt idx="7">
                  <c:v>SEM</c:v>
                </c:pt>
                <c:pt idx="9">
                  <c:v>EU</c:v>
                </c:pt>
                <c:pt idx="10">
                  <c:v>SEM</c:v>
                </c:pt>
                <c:pt idx="12">
                  <c:v>EU</c:v>
                </c:pt>
                <c:pt idx="13">
                  <c:v>SEM</c:v>
                </c:pt>
                <c:pt idx="15">
                  <c:v>EU</c:v>
                </c:pt>
                <c:pt idx="16">
                  <c:v>SEM</c:v>
                </c:pt>
                <c:pt idx="18">
                  <c:v>EU</c:v>
                </c:pt>
                <c:pt idx="19">
                  <c:v>SEM</c:v>
                </c:pt>
              </c:strCache>
            </c:strRef>
          </c:cat>
          <c:val>
            <c:numRef>
              <c:f>Sheet1!$I$12:$I$31</c:f>
              <c:numCache>
                <c:formatCode>0\%</c:formatCode>
                <c:ptCount val="20"/>
                <c:pt idx="1">
                  <c:v>2.7</c:v>
                </c:pt>
                <c:pt idx="4">
                  <c:v>2.5</c:v>
                </c:pt>
                <c:pt idx="7" formatCode="0.0\%">
                  <c:v>4.4000000000000004</c:v>
                </c:pt>
                <c:pt idx="10">
                  <c:v>3.8</c:v>
                </c:pt>
                <c:pt idx="13">
                  <c:v>4.9000000000000004</c:v>
                </c:pt>
                <c:pt idx="16">
                  <c:v>6.4</c:v>
                </c:pt>
                <c:pt idx="19">
                  <c:v>4.8</c:v>
                </c:pt>
              </c:numCache>
            </c:numRef>
          </c:val>
          <c:extLst>
            <c:ext xmlns:c16="http://schemas.microsoft.com/office/drawing/2014/chart" uri="{C3380CC4-5D6E-409C-BE32-E72D297353CC}">
              <c16:uniqueId val="{00000008-49E2-4AD7-A494-B183C739C046}"/>
            </c:ext>
          </c:extLst>
        </c:ser>
        <c:ser>
          <c:idx val="8"/>
          <c:order val="8"/>
          <c:tx>
            <c:strRef>
              <c:f>Sheet1!$J$11</c:f>
              <c:strCache>
                <c:ptCount val="1"/>
                <c:pt idx="0">
                  <c:v>Not at all efficient</c:v>
                </c:pt>
              </c:strCache>
            </c:strRef>
          </c:tx>
          <c:spPr>
            <a:solidFill>
              <a:srgbClr val="F57B29"/>
            </a:solidFill>
            <a:ln>
              <a:noFill/>
            </a:ln>
            <a:effectLst/>
          </c:spPr>
          <c:invertIfNegative val="0"/>
          <c:dLbls>
            <c:numFmt formatCode="#,##0" sourceLinked="0"/>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bg1">
                        <a:lumMod val="9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Sheet1!$A$12:$A$31</c:f>
              <c:strCache>
                <c:ptCount val="20"/>
                <c:pt idx="0">
                  <c:v>EU</c:v>
                </c:pt>
                <c:pt idx="1">
                  <c:v>SEM</c:v>
                </c:pt>
                <c:pt idx="3">
                  <c:v>EU</c:v>
                </c:pt>
                <c:pt idx="4">
                  <c:v>SEM</c:v>
                </c:pt>
                <c:pt idx="6">
                  <c:v>EU</c:v>
                </c:pt>
                <c:pt idx="7">
                  <c:v>SEM</c:v>
                </c:pt>
                <c:pt idx="9">
                  <c:v>EU</c:v>
                </c:pt>
                <c:pt idx="10">
                  <c:v>SEM</c:v>
                </c:pt>
                <c:pt idx="12">
                  <c:v>EU</c:v>
                </c:pt>
                <c:pt idx="13">
                  <c:v>SEM</c:v>
                </c:pt>
                <c:pt idx="15">
                  <c:v>EU</c:v>
                </c:pt>
                <c:pt idx="16">
                  <c:v>SEM</c:v>
                </c:pt>
                <c:pt idx="18">
                  <c:v>EU</c:v>
                </c:pt>
                <c:pt idx="19">
                  <c:v>SEM</c:v>
                </c:pt>
              </c:strCache>
            </c:strRef>
          </c:cat>
          <c:val>
            <c:numRef>
              <c:f>Sheet1!$J$12:$J$31</c:f>
              <c:numCache>
                <c:formatCode>0\%</c:formatCode>
                <c:ptCount val="20"/>
                <c:pt idx="1">
                  <c:v>3.1</c:v>
                </c:pt>
                <c:pt idx="4">
                  <c:v>2.9</c:v>
                </c:pt>
                <c:pt idx="7" formatCode="0.0\%">
                  <c:v>4.9000000000000004</c:v>
                </c:pt>
                <c:pt idx="10">
                  <c:v>3.1</c:v>
                </c:pt>
                <c:pt idx="13">
                  <c:v>5.3</c:v>
                </c:pt>
                <c:pt idx="16">
                  <c:v>10.4</c:v>
                </c:pt>
                <c:pt idx="19">
                  <c:v>7.2</c:v>
                </c:pt>
              </c:numCache>
            </c:numRef>
          </c:val>
          <c:extLst>
            <c:ext xmlns:c16="http://schemas.microsoft.com/office/drawing/2014/chart" uri="{C3380CC4-5D6E-409C-BE32-E72D297353CC}">
              <c16:uniqueId val="{00000009-49E2-4AD7-A494-B183C739C046}"/>
            </c:ext>
          </c:extLst>
        </c:ser>
        <c:ser>
          <c:idx val="9"/>
          <c:order val="9"/>
          <c:tx>
            <c:strRef>
              <c:f>Sheet1!$K$11</c:f>
              <c:strCache>
                <c:ptCount val="1"/>
                <c:pt idx="0">
                  <c:v>DK/REF</c:v>
                </c:pt>
              </c:strCache>
            </c:strRef>
          </c:tx>
          <c:spPr>
            <a:solidFill>
              <a:sysClr val="window" lastClr="FFFFFF">
                <a:lumMod val="85000"/>
              </a:sysClr>
            </a:solidFill>
            <a:ln>
              <a:noFill/>
            </a:ln>
            <a:effectLst/>
          </c:spPr>
          <c:invertIfNegative val="0"/>
          <c:cat>
            <c:strRef>
              <c:f>Sheet1!$A$12:$A$31</c:f>
              <c:strCache>
                <c:ptCount val="20"/>
                <c:pt idx="0">
                  <c:v>EU</c:v>
                </c:pt>
                <c:pt idx="1">
                  <c:v>SEM</c:v>
                </c:pt>
                <c:pt idx="3">
                  <c:v>EU</c:v>
                </c:pt>
                <c:pt idx="4">
                  <c:v>SEM</c:v>
                </c:pt>
                <c:pt idx="6">
                  <c:v>EU</c:v>
                </c:pt>
                <c:pt idx="7">
                  <c:v>SEM</c:v>
                </c:pt>
                <c:pt idx="9">
                  <c:v>EU</c:v>
                </c:pt>
                <c:pt idx="10">
                  <c:v>SEM</c:v>
                </c:pt>
                <c:pt idx="12">
                  <c:v>EU</c:v>
                </c:pt>
                <c:pt idx="13">
                  <c:v>SEM</c:v>
                </c:pt>
                <c:pt idx="15">
                  <c:v>EU</c:v>
                </c:pt>
                <c:pt idx="16">
                  <c:v>SEM</c:v>
                </c:pt>
                <c:pt idx="18">
                  <c:v>EU</c:v>
                </c:pt>
                <c:pt idx="19">
                  <c:v>SEM</c:v>
                </c:pt>
              </c:strCache>
            </c:strRef>
          </c:cat>
          <c:val>
            <c:numRef>
              <c:f>Sheet1!$K$12:$K$31</c:f>
              <c:numCache>
                <c:formatCode>0\%</c:formatCode>
                <c:ptCount val="20"/>
                <c:pt idx="1">
                  <c:v>1.8</c:v>
                </c:pt>
                <c:pt idx="4">
                  <c:v>1.4</c:v>
                </c:pt>
                <c:pt idx="7" formatCode="0.0\%">
                  <c:v>3.3</c:v>
                </c:pt>
                <c:pt idx="10">
                  <c:v>2.1</c:v>
                </c:pt>
                <c:pt idx="13">
                  <c:v>1.9</c:v>
                </c:pt>
                <c:pt idx="16">
                  <c:v>2.6</c:v>
                </c:pt>
                <c:pt idx="19">
                  <c:v>4.5999999999999996</c:v>
                </c:pt>
              </c:numCache>
            </c:numRef>
          </c:val>
          <c:extLst>
            <c:ext xmlns:c16="http://schemas.microsoft.com/office/drawing/2014/chart" uri="{C3380CC4-5D6E-409C-BE32-E72D297353CC}">
              <c16:uniqueId val="{0000000A-49E2-4AD7-A494-B183C739C046}"/>
            </c:ext>
          </c:extLst>
        </c:ser>
        <c:dLbls>
          <c:showLegendKey val="0"/>
          <c:showVal val="0"/>
          <c:showCatName val="0"/>
          <c:showSerName val="0"/>
          <c:showPercent val="0"/>
          <c:showBubbleSize val="0"/>
        </c:dLbls>
        <c:gapWidth val="10"/>
        <c:overlap val="100"/>
        <c:axId val="548482464"/>
        <c:axId val="548482792"/>
      </c:barChart>
      <c:catAx>
        <c:axId val="548482464"/>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1" i="0" u="none" strike="noStrike" kern="1200" baseline="0">
                <a:solidFill>
                  <a:schemeClr val="bg1">
                    <a:lumMod val="50000"/>
                  </a:schemeClr>
                </a:solidFill>
                <a:latin typeface="+mn-lt"/>
                <a:ea typeface="+mn-ea"/>
                <a:cs typeface="+mn-cs"/>
              </a:defRPr>
            </a:pPr>
            <a:endParaRPr lang="en-US"/>
          </a:p>
        </c:txPr>
        <c:crossAx val="548482792"/>
        <c:crosses val="autoZero"/>
        <c:auto val="1"/>
        <c:lblAlgn val="ctr"/>
        <c:lblOffset val="50"/>
        <c:noMultiLvlLbl val="0"/>
      </c:catAx>
      <c:valAx>
        <c:axId val="548482792"/>
        <c:scaling>
          <c:orientation val="minMax"/>
        </c:scaling>
        <c:delete val="1"/>
        <c:axPos val="t"/>
        <c:numFmt formatCode="0%" sourceLinked="1"/>
        <c:majorTickMark val="none"/>
        <c:minorTickMark val="none"/>
        <c:tickLblPos val="nextTo"/>
        <c:crossAx val="548482464"/>
        <c:crosses val="autoZero"/>
        <c:crossBetween val="between"/>
      </c:valAx>
      <c:spPr>
        <a:noFill/>
        <a:ln>
          <a:noFill/>
        </a:ln>
        <a:effectLst/>
      </c:spPr>
    </c:plotArea>
    <c:plotVisOnly val="1"/>
    <c:dispBlanksAs val="gap"/>
    <c:showDLblsOverMax val="0"/>
  </c:chart>
  <c:spPr>
    <a:noFill/>
    <a:ln>
      <a:noFill/>
    </a:ln>
    <a:effectLst/>
  </c:spPr>
  <c:txPr>
    <a:bodyPr/>
    <a:lstStyle/>
    <a:p>
      <a:pPr>
        <a:defRPr sz="1200" b="1">
          <a:solidFill>
            <a:schemeClr val="bg1">
              <a:lumMod val="95000"/>
            </a:schemeClr>
          </a:solidFill>
        </a:defRPr>
      </a:pPr>
      <a:endParaRPr lang="en-US"/>
    </a:p>
  </c:txPr>
  <c:externalData r:id="rId4">
    <c:autoUpdate val="0"/>
  </c:externalData>
</c:chartSpace>
</file>

<file path=ppt/charts/chart4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900" b="1" i="0" u="none" strike="noStrike" kern="1200" spc="0" baseline="0">
                <a:solidFill>
                  <a:schemeClr val="tx1">
                    <a:lumMod val="65000"/>
                    <a:lumOff val="35000"/>
                  </a:schemeClr>
                </a:solidFill>
                <a:latin typeface="+mn-lt"/>
                <a:ea typeface="+mn-ea"/>
                <a:cs typeface="+mn-cs"/>
              </a:defRPr>
            </a:pPr>
            <a:r>
              <a:rPr lang="en-GB" sz="1900" b="1" dirty="0"/>
              <a:t>Croatia</a:t>
            </a:r>
          </a:p>
        </c:rich>
      </c:tx>
      <c:layout>
        <c:manualLayout>
          <c:xMode val="edge"/>
          <c:yMode val="edge"/>
          <c:x val="0.67676459147486145"/>
          <c:y val="4.3805000600805097E-2"/>
        </c:manualLayout>
      </c:layout>
      <c:overlay val="0"/>
      <c:spPr>
        <a:noFill/>
        <a:ln>
          <a:noFill/>
        </a:ln>
        <a:effectLst/>
      </c:spPr>
      <c:txPr>
        <a:bodyPr rot="0" spcFirstLastPara="1" vertOverflow="ellipsis" vert="horz" wrap="square" anchor="ctr" anchorCtr="1"/>
        <a:lstStyle/>
        <a:p>
          <a:pPr>
            <a:defRPr sz="1900" b="1"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0.52462759521734736"/>
          <c:y val="0.12632752345436754"/>
          <c:w val="0.44495490665779958"/>
          <c:h val="0.7891199340919719"/>
        </c:manualLayout>
      </c:layout>
      <c:barChart>
        <c:barDir val="bar"/>
        <c:grouping val="percentStacked"/>
        <c:varyColors val="0"/>
        <c:ser>
          <c:idx val="0"/>
          <c:order val="0"/>
          <c:tx>
            <c:strRef>
              <c:f>Sheet1!$BT$1</c:f>
              <c:strCache>
                <c:ptCount val="1"/>
                <c:pt idx="0">
                  <c:v>Very effective </c:v>
                </c:pt>
              </c:strCache>
            </c:strRef>
          </c:tx>
          <c:spPr>
            <a:solidFill>
              <a:srgbClr val="007681"/>
            </a:solidFill>
            <a:ln>
              <a:noFill/>
            </a:ln>
            <a:effectLst/>
          </c:spPr>
          <c:invertIfNegative val="0"/>
          <c:dLbls>
            <c:dLbl>
              <c:idx val="4"/>
              <c:layout>
                <c:manualLayout>
                  <c:x val="2.802940660178842E-3"/>
                  <c:y val="2.927416391964483E-3"/>
                </c:manualLayout>
              </c:layout>
              <c:numFmt formatCode="#,##0" sourceLinked="0"/>
              <c:spPr>
                <a:noFill/>
                <a:ln>
                  <a:noFill/>
                </a:ln>
                <a:effectLst/>
              </c:spPr>
              <c:txPr>
                <a:bodyPr rot="0" spcFirstLastPara="1" vertOverflow="ellipsis" vert="horz" wrap="square" lIns="38100" tIns="19050" rIns="38100" bIns="19050" anchor="ctr" anchorCtr="0">
                  <a:spAutoFit/>
                </a:bodyPr>
                <a:lstStyle/>
                <a:p>
                  <a:pPr algn="ctr">
                    <a:defRPr lang="en-US" sz="1400" b="1"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1C65-491B-BA54-07D945DBB7D0}"/>
                </c:ext>
              </c:extLst>
            </c:dLbl>
            <c:numFmt formatCode="#,##0" sourceLinked="0"/>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Education and youth programmes to foster youth-led dialogue initiatives</c:v>
                </c:pt>
                <c:pt idx="1">
                  <c:v>Support of youth participation in public life</c:v>
                </c:pt>
                <c:pt idx="2">
                  <c:v>Exchange programmes involving people across the Mediterranean</c:v>
                </c:pt>
                <c:pt idx="3">
                  <c:v>Media training for cross-cultural reporting</c:v>
                </c:pt>
                <c:pt idx="4">
                  <c:v>Cultural and artistic initiatives</c:v>
                </c:pt>
                <c:pt idx="5">
                  <c:v>Inter-religious dialogue</c:v>
                </c:pt>
                <c:pt idx="6">
                  <c:v>Trainings in diversity management and radicalisation prevention</c:v>
                </c:pt>
              </c:strCache>
            </c:strRef>
          </c:cat>
          <c:val>
            <c:numRef>
              <c:f>Sheet1!$BT$2:$BT$8</c:f>
              <c:numCache>
                <c:formatCode>0\%</c:formatCode>
                <c:ptCount val="7"/>
                <c:pt idx="0">
                  <c:v>57</c:v>
                </c:pt>
                <c:pt idx="1">
                  <c:v>51</c:v>
                </c:pt>
                <c:pt idx="2">
                  <c:v>45</c:v>
                </c:pt>
                <c:pt idx="3">
                  <c:v>42</c:v>
                </c:pt>
                <c:pt idx="4">
                  <c:v>38</c:v>
                </c:pt>
                <c:pt idx="5">
                  <c:v>35</c:v>
                </c:pt>
                <c:pt idx="6">
                  <c:v>34</c:v>
                </c:pt>
              </c:numCache>
            </c:numRef>
          </c:val>
          <c:extLst>
            <c:ext xmlns:c16="http://schemas.microsoft.com/office/drawing/2014/chart" uri="{C3380CC4-5D6E-409C-BE32-E72D297353CC}">
              <c16:uniqueId val="{00000001-1C65-491B-BA54-07D945DBB7D0}"/>
            </c:ext>
          </c:extLst>
        </c:ser>
        <c:ser>
          <c:idx val="1"/>
          <c:order val="1"/>
          <c:tx>
            <c:strRef>
              <c:f>Sheet1!$BU$1</c:f>
              <c:strCache>
                <c:ptCount val="1"/>
                <c:pt idx="0">
                  <c:v>Somewhat effective </c:v>
                </c:pt>
              </c:strCache>
            </c:strRef>
          </c:tx>
          <c:spPr>
            <a:solidFill>
              <a:srgbClr val="71B2C9"/>
            </a:solidFill>
            <a:ln>
              <a:noFill/>
            </a:ln>
            <a:effectLst/>
          </c:spPr>
          <c:invertIfNegative val="0"/>
          <c:dLbls>
            <c:numFmt formatCode="#,##0" sourceLinked="0"/>
            <c:spPr>
              <a:noFill/>
              <a:ln>
                <a:noFill/>
              </a:ln>
              <a:effectLst/>
            </c:spPr>
            <c:txPr>
              <a:bodyPr rot="0" spcFirstLastPara="1" vertOverflow="ellipsis" vert="horz" wrap="square" lIns="38100" tIns="19050" rIns="38100" bIns="19050" anchor="ctr" anchorCtr="0">
                <a:spAutoFit/>
              </a:bodyPr>
              <a:lstStyle/>
              <a:p>
                <a:pPr algn="ctr">
                  <a:defRPr lang="en-GB" sz="1400" b="1"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Education and youth programmes to foster youth-led dialogue initiatives</c:v>
                </c:pt>
                <c:pt idx="1">
                  <c:v>Support of youth participation in public life</c:v>
                </c:pt>
                <c:pt idx="2">
                  <c:v>Exchange programmes involving people across the Mediterranean</c:v>
                </c:pt>
                <c:pt idx="3">
                  <c:v>Media training for cross-cultural reporting</c:v>
                </c:pt>
                <c:pt idx="4">
                  <c:v>Cultural and artistic initiatives</c:v>
                </c:pt>
                <c:pt idx="5">
                  <c:v>Inter-religious dialogue</c:v>
                </c:pt>
                <c:pt idx="6">
                  <c:v>Trainings in diversity management and radicalisation prevention</c:v>
                </c:pt>
              </c:strCache>
            </c:strRef>
          </c:cat>
          <c:val>
            <c:numRef>
              <c:f>Sheet1!$BU$2:$BU$8</c:f>
              <c:numCache>
                <c:formatCode>0\%</c:formatCode>
                <c:ptCount val="7"/>
                <c:pt idx="0">
                  <c:v>36</c:v>
                </c:pt>
                <c:pt idx="1">
                  <c:v>39</c:v>
                </c:pt>
                <c:pt idx="2">
                  <c:v>43</c:v>
                </c:pt>
                <c:pt idx="3">
                  <c:v>44</c:v>
                </c:pt>
                <c:pt idx="4">
                  <c:v>47</c:v>
                </c:pt>
                <c:pt idx="5">
                  <c:v>48</c:v>
                </c:pt>
                <c:pt idx="6">
                  <c:v>47</c:v>
                </c:pt>
              </c:numCache>
            </c:numRef>
          </c:val>
          <c:extLst>
            <c:ext xmlns:c16="http://schemas.microsoft.com/office/drawing/2014/chart" uri="{C3380CC4-5D6E-409C-BE32-E72D297353CC}">
              <c16:uniqueId val="{00000002-1C65-491B-BA54-07D945DBB7D0}"/>
            </c:ext>
          </c:extLst>
        </c:ser>
        <c:ser>
          <c:idx val="2"/>
          <c:order val="2"/>
          <c:tx>
            <c:strRef>
              <c:f>Sheet1!$BV$1</c:f>
              <c:strCache>
                <c:ptCount val="1"/>
                <c:pt idx="0">
                  <c:v>Not very effective </c:v>
                </c:pt>
              </c:strCache>
            </c:strRef>
          </c:tx>
          <c:spPr>
            <a:solidFill>
              <a:srgbClr val="F1BE48"/>
            </a:solidFill>
            <a:ln>
              <a:noFill/>
            </a:ln>
            <a:effectLst/>
          </c:spPr>
          <c:invertIfNegative val="0"/>
          <c:dLbls>
            <c:numFmt formatCode="#,##0" sourceLinked="0"/>
            <c:spPr>
              <a:noFill/>
              <a:ln>
                <a:noFill/>
              </a:ln>
              <a:effectLst/>
            </c:spPr>
            <c:txPr>
              <a:bodyPr rot="0" spcFirstLastPara="1" vertOverflow="ellipsis" vert="horz" wrap="square" lIns="38100" tIns="19050" rIns="38100" bIns="19050" anchor="ctr" anchorCtr="0">
                <a:spAutoFit/>
              </a:bodyPr>
              <a:lstStyle/>
              <a:p>
                <a:pPr algn="ctr">
                  <a:defRPr lang="en-GB" sz="1400" b="1"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Education and youth programmes to foster youth-led dialogue initiatives</c:v>
                </c:pt>
                <c:pt idx="1">
                  <c:v>Support of youth participation in public life</c:v>
                </c:pt>
                <c:pt idx="2">
                  <c:v>Exchange programmes involving people across the Mediterranean</c:v>
                </c:pt>
                <c:pt idx="3">
                  <c:v>Media training for cross-cultural reporting</c:v>
                </c:pt>
                <c:pt idx="4">
                  <c:v>Cultural and artistic initiatives</c:v>
                </c:pt>
                <c:pt idx="5">
                  <c:v>Inter-religious dialogue</c:v>
                </c:pt>
                <c:pt idx="6">
                  <c:v>Trainings in diversity management and radicalisation prevention</c:v>
                </c:pt>
              </c:strCache>
            </c:strRef>
          </c:cat>
          <c:val>
            <c:numRef>
              <c:f>Sheet1!$BV$2:$BV$8</c:f>
              <c:numCache>
                <c:formatCode>0\%</c:formatCode>
                <c:ptCount val="7"/>
                <c:pt idx="0">
                  <c:v>4</c:v>
                </c:pt>
                <c:pt idx="1">
                  <c:v>5</c:v>
                </c:pt>
                <c:pt idx="2">
                  <c:v>5</c:v>
                </c:pt>
                <c:pt idx="3">
                  <c:v>8</c:v>
                </c:pt>
                <c:pt idx="4">
                  <c:v>9</c:v>
                </c:pt>
                <c:pt idx="5">
                  <c:v>9</c:v>
                </c:pt>
                <c:pt idx="6">
                  <c:v>11</c:v>
                </c:pt>
              </c:numCache>
            </c:numRef>
          </c:val>
          <c:extLst>
            <c:ext xmlns:c16="http://schemas.microsoft.com/office/drawing/2014/chart" uri="{C3380CC4-5D6E-409C-BE32-E72D297353CC}">
              <c16:uniqueId val="{00000003-1C65-491B-BA54-07D945DBB7D0}"/>
            </c:ext>
          </c:extLst>
        </c:ser>
        <c:ser>
          <c:idx val="3"/>
          <c:order val="3"/>
          <c:tx>
            <c:strRef>
              <c:f>Sheet1!$BW$1</c:f>
              <c:strCache>
                <c:ptCount val="1"/>
                <c:pt idx="0">
                  <c:v>Not at all effective </c:v>
                </c:pt>
              </c:strCache>
            </c:strRef>
          </c:tx>
          <c:spPr>
            <a:solidFill>
              <a:srgbClr val="F57B29"/>
            </a:solidFill>
            <a:ln>
              <a:noFill/>
            </a:ln>
            <a:effectLst/>
          </c:spPr>
          <c:invertIfNegative val="0"/>
          <c:dLbls>
            <c:numFmt formatCode="#,##0" sourceLinked="0"/>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Education and youth programmes to foster youth-led dialogue initiatives</c:v>
                </c:pt>
                <c:pt idx="1">
                  <c:v>Support of youth participation in public life</c:v>
                </c:pt>
                <c:pt idx="2">
                  <c:v>Exchange programmes involving people across the Mediterranean</c:v>
                </c:pt>
                <c:pt idx="3">
                  <c:v>Media training for cross-cultural reporting</c:v>
                </c:pt>
                <c:pt idx="4">
                  <c:v>Cultural and artistic initiatives</c:v>
                </c:pt>
                <c:pt idx="5">
                  <c:v>Inter-religious dialogue</c:v>
                </c:pt>
                <c:pt idx="6">
                  <c:v>Trainings in diversity management and radicalisation prevention</c:v>
                </c:pt>
              </c:strCache>
            </c:strRef>
          </c:cat>
          <c:val>
            <c:numRef>
              <c:f>Sheet1!$BW$2:$BW$8</c:f>
              <c:numCache>
                <c:formatCode>0\%</c:formatCode>
                <c:ptCount val="7"/>
                <c:pt idx="0">
                  <c:v>3</c:v>
                </c:pt>
                <c:pt idx="1">
                  <c:v>3</c:v>
                </c:pt>
                <c:pt idx="2">
                  <c:v>6.2</c:v>
                </c:pt>
                <c:pt idx="3">
                  <c:v>5</c:v>
                </c:pt>
                <c:pt idx="4">
                  <c:v>5</c:v>
                </c:pt>
                <c:pt idx="5">
                  <c:v>7</c:v>
                </c:pt>
                <c:pt idx="6">
                  <c:v>7</c:v>
                </c:pt>
              </c:numCache>
            </c:numRef>
          </c:val>
          <c:extLst>
            <c:ext xmlns:c16="http://schemas.microsoft.com/office/drawing/2014/chart" uri="{C3380CC4-5D6E-409C-BE32-E72D297353CC}">
              <c16:uniqueId val="{00000004-1C65-491B-BA54-07D945DBB7D0}"/>
            </c:ext>
          </c:extLst>
        </c:ser>
        <c:ser>
          <c:idx val="4"/>
          <c:order val="4"/>
          <c:tx>
            <c:strRef>
              <c:f>Sheet1!$BX$1</c:f>
              <c:strCache>
                <c:ptCount val="1"/>
                <c:pt idx="0">
                  <c:v>DK/REF48</c:v>
                </c:pt>
              </c:strCache>
            </c:strRef>
          </c:tx>
          <c:spPr>
            <a:solidFill>
              <a:schemeClr val="bg1">
                <a:lumMod val="85000"/>
              </a:schemeClr>
            </a:solidFill>
            <a:ln>
              <a:noFill/>
            </a:ln>
            <a:effectLst/>
          </c:spPr>
          <c:invertIfNegative val="0"/>
          <c:cat>
            <c:strRef>
              <c:f>Sheet1!$A$2:$A$8</c:f>
              <c:strCache>
                <c:ptCount val="7"/>
                <c:pt idx="0">
                  <c:v>Education and youth programmes to foster youth-led dialogue initiatives</c:v>
                </c:pt>
                <c:pt idx="1">
                  <c:v>Support of youth participation in public life</c:v>
                </c:pt>
                <c:pt idx="2">
                  <c:v>Exchange programmes involving people across the Mediterranean</c:v>
                </c:pt>
                <c:pt idx="3">
                  <c:v>Media training for cross-cultural reporting</c:v>
                </c:pt>
                <c:pt idx="4">
                  <c:v>Cultural and artistic initiatives</c:v>
                </c:pt>
                <c:pt idx="5">
                  <c:v>Inter-religious dialogue</c:v>
                </c:pt>
                <c:pt idx="6">
                  <c:v>Trainings in diversity management and radicalisation prevention</c:v>
                </c:pt>
              </c:strCache>
            </c:strRef>
          </c:cat>
          <c:val>
            <c:numRef>
              <c:f>Sheet1!$BX$2:$BX$8</c:f>
              <c:numCache>
                <c:formatCode>0\%</c:formatCode>
                <c:ptCount val="7"/>
                <c:pt idx="0">
                  <c:v>1</c:v>
                </c:pt>
                <c:pt idx="1">
                  <c:v>2</c:v>
                </c:pt>
                <c:pt idx="2">
                  <c:v>3</c:v>
                </c:pt>
                <c:pt idx="3">
                  <c:v>1</c:v>
                </c:pt>
                <c:pt idx="4">
                  <c:v>2</c:v>
                </c:pt>
                <c:pt idx="5">
                  <c:v>2</c:v>
                </c:pt>
                <c:pt idx="6">
                  <c:v>2</c:v>
                </c:pt>
              </c:numCache>
            </c:numRef>
          </c:val>
          <c:extLst>
            <c:ext xmlns:c16="http://schemas.microsoft.com/office/drawing/2014/chart" uri="{C3380CC4-5D6E-409C-BE32-E72D297353CC}">
              <c16:uniqueId val="{00000000-235F-4E30-A015-F574B433BDA9}"/>
            </c:ext>
          </c:extLst>
        </c:ser>
        <c:dLbls>
          <c:showLegendKey val="0"/>
          <c:showVal val="0"/>
          <c:showCatName val="0"/>
          <c:showSerName val="0"/>
          <c:showPercent val="0"/>
          <c:showBubbleSize val="0"/>
        </c:dLbls>
        <c:gapWidth val="42"/>
        <c:overlap val="100"/>
        <c:axId val="548482464"/>
        <c:axId val="548482792"/>
      </c:barChart>
      <c:catAx>
        <c:axId val="548482464"/>
        <c:scaling>
          <c:orientation val="maxMin"/>
        </c:scaling>
        <c:delete val="0"/>
        <c:axPos val="l"/>
        <c:numFmt formatCode="General" sourceLinked="1"/>
        <c:majorTickMark val="out"/>
        <c:minorTickMark val="none"/>
        <c:tickLblPos val="low"/>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lgn="r">
              <a:defRPr sz="1500" b="0" i="0" u="none" strike="noStrike" kern="1200" baseline="0">
                <a:solidFill>
                  <a:schemeClr val="tx1">
                    <a:lumMod val="65000"/>
                    <a:lumOff val="35000"/>
                  </a:schemeClr>
                </a:solidFill>
                <a:latin typeface="+mn-lt"/>
                <a:ea typeface="+mn-ea"/>
                <a:cs typeface="+mn-cs"/>
              </a:defRPr>
            </a:pPr>
            <a:endParaRPr lang="en-US"/>
          </a:p>
        </c:txPr>
        <c:crossAx val="548482792"/>
        <c:crosses val="autoZero"/>
        <c:auto val="1"/>
        <c:lblAlgn val="ctr"/>
        <c:lblOffset val="100"/>
        <c:noMultiLvlLbl val="0"/>
      </c:catAx>
      <c:valAx>
        <c:axId val="548482792"/>
        <c:scaling>
          <c:orientation val="minMax"/>
        </c:scaling>
        <c:delete val="1"/>
        <c:axPos val="t"/>
        <c:numFmt formatCode="0%" sourceLinked="1"/>
        <c:majorTickMark val="none"/>
        <c:minorTickMark val="none"/>
        <c:tickLblPos val="nextTo"/>
        <c:crossAx val="548482464"/>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4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lnSpc>
                <a:spcPts val="1600"/>
              </a:lnSpc>
              <a:defRPr sz="1440" b="1" i="1" u="none" strike="noStrike" kern="1200" spc="0" baseline="0">
                <a:solidFill>
                  <a:schemeClr val="bg1">
                    <a:lumMod val="50000"/>
                  </a:schemeClr>
                </a:solidFill>
                <a:latin typeface="+mn-lt"/>
                <a:ea typeface="+mn-ea"/>
                <a:cs typeface="+mn-cs"/>
              </a:defRPr>
            </a:pPr>
            <a:r>
              <a:rPr lang="en-GB" i="1" dirty="0">
                <a:solidFill>
                  <a:schemeClr val="bg1">
                    <a:lumMod val="50000"/>
                  </a:schemeClr>
                </a:solidFill>
              </a:rPr>
              <a:t>Comparison with </a:t>
            </a:r>
          </a:p>
          <a:p>
            <a:pPr>
              <a:lnSpc>
                <a:spcPts val="1600"/>
              </a:lnSpc>
              <a:defRPr i="1">
                <a:solidFill>
                  <a:schemeClr val="bg1">
                    <a:lumMod val="50000"/>
                  </a:schemeClr>
                </a:solidFill>
              </a:defRPr>
            </a:pPr>
            <a:r>
              <a:rPr lang="en-GB" i="1" dirty="0">
                <a:solidFill>
                  <a:schemeClr val="bg1">
                    <a:lumMod val="50000"/>
                  </a:schemeClr>
                </a:solidFill>
              </a:rPr>
              <a:t>European/SEM average</a:t>
            </a:r>
          </a:p>
        </c:rich>
      </c:tx>
      <c:layout>
        <c:manualLayout>
          <c:xMode val="edge"/>
          <c:yMode val="edge"/>
          <c:x val="0.61828402439617347"/>
          <c:y val="2.9012965548729182E-2"/>
        </c:manualLayout>
      </c:layout>
      <c:overlay val="0"/>
      <c:spPr>
        <a:noFill/>
        <a:ln>
          <a:noFill/>
        </a:ln>
        <a:effectLst/>
      </c:spPr>
      <c:txPr>
        <a:bodyPr rot="0" spcFirstLastPara="1" vertOverflow="ellipsis" vert="horz" wrap="square" anchor="ctr" anchorCtr="1"/>
        <a:lstStyle/>
        <a:p>
          <a:pPr>
            <a:lnSpc>
              <a:spcPts val="1600"/>
            </a:lnSpc>
            <a:defRPr sz="1440" b="1" i="1" u="none" strike="noStrike" kern="1200" spc="0" baseline="0">
              <a:solidFill>
                <a:schemeClr val="bg1">
                  <a:lumMod val="50000"/>
                </a:schemeClr>
              </a:solidFill>
              <a:latin typeface="+mn-lt"/>
              <a:ea typeface="+mn-ea"/>
              <a:cs typeface="+mn-cs"/>
            </a:defRPr>
          </a:pPr>
          <a:endParaRPr lang="en-US"/>
        </a:p>
      </c:txPr>
    </c:title>
    <c:autoTitleDeleted val="0"/>
    <c:plotArea>
      <c:layout>
        <c:manualLayout>
          <c:layoutTarget val="inner"/>
          <c:xMode val="edge"/>
          <c:yMode val="edge"/>
          <c:x val="0.548698560753757"/>
          <c:y val="0.11646611682485279"/>
          <c:w val="0.42798163189230182"/>
          <c:h val="0.76939722068920402"/>
        </c:manualLayout>
      </c:layout>
      <c:barChart>
        <c:barDir val="bar"/>
        <c:grouping val="percentStacked"/>
        <c:varyColors val="0"/>
        <c:ser>
          <c:idx val="0"/>
          <c:order val="0"/>
          <c:tx>
            <c:strRef>
              <c:f>Sheet1!$B$11</c:f>
              <c:strCache>
                <c:ptCount val="1"/>
                <c:pt idx="0">
                  <c:v>Definitely</c:v>
                </c:pt>
              </c:strCache>
            </c:strRef>
          </c:tx>
          <c:spPr>
            <a:solidFill>
              <a:srgbClr val="007681"/>
            </a:solidFill>
            <a:ln>
              <a:noFill/>
            </a:ln>
            <a:effectLst/>
          </c:spPr>
          <c:invertIfNegative val="0"/>
          <c:dLbls>
            <c:dLbl>
              <c:idx val="4"/>
              <c:layout>
                <c:manualLayout>
                  <c:x val="2.802940660178842E-3"/>
                  <c:y val="2.927416391964483E-3"/>
                </c:manualLayout>
              </c:layout>
              <c:numFmt formatCode="#,##0" sourceLinked="0"/>
              <c:spPr>
                <a:noFill/>
                <a:ln>
                  <a:noFill/>
                </a:ln>
                <a:effectLst/>
              </c:spPr>
              <c:txPr>
                <a:bodyPr rot="0" spcFirstLastPara="1" vertOverflow="ellipsis" vert="horz" wrap="square" anchor="ctr" anchorCtr="1"/>
                <a:lstStyle/>
                <a:p>
                  <a:pPr algn="ctr">
                    <a:defRPr sz="1200" b="1" i="0" u="none" strike="noStrike" kern="1200" baseline="0">
                      <a:solidFill>
                        <a:schemeClr val="bg1">
                          <a:lumMod val="95000"/>
                        </a:schemeClr>
                      </a:solidFill>
                      <a:latin typeface="+mn-lt"/>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F8F6-4AC7-ACC4-F88F0F439451}"/>
                </c:ext>
              </c:extLst>
            </c:dLbl>
            <c:numFmt formatCode="#,##0" sourceLinked="0"/>
            <c:spPr>
              <a:noFill/>
              <a:ln>
                <a:noFill/>
              </a:ln>
              <a:effectLst/>
            </c:spPr>
            <c:txPr>
              <a:bodyPr rot="0" spcFirstLastPara="1" vertOverflow="ellipsis" vert="horz" wrap="square" anchor="ctr" anchorCtr="1"/>
              <a:lstStyle/>
              <a:p>
                <a:pPr>
                  <a:defRPr sz="1200" b="1" i="0" u="none" strike="noStrike" kern="1200" baseline="0">
                    <a:solidFill>
                      <a:schemeClr val="bg1">
                        <a:lumMod val="9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Sheet1!$A$12:$A$34</c:f>
              <c:strCache>
                <c:ptCount val="23"/>
                <c:pt idx="0">
                  <c:v>EU</c:v>
                </c:pt>
                <c:pt idx="1">
                  <c:v>SEM</c:v>
                </c:pt>
                <c:pt idx="3">
                  <c:v>EU</c:v>
                </c:pt>
                <c:pt idx="4">
                  <c:v>SEM</c:v>
                </c:pt>
                <c:pt idx="6">
                  <c:v>EU</c:v>
                </c:pt>
                <c:pt idx="7">
                  <c:v>SEM</c:v>
                </c:pt>
                <c:pt idx="9">
                  <c:v>EU</c:v>
                </c:pt>
                <c:pt idx="10">
                  <c:v>SEM</c:v>
                </c:pt>
                <c:pt idx="12">
                  <c:v>EU</c:v>
                </c:pt>
                <c:pt idx="13">
                  <c:v>SEM</c:v>
                </c:pt>
                <c:pt idx="15">
                  <c:v>EU</c:v>
                </c:pt>
                <c:pt idx="16">
                  <c:v>SEM</c:v>
                </c:pt>
                <c:pt idx="18">
                  <c:v>EU</c:v>
                </c:pt>
                <c:pt idx="19">
                  <c:v>SEM</c:v>
                </c:pt>
                <c:pt idx="21">
                  <c:v>EU</c:v>
                </c:pt>
                <c:pt idx="22">
                  <c:v>SEM</c:v>
                </c:pt>
              </c:strCache>
            </c:strRef>
          </c:cat>
          <c:val>
            <c:numRef>
              <c:f>Sheet1!$B$12:$B$34</c:f>
              <c:numCache>
                <c:formatCode>General</c:formatCode>
                <c:ptCount val="23"/>
                <c:pt idx="0" formatCode="0\%">
                  <c:v>53.2</c:v>
                </c:pt>
                <c:pt idx="3" formatCode="0\%">
                  <c:v>47.9</c:v>
                </c:pt>
                <c:pt idx="6" formatCode="0\%">
                  <c:v>41.2</c:v>
                </c:pt>
                <c:pt idx="9" formatCode="0\%">
                  <c:v>45.3</c:v>
                </c:pt>
                <c:pt idx="12" formatCode="0\%">
                  <c:v>37.299999999999997</c:v>
                </c:pt>
                <c:pt idx="15" formatCode="0\%">
                  <c:v>38.200000000000003</c:v>
                </c:pt>
                <c:pt idx="18" formatCode="0\%">
                  <c:v>35</c:v>
                </c:pt>
                <c:pt idx="21" formatCode="0\%">
                  <c:v>34.299999999999997</c:v>
                </c:pt>
              </c:numCache>
            </c:numRef>
          </c:val>
          <c:extLst>
            <c:ext xmlns:c16="http://schemas.microsoft.com/office/drawing/2014/chart" uri="{C3380CC4-5D6E-409C-BE32-E72D297353CC}">
              <c16:uniqueId val="{00000001-F8F6-4AC7-ACC4-F88F0F439451}"/>
            </c:ext>
          </c:extLst>
        </c:ser>
        <c:ser>
          <c:idx val="1"/>
          <c:order val="1"/>
          <c:tx>
            <c:strRef>
              <c:f>Sheet1!$C$11</c:f>
              <c:strCache>
                <c:ptCount val="1"/>
                <c:pt idx="0">
                  <c:v>Maybe</c:v>
                </c:pt>
              </c:strCache>
            </c:strRef>
          </c:tx>
          <c:spPr>
            <a:solidFill>
              <a:schemeClr val="accent2"/>
            </a:solidFill>
            <a:ln>
              <a:noFill/>
            </a:ln>
            <a:effectLst/>
          </c:spPr>
          <c:invertIfNegative val="0"/>
          <c:dLbls>
            <c:numFmt formatCode="#,##0" sourceLinked="0"/>
            <c:spPr>
              <a:noFill/>
              <a:ln>
                <a:noFill/>
              </a:ln>
              <a:effectLst/>
            </c:spPr>
            <c:txPr>
              <a:bodyPr rot="0" spcFirstLastPara="1" vertOverflow="ellipsis" vert="horz" wrap="square" anchor="ctr" anchorCtr="1"/>
              <a:lstStyle/>
              <a:p>
                <a:pPr>
                  <a:defRPr sz="1200" b="1" i="0" u="none" strike="noStrike" kern="1200" baseline="0">
                    <a:solidFill>
                      <a:schemeClr val="bg1">
                        <a:lumMod val="9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Sheet1!$A$12:$A$34</c:f>
              <c:strCache>
                <c:ptCount val="23"/>
                <c:pt idx="0">
                  <c:v>EU</c:v>
                </c:pt>
                <c:pt idx="1">
                  <c:v>SEM</c:v>
                </c:pt>
                <c:pt idx="3">
                  <c:v>EU</c:v>
                </c:pt>
                <c:pt idx="4">
                  <c:v>SEM</c:v>
                </c:pt>
                <c:pt idx="6">
                  <c:v>EU</c:v>
                </c:pt>
                <c:pt idx="7">
                  <c:v>SEM</c:v>
                </c:pt>
                <c:pt idx="9">
                  <c:v>EU</c:v>
                </c:pt>
                <c:pt idx="10">
                  <c:v>SEM</c:v>
                </c:pt>
                <c:pt idx="12">
                  <c:v>EU</c:v>
                </c:pt>
                <c:pt idx="13">
                  <c:v>SEM</c:v>
                </c:pt>
                <c:pt idx="15">
                  <c:v>EU</c:v>
                </c:pt>
                <c:pt idx="16">
                  <c:v>SEM</c:v>
                </c:pt>
                <c:pt idx="18">
                  <c:v>EU</c:v>
                </c:pt>
                <c:pt idx="19">
                  <c:v>SEM</c:v>
                </c:pt>
                <c:pt idx="21">
                  <c:v>EU</c:v>
                </c:pt>
                <c:pt idx="22">
                  <c:v>SEM</c:v>
                </c:pt>
              </c:strCache>
            </c:strRef>
          </c:cat>
          <c:val>
            <c:numRef>
              <c:f>Sheet1!$C$12:$C$34</c:f>
              <c:numCache>
                <c:formatCode>General</c:formatCode>
                <c:ptCount val="23"/>
                <c:pt idx="0" formatCode="0\%">
                  <c:v>36.700000000000003</c:v>
                </c:pt>
                <c:pt idx="3" formatCode="0\%">
                  <c:v>41.2</c:v>
                </c:pt>
                <c:pt idx="6" formatCode="0\%">
                  <c:v>42.8</c:v>
                </c:pt>
                <c:pt idx="9" formatCode="0\%">
                  <c:v>42.1</c:v>
                </c:pt>
                <c:pt idx="12" formatCode="0\%">
                  <c:v>37.6</c:v>
                </c:pt>
                <c:pt idx="15" formatCode="0\%">
                  <c:v>44.5</c:v>
                </c:pt>
                <c:pt idx="18" formatCode="0\%">
                  <c:v>46.6</c:v>
                </c:pt>
                <c:pt idx="21" formatCode="0\%">
                  <c:v>41.7</c:v>
                </c:pt>
              </c:numCache>
            </c:numRef>
          </c:val>
          <c:extLst>
            <c:ext xmlns:c16="http://schemas.microsoft.com/office/drawing/2014/chart" uri="{C3380CC4-5D6E-409C-BE32-E72D297353CC}">
              <c16:uniqueId val="{00000002-F8F6-4AC7-ACC4-F88F0F439451}"/>
            </c:ext>
          </c:extLst>
        </c:ser>
        <c:ser>
          <c:idx val="2"/>
          <c:order val="2"/>
          <c:tx>
            <c:strRef>
              <c:f>Sheet1!$D$11</c:f>
              <c:strCache>
                <c:ptCount val="1"/>
                <c:pt idx="0">
                  <c:v>No</c:v>
                </c:pt>
              </c:strCache>
            </c:strRef>
          </c:tx>
          <c:spPr>
            <a:solidFill>
              <a:schemeClr val="accent5"/>
            </a:solidFill>
            <a:ln>
              <a:noFill/>
            </a:ln>
            <a:effectLst/>
          </c:spPr>
          <c:invertIfNegative val="0"/>
          <c:dLbls>
            <c:numFmt formatCode="#,##0" sourceLinked="0"/>
            <c:spPr>
              <a:noFill/>
              <a:ln>
                <a:noFill/>
              </a:ln>
              <a:effectLst/>
            </c:spPr>
            <c:txPr>
              <a:bodyPr rot="0" spcFirstLastPara="1" vertOverflow="ellipsis" vert="horz" wrap="square" anchor="ctr" anchorCtr="1"/>
              <a:lstStyle/>
              <a:p>
                <a:pPr>
                  <a:defRPr sz="1200" b="1" i="0" u="none" strike="noStrike" kern="1200" baseline="0">
                    <a:solidFill>
                      <a:schemeClr val="bg1">
                        <a:lumMod val="9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Sheet1!$A$12:$A$34</c:f>
              <c:strCache>
                <c:ptCount val="23"/>
                <c:pt idx="0">
                  <c:v>EU</c:v>
                </c:pt>
                <c:pt idx="1">
                  <c:v>SEM</c:v>
                </c:pt>
                <c:pt idx="3">
                  <c:v>EU</c:v>
                </c:pt>
                <c:pt idx="4">
                  <c:v>SEM</c:v>
                </c:pt>
                <c:pt idx="6">
                  <c:v>EU</c:v>
                </c:pt>
                <c:pt idx="7">
                  <c:v>SEM</c:v>
                </c:pt>
                <c:pt idx="9">
                  <c:v>EU</c:v>
                </c:pt>
                <c:pt idx="10">
                  <c:v>SEM</c:v>
                </c:pt>
                <c:pt idx="12">
                  <c:v>EU</c:v>
                </c:pt>
                <c:pt idx="13">
                  <c:v>SEM</c:v>
                </c:pt>
                <c:pt idx="15">
                  <c:v>EU</c:v>
                </c:pt>
                <c:pt idx="16">
                  <c:v>SEM</c:v>
                </c:pt>
                <c:pt idx="18">
                  <c:v>EU</c:v>
                </c:pt>
                <c:pt idx="19">
                  <c:v>SEM</c:v>
                </c:pt>
                <c:pt idx="21">
                  <c:v>EU</c:v>
                </c:pt>
                <c:pt idx="22">
                  <c:v>SEM</c:v>
                </c:pt>
              </c:strCache>
            </c:strRef>
          </c:cat>
          <c:val>
            <c:numRef>
              <c:f>Sheet1!$D$12:$D$34</c:f>
              <c:numCache>
                <c:formatCode>General</c:formatCode>
                <c:ptCount val="23"/>
                <c:pt idx="0" formatCode="0\%">
                  <c:v>8.6999999999999993</c:v>
                </c:pt>
                <c:pt idx="3" formatCode="0\%">
                  <c:v>9.6</c:v>
                </c:pt>
                <c:pt idx="6" formatCode="0\%">
                  <c:v>14</c:v>
                </c:pt>
                <c:pt idx="9" formatCode="0\%">
                  <c:v>11.3</c:v>
                </c:pt>
                <c:pt idx="12" formatCode="0\%">
                  <c:v>23.9</c:v>
                </c:pt>
                <c:pt idx="15" formatCode="0\%">
                  <c:v>15.4</c:v>
                </c:pt>
                <c:pt idx="18" formatCode="0\%">
                  <c:v>14.2</c:v>
                </c:pt>
                <c:pt idx="21" formatCode="0\%">
                  <c:v>20.100000000000001</c:v>
                </c:pt>
              </c:numCache>
            </c:numRef>
          </c:val>
          <c:extLst>
            <c:ext xmlns:c16="http://schemas.microsoft.com/office/drawing/2014/chart" uri="{C3380CC4-5D6E-409C-BE32-E72D297353CC}">
              <c16:uniqueId val="{00000003-F8F6-4AC7-ACC4-F88F0F439451}"/>
            </c:ext>
          </c:extLst>
        </c:ser>
        <c:ser>
          <c:idx val="3"/>
          <c:order val="3"/>
          <c:tx>
            <c:strRef>
              <c:f>Sheet1!$E$11</c:f>
              <c:strCache>
                <c:ptCount val="1"/>
                <c:pt idx="0">
                  <c:v>DK/REF</c:v>
                </c:pt>
              </c:strCache>
            </c:strRef>
          </c:tx>
          <c:spPr>
            <a:solidFill>
              <a:schemeClr val="bg1">
                <a:lumMod val="85000"/>
              </a:schemeClr>
            </a:solidFill>
            <a:ln>
              <a:noFill/>
            </a:ln>
            <a:effectLst/>
          </c:spPr>
          <c:invertIfNegative val="0"/>
          <c:cat>
            <c:strRef>
              <c:f>Sheet1!$A$12:$A$34</c:f>
              <c:strCache>
                <c:ptCount val="23"/>
                <c:pt idx="0">
                  <c:v>EU</c:v>
                </c:pt>
                <c:pt idx="1">
                  <c:v>SEM</c:v>
                </c:pt>
                <c:pt idx="3">
                  <c:v>EU</c:v>
                </c:pt>
                <c:pt idx="4">
                  <c:v>SEM</c:v>
                </c:pt>
                <c:pt idx="6">
                  <c:v>EU</c:v>
                </c:pt>
                <c:pt idx="7">
                  <c:v>SEM</c:v>
                </c:pt>
                <c:pt idx="9">
                  <c:v>EU</c:v>
                </c:pt>
                <c:pt idx="10">
                  <c:v>SEM</c:v>
                </c:pt>
                <c:pt idx="12">
                  <c:v>EU</c:v>
                </c:pt>
                <c:pt idx="13">
                  <c:v>SEM</c:v>
                </c:pt>
                <c:pt idx="15">
                  <c:v>EU</c:v>
                </c:pt>
                <c:pt idx="16">
                  <c:v>SEM</c:v>
                </c:pt>
                <c:pt idx="18">
                  <c:v>EU</c:v>
                </c:pt>
                <c:pt idx="19">
                  <c:v>SEM</c:v>
                </c:pt>
                <c:pt idx="21">
                  <c:v>EU</c:v>
                </c:pt>
                <c:pt idx="22">
                  <c:v>SEM</c:v>
                </c:pt>
              </c:strCache>
            </c:strRef>
          </c:cat>
          <c:val>
            <c:numRef>
              <c:f>Sheet1!$E$12:$E$34</c:f>
              <c:numCache>
                <c:formatCode>General</c:formatCode>
                <c:ptCount val="23"/>
                <c:pt idx="0" formatCode="0\%">
                  <c:v>1.5</c:v>
                </c:pt>
                <c:pt idx="3" formatCode="0\%">
                  <c:v>1.3</c:v>
                </c:pt>
                <c:pt idx="6" formatCode="0\%">
                  <c:v>2</c:v>
                </c:pt>
                <c:pt idx="9" formatCode="0\%">
                  <c:v>1.3</c:v>
                </c:pt>
                <c:pt idx="12" formatCode="0\%">
                  <c:v>1.2</c:v>
                </c:pt>
                <c:pt idx="15" formatCode="0\%">
                  <c:v>1.8</c:v>
                </c:pt>
                <c:pt idx="18" formatCode="0\%">
                  <c:v>4.2</c:v>
                </c:pt>
                <c:pt idx="21" formatCode="0\%">
                  <c:v>3.9</c:v>
                </c:pt>
              </c:numCache>
            </c:numRef>
          </c:val>
          <c:extLst>
            <c:ext xmlns:c16="http://schemas.microsoft.com/office/drawing/2014/chart" uri="{C3380CC4-5D6E-409C-BE32-E72D297353CC}">
              <c16:uniqueId val="{00000004-F8F6-4AC7-ACC4-F88F0F439451}"/>
            </c:ext>
          </c:extLst>
        </c:ser>
        <c:ser>
          <c:idx val="4"/>
          <c:order val="4"/>
          <c:tx>
            <c:strRef>
              <c:f>Sheet1!$F$11</c:f>
              <c:strCache>
                <c:ptCount val="1"/>
                <c:pt idx="0">
                  <c:v>Definitely2</c:v>
                </c:pt>
              </c:strCache>
            </c:strRef>
          </c:tx>
          <c:spPr>
            <a:solidFill>
              <a:srgbClr val="007681"/>
            </a:solidFill>
            <a:ln>
              <a:noFill/>
            </a:ln>
            <a:effectLst/>
          </c:spPr>
          <c:invertIfNegative val="0"/>
          <c:dLbls>
            <c:numFmt formatCode="#,##0" sourceLinked="0"/>
            <c:spPr>
              <a:noFill/>
              <a:ln>
                <a:noFill/>
              </a:ln>
              <a:effectLst/>
            </c:spPr>
            <c:txPr>
              <a:bodyPr rot="0" spcFirstLastPara="1" vertOverflow="ellipsis" vert="horz" wrap="square" anchor="ctr" anchorCtr="1"/>
              <a:lstStyle/>
              <a:p>
                <a:pPr>
                  <a:defRPr sz="1200" b="1" i="0" u="none" strike="noStrike" kern="1200" baseline="0">
                    <a:solidFill>
                      <a:schemeClr val="bg1">
                        <a:lumMod val="9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Sheet1!$A$12:$A$34</c:f>
              <c:strCache>
                <c:ptCount val="23"/>
                <c:pt idx="0">
                  <c:v>EU</c:v>
                </c:pt>
                <c:pt idx="1">
                  <c:v>SEM</c:v>
                </c:pt>
                <c:pt idx="3">
                  <c:v>EU</c:v>
                </c:pt>
                <c:pt idx="4">
                  <c:v>SEM</c:v>
                </c:pt>
                <c:pt idx="6">
                  <c:v>EU</c:v>
                </c:pt>
                <c:pt idx="7">
                  <c:v>SEM</c:v>
                </c:pt>
                <c:pt idx="9">
                  <c:v>EU</c:v>
                </c:pt>
                <c:pt idx="10">
                  <c:v>SEM</c:v>
                </c:pt>
                <c:pt idx="12">
                  <c:v>EU</c:v>
                </c:pt>
                <c:pt idx="13">
                  <c:v>SEM</c:v>
                </c:pt>
                <c:pt idx="15">
                  <c:v>EU</c:v>
                </c:pt>
                <c:pt idx="16">
                  <c:v>SEM</c:v>
                </c:pt>
                <c:pt idx="18">
                  <c:v>EU</c:v>
                </c:pt>
                <c:pt idx="19">
                  <c:v>SEM</c:v>
                </c:pt>
                <c:pt idx="21">
                  <c:v>EU</c:v>
                </c:pt>
                <c:pt idx="22">
                  <c:v>SEM</c:v>
                </c:pt>
              </c:strCache>
            </c:strRef>
          </c:cat>
          <c:val>
            <c:numRef>
              <c:f>Sheet1!$F$12:$F$34</c:f>
              <c:numCache>
                <c:formatCode>0\%</c:formatCode>
                <c:ptCount val="23"/>
                <c:pt idx="1">
                  <c:v>77.8</c:v>
                </c:pt>
                <c:pt idx="4">
                  <c:v>63.4</c:v>
                </c:pt>
                <c:pt idx="7">
                  <c:v>70.400000000000006</c:v>
                </c:pt>
                <c:pt idx="10">
                  <c:v>45.3</c:v>
                </c:pt>
                <c:pt idx="13">
                  <c:v>50.6</c:v>
                </c:pt>
                <c:pt idx="16">
                  <c:v>54.1</c:v>
                </c:pt>
                <c:pt idx="19">
                  <c:v>49.9</c:v>
                </c:pt>
                <c:pt idx="22">
                  <c:v>56.9</c:v>
                </c:pt>
              </c:numCache>
            </c:numRef>
          </c:val>
          <c:extLst>
            <c:ext xmlns:c16="http://schemas.microsoft.com/office/drawing/2014/chart" uri="{C3380CC4-5D6E-409C-BE32-E72D297353CC}">
              <c16:uniqueId val="{00000005-F8F6-4AC7-ACC4-F88F0F439451}"/>
            </c:ext>
          </c:extLst>
        </c:ser>
        <c:ser>
          <c:idx val="5"/>
          <c:order val="5"/>
          <c:tx>
            <c:strRef>
              <c:f>Sheet1!$G$11</c:f>
              <c:strCache>
                <c:ptCount val="1"/>
                <c:pt idx="0">
                  <c:v>Maybe3</c:v>
                </c:pt>
              </c:strCache>
            </c:strRef>
          </c:tx>
          <c:spPr>
            <a:solidFill>
              <a:srgbClr val="71B2C9"/>
            </a:solidFill>
            <a:ln>
              <a:noFill/>
            </a:ln>
            <a:effectLst/>
          </c:spPr>
          <c:invertIfNegative val="0"/>
          <c:dLbls>
            <c:numFmt formatCode="#,##0" sourceLinked="0"/>
            <c:spPr>
              <a:noFill/>
              <a:ln>
                <a:noFill/>
              </a:ln>
              <a:effectLst/>
            </c:spPr>
            <c:txPr>
              <a:bodyPr rot="0" spcFirstLastPara="1" vertOverflow="ellipsis" vert="horz" wrap="square" anchor="ctr" anchorCtr="1"/>
              <a:lstStyle/>
              <a:p>
                <a:pPr>
                  <a:defRPr sz="1200" b="1" i="0" u="none" strike="noStrike" kern="1200" baseline="0">
                    <a:solidFill>
                      <a:schemeClr val="bg1">
                        <a:lumMod val="9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Sheet1!$A$12:$A$34</c:f>
              <c:strCache>
                <c:ptCount val="23"/>
                <c:pt idx="0">
                  <c:v>EU</c:v>
                </c:pt>
                <c:pt idx="1">
                  <c:v>SEM</c:v>
                </c:pt>
                <c:pt idx="3">
                  <c:v>EU</c:v>
                </c:pt>
                <c:pt idx="4">
                  <c:v>SEM</c:v>
                </c:pt>
                <c:pt idx="6">
                  <c:v>EU</c:v>
                </c:pt>
                <c:pt idx="7">
                  <c:v>SEM</c:v>
                </c:pt>
                <c:pt idx="9">
                  <c:v>EU</c:v>
                </c:pt>
                <c:pt idx="10">
                  <c:v>SEM</c:v>
                </c:pt>
                <c:pt idx="12">
                  <c:v>EU</c:v>
                </c:pt>
                <c:pt idx="13">
                  <c:v>SEM</c:v>
                </c:pt>
                <c:pt idx="15">
                  <c:v>EU</c:v>
                </c:pt>
                <c:pt idx="16">
                  <c:v>SEM</c:v>
                </c:pt>
                <c:pt idx="18">
                  <c:v>EU</c:v>
                </c:pt>
                <c:pt idx="19">
                  <c:v>SEM</c:v>
                </c:pt>
                <c:pt idx="21">
                  <c:v>EU</c:v>
                </c:pt>
                <c:pt idx="22">
                  <c:v>SEM</c:v>
                </c:pt>
              </c:strCache>
            </c:strRef>
          </c:cat>
          <c:val>
            <c:numRef>
              <c:f>Sheet1!$G$12:$G$34</c:f>
              <c:numCache>
                <c:formatCode>0\%</c:formatCode>
                <c:ptCount val="23"/>
                <c:pt idx="1">
                  <c:v>15.6</c:v>
                </c:pt>
                <c:pt idx="4">
                  <c:v>22.2</c:v>
                </c:pt>
                <c:pt idx="7">
                  <c:v>18.399999999999999</c:v>
                </c:pt>
                <c:pt idx="10">
                  <c:v>42.1</c:v>
                </c:pt>
                <c:pt idx="13">
                  <c:v>21.3</c:v>
                </c:pt>
                <c:pt idx="16">
                  <c:v>25.8</c:v>
                </c:pt>
                <c:pt idx="19">
                  <c:v>24.6</c:v>
                </c:pt>
                <c:pt idx="22">
                  <c:v>25.6</c:v>
                </c:pt>
              </c:numCache>
            </c:numRef>
          </c:val>
          <c:extLst>
            <c:ext xmlns:c16="http://schemas.microsoft.com/office/drawing/2014/chart" uri="{C3380CC4-5D6E-409C-BE32-E72D297353CC}">
              <c16:uniqueId val="{00000006-F8F6-4AC7-ACC4-F88F0F439451}"/>
            </c:ext>
          </c:extLst>
        </c:ser>
        <c:ser>
          <c:idx val="6"/>
          <c:order val="6"/>
          <c:tx>
            <c:strRef>
              <c:f>Sheet1!$H$11</c:f>
              <c:strCache>
                <c:ptCount val="1"/>
                <c:pt idx="0">
                  <c:v>No4</c:v>
                </c:pt>
              </c:strCache>
            </c:strRef>
          </c:tx>
          <c:spPr>
            <a:solidFill>
              <a:srgbClr val="F1BE48"/>
            </a:solidFill>
            <a:ln>
              <a:noFill/>
            </a:ln>
            <a:effectLst/>
          </c:spPr>
          <c:invertIfNegative val="0"/>
          <c:dLbls>
            <c:numFmt formatCode="#,##0" sourceLinked="0"/>
            <c:spPr>
              <a:noFill/>
              <a:ln>
                <a:noFill/>
              </a:ln>
              <a:effectLst/>
            </c:spPr>
            <c:txPr>
              <a:bodyPr rot="0" spcFirstLastPara="1" vertOverflow="ellipsis" vert="horz" wrap="square" anchor="ctr" anchorCtr="1"/>
              <a:lstStyle/>
              <a:p>
                <a:pPr>
                  <a:defRPr sz="1200" b="1" i="0" u="none" strike="noStrike" kern="1200" baseline="0">
                    <a:solidFill>
                      <a:schemeClr val="bg1">
                        <a:lumMod val="9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Sheet1!$A$12:$A$34</c:f>
              <c:strCache>
                <c:ptCount val="23"/>
                <c:pt idx="0">
                  <c:v>EU</c:v>
                </c:pt>
                <c:pt idx="1">
                  <c:v>SEM</c:v>
                </c:pt>
                <c:pt idx="3">
                  <c:v>EU</c:v>
                </c:pt>
                <c:pt idx="4">
                  <c:v>SEM</c:v>
                </c:pt>
                <c:pt idx="6">
                  <c:v>EU</c:v>
                </c:pt>
                <c:pt idx="7">
                  <c:v>SEM</c:v>
                </c:pt>
                <c:pt idx="9">
                  <c:v>EU</c:v>
                </c:pt>
                <c:pt idx="10">
                  <c:v>SEM</c:v>
                </c:pt>
                <c:pt idx="12">
                  <c:v>EU</c:v>
                </c:pt>
                <c:pt idx="13">
                  <c:v>SEM</c:v>
                </c:pt>
                <c:pt idx="15">
                  <c:v>EU</c:v>
                </c:pt>
                <c:pt idx="16">
                  <c:v>SEM</c:v>
                </c:pt>
                <c:pt idx="18">
                  <c:v>EU</c:v>
                </c:pt>
                <c:pt idx="19">
                  <c:v>SEM</c:v>
                </c:pt>
                <c:pt idx="21">
                  <c:v>EU</c:v>
                </c:pt>
                <c:pt idx="22">
                  <c:v>SEM</c:v>
                </c:pt>
              </c:strCache>
            </c:strRef>
          </c:cat>
          <c:val>
            <c:numRef>
              <c:f>Sheet1!$H$12:$H$34</c:f>
              <c:numCache>
                <c:formatCode>0\%</c:formatCode>
                <c:ptCount val="23"/>
                <c:pt idx="1">
                  <c:v>5.8</c:v>
                </c:pt>
                <c:pt idx="4">
                  <c:v>12.3</c:v>
                </c:pt>
                <c:pt idx="7">
                  <c:v>9.9</c:v>
                </c:pt>
                <c:pt idx="10">
                  <c:v>11.3</c:v>
                </c:pt>
                <c:pt idx="13">
                  <c:v>26</c:v>
                </c:pt>
                <c:pt idx="16">
                  <c:v>16.3</c:v>
                </c:pt>
                <c:pt idx="19">
                  <c:v>19.399999999999999</c:v>
                </c:pt>
                <c:pt idx="22">
                  <c:v>14.4</c:v>
                </c:pt>
              </c:numCache>
            </c:numRef>
          </c:val>
          <c:extLst>
            <c:ext xmlns:c16="http://schemas.microsoft.com/office/drawing/2014/chart" uri="{C3380CC4-5D6E-409C-BE32-E72D297353CC}">
              <c16:uniqueId val="{00000007-F8F6-4AC7-ACC4-F88F0F439451}"/>
            </c:ext>
          </c:extLst>
        </c:ser>
        <c:ser>
          <c:idx val="7"/>
          <c:order val="7"/>
          <c:tx>
            <c:strRef>
              <c:f>Sheet1!$I$11</c:f>
              <c:strCache>
                <c:ptCount val="1"/>
                <c:pt idx="0">
                  <c:v>DK/REF5</c:v>
                </c:pt>
              </c:strCache>
            </c:strRef>
          </c:tx>
          <c:spPr>
            <a:solidFill>
              <a:schemeClr val="bg1">
                <a:lumMod val="85000"/>
              </a:schemeClr>
            </a:solidFill>
            <a:ln>
              <a:noFill/>
            </a:ln>
            <a:effectLst/>
          </c:spPr>
          <c:invertIfNegative val="0"/>
          <c:cat>
            <c:strRef>
              <c:f>Sheet1!$A$12:$A$34</c:f>
              <c:strCache>
                <c:ptCount val="23"/>
                <c:pt idx="0">
                  <c:v>EU</c:v>
                </c:pt>
                <c:pt idx="1">
                  <c:v>SEM</c:v>
                </c:pt>
                <c:pt idx="3">
                  <c:v>EU</c:v>
                </c:pt>
                <c:pt idx="4">
                  <c:v>SEM</c:v>
                </c:pt>
                <c:pt idx="6">
                  <c:v>EU</c:v>
                </c:pt>
                <c:pt idx="7">
                  <c:v>SEM</c:v>
                </c:pt>
                <c:pt idx="9">
                  <c:v>EU</c:v>
                </c:pt>
                <c:pt idx="10">
                  <c:v>SEM</c:v>
                </c:pt>
                <c:pt idx="12">
                  <c:v>EU</c:v>
                </c:pt>
                <c:pt idx="13">
                  <c:v>SEM</c:v>
                </c:pt>
                <c:pt idx="15">
                  <c:v>EU</c:v>
                </c:pt>
                <c:pt idx="16">
                  <c:v>SEM</c:v>
                </c:pt>
                <c:pt idx="18">
                  <c:v>EU</c:v>
                </c:pt>
                <c:pt idx="19">
                  <c:v>SEM</c:v>
                </c:pt>
                <c:pt idx="21">
                  <c:v>EU</c:v>
                </c:pt>
                <c:pt idx="22">
                  <c:v>SEM</c:v>
                </c:pt>
              </c:strCache>
            </c:strRef>
          </c:cat>
          <c:val>
            <c:numRef>
              <c:f>Sheet1!$I$12:$I$34</c:f>
              <c:numCache>
                <c:formatCode>0\%</c:formatCode>
                <c:ptCount val="23"/>
                <c:pt idx="1">
                  <c:v>0.8</c:v>
                </c:pt>
                <c:pt idx="4">
                  <c:v>2.2000000000000002</c:v>
                </c:pt>
                <c:pt idx="7">
                  <c:v>1.3</c:v>
                </c:pt>
                <c:pt idx="10">
                  <c:v>1.3</c:v>
                </c:pt>
                <c:pt idx="13">
                  <c:v>2.1</c:v>
                </c:pt>
                <c:pt idx="16">
                  <c:v>3.8</c:v>
                </c:pt>
                <c:pt idx="19">
                  <c:v>6.2</c:v>
                </c:pt>
                <c:pt idx="22">
                  <c:v>3</c:v>
                </c:pt>
              </c:numCache>
            </c:numRef>
          </c:val>
          <c:extLst>
            <c:ext xmlns:c16="http://schemas.microsoft.com/office/drawing/2014/chart" uri="{C3380CC4-5D6E-409C-BE32-E72D297353CC}">
              <c16:uniqueId val="{00000008-F8F6-4AC7-ACC4-F88F0F439451}"/>
            </c:ext>
          </c:extLst>
        </c:ser>
        <c:dLbls>
          <c:showLegendKey val="0"/>
          <c:showVal val="0"/>
          <c:showCatName val="0"/>
          <c:showSerName val="0"/>
          <c:showPercent val="0"/>
          <c:showBubbleSize val="0"/>
        </c:dLbls>
        <c:gapWidth val="10"/>
        <c:overlap val="100"/>
        <c:axId val="548482464"/>
        <c:axId val="548482792"/>
      </c:barChart>
      <c:catAx>
        <c:axId val="548482464"/>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1" i="0" u="none" strike="noStrike" kern="1200" baseline="0">
                <a:solidFill>
                  <a:schemeClr val="bg1">
                    <a:lumMod val="50000"/>
                  </a:schemeClr>
                </a:solidFill>
                <a:latin typeface="+mn-lt"/>
                <a:ea typeface="+mn-ea"/>
                <a:cs typeface="+mn-cs"/>
              </a:defRPr>
            </a:pPr>
            <a:endParaRPr lang="en-US"/>
          </a:p>
        </c:txPr>
        <c:crossAx val="548482792"/>
        <c:crosses val="autoZero"/>
        <c:auto val="1"/>
        <c:lblAlgn val="ctr"/>
        <c:lblOffset val="50"/>
        <c:noMultiLvlLbl val="0"/>
      </c:catAx>
      <c:valAx>
        <c:axId val="548482792"/>
        <c:scaling>
          <c:orientation val="minMax"/>
        </c:scaling>
        <c:delete val="1"/>
        <c:axPos val="t"/>
        <c:numFmt formatCode="0%" sourceLinked="1"/>
        <c:majorTickMark val="none"/>
        <c:minorTickMark val="none"/>
        <c:tickLblPos val="nextTo"/>
        <c:crossAx val="548482464"/>
        <c:crosses val="autoZero"/>
        <c:crossBetween val="between"/>
      </c:valAx>
      <c:spPr>
        <a:noFill/>
        <a:ln>
          <a:noFill/>
        </a:ln>
        <a:effectLst/>
      </c:spPr>
    </c:plotArea>
    <c:plotVisOnly val="1"/>
    <c:dispBlanksAs val="gap"/>
    <c:showDLblsOverMax val="0"/>
  </c:chart>
  <c:spPr>
    <a:noFill/>
    <a:ln>
      <a:noFill/>
    </a:ln>
    <a:effectLst/>
  </c:spPr>
  <c:txPr>
    <a:bodyPr/>
    <a:lstStyle/>
    <a:p>
      <a:pPr>
        <a:defRPr sz="1200" b="1">
          <a:solidFill>
            <a:schemeClr val="bg1">
              <a:lumMod val="95000"/>
            </a:schemeClr>
          </a:solidFill>
        </a:defRPr>
      </a:pPr>
      <a:endParaRPr lang="en-US"/>
    </a:p>
  </c:txPr>
  <c:externalData r:id="rId4">
    <c:autoUpdate val="0"/>
  </c:externalData>
</c:chartSpace>
</file>

<file path=ppt/charts/chart4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900" b="1" i="0" u="none" strike="noStrike" kern="1200" spc="0" baseline="0">
                <a:solidFill>
                  <a:schemeClr val="tx1">
                    <a:lumMod val="65000"/>
                    <a:lumOff val="35000"/>
                  </a:schemeClr>
                </a:solidFill>
                <a:latin typeface="+mn-lt"/>
                <a:ea typeface="+mn-ea"/>
                <a:cs typeface="+mn-cs"/>
              </a:defRPr>
            </a:pPr>
            <a:r>
              <a:rPr lang="en-GB" sz="1900" b="1" dirty="0"/>
              <a:t>Croatia</a:t>
            </a:r>
          </a:p>
        </c:rich>
      </c:tx>
      <c:layout>
        <c:manualLayout>
          <c:xMode val="edge"/>
          <c:yMode val="edge"/>
          <c:x val="0.67491297397763017"/>
          <c:y val="1.6686269671999238E-2"/>
        </c:manualLayout>
      </c:layout>
      <c:overlay val="0"/>
      <c:spPr>
        <a:noFill/>
        <a:ln>
          <a:noFill/>
        </a:ln>
        <a:effectLst/>
      </c:spPr>
      <c:txPr>
        <a:bodyPr rot="0" spcFirstLastPara="1" vertOverflow="ellipsis" vert="horz" wrap="square" anchor="ctr" anchorCtr="1"/>
        <a:lstStyle/>
        <a:p>
          <a:pPr>
            <a:defRPr sz="1900" b="1"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0.52092429829528719"/>
          <c:y val="8.4416707545354963E-2"/>
          <c:w val="0.44495490665779958"/>
          <c:h val="0.7891199340919719"/>
        </c:manualLayout>
      </c:layout>
      <c:barChart>
        <c:barDir val="bar"/>
        <c:grouping val="percentStacked"/>
        <c:varyColors val="0"/>
        <c:ser>
          <c:idx val="0"/>
          <c:order val="0"/>
          <c:tx>
            <c:strRef>
              <c:f>Sheet1!$BO$1</c:f>
              <c:strCache>
                <c:ptCount val="1"/>
                <c:pt idx="0">
                  <c:v>Definitely362</c:v>
                </c:pt>
              </c:strCache>
            </c:strRef>
          </c:tx>
          <c:spPr>
            <a:solidFill>
              <a:srgbClr val="007681"/>
            </a:solidFill>
            <a:ln>
              <a:noFill/>
            </a:ln>
            <a:effectLst/>
          </c:spPr>
          <c:invertIfNegative val="0"/>
          <c:dLbls>
            <c:dLbl>
              <c:idx val="4"/>
              <c:layout>
                <c:manualLayout>
                  <c:x val="2.802940660178842E-3"/>
                  <c:y val="2.927416391964483E-3"/>
                </c:manualLayout>
              </c:layout>
              <c:numFmt formatCode="#,##0" sourceLinked="0"/>
              <c:spPr>
                <a:noFill/>
                <a:ln>
                  <a:noFill/>
                </a:ln>
                <a:effectLst/>
              </c:spPr>
              <c:txPr>
                <a:bodyPr rot="0" spcFirstLastPara="1" vertOverflow="ellipsis" vert="horz" wrap="square" lIns="38100" tIns="19050" rIns="38100" bIns="19050" anchor="ctr" anchorCtr="0">
                  <a:spAutoFit/>
                </a:bodyPr>
                <a:lstStyle/>
                <a:p>
                  <a:pPr algn="ctr">
                    <a:defRPr lang="en-US" sz="1400" b="1"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9764-4536-97CC-B7C98EB4D2FC}"/>
                </c:ext>
              </c:extLst>
            </c:dLbl>
            <c:numFmt formatCode="#,##0" sourceLinked="0"/>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Sheet1!$BI$2:$BI$9</c:f>
              <c:strCache>
                <c:ptCount val="8"/>
                <c:pt idx="0">
                  <c:v>Education and training</c:v>
                </c:pt>
                <c:pt idx="1">
                  <c:v>Recognition of cultural diversity</c:v>
                </c:pt>
                <c:pt idx="2">
                  <c:v>Environmental sustainability</c:v>
                </c:pt>
                <c:pt idx="3">
                  <c:v>Economic growth and employment</c:v>
                </c:pt>
                <c:pt idx="4">
                  <c:v>Gender equality</c:v>
                </c:pt>
                <c:pt idx="5">
                  <c:v>Individual freedom and rule of law</c:v>
                </c:pt>
                <c:pt idx="6">
                  <c:v>Support for NGOs and civil society organisations</c:v>
                </c:pt>
                <c:pt idx="7">
                  <c:v>Fair response to refugee situation</c:v>
                </c:pt>
              </c:strCache>
            </c:strRef>
          </c:cat>
          <c:val>
            <c:numRef>
              <c:f>Sheet1!$BO$2:$BO$9</c:f>
              <c:numCache>
                <c:formatCode>0\%</c:formatCode>
                <c:ptCount val="8"/>
                <c:pt idx="0">
                  <c:v>66.7</c:v>
                </c:pt>
                <c:pt idx="1">
                  <c:v>62.6</c:v>
                </c:pt>
                <c:pt idx="2">
                  <c:v>58.3</c:v>
                </c:pt>
                <c:pt idx="3">
                  <c:v>52.1</c:v>
                </c:pt>
                <c:pt idx="4">
                  <c:v>49.8</c:v>
                </c:pt>
                <c:pt idx="5">
                  <c:v>46.3</c:v>
                </c:pt>
                <c:pt idx="6">
                  <c:v>41.6</c:v>
                </c:pt>
                <c:pt idx="7">
                  <c:v>31.9</c:v>
                </c:pt>
              </c:numCache>
            </c:numRef>
          </c:val>
          <c:extLst>
            <c:ext xmlns:c16="http://schemas.microsoft.com/office/drawing/2014/chart" uri="{C3380CC4-5D6E-409C-BE32-E72D297353CC}">
              <c16:uniqueId val="{00000001-9764-4536-97CC-B7C98EB4D2FC}"/>
            </c:ext>
          </c:extLst>
        </c:ser>
        <c:ser>
          <c:idx val="1"/>
          <c:order val="1"/>
          <c:tx>
            <c:strRef>
              <c:f>Sheet1!$BP$1</c:f>
              <c:strCache>
                <c:ptCount val="1"/>
                <c:pt idx="0">
                  <c:v>Maybe373</c:v>
                </c:pt>
              </c:strCache>
            </c:strRef>
          </c:tx>
          <c:spPr>
            <a:solidFill>
              <a:srgbClr val="71B2C9"/>
            </a:solidFill>
            <a:ln>
              <a:noFill/>
            </a:ln>
            <a:effectLst/>
          </c:spPr>
          <c:invertIfNegative val="0"/>
          <c:dLbls>
            <c:numFmt formatCode="#,##0" sourceLinked="0"/>
            <c:spPr>
              <a:noFill/>
              <a:ln>
                <a:noFill/>
              </a:ln>
              <a:effectLst/>
            </c:spPr>
            <c:txPr>
              <a:bodyPr rot="0" spcFirstLastPara="1" vertOverflow="ellipsis" vert="horz" wrap="square" lIns="38100" tIns="19050" rIns="38100" bIns="19050" anchor="ctr" anchorCtr="0">
                <a:spAutoFit/>
              </a:bodyPr>
              <a:lstStyle/>
              <a:p>
                <a:pPr algn="ctr">
                  <a:defRPr lang="en-GB" sz="1400" b="1"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Sheet1!$BI$2:$BI$9</c:f>
              <c:strCache>
                <c:ptCount val="8"/>
                <c:pt idx="0">
                  <c:v>Education and training</c:v>
                </c:pt>
                <c:pt idx="1">
                  <c:v>Recognition of cultural diversity</c:v>
                </c:pt>
                <c:pt idx="2">
                  <c:v>Environmental sustainability</c:v>
                </c:pt>
                <c:pt idx="3">
                  <c:v>Economic growth and employment</c:v>
                </c:pt>
                <c:pt idx="4">
                  <c:v>Gender equality</c:v>
                </c:pt>
                <c:pt idx="5">
                  <c:v>Individual freedom and rule of law</c:v>
                </c:pt>
                <c:pt idx="6">
                  <c:v>Support for NGOs and civil society organisations</c:v>
                </c:pt>
                <c:pt idx="7">
                  <c:v>Fair response to refugee situation</c:v>
                </c:pt>
              </c:strCache>
            </c:strRef>
          </c:cat>
          <c:val>
            <c:numRef>
              <c:f>Sheet1!$BP$2:$BP$9</c:f>
              <c:numCache>
                <c:formatCode>0\%</c:formatCode>
                <c:ptCount val="8"/>
                <c:pt idx="0">
                  <c:v>26.2</c:v>
                </c:pt>
                <c:pt idx="1">
                  <c:v>31</c:v>
                </c:pt>
                <c:pt idx="2">
                  <c:v>32.5</c:v>
                </c:pt>
                <c:pt idx="3">
                  <c:v>35.1</c:v>
                </c:pt>
                <c:pt idx="4">
                  <c:v>36</c:v>
                </c:pt>
                <c:pt idx="5">
                  <c:v>38.6</c:v>
                </c:pt>
                <c:pt idx="6">
                  <c:v>43.6</c:v>
                </c:pt>
                <c:pt idx="7">
                  <c:v>41.8</c:v>
                </c:pt>
              </c:numCache>
            </c:numRef>
          </c:val>
          <c:extLst>
            <c:ext xmlns:c16="http://schemas.microsoft.com/office/drawing/2014/chart" uri="{C3380CC4-5D6E-409C-BE32-E72D297353CC}">
              <c16:uniqueId val="{00000002-9764-4536-97CC-B7C98EB4D2FC}"/>
            </c:ext>
          </c:extLst>
        </c:ser>
        <c:ser>
          <c:idx val="2"/>
          <c:order val="2"/>
          <c:tx>
            <c:strRef>
              <c:f>Sheet1!$BQ$1</c:f>
              <c:strCache>
                <c:ptCount val="1"/>
                <c:pt idx="0">
                  <c:v>No384</c:v>
                </c:pt>
              </c:strCache>
            </c:strRef>
          </c:tx>
          <c:spPr>
            <a:solidFill>
              <a:srgbClr val="F1BE48"/>
            </a:solidFill>
            <a:ln>
              <a:noFill/>
            </a:ln>
            <a:effectLst/>
          </c:spPr>
          <c:invertIfNegative val="0"/>
          <c:dLbls>
            <c:numFmt formatCode="#,##0" sourceLinked="0"/>
            <c:spPr>
              <a:noFill/>
              <a:ln>
                <a:noFill/>
              </a:ln>
              <a:effectLst/>
            </c:spPr>
            <c:txPr>
              <a:bodyPr rot="0" spcFirstLastPara="1" vertOverflow="ellipsis" vert="horz" wrap="square" lIns="38100" tIns="19050" rIns="38100" bIns="19050" anchor="ctr" anchorCtr="0">
                <a:spAutoFit/>
              </a:bodyPr>
              <a:lstStyle/>
              <a:p>
                <a:pPr algn="ctr">
                  <a:defRPr lang="en-GB" sz="1400" b="1"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Sheet1!$BI$2:$BI$9</c:f>
              <c:strCache>
                <c:ptCount val="8"/>
                <c:pt idx="0">
                  <c:v>Education and training</c:v>
                </c:pt>
                <c:pt idx="1">
                  <c:v>Recognition of cultural diversity</c:v>
                </c:pt>
                <c:pt idx="2">
                  <c:v>Environmental sustainability</c:v>
                </c:pt>
                <c:pt idx="3">
                  <c:v>Economic growth and employment</c:v>
                </c:pt>
                <c:pt idx="4">
                  <c:v>Gender equality</c:v>
                </c:pt>
                <c:pt idx="5">
                  <c:v>Individual freedom and rule of law</c:v>
                </c:pt>
                <c:pt idx="6">
                  <c:v>Support for NGOs and civil society organisations</c:v>
                </c:pt>
                <c:pt idx="7">
                  <c:v>Fair response to refugee situation</c:v>
                </c:pt>
              </c:strCache>
            </c:strRef>
          </c:cat>
          <c:val>
            <c:numRef>
              <c:f>Sheet1!$BQ$2:$BQ$9</c:f>
              <c:numCache>
                <c:formatCode>0\%</c:formatCode>
                <c:ptCount val="8"/>
                <c:pt idx="0">
                  <c:v>6.5</c:v>
                </c:pt>
                <c:pt idx="1">
                  <c:v>5.6</c:v>
                </c:pt>
                <c:pt idx="2">
                  <c:v>8.1</c:v>
                </c:pt>
                <c:pt idx="3">
                  <c:v>11.4</c:v>
                </c:pt>
                <c:pt idx="4">
                  <c:v>12.8</c:v>
                </c:pt>
                <c:pt idx="5">
                  <c:v>12.7</c:v>
                </c:pt>
                <c:pt idx="6">
                  <c:v>11.8</c:v>
                </c:pt>
                <c:pt idx="7">
                  <c:v>21</c:v>
                </c:pt>
              </c:numCache>
            </c:numRef>
          </c:val>
          <c:extLst>
            <c:ext xmlns:c16="http://schemas.microsoft.com/office/drawing/2014/chart" uri="{C3380CC4-5D6E-409C-BE32-E72D297353CC}">
              <c16:uniqueId val="{00000003-9764-4536-97CC-B7C98EB4D2FC}"/>
            </c:ext>
          </c:extLst>
        </c:ser>
        <c:ser>
          <c:idx val="3"/>
          <c:order val="3"/>
          <c:tx>
            <c:strRef>
              <c:f>Sheet1!$BR$1</c:f>
              <c:strCache>
                <c:ptCount val="1"/>
                <c:pt idx="0">
                  <c:v>DK/REF395</c:v>
                </c:pt>
              </c:strCache>
            </c:strRef>
          </c:tx>
          <c:spPr>
            <a:solidFill>
              <a:schemeClr val="bg1">
                <a:lumMod val="85000"/>
              </a:schemeClr>
            </a:solidFill>
            <a:ln>
              <a:noFill/>
            </a:ln>
            <a:effectLst/>
          </c:spPr>
          <c:invertIfNegative val="0"/>
          <c:cat>
            <c:strRef>
              <c:f>Sheet1!$BI$2:$BI$9</c:f>
              <c:strCache>
                <c:ptCount val="8"/>
                <c:pt idx="0">
                  <c:v>Education and training</c:v>
                </c:pt>
                <c:pt idx="1">
                  <c:v>Recognition of cultural diversity</c:v>
                </c:pt>
                <c:pt idx="2">
                  <c:v>Environmental sustainability</c:v>
                </c:pt>
                <c:pt idx="3">
                  <c:v>Economic growth and employment</c:v>
                </c:pt>
                <c:pt idx="4">
                  <c:v>Gender equality</c:v>
                </c:pt>
                <c:pt idx="5">
                  <c:v>Individual freedom and rule of law</c:v>
                </c:pt>
                <c:pt idx="6">
                  <c:v>Support for NGOs and civil society organisations</c:v>
                </c:pt>
                <c:pt idx="7">
                  <c:v>Fair response to refugee situation</c:v>
                </c:pt>
              </c:strCache>
            </c:strRef>
          </c:cat>
          <c:val>
            <c:numRef>
              <c:f>Sheet1!$BR$2:$BR$9</c:f>
              <c:numCache>
                <c:formatCode>0\%</c:formatCode>
                <c:ptCount val="8"/>
                <c:pt idx="0">
                  <c:v>0.6</c:v>
                </c:pt>
                <c:pt idx="1">
                  <c:v>0.7</c:v>
                </c:pt>
                <c:pt idx="2">
                  <c:v>1.1000000000000001</c:v>
                </c:pt>
                <c:pt idx="3">
                  <c:v>1.4</c:v>
                </c:pt>
                <c:pt idx="4">
                  <c:v>1.4</c:v>
                </c:pt>
                <c:pt idx="5">
                  <c:v>2.4</c:v>
                </c:pt>
                <c:pt idx="6">
                  <c:v>2.8</c:v>
                </c:pt>
                <c:pt idx="7">
                  <c:v>5.2</c:v>
                </c:pt>
              </c:numCache>
            </c:numRef>
          </c:val>
          <c:extLst>
            <c:ext xmlns:c16="http://schemas.microsoft.com/office/drawing/2014/chart" uri="{C3380CC4-5D6E-409C-BE32-E72D297353CC}">
              <c16:uniqueId val="{00000004-9764-4536-97CC-B7C98EB4D2FC}"/>
            </c:ext>
          </c:extLst>
        </c:ser>
        <c:dLbls>
          <c:showLegendKey val="0"/>
          <c:showVal val="0"/>
          <c:showCatName val="0"/>
          <c:showSerName val="0"/>
          <c:showPercent val="0"/>
          <c:showBubbleSize val="0"/>
        </c:dLbls>
        <c:gapWidth val="42"/>
        <c:overlap val="100"/>
        <c:axId val="548482464"/>
        <c:axId val="548482792"/>
      </c:barChart>
      <c:catAx>
        <c:axId val="548482464"/>
        <c:scaling>
          <c:orientation val="maxMin"/>
        </c:scaling>
        <c:delete val="0"/>
        <c:axPos val="l"/>
        <c:numFmt formatCode="General" sourceLinked="1"/>
        <c:majorTickMark val="out"/>
        <c:minorTickMark val="none"/>
        <c:tickLblPos val="low"/>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lgn="r">
              <a:defRPr sz="1400" b="0" i="0" u="none" strike="noStrike" kern="1200" baseline="0">
                <a:solidFill>
                  <a:schemeClr val="tx1">
                    <a:lumMod val="65000"/>
                    <a:lumOff val="35000"/>
                  </a:schemeClr>
                </a:solidFill>
                <a:latin typeface="+mn-lt"/>
                <a:ea typeface="+mn-ea"/>
                <a:cs typeface="+mn-cs"/>
              </a:defRPr>
            </a:pPr>
            <a:endParaRPr lang="en-US"/>
          </a:p>
        </c:txPr>
        <c:crossAx val="548482792"/>
        <c:crosses val="autoZero"/>
        <c:auto val="1"/>
        <c:lblAlgn val="ctr"/>
        <c:lblOffset val="100"/>
        <c:noMultiLvlLbl val="0"/>
      </c:catAx>
      <c:valAx>
        <c:axId val="548482792"/>
        <c:scaling>
          <c:orientation val="minMax"/>
        </c:scaling>
        <c:delete val="1"/>
        <c:axPos val="t"/>
        <c:numFmt formatCode="0%" sourceLinked="1"/>
        <c:majorTickMark val="none"/>
        <c:minorTickMark val="none"/>
        <c:tickLblPos val="nextTo"/>
        <c:crossAx val="548482464"/>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4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lnSpc>
                <a:spcPts val="1600"/>
              </a:lnSpc>
              <a:defRPr sz="1350" b="1" i="1" u="none" strike="noStrike" kern="1200" spc="0" baseline="0">
                <a:solidFill>
                  <a:schemeClr val="bg1">
                    <a:lumMod val="50000"/>
                  </a:schemeClr>
                </a:solidFill>
                <a:latin typeface="+mn-lt"/>
                <a:ea typeface="+mn-ea"/>
                <a:cs typeface="+mn-cs"/>
              </a:defRPr>
            </a:pPr>
            <a:r>
              <a:rPr lang="en-GB" sz="1350" i="1" dirty="0">
                <a:solidFill>
                  <a:schemeClr val="bg1">
                    <a:lumMod val="50000"/>
                  </a:schemeClr>
                </a:solidFill>
              </a:rPr>
              <a:t>Comparison with </a:t>
            </a:r>
          </a:p>
          <a:p>
            <a:pPr>
              <a:lnSpc>
                <a:spcPts val="1600"/>
              </a:lnSpc>
              <a:defRPr sz="1350" i="1">
                <a:solidFill>
                  <a:schemeClr val="bg1">
                    <a:lumMod val="50000"/>
                  </a:schemeClr>
                </a:solidFill>
              </a:defRPr>
            </a:pPr>
            <a:r>
              <a:rPr lang="en-GB" sz="1350" i="1" dirty="0">
                <a:solidFill>
                  <a:schemeClr val="bg1">
                    <a:lumMod val="50000"/>
                  </a:schemeClr>
                </a:solidFill>
              </a:rPr>
              <a:t>European/SEM average</a:t>
            </a:r>
          </a:p>
        </c:rich>
      </c:tx>
      <c:layout>
        <c:manualLayout>
          <c:xMode val="edge"/>
          <c:yMode val="edge"/>
          <c:x val="0.61828402439617347"/>
          <c:y val="2.4082287198037202E-2"/>
        </c:manualLayout>
      </c:layout>
      <c:overlay val="0"/>
      <c:spPr>
        <a:noFill/>
        <a:ln>
          <a:noFill/>
        </a:ln>
        <a:effectLst/>
      </c:spPr>
      <c:txPr>
        <a:bodyPr rot="0" spcFirstLastPara="1" vertOverflow="ellipsis" vert="horz" wrap="square" anchor="ctr" anchorCtr="1"/>
        <a:lstStyle/>
        <a:p>
          <a:pPr>
            <a:lnSpc>
              <a:spcPts val="1600"/>
            </a:lnSpc>
            <a:defRPr sz="1350" b="1" i="1" u="none" strike="noStrike" kern="1200" spc="0" baseline="0">
              <a:solidFill>
                <a:schemeClr val="bg1">
                  <a:lumMod val="50000"/>
                </a:schemeClr>
              </a:solidFill>
              <a:latin typeface="+mn-lt"/>
              <a:ea typeface="+mn-ea"/>
              <a:cs typeface="+mn-cs"/>
            </a:defRPr>
          </a:pPr>
          <a:endParaRPr lang="en-US"/>
        </a:p>
      </c:txPr>
    </c:title>
    <c:autoTitleDeleted val="0"/>
    <c:plotArea>
      <c:layout>
        <c:manualLayout>
          <c:layoutTarget val="inner"/>
          <c:xMode val="edge"/>
          <c:yMode val="edge"/>
          <c:x val="0.54160083541189652"/>
          <c:y val="0.162216891571167"/>
          <c:w val="0.43685383142094353"/>
          <c:h val="0.67520427883637357"/>
        </c:manualLayout>
      </c:layout>
      <c:barChart>
        <c:barDir val="bar"/>
        <c:grouping val="percentStacked"/>
        <c:varyColors val="0"/>
        <c:ser>
          <c:idx val="0"/>
          <c:order val="0"/>
          <c:tx>
            <c:strRef>
              <c:f>Sheet1!$B$7</c:f>
              <c:strCache>
                <c:ptCount val="1"/>
                <c:pt idx="0">
                  <c:v>Strongly agree</c:v>
                </c:pt>
              </c:strCache>
            </c:strRef>
          </c:tx>
          <c:spPr>
            <a:solidFill>
              <a:srgbClr val="007681"/>
            </a:solidFill>
            <a:ln>
              <a:noFill/>
            </a:ln>
            <a:effectLst/>
          </c:spPr>
          <c:invertIfNegative val="0"/>
          <c:dLbls>
            <c:dLbl>
              <c:idx val="4"/>
              <c:layout>
                <c:manualLayout>
                  <c:x val="2.802940660178842E-3"/>
                  <c:y val="2.927416391964483E-3"/>
                </c:manualLayout>
              </c:layout>
              <c:numFmt formatCode="#,##0" sourceLinked="0"/>
              <c:spPr>
                <a:noFill/>
                <a:ln>
                  <a:noFill/>
                </a:ln>
                <a:effectLst/>
              </c:spPr>
              <c:txPr>
                <a:bodyPr rot="0" spcFirstLastPara="1" vertOverflow="ellipsis" vert="horz" wrap="square" anchor="ctr" anchorCtr="1"/>
                <a:lstStyle/>
                <a:p>
                  <a:pPr algn="ctr">
                    <a:defRPr sz="1200" b="1" i="0" u="none" strike="noStrike" kern="1200" baseline="0">
                      <a:solidFill>
                        <a:schemeClr val="bg1">
                          <a:lumMod val="95000"/>
                        </a:schemeClr>
                      </a:solidFill>
                      <a:latin typeface="+mn-lt"/>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0BB4-4BE5-A028-1A1A859FE0E7}"/>
                </c:ext>
              </c:extLst>
            </c:dLbl>
            <c:numFmt formatCode="#,##0" sourceLinked="0"/>
            <c:spPr>
              <a:noFill/>
              <a:ln>
                <a:noFill/>
              </a:ln>
              <a:effectLst/>
            </c:spPr>
            <c:txPr>
              <a:bodyPr rot="0" spcFirstLastPara="1" vertOverflow="ellipsis" vert="horz" wrap="square" anchor="ctr" anchorCtr="1"/>
              <a:lstStyle/>
              <a:p>
                <a:pPr>
                  <a:defRPr sz="1200" b="1" i="0" u="none" strike="noStrike" kern="1200" baseline="0">
                    <a:solidFill>
                      <a:schemeClr val="bg1">
                        <a:lumMod val="9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Sheet1!$A$8:$A$15</c:f>
              <c:strCache>
                <c:ptCount val="8"/>
                <c:pt idx="0">
                  <c:v>EU</c:v>
                </c:pt>
                <c:pt idx="1">
                  <c:v>SEM</c:v>
                </c:pt>
                <c:pt idx="3">
                  <c:v>EU</c:v>
                </c:pt>
                <c:pt idx="4">
                  <c:v>SEM</c:v>
                </c:pt>
                <c:pt idx="6">
                  <c:v>EU</c:v>
                </c:pt>
                <c:pt idx="7">
                  <c:v>SEM</c:v>
                </c:pt>
              </c:strCache>
            </c:strRef>
          </c:cat>
          <c:val>
            <c:numRef>
              <c:f>Sheet1!$B$8:$B$15</c:f>
              <c:numCache>
                <c:formatCode>General</c:formatCode>
                <c:ptCount val="8"/>
                <c:pt idx="0" formatCode="0.0\%">
                  <c:v>53.2</c:v>
                </c:pt>
                <c:pt idx="3" formatCode="0.0\%">
                  <c:v>32.799999999999997</c:v>
                </c:pt>
                <c:pt idx="6" formatCode="0.0\%">
                  <c:v>41.5</c:v>
                </c:pt>
              </c:numCache>
            </c:numRef>
          </c:val>
          <c:extLst>
            <c:ext xmlns:c16="http://schemas.microsoft.com/office/drawing/2014/chart" uri="{C3380CC4-5D6E-409C-BE32-E72D297353CC}">
              <c16:uniqueId val="{00000001-0BB4-4BE5-A028-1A1A859FE0E7}"/>
            </c:ext>
          </c:extLst>
        </c:ser>
        <c:ser>
          <c:idx val="1"/>
          <c:order val="1"/>
          <c:tx>
            <c:strRef>
              <c:f>Sheet1!$C$7</c:f>
              <c:strCache>
                <c:ptCount val="1"/>
                <c:pt idx="0">
                  <c:v>Somewhat agree</c:v>
                </c:pt>
              </c:strCache>
            </c:strRef>
          </c:tx>
          <c:spPr>
            <a:solidFill>
              <a:schemeClr val="accent2"/>
            </a:solidFill>
            <a:ln>
              <a:noFill/>
            </a:ln>
            <a:effectLst/>
          </c:spPr>
          <c:invertIfNegative val="0"/>
          <c:dLbls>
            <c:numFmt formatCode="#,##0" sourceLinked="0"/>
            <c:spPr>
              <a:noFill/>
              <a:ln>
                <a:noFill/>
              </a:ln>
              <a:effectLst/>
            </c:spPr>
            <c:txPr>
              <a:bodyPr rot="0" spcFirstLastPara="1" vertOverflow="ellipsis" vert="horz" wrap="square" anchor="ctr" anchorCtr="1"/>
              <a:lstStyle/>
              <a:p>
                <a:pPr>
                  <a:defRPr sz="1200" b="1" i="0" u="none" strike="noStrike" kern="1200" baseline="0">
                    <a:solidFill>
                      <a:schemeClr val="bg1">
                        <a:lumMod val="9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Sheet1!$A$8:$A$15</c:f>
              <c:strCache>
                <c:ptCount val="8"/>
                <c:pt idx="0">
                  <c:v>EU</c:v>
                </c:pt>
                <c:pt idx="1">
                  <c:v>SEM</c:v>
                </c:pt>
                <c:pt idx="3">
                  <c:v>EU</c:v>
                </c:pt>
                <c:pt idx="4">
                  <c:v>SEM</c:v>
                </c:pt>
                <c:pt idx="6">
                  <c:v>EU</c:v>
                </c:pt>
                <c:pt idx="7">
                  <c:v>SEM</c:v>
                </c:pt>
              </c:strCache>
            </c:strRef>
          </c:cat>
          <c:val>
            <c:numRef>
              <c:f>Sheet1!$C$8:$C$15</c:f>
              <c:numCache>
                <c:formatCode>General</c:formatCode>
                <c:ptCount val="8"/>
                <c:pt idx="0" formatCode="0.0\%">
                  <c:v>34.5</c:v>
                </c:pt>
                <c:pt idx="3" formatCode="0.0\%">
                  <c:v>36.1</c:v>
                </c:pt>
                <c:pt idx="6" formatCode="0.0\%">
                  <c:v>40.6</c:v>
                </c:pt>
              </c:numCache>
            </c:numRef>
          </c:val>
          <c:extLst>
            <c:ext xmlns:c16="http://schemas.microsoft.com/office/drawing/2014/chart" uri="{C3380CC4-5D6E-409C-BE32-E72D297353CC}">
              <c16:uniqueId val="{00000002-0BB4-4BE5-A028-1A1A859FE0E7}"/>
            </c:ext>
          </c:extLst>
        </c:ser>
        <c:ser>
          <c:idx val="2"/>
          <c:order val="2"/>
          <c:tx>
            <c:strRef>
              <c:f>Sheet1!$D$7</c:f>
              <c:strCache>
                <c:ptCount val="1"/>
                <c:pt idx="0">
                  <c:v>Somewhat disagree</c:v>
                </c:pt>
              </c:strCache>
            </c:strRef>
          </c:tx>
          <c:spPr>
            <a:solidFill>
              <a:schemeClr val="accent5"/>
            </a:solidFill>
            <a:ln>
              <a:noFill/>
            </a:ln>
            <a:effectLst/>
          </c:spPr>
          <c:invertIfNegative val="0"/>
          <c:dLbls>
            <c:numFmt formatCode="#,##0" sourceLinked="0"/>
            <c:spPr>
              <a:noFill/>
              <a:ln>
                <a:noFill/>
              </a:ln>
              <a:effectLst/>
            </c:spPr>
            <c:txPr>
              <a:bodyPr rot="0" spcFirstLastPara="1" vertOverflow="ellipsis" vert="horz" wrap="square" anchor="ctr" anchorCtr="1"/>
              <a:lstStyle/>
              <a:p>
                <a:pPr>
                  <a:defRPr sz="1200" b="1" i="0" u="none" strike="noStrike" kern="1200" baseline="0">
                    <a:solidFill>
                      <a:schemeClr val="bg1">
                        <a:lumMod val="9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Sheet1!$A$8:$A$15</c:f>
              <c:strCache>
                <c:ptCount val="8"/>
                <c:pt idx="0">
                  <c:v>EU</c:v>
                </c:pt>
                <c:pt idx="1">
                  <c:v>SEM</c:v>
                </c:pt>
                <c:pt idx="3">
                  <c:v>EU</c:v>
                </c:pt>
                <c:pt idx="4">
                  <c:v>SEM</c:v>
                </c:pt>
                <c:pt idx="6">
                  <c:v>EU</c:v>
                </c:pt>
                <c:pt idx="7">
                  <c:v>SEM</c:v>
                </c:pt>
              </c:strCache>
            </c:strRef>
          </c:cat>
          <c:val>
            <c:numRef>
              <c:f>Sheet1!$D$8:$D$15</c:f>
              <c:numCache>
                <c:formatCode>General</c:formatCode>
                <c:ptCount val="8"/>
                <c:pt idx="0" formatCode="0.0\%">
                  <c:v>7.5</c:v>
                </c:pt>
                <c:pt idx="3" formatCode="0.0\%">
                  <c:v>17.2</c:v>
                </c:pt>
                <c:pt idx="6" formatCode="0.0\%">
                  <c:v>10</c:v>
                </c:pt>
              </c:numCache>
            </c:numRef>
          </c:val>
          <c:extLst>
            <c:ext xmlns:c16="http://schemas.microsoft.com/office/drawing/2014/chart" uri="{C3380CC4-5D6E-409C-BE32-E72D297353CC}">
              <c16:uniqueId val="{00000003-0BB4-4BE5-A028-1A1A859FE0E7}"/>
            </c:ext>
          </c:extLst>
        </c:ser>
        <c:ser>
          <c:idx val="3"/>
          <c:order val="3"/>
          <c:tx>
            <c:strRef>
              <c:f>Sheet1!$E$7</c:f>
              <c:strCache>
                <c:ptCount val="1"/>
                <c:pt idx="0">
                  <c:v>Strongly disagree</c:v>
                </c:pt>
              </c:strCache>
            </c:strRef>
          </c:tx>
          <c:spPr>
            <a:solidFill>
              <a:srgbClr val="F57B29"/>
            </a:solidFill>
            <a:ln>
              <a:noFill/>
            </a:ln>
            <a:effectLst/>
          </c:spPr>
          <c:invertIfNegative val="0"/>
          <c:dLbls>
            <c:numFmt formatCode="#,##0" sourceLinked="0"/>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bg1">
                        <a:lumMod val="9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Sheet1!$A$8:$A$15</c:f>
              <c:strCache>
                <c:ptCount val="8"/>
                <c:pt idx="0">
                  <c:v>EU</c:v>
                </c:pt>
                <c:pt idx="1">
                  <c:v>SEM</c:v>
                </c:pt>
                <c:pt idx="3">
                  <c:v>EU</c:v>
                </c:pt>
                <c:pt idx="4">
                  <c:v>SEM</c:v>
                </c:pt>
                <c:pt idx="6">
                  <c:v>EU</c:v>
                </c:pt>
                <c:pt idx="7">
                  <c:v>SEM</c:v>
                </c:pt>
              </c:strCache>
            </c:strRef>
          </c:cat>
          <c:val>
            <c:numRef>
              <c:f>Sheet1!$E$8:$E$15</c:f>
              <c:numCache>
                <c:formatCode>General</c:formatCode>
                <c:ptCount val="8"/>
                <c:pt idx="0" formatCode="0.0\%">
                  <c:v>2.6</c:v>
                </c:pt>
                <c:pt idx="3" formatCode="0.0\%">
                  <c:v>9.1999999999999993</c:v>
                </c:pt>
                <c:pt idx="6" formatCode="0.0\%">
                  <c:v>3.4</c:v>
                </c:pt>
              </c:numCache>
            </c:numRef>
          </c:val>
          <c:extLst>
            <c:ext xmlns:c16="http://schemas.microsoft.com/office/drawing/2014/chart" uri="{C3380CC4-5D6E-409C-BE32-E72D297353CC}">
              <c16:uniqueId val="{00000004-0BB4-4BE5-A028-1A1A859FE0E7}"/>
            </c:ext>
          </c:extLst>
        </c:ser>
        <c:ser>
          <c:idx val="4"/>
          <c:order val="4"/>
          <c:tx>
            <c:strRef>
              <c:f>Sheet1!$F$7</c:f>
              <c:strCache>
                <c:ptCount val="1"/>
                <c:pt idx="0">
                  <c:v>DK/REF</c:v>
                </c:pt>
              </c:strCache>
            </c:strRef>
          </c:tx>
          <c:spPr>
            <a:solidFill>
              <a:sysClr val="window" lastClr="FFFFFF">
                <a:lumMod val="85000"/>
              </a:sysClr>
            </a:solidFill>
            <a:ln>
              <a:noFill/>
            </a:ln>
            <a:effectLst/>
          </c:spPr>
          <c:invertIfNegative val="0"/>
          <c:cat>
            <c:strRef>
              <c:f>Sheet1!$A$8:$A$15</c:f>
              <c:strCache>
                <c:ptCount val="8"/>
                <c:pt idx="0">
                  <c:v>EU</c:v>
                </c:pt>
                <c:pt idx="1">
                  <c:v>SEM</c:v>
                </c:pt>
                <c:pt idx="3">
                  <c:v>EU</c:v>
                </c:pt>
                <c:pt idx="4">
                  <c:v>SEM</c:v>
                </c:pt>
                <c:pt idx="6">
                  <c:v>EU</c:v>
                </c:pt>
                <c:pt idx="7">
                  <c:v>SEM</c:v>
                </c:pt>
              </c:strCache>
            </c:strRef>
          </c:cat>
          <c:val>
            <c:numRef>
              <c:f>Sheet1!$F$8:$F$15</c:f>
              <c:numCache>
                <c:formatCode>General</c:formatCode>
                <c:ptCount val="8"/>
                <c:pt idx="0" formatCode="0.0\%">
                  <c:v>1.2</c:v>
                </c:pt>
                <c:pt idx="3" formatCode="0.0\%">
                  <c:v>4.5999999999999996</c:v>
                </c:pt>
                <c:pt idx="6" formatCode="0.0\%">
                  <c:v>4.5</c:v>
                </c:pt>
              </c:numCache>
            </c:numRef>
          </c:val>
          <c:extLst>
            <c:ext xmlns:c16="http://schemas.microsoft.com/office/drawing/2014/chart" uri="{C3380CC4-5D6E-409C-BE32-E72D297353CC}">
              <c16:uniqueId val="{00000005-0BB4-4BE5-A028-1A1A859FE0E7}"/>
            </c:ext>
          </c:extLst>
        </c:ser>
        <c:ser>
          <c:idx val="5"/>
          <c:order val="5"/>
          <c:tx>
            <c:strRef>
              <c:f>Sheet1!$G$7</c:f>
              <c:strCache>
                <c:ptCount val="1"/>
                <c:pt idx="0">
                  <c:v>Strongly agree</c:v>
                </c:pt>
              </c:strCache>
            </c:strRef>
          </c:tx>
          <c:spPr>
            <a:solidFill>
              <a:srgbClr val="007681"/>
            </a:solidFill>
            <a:ln>
              <a:noFill/>
            </a:ln>
            <a:effectLst/>
          </c:spPr>
          <c:invertIfNegative val="0"/>
          <c:dLbls>
            <c:numFmt formatCode="#,##0" sourceLinked="0"/>
            <c:spPr>
              <a:noFill/>
              <a:ln>
                <a:noFill/>
              </a:ln>
              <a:effectLst/>
            </c:spPr>
            <c:txPr>
              <a:bodyPr rot="0" spcFirstLastPara="1" vertOverflow="ellipsis" vert="horz" wrap="square" anchor="ctr" anchorCtr="1"/>
              <a:lstStyle/>
              <a:p>
                <a:pPr>
                  <a:defRPr sz="1200" b="1" i="0" u="none" strike="noStrike" kern="1200" baseline="0">
                    <a:solidFill>
                      <a:schemeClr val="bg1">
                        <a:lumMod val="9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Sheet1!$A$8:$A$15</c:f>
              <c:strCache>
                <c:ptCount val="8"/>
                <c:pt idx="0">
                  <c:v>EU</c:v>
                </c:pt>
                <c:pt idx="1">
                  <c:v>SEM</c:v>
                </c:pt>
                <c:pt idx="3">
                  <c:v>EU</c:v>
                </c:pt>
                <c:pt idx="4">
                  <c:v>SEM</c:v>
                </c:pt>
                <c:pt idx="6">
                  <c:v>EU</c:v>
                </c:pt>
                <c:pt idx="7">
                  <c:v>SEM</c:v>
                </c:pt>
              </c:strCache>
            </c:strRef>
          </c:cat>
          <c:val>
            <c:numRef>
              <c:f>Sheet1!$G$8:$G$15</c:f>
              <c:numCache>
                <c:formatCode>0.0\%</c:formatCode>
                <c:ptCount val="8"/>
                <c:pt idx="1">
                  <c:v>76.900000000000006</c:v>
                </c:pt>
                <c:pt idx="4">
                  <c:v>47.5</c:v>
                </c:pt>
                <c:pt idx="7">
                  <c:v>63.6</c:v>
                </c:pt>
              </c:numCache>
            </c:numRef>
          </c:val>
          <c:extLst>
            <c:ext xmlns:c16="http://schemas.microsoft.com/office/drawing/2014/chart" uri="{C3380CC4-5D6E-409C-BE32-E72D297353CC}">
              <c16:uniqueId val="{00000006-0BB4-4BE5-A028-1A1A859FE0E7}"/>
            </c:ext>
          </c:extLst>
        </c:ser>
        <c:ser>
          <c:idx val="6"/>
          <c:order val="6"/>
          <c:tx>
            <c:strRef>
              <c:f>Sheet1!$H$7</c:f>
              <c:strCache>
                <c:ptCount val="1"/>
                <c:pt idx="0">
                  <c:v>Somewhat agree</c:v>
                </c:pt>
              </c:strCache>
            </c:strRef>
          </c:tx>
          <c:spPr>
            <a:solidFill>
              <a:srgbClr val="71B2C9"/>
            </a:solidFill>
            <a:ln>
              <a:noFill/>
            </a:ln>
            <a:effectLst/>
          </c:spPr>
          <c:invertIfNegative val="0"/>
          <c:dLbls>
            <c:numFmt formatCode="#,##0" sourceLinked="0"/>
            <c:spPr>
              <a:noFill/>
              <a:ln>
                <a:noFill/>
              </a:ln>
              <a:effectLst/>
            </c:spPr>
            <c:txPr>
              <a:bodyPr rot="0" spcFirstLastPara="1" vertOverflow="ellipsis" vert="horz" wrap="square" anchor="ctr" anchorCtr="1"/>
              <a:lstStyle/>
              <a:p>
                <a:pPr>
                  <a:defRPr sz="1200" b="1" i="0" u="none" strike="noStrike" kern="1200" baseline="0">
                    <a:solidFill>
                      <a:schemeClr val="bg1">
                        <a:lumMod val="9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Sheet1!$A$8:$A$15</c:f>
              <c:strCache>
                <c:ptCount val="8"/>
                <c:pt idx="0">
                  <c:v>EU</c:v>
                </c:pt>
                <c:pt idx="1">
                  <c:v>SEM</c:v>
                </c:pt>
                <c:pt idx="3">
                  <c:v>EU</c:v>
                </c:pt>
                <c:pt idx="4">
                  <c:v>SEM</c:v>
                </c:pt>
                <c:pt idx="6">
                  <c:v>EU</c:v>
                </c:pt>
                <c:pt idx="7">
                  <c:v>SEM</c:v>
                </c:pt>
              </c:strCache>
            </c:strRef>
          </c:cat>
          <c:val>
            <c:numRef>
              <c:f>Sheet1!$H$8:$H$15</c:f>
              <c:numCache>
                <c:formatCode>0.0\%</c:formatCode>
                <c:ptCount val="8"/>
                <c:pt idx="1">
                  <c:v>16.600000000000001</c:v>
                </c:pt>
                <c:pt idx="4">
                  <c:v>26.8</c:v>
                </c:pt>
                <c:pt idx="7">
                  <c:v>25.1</c:v>
                </c:pt>
              </c:numCache>
            </c:numRef>
          </c:val>
          <c:extLst>
            <c:ext xmlns:c16="http://schemas.microsoft.com/office/drawing/2014/chart" uri="{C3380CC4-5D6E-409C-BE32-E72D297353CC}">
              <c16:uniqueId val="{00000007-0BB4-4BE5-A028-1A1A859FE0E7}"/>
            </c:ext>
          </c:extLst>
        </c:ser>
        <c:ser>
          <c:idx val="7"/>
          <c:order val="7"/>
          <c:tx>
            <c:strRef>
              <c:f>Sheet1!$I$7</c:f>
              <c:strCache>
                <c:ptCount val="1"/>
                <c:pt idx="0">
                  <c:v>Somewhat disagree</c:v>
                </c:pt>
              </c:strCache>
            </c:strRef>
          </c:tx>
          <c:spPr>
            <a:solidFill>
              <a:srgbClr val="F1BE48"/>
            </a:solidFill>
            <a:ln>
              <a:noFill/>
            </a:ln>
            <a:effectLst/>
          </c:spPr>
          <c:invertIfNegative val="0"/>
          <c:dLbls>
            <c:numFmt formatCode="#,##0" sourceLinked="0"/>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bg1">
                        <a:lumMod val="9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Sheet1!$A$8:$A$15</c:f>
              <c:strCache>
                <c:ptCount val="8"/>
                <c:pt idx="0">
                  <c:v>EU</c:v>
                </c:pt>
                <c:pt idx="1">
                  <c:v>SEM</c:v>
                </c:pt>
                <c:pt idx="3">
                  <c:v>EU</c:v>
                </c:pt>
                <c:pt idx="4">
                  <c:v>SEM</c:v>
                </c:pt>
                <c:pt idx="6">
                  <c:v>EU</c:v>
                </c:pt>
                <c:pt idx="7">
                  <c:v>SEM</c:v>
                </c:pt>
              </c:strCache>
            </c:strRef>
          </c:cat>
          <c:val>
            <c:numRef>
              <c:f>Sheet1!$I$8:$I$15</c:f>
              <c:numCache>
                <c:formatCode>0.0\%</c:formatCode>
                <c:ptCount val="8"/>
                <c:pt idx="1">
                  <c:v>2.1</c:v>
                </c:pt>
                <c:pt idx="4">
                  <c:v>8.3000000000000007</c:v>
                </c:pt>
                <c:pt idx="7">
                  <c:v>3.4</c:v>
                </c:pt>
              </c:numCache>
            </c:numRef>
          </c:val>
          <c:extLst>
            <c:ext xmlns:c16="http://schemas.microsoft.com/office/drawing/2014/chart" uri="{C3380CC4-5D6E-409C-BE32-E72D297353CC}">
              <c16:uniqueId val="{00000008-0BB4-4BE5-A028-1A1A859FE0E7}"/>
            </c:ext>
          </c:extLst>
        </c:ser>
        <c:ser>
          <c:idx val="8"/>
          <c:order val="8"/>
          <c:tx>
            <c:strRef>
              <c:f>Sheet1!$J$7</c:f>
              <c:strCache>
                <c:ptCount val="1"/>
                <c:pt idx="0">
                  <c:v>Strongly disagree</c:v>
                </c:pt>
              </c:strCache>
            </c:strRef>
          </c:tx>
          <c:spPr>
            <a:solidFill>
              <a:srgbClr val="F57B29"/>
            </a:solidFill>
            <a:ln>
              <a:noFill/>
            </a:ln>
            <a:effectLst/>
          </c:spPr>
          <c:invertIfNegative val="0"/>
          <c:dLbls>
            <c:numFmt formatCode="#,##0" sourceLinked="0"/>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bg1">
                        <a:lumMod val="9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Sheet1!$A$8:$A$15</c:f>
              <c:strCache>
                <c:ptCount val="8"/>
                <c:pt idx="0">
                  <c:v>EU</c:v>
                </c:pt>
                <c:pt idx="1">
                  <c:v>SEM</c:v>
                </c:pt>
                <c:pt idx="3">
                  <c:v>EU</c:v>
                </c:pt>
                <c:pt idx="4">
                  <c:v>SEM</c:v>
                </c:pt>
                <c:pt idx="6">
                  <c:v>EU</c:v>
                </c:pt>
                <c:pt idx="7">
                  <c:v>SEM</c:v>
                </c:pt>
              </c:strCache>
            </c:strRef>
          </c:cat>
          <c:val>
            <c:numRef>
              <c:f>Sheet1!$J$8:$J$15</c:f>
              <c:numCache>
                <c:formatCode>0.0\%</c:formatCode>
                <c:ptCount val="8"/>
                <c:pt idx="1">
                  <c:v>8.2842500000000001</c:v>
                </c:pt>
                <c:pt idx="4">
                  <c:v>15.7</c:v>
                </c:pt>
                <c:pt idx="7">
                  <c:v>6.1</c:v>
                </c:pt>
              </c:numCache>
            </c:numRef>
          </c:val>
          <c:extLst>
            <c:ext xmlns:c16="http://schemas.microsoft.com/office/drawing/2014/chart" uri="{C3380CC4-5D6E-409C-BE32-E72D297353CC}">
              <c16:uniqueId val="{00000009-0BB4-4BE5-A028-1A1A859FE0E7}"/>
            </c:ext>
          </c:extLst>
        </c:ser>
        <c:ser>
          <c:idx val="9"/>
          <c:order val="9"/>
          <c:tx>
            <c:strRef>
              <c:f>Sheet1!$K$7</c:f>
              <c:strCache>
                <c:ptCount val="1"/>
                <c:pt idx="0">
                  <c:v>DK/REF</c:v>
                </c:pt>
              </c:strCache>
            </c:strRef>
          </c:tx>
          <c:spPr>
            <a:solidFill>
              <a:sysClr val="window" lastClr="FFFFFF">
                <a:lumMod val="85000"/>
              </a:sysClr>
            </a:solidFill>
            <a:ln>
              <a:noFill/>
            </a:ln>
            <a:effectLst/>
          </c:spPr>
          <c:invertIfNegative val="0"/>
          <c:cat>
            <c:strRef>
              <c:f>Sheet1!$A$8:$A$15</c:f>
              <c:strCache>
                <c:ptCount val="8"/>
                <c:pt idx="0">
                  <c:v>EU</c:v>
                </c:pt>
                <c:pt idx="1">
                  <c:v>SEM</c:v>
                </c:pt>
                <c:pt idx="3">
                  <c:v>EU</c:v>
                </c:pt>
                <c:pt idx="4">
                  <c:v>SEM</c:v>
                </c:pt>
                <c:pt idx="6">
                  <c:v>EU</c:v>
                </c:pt>
                <c:pt idx="7">
                  <c:v>SEM</c:v>
                </c:pt>
              </c:strCache>
            </c:strRef>
          </c:cat>
          <c:val>
            <c:numRef>
              <c:f>Sheet1!$K$8:$K$15</c:f>
              <c:numCache>
                <c:formatCode>0.0\%</c:formatCode>
                <c:ptCount val="8"/>
                <c:pt idx="1">
                  <c:v>4.0999999999999996</c:v>
                </c:pt>
                <c:pt idx="4">
                  <c:v>1.7</c:v>
                </c:pt>
                <c:pt idx="7">
                  <c:v>1.9</c:v>
                </c:pt>
              </c:numCache>
            </c:numRef>
          </c:val>
          <c:extLst>
            <c:ext xmlns:c16="http://schemas.microsoft.com/office/drawing/2014/chart" uri="{C3380CC4-5D6E-409C-BE32-E72D297353CC}">
              <c16:uniqueId val="{0000000A-0BB4-4BE5-A028-1A1A859FE0E7}"/>
            </c:ext>
          </c:extLst>
        </c:ser>
        <c:dLbls>
          <c:showLegendKey val="0"/>
          <c:showVal val="0"/>
          <c:showCatName val="0"/>
          <c:showSerName val="0"/>
          <c:showPercent val="0"/>
          <c:showBubbleSize val="0"/>
        </c:dLbls>
        <c:gapWidth val="10"/>
        <c:overlap val="100"/>
        <c:axId val="548482464"/>
        <c:axId val="548482792"/>
      </c:barChart>
      <c:catAx>
        <c:axId val="548482464"/>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1" i="0" u="none" strike="noStrike" kern="1200" baseline="0">
                <a:solidFill>
                  <a:schemeClr val="bg1">
                    <a:lumMod val="50000"/>
                  </a:schemeClr>
                </a:solidFill>
                <a:latin typeface="+mn-lt"/>
                <a:ea typeface="+mn-ea"/>
                <a:cs typeface="+mn-cs"/>
              </a:defRPr>
            </a:pPr>
            <a:endParaRPr lang="en-US"/>
          </a:p>
        </c:txPr>
        <c:crossAx val="548482792"/>
        <c:crosses val="autoZero"/>
        <c:auto val="1"/>
        <c:lblAlgn val="ctr"/>
        <c:lblOffset val="50"/>
        <c:noMultiLvlLbl val="0"/>
      </c:catAx>
      <c:valAx>
        <c:axId val="548482792"/>
        <c:scaling>
          <c:orientation val="minMax"/>
        </c:scaling>
        <c:delete val="1"/>
        <c:axPos val="t"/>
        <c:numFmt formatCode="0%" sourceLinked="1"/>
        <c:majorTickMark val="none"/>
        <c:minorTickMark val="none"/>
        <c:tickLblPos val="nextTo"/>
        <c:crossAx val="548482464"/>
        <c:crosses val="autoZero"/>
        <c:crossBetween val="between"/>
      </c:valAx>
      <c:spPr>
        <a:noFill/>
        <a:ln>
          <a:noFill/>
        </a:ln>
        <a:effectLst/>
      </c:spPr>
    </c:plotArea>
    <c:plotVisOnly val="1"/>
    <c:dispBlanksAs val="gap"/>
    <c:showDLblsOverMax val="0"/>
  </c:chart>
  <c:spPr>
    <a:noFill/>
    <a:ln>
      <a:noFill/>
    </a:ln>
    <a:effectLst/>
  </c:spPr>
  <c:txPr>
    <a:bodyPr/>
    <a:lstStyle/>
    <a:p>
      <a:pPr>
        <a:defRPr sz="1200" b="1">
          <a:solidFill>
            <a:schemeClr val="bg1">
              <a:lumMod val="95000"/>
            </a:schemeClr>
          </a:solidFill>
        </a:defRPr>
      </a:pPr>
      <a:endParaRPr lang="en-US"/>
    </a:p>
  </c:txPr>
  <c:externalData r:id="rId4">
    <c:autoUpdate val="0"/>
  </c:externalData>
</c:chartSpace>
</file>

<file path=ppt/charts/chart4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900" b="1" i="0" u="none" strike="noStrike" kern="1200" spc="0" baseline="0">
                <a:solidFill>
                  <a:schemeClr val="tx1">
                    <a:lumMod val="65000"/>
                    <a:lumOff val="35000"/>
                  </a:schemeClr>
                </a:solidFill>
                <a:latin typeface="+mn-lt"/>
                <a:ea typeface="+mn-ea"/>
                <a:cs typeface="+mn-cs"/>
              </a:defRPr>
            </a:pPr>
            <a:r>
              <a:rPr lang="en-GB" sz="1900" b="1" dirty="0"/>
              <a:t>Croatia</a:t>
            </a:r>
          </a:p>
        </c:rich>
      </c:tx>
      <c:layout>
        <c:manualLayout>
          <c:xMode val="edge"/>
          <c:yMode val="edge"/>
          <c:x val="0.70396006060207372"/>
          <c:y val="2.654762637338319E-2"/>
        </c:manualLayout>
      </c:layout>
      <c:overlay val="0"/>
      <c:spPr>
        <a:noFill/>
        <a:ln>
          <a:noFill/>
        </a:ln>
        <a:effectLst/>
      </c:spPr>
      <c:txPr>
        <a:bodyPr rot="0" spcFirstLastPara="1" vertOverflow="ellipsis" vert="horz" wrap="square" anchor="ctr" anchorCtr="1"/>
        <a:lstStyle/>
        <a:p>
          <a:pPr>
            <a:defRPr sz="1900" b="1"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0.57274094297243006"/>
          <c:y val="0.12632752345436754"/>
          <c:w val="0.42646744715216073"/>
          <c:h val="0.67817967120140243"/>
        </c:manualLayout>
      </c:layout>
      <c:barChart>
        <c:barDir val="bar"/>
        <c:grouping val="percentStacked"/>
        <c:varyColors val="0"/>
        <c:ser>
          <c:idx val="0"/>
          <c:order val="0"/>
          <c:spPr>
            <a:solidFill>
              <a:srgbClr val="007681"/>
            </a:solidFill>
            <a:ln>
              <a:noFill/>
            </a:ln>
            <a:effectLst/>
          </c:spPr>
          <c:invertIfNegative val="0"/>
          <c:dLbls>
            <c:dLbl>
              <c:idx val="4"/>
              <c:layout>
                <c:manualLayout>
                  <c:x val="2.802940660178842E-3"/>
                  <c:y val="2.927416391964483E-3"/>
                </c:manualLayout>
              </c:layout>
              <c:numFmt formatCode="#,##0" sourceLinked="0"/>
              <c:spPr>
                <a:noFill/>
                <a:ln>
                  <a:noFill/>
                </a:ln>
                <a:effectLst/>
              </c:spPr>
              <c:txPr>
                <a:bodyPr rot="0" spcFirstLastPara="1" vertOverflow="ellipsis" vert="horz" wrap="square" lIns="38100" tIns="19050" rIns="38100" bIns="19050" anchor="ctr" anchorCtr="0">
                  <a:spAutoFit/>
                </a:bodyPr>
                <a:lstStyle/>
                <a:p>
                  <a:pPr algn="ctr">
                    <a:defRPr lang="en-US" sz="1400" b="1"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979C-4F31-9B37-EFF6ABC0B35E}"/>
                </c:ext>
              </c:extLst>
            </c:dLbl>
            <c:numFmt formatCode="#,##0" sourceLinked="0"/>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Digital technology can play an important role in facilitating dialogue between people from different cultures</c:v>
                </c:pt>
                <c:pt idx="1">
                  <c:v>Cultural barriers are less of an obstacle during online (digital) communication compared to offline (face-to-face) communication</c:v>
                </c:pt>
                <c:pt idx="2">
                  <c:v>Skills for intercultural dialogue can be enhanced via digital tools</c:v>
                </c:pt>
              </c:strCache>
            </c:strRef>
          </c:cat>
          <c:val>
            <c:numRef>
              <c:f>Sheet1!$BZ$2:$BZ$4</c:f>
              <c:numCache>
                <c:formatCode>0\%</c:formatCode>
                <c:ptCount val="3"/>
                <c:pt idx="0">
                  <c:v>48.2</c:v>
                </c:pt>
                <c:pt idx="1">
                  <c:v>27</c:v>
                </c:pt>
                <c:pt idx="2">
                  <c:v>25.2</c:v>
                </c:pt>
              </c:numCache>
            </c:numRef>
          </c:val>
          <c:extLst>
            <c:ext xmlns:c16="http://schemas.microsoft.com/office/drawing/2014/chart" uri="{C3380CC4-5D6E-409C-BE32-E72D297353CC}">
              <c16:uniqueId val="{00000001-979C-4F31-9B37-EFF6ABC0B35E}"/>
            </c:ext>
          </c:extLst>
        </c:ser>
        <c:ser>
          <c:idx val="1"/>
          <c:order val="1"/>
          <c:spPr>
            <a:solidFill>
              <a:srgbClr val="71B2C9"/>
            </a:solidFill>
            <a:ln>
              <a:noFill/>
            </a:ln>
            <a:effectLst/>
          </c:spPr>
          <c:invertIfNegative val="0"/>
          <c:dLbls>
            <c:numFmt formatCode="#,##0" sourceLinked="0"/>
            <c:spPr>
              <a:noFill/>
              <a:ln>
                <a:noFill/>
              </a:ln>
              <a:effectLst/>
            </c:spPr>
            <c:txPr>
              <a:bodyPr rot="0" spcFirstLastPara="1" vertOverflow="ellipsis" vert="horz" wrap="square" lIns="38100" tIns="19050" rIns="38100" bIns="19050" anchor="ctr" anchorCtr="0">
                <a:spAutoFit/>
              </a:bodyPr>
              <a:lstStyle/>
              <a:p>
                <a:pPr algn="ctr">
                  <a:defRPr lang="en-GB" sz="1400" b="1"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Digital technology can play an important role in facilitating dialogue between people from different cultures</c:v>
                </c:pt>
                <c:pt idx="1">
                  <c:v>Cultural barriers are less of an obstacle during online (digital) communication compared to offline (face-to-face) communication</c:v>
                </c:pt>
                <c:pt idx="2">
                  <c:v>Skills for intercultural dialogue can be enhanced via digital tools</c:v>
                </c:pt>
              </c:strCache>
            </c:strRef>
          </c:cat>
          <c:val>
            <c:numRef>
              <c:f>Sheet1!$CA$2:$CA$4</c:f>
              <c:numCache>
                <c:formatCode>0\%</c:formatCode>
                <c:ptCount val="3"/>
                <c:pt idx="0">
                  <c:v>41.4</c:v>
                </c:pt>
                <c:pt idx="1">
                  <c:v>46.3</c:v>
                </c:pt>
                <c:pt idx="2">
                  <c:v>59.3</c:v>
                </c:pt>
              </c:numCache>
            </c:numRef>
          </c:val>
          <c:extLst>
            <c:ext xmlns:c16="http://schemas.microsoft.com/office/drawing/2014/chart" uri="{C3380CC4-5D6E-409C-BE32-E72D297353CC}">
              <c16:uniqueId val="{00000002-979C-4F31-9B37-EFF6ABC0B35E}"/>
            </c:ext>
          </c:extLst>
        </c:ser>
        <c:ser>
          <c:idx val="2"/>
          <c:order val="2"/>
          <c:spPr>
            <a:solidFill>
              <a:srgbClr val="F1BE48"/>
            </a:solidFill>
            <a:ln>
              <a:noFill/>
            </a:ln>
            <a:effectLst/>
          </c:spPr>
          <c:invertIfNegative val="0"/>
          <c:dLbls>
            <c:dLbl>
              <c:idx val="0"/>
              <c:layout>
                <c:manualLayout>
                  <c:x val="-1.8516174972313215E-3"/>
                  <c:y val="2.4657274177358277E-3"/>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979C-4F31-9B37-EFF6ABC0B35E}"/>
                </c:ext>
              </c:extLst>
            </c:dLbl>
            <c:dLbl>
              <c:idx val="3"/>
              <c:numFmt formatCode="#,##0" sourceLinked="0"/>
              <c:spPr>
                <a:noFill/>
                <a:ln>
                  <a:noFill/>
                </a:ln>
                <a:effectLst/>
              </c:spPr>
              <c:txPr>
                <a:bodyPr rot="0" spcFirstLastPara="1" vertOverflow="ellipsis" vert="horz" wrap="square" lIns="38100" tIns="19050" rIns="38100" bIns="19050" anchor="ctr" anchorCtr="0">
                  <a:spAutoFit/>
                </a:bodyPr>
                <a:lstStyle/>
                <a:p>
                  <a:pPr marL="0" algn="ctr">
                    <a:spcBef>
                      <a:spcPts val="0"/>
                    </a:spcBef>
                    <a:defRPr lang="en-GB" sz="1400" b="1"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extLst>
                <c:ext xmlns:c16="http://schemas.microsoft.com/office/drawing/2014/chart" uri="{C3380CC4-5D6E-409C-BE32-E72D297353CC}">
                  <c16:uniqueId val="{00000004-979C-4F31-9B37-EFF6ABC0B35E}"/>
                </c:ext>
              </c:extLst>
            </c:dLbl>
            <c:numFmt formatCode="#,##0" sourceLinked="0"/>
            <c:spPr>
              <a:noFill/>
              <a:ln>
                <a:noFill/>
              </a:ln>
              <a:effectLst/>
            </c:spPr>
            <c:txPr>
              <a:bodyPr rot="0" spcFirstLastPara="1" vertOverflow="ellipsis" vert="horz" wrap="square" lIns="38100" tIns="19050" rIns="38100" bIns="19050" anchor="ctr" anchorCtr="0">
                <a:spAutoFit/>
              </a:bodyPr>
              <a:lstStyle/>
              <a:p>
                <a:pPr marL="0" algn="ctr">
                  <a:spcBef>
                    <a:spcPts val="600"/>
                  </a:spcBef>
                  <a:defRPr lang="en-GB" sz="1400" b="1"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Digital technology can play an important role in facilitating dialogue between people from different cultures</c:v>
                </c:pt>
                <c:pt idx="1">
                  <c:v>Cultural barriers are less of an obstacle during online (digital) communication compared to offline (face-to-face) communication</c:v>
                </c:pt>
                <c:pt idx="2">
                  <c:v>Skills for intercultural dialogue can be enhanced via digital tools</c:v>
                </c:pt>
              </c:strCache>
            </c:strRef>
          </c:cat>
          <c:val>
            <c:numRef>
              <c:f>Sheet1!$CB$2:$CB$4</c:f>
              <c:numCache>
                <c:formatCode>0\%</c:formatCode>
                <c:ptCount val="3"/>
                <c:pt idx="0">
                  <c:v>7</c:v>
                </c:pt>
                <c:pt idx="1">
                  <c:v>18.399999999999999</c:v>
                </c:pt>
                <c:pt idx="2">
                  <c:v>10.6</c:v>
                </c:pt>
              </c:numCache>
            </c:numRef>
          </c:val>
          <c:extLst>
            <c:ext xmlns:c16="http://schemas.microsoft.com/office/drawing/2014/chart" uri="{C3380CC4-5D6E-409C-BE32-E72D297353CC}">
              <c16:uniqueId val="{00000005-979C-4F31-9B37-EFF6ABC0B35E}"/>
            </c:ext>
          </c:extLst>
        </c:ser>
        <c:ser>
          <c:idx val="3"/>
          <c:order val="3"/>
          <c:spPr>
            <a:solidFill>
              <a:srgbClr val="F57B29"/>
            </a:solidFill>
            <a:ln>
              <a:noFill/>
            </a:ln>
            <a:effectLst/>
          </c:spPr>
          <c:invertIfNegative val="0"/>
          <c:dLbls>
            <c:dLbl>
              <c:idx val="3"/>
              <c:numFmt formatCode="#,##0" sourceLinked="0"/>
              <c:spPr>
                <a:noFill/>
                <a:ln>
                  <a:noFill/>
                </a:ln>
                <a:effectLst/>
              </c:spPr>
              <c:txPr>
                <a:bodyPr rot="0" spcFirstLastPara="1" vertOverflow="ellipsis" vert="horz" wrap="square" lIns="38100" tIns="19050" rIns="38100" bIns="19050" anchor="ctr" anchorCtr="1">
                  <a:spAutoFit/>
                </a:bodyPr>
                <a:lstStyle/>
                <a:p>
                  <a:pPr marL="0">
                    <a:defRPr sz="1400" b="1"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extLst>
                <c:ext xmlns:c16="http://schemas.microsoft.com/office/drawing/2014/chart" uri="{C3380CC4-5D6E-409C-BE32-E72D297353CC}">
                  <c16:uniqueId val="{00000006-979C-4F31-9B37-EFF6ABC0B35E}"/>
                </c:ext>
              </c:extLst>
            </c:dLbl>
            <c:numFmt formatCode="#,##0" sourceLinked="0"/>
            <c:spPr>
              <a:noFill/>
              <a:ln>
                <a:noFill/>
              </a:ln>
              <a:effectLst/>
            </c:spPr>
            <c:txPr>
              <a:bodyPr rot="0" spcFirstLastPara="1" vertOverflow="ellipsis" vert="horz" wrap="square" lIns="38100" tIns="19050" rIns="38100" bIns="19050" anchor="ctr" anchorCtr="1">
                <a:spAutoFit/>
              </a:bodyPr>
              <a:lstStyle/>
              <a:p>
                <a:pPr marL="72000">
                  <a:defRPr sz="1400" b="1"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Digital technology can play an important role in facilitating dialogue between people from different cultures</c:v>
                </c:pt>
                <c:pt idx="1">
                  <c:v>Cultural barriers are less of an obstacle during online (digital) communication compared to offline (face-to-face) communication</c:v>
                </c:pt>
                <c:pt idx="2">
                  <c:v>Skills for intercultural dialogue can be enhanced via digital tools</c:v>
                </c:pt>
              </c:strCache>
            </c:strRef>
          </c:cat>
          <c:val>
            <c:numRef>
              <c:f>Sheet1!$CC$2:$CC$4</c:f>
              <c:numCache>
                <c:formatCode>0\%</c:formatCode>
                <c:ptCount val="3"/>
                <c:pt idx="0">
                  <c:v>2.2000000000000002</c:v>
                </c:pt>
                <c:pt idx="1">
                  <c:v>5</c:v>
                </c:pt>
                <c:pt idx="2">
                  <c:v>2.5</c:v>
                </c:pt>
              </c:numCache>
            </c:numRef>
          </c:val>
          <c:extLst>
            <c:ext xmlns:c16="http://schemas.microsoft.com/office/drawing/2014/chart" uri="{C3380CC4-5D6E-409C-BE32-E72D297353CC}">
              <c16:uniqueId val="{00000007-979C-4F31-9B37-EFF6ABC0B35E}"/>
            </c:ext>
          </c:extLst>
        </c:ser>
        <c:ser>
          <c:idx val="4"/>
          <c:order val="4"/>
          <c:spPr>
            <a:solidFill>
              <a:schemeClr val="bg1">
                <a:lumMod val="85000"/>
              </a:schemeClr>
            </a:solidFill>
            <a:ln>
              <a:noFill/>
            </a:ln>
            <a:effectLst/>
          </c:spPr>
          <c:invertIfNegative val="0"/>
          <c:cat>
            <c:strRef>
              <c:f>Sheet1!$A$2:$A$4</c:f>
              <c:strCache>
                <c:ptCount val="3"/>
                <c:pt idx="0">
                  <c:v>Digital technology can play an important role in facilitating dialogue between people from different cultures</c:v>
                </c:pt>
                <c:pt idx="1">
                  <c:v>Cultural barriers are less of an obstacle during online (digital) communication compared to offline (face-to-face) communication</c:v>
                </c:pt>
                <c:pt idx="2">
                  <c:v>Skills for intercultural dialogue can be enhanced via digital tools</c:v>
                </c:pt>
              </c:strCache>
            </c:strRef>
          </c:cat>
          <c:val>
            <c:numRef>
              <c:f>Sheet1!$CD$2:$CD$4</c:f>
              <c:numCache>
                <c:formatCode>0\%</c:formatCode>
                <c:ptCount val="3"/>
                <c:pt idx="0">
                  <c:v>1.2</c:v>
                </c:pt>
                <c:pt idx="1">
                  <c:v>3.3</c:v>
                </c:pt>
                <c:pt idx="2">
                  <c:v>2.2999999999999998</c:v>
                </c:pt>
              </c:numCache>
            </c:numRef>
          </c:val>
          <c:extLst>
            <c:ext xmlns:c16="http://schemas.microsoft.com/office/drawing/2014/chart" uri="{C3380CC4-5D6E-409C-BE32-E72D297353CC}">
              <c16:uniqueId val="{00000008-979C-4F31-9B37-EFF6ABC0B35E}"/>
            </c:ext>
          </c:extLst>
        </c:ser>
        <c:dLbls>
          <c:showLegendKey val="0"/>
          <c:showVal val="0"/>
          <c:showCatName val="0"/>
          <c:showSerName val="0"/>
          <c:showPercent val="0"/>
          <c:showBubbleSize val="0"/>
        </c:dLbls>
        <c:gapWidth val="42"/>
        <c:overlap val="100"/>
        <c:axId val="548482464"/>
        <c:axId val="548482792"/>
      </c:barChart>
      <c:catAx>
        <c:axId val="548482464"/>
        <c:scaling>
          <c:orientation val="maxMin"/>
        </c:scaling>
        <c:delete val="0"/>
        <c:axPos val="l"/>
        <c:numFmt formatCode="General" sourceLinked="1"/>
        <c:majorTickMark val="out"/>
        <c:minorTickMark val="none"/>
        <c:tickLblPos val="low"/>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lgn="r">
              <a:defRPr sz="1500" b="0" i="0" u="none" strike="noStrike" kern="1200" baseline="0">
                <a:solidFill>
                  <a:schemeClr val="tx1">
                    <a:lumMod val="65000"/>
                    <a:lumOff val="35000"/>
                  </a:schemeClr>
                </a:solidFill>
                <a:latin typeface="+mn-lt"/>
                <a:ea typeface="+mn-ea"/>
                <a:cs typeface="+mn-cs"/>
              </a:defRPr>
            </a:pPr>
            <a:endParaRPr lang="en-US"/>
          </a:p>
        </c:txPr>
        <c:crossAx val="548482792"/>
        <c:crosses val="autoZero"/>
        <c:auto val="1"/>
        <c:lblAlgn val="ctr"/>
        <c:lblOffset val="100"/>
        <c:noMultiLvlLbl val="0"/>
      </c:catAx>
      <c:valAx>
        <c:axId val="548482792"/>
        <c:scaling>
          <c:orientation val="minMax"/>
        </c:scaling>
        <c:delete val="1"/>
        <c:axPos val="t"/>
        <c:numFmt formatCode="0%" sourceLinked="1"/>
        <c:majorTickMark val="none"/>
        <c:minorTickMark val="none"/>
        <c:tickLblPos val="nextTo"/>
        <c:crossAx val="548482464"/>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900" b="1" i="0" u="none" strike="noStrike" kern="1200" spc="0" baseline="0">
                <a:solidFill>
                  <a:schemeClr val="tx1">
                    <a:lumMod val="65000"/>
                    <a:lumOff val="35000"/>
                  </a:schemeClr>
                </a:solidFill>
                <a:latin typeface="+mn-lt"/>
                <a:ea typeface="+mn-ea"/>
                <a:cs typeface="+mn-cs"/>
              </a:defRPr>
            </a:pPr>
            <a:r>
              <a:rPr lang="en-GB" sz="1900" b="1" dirty="0"/>
              <a:t>Croatia</a:t>
            </a:r>
          </a:p>
        </c:rich>
      </c:tx>
      <c:layout>
        <c:manualLayout>
          <c:xMode val="edge"/>
          <c:yMode val="edge"/>
          <c:x val="0.5947705544485552"/>
          <c:y val="3.147830472407516E-2"/>
        </c:manualLayout>
      </c:layout>
      <c:overlay val="0"/>
      <c:spPr>
        <a:noFill/>
        <a:ln>
          <a:noFill/>
        </a:ln>
        <a:effectLst/>
      </c:spPr>
      <c:txPr>
        <a:bodyPr rot="0" spcFirstLastPara="1" vertOverflow="ellipsis" vert="horz" wrap="square" anchor="ctr" anchorCtr="1"/>
        <a:lstStyle/>
        <a:p>
          <a:pPr>
            <a:defRPr sz="1900" b="1"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0.52462759521734736"/>
          <c:y val="0.12632752345436754"/>
          <c:w val="0.47537243668832119"/>
          <c:h val="0.83673999853632619"/>
        </c:manualLayout>
      </c:layout>
      <c:barChart>
        <c:barDir val="bar"/>
        <c:grouping val="clustered"/>
        <c:varyColors val="0"/>
        <c:ser>
          <c:idx val="0"/>
          <c:order val="0"/>
          <c:tx>
            <c:strRef>
              <c:f>Sheet1!$L$1</c:f>
              <c:strCache>
                <c:ptCount val="1"/>
                <c:pt idx="0">
                  <c:v>CZ</c:v>
                </c:pt>
              </c:strCache>
            </c:strRef>
          </c:tx>
          <c:spPr>
            <a:solidFill>
              <a:srgbClr val="007681"/>
            </a:solidFill>
            <a:ln>
              <a:noFill/>
            </a:ln>
            <a:effectLst/>
          </c:spPr>
          <c:invertIfNegative val="0"/>
          <c:dLbls>
            <c:dLbl>
              <c:idx val="4"/>
              <c:numFmt formatCode="#,##0" sourceLinked="0"/>
              <c:spPr>
                <a:noFill/>
                <a:ln>
                  <a:noFill/>
                </a:ln>
                <a:effectLst/>
              </c:spPr>
              <c:txPr>
                <a:bodyPr rot="0" spcFirstLastPara="1" vertOverflow="ellipsis" vert="horz" wrap="square" lIns="38100" tIns="19050" rIns="38100" bIns="19050" anchor="ctr" anchorCtr="0">
                  <a:spAutoFit/>
                </a:bodyPr>
                <a:lstStyle/>
                <a:p>
                  <a:pPr algn="ctr">
                    <a:defRPr lang="en-US" sz="1400" b="1" i="0" u="none" strike="noStrike" kern="1200" baseline="0">
                      <a:solidFill>
                        <a:schemeClr val="bg1">
                          <a:lumMod val="50000"/>
                        </a:schemeClr>
                      </a:solidFill>
                      <a:latin typeface="+mn-lt"/>
                      <a:ea typeface="+mn-ea"/>
                      <a:cs typeface="+mn-cs"/>
                    </a:defRPr>
                  </a:pPr>
                  <a:endParaRPr lang="en-US"/>
                </a:p>
              </c:txPr>
              <c:dLblPos val="outEnd"/>
              <c:showLegendKey val="0"/>
              <c:showVal val="1"/>
              <c:showCatName val="0"/>
              <c:showSerName val="0"/>
              <c:showPercent val="0"/>
              <c:showBubbleSize val="0"/>
              <c:extLst>
                <c:ext xmlns:c16="http://schemas.microsoft.com/office/drawing/2014/chart" uri="{C3380CC4-5D6E-409C-BE32-E72D297353CC}">
                  <c16:uniqueId val="{00000000-1F64-42FB-BBE3-16E56210C0DD}"/>
                </c:ext>
              </c:extLst>
            </c:dLbl>
            <c:numFmt formatCode="#,##0" sourceLinked="0"/>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bg1">
                        <a:lumMod val="50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Sheet1!$A$2:$A$11</c:f>
              <c:strCache>
                <c:ptCount val="10"/>
                <c:pt idx="0">
                  <c:v>Country of residence</c:v>
                </c:pt>
                <c:pt idx="1">
                  <c:v>Europe</c:v>
                </c:pt>
                <c:pt idx="2">
                  <c:v>North America</c:v>
                </c:pt>
                <c:pt idx="3">
                  <c:v>Australia and Oceania</c:v>
                </c:pt>
                <c:pt idx="4">
                  <c:v>DK/REF</c:v>
                </c:pt>
                <c:pt idx="5">
                  <c:v>SEM countries</c:v>
                </c:pt>
                <c:pt idx="6">
                  <c:v>Asia</c:v>
                </c:pt>
                <c:pt idx="7">
                  <c:v>South America</c:v>
                </c:pt>
                <c:pt idx="8">
                  <c:v>Africa</c:v>
                </c:pt>
                <c:pt idx="9">
                  <c:v>Gulf countries</c:v>
                </c:pt>
              </c:strCache>
            </c:strRef>
          </c:cat>
          <c:val>
            <c:numRef>
              <c:f>Sheet1!$L$2:$L$11</c:f>
              <c:numCache>
                <c:formatCode>0\%</c:formatCode>
                <c:ptCount val="10"/>
                <c:pt idx="0">
                  <c:v>59</c:v>
                </c:pt>
                <c:pt idx="1">
                  <c:v>26</c:v>
                </c:pt>
                <c:pt idx="2">
                  <c:v>5</c:v>
                </c:pt>
                <c:pt idx="3">
                  <c:v>3</c:v>
                </c:pt>
                <c:pt idx="4">
                  <c:v>3</c:v>
                </c:pt>
                <c:pt idx="5">
                  <c:v>1</c:v>
                </c:pt>
                <c:pt idx="6">
                  <c:v>2.2000000000000002</c:v>
                </c:pt>
                <c:pt idx="7">
                  <c:v>1.1000000000000001</c:v>
                </c:pt>
                <c:pt idx="8">
                  <c:v>0.6</c:v>
                </c:pt>
                <c:pt idx="9">
                  <c:v>0.2</c:v>
                </c:pt>
              </c:numCache>
            </c:numRef>
          </c:val>
          <c:extLst>
            <c:ext xmlns:c16="http://schemas.microsoft.com/office/drawing/2014/chart" uri="{C3380CC4-5D6E-409C-BE32-E72D297353CC}">
              <c16:uniqueId val="{00000001-1F64-42FB-BBE3-16E56210C0DD}"/>
            </c:ext>
          </c:extLst>
        </c:ser>
        <c:dLbls>
          <c:showLegendKey val="0"/>
          <c:showVal val="0"/>
          <c:showCatName val="0"/>
          <c:showSerName val="0"/>
          <c:showPercent val="0"/>
          <c:showBubbleSize val="0"/>
        </c:dLbls>
        <c:gapWidth val="42"/>
        <c:axId val="548482464"/>
        <c:axId val="548482792"/>
      </c:barChart>
      <c:catAx>
        <c:axId val="548482464"/>
        <c:scaling>
          <c:orientation val="maxMin"/>
        </c:scaling>
        <c:delete val="0"/>
        <c:axPos val="l"/>
        <c:numFmt formatCode="General" sourceLinked="1"/>
        <c:majorTickMark val="out"/>
        <c:minorTickMark val="none"/>
        <c:tickLblPos val="low"/>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500" b="0" i="0" u="none" strike="noStrike" kern="1200" baseline="0">
                <a:solidFill>
                  <a:schemeClr val="tx1">
                    <a:lumMod val="65000"/>
                    <a:lumOff val="35000"/>
                  </a:schemeClr>
                </a:solidFill>
                <a:latin typeface="+mn-lt"/>
                <a:ea typeface="+mn-ea"/>
                <a:cs typeface="+mn-cs"/>
              </a:defRPr>
            </a:pPr>
            <a:endParaRPr lang="en-US"/>
          </a:p>
        </c:txPr>
        <c:crossAx val="548482792"/>
        <c:crosses val="autoZero"/>
        <c:auto val="1"/>
        <c:lblAlgn val="ctr"/>
        <c:lblOffset val="100"/>
        <c:noMultiLvlLbl val="0"/>
      </c:catAx>
      <c:valAx>
        <c:axId val="548482792"/>
        <c:scaling>
          <c:orientation val="minMax"/>
          <c:max val="70"/>
        </c:scaling>
        <c:delete val="0"/>
        <c:axPos val="t"/>
        <c:numFmt formatCode="0\%" sourceLinked="1"/>
        <c:majorTickMark val="out"/>
        <c:minorTickMark val="none"/>
        <c:tickLblPos val="nextTo"/>
        <c:spPr>
          <a:noFill/>
          <a:ln>
            <a:solidFill>
              <a:schemeClr val="accent1">
                <a:alpha val="0"/>
              </a:schemeClr>
            </a:solidFill>
          </a:ln>
          <a:effectLst/>
        </c:spPr>
        <c:txPr>
          <a:bodyPr rot="-60000000" spcFirstLastPara="1" vertOverflow="ellipsis" vert="horz" wrap="square" anchor="ctr" anchorCtr="1"/>
          <a:lstStyle/>
          <a:p>
            <a:pPr>
              <a:defRPr sz="1197" b="0" i="0" u="none" strike="noStrike" kern="1200" baseline="0">
                <a:solidFill>
                  <a:srgbClr val="FFFFFF"/>
                </a:solidFill>
                <a:latin typeface="+mn-lt"/>
                <a:ea typeface="+mn-ea"/>
                <a:cs typeface="+mn-cs"/>
              </a:defRPr>
            </a:pPr>
            <a:endParaRPr lang="en-US"/>
          </a:p>
        </c:txPr>
        <c:crossAx val="548482464"/>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40" b="1" i="0" u="none" strike="noStrike" kern="1200" spc="0" baseline="0">
                <a:solidFill>
                  <a:schemeClr val="tx1">
                    <a:lumMod val="65000"/>
                    <a:lumOff val="35000"/>
                  </a:schemeClr>
                </a:solidFill>
                <a:latin typeface="+mn-lt"/>
                <a:ea typeface="+mn-ea"/>
                <a:cs typeface="+mn-cs"/>
              </a:defRPr>
            </a:pPr>
            <a:r>
              <a:rPr lang="en-GB" sz="1440" b="1" i="1" baseline="0" dirty="0">
                <a:effectLst/>
              </a:rPr>
              <a:t>Comparison with </a:t>
            </a:r>
            <a:endParaRPr lang="en-GB" sz="1440" dirty="0">
              <a:effectLst/>
            </a:endParaRPr>
          </a:p>
          <a:p>
            <a:pPr>
              <a:defRPr sz="1440" b="1"/>
            </a:pPr>
            <a:r>
              <a:rPr lang="en-GB" sz="1440" b="1" i="1" baseline="0" dirty="0">
                <a:effectLst/>
              </a:rPr>
              <a:t>European/SEM average</a:t>
            </a:r>
            <a:endParaRPr lang="en-GB" sz="1440" dirty="0">
              <a:effectLst/>
            </a:endParaRPr>
          </a:p>
        </c:rich>
      </c:tx>
      <c:layout>
        <c:manualLayout>
          <c:xMode val="edge"/>
          <c:yMode val="edge"/>
          <c:x val="0.42189519146995363"/>
          <c:y val="1.8942346199233196E-3"/>
        </c:manualLayout>
      </c:layout>
      <c:overlay val="0"/>
      <c:spPr>
        <a:noFill/>
        <a:ln>
          <a:noFill/>
        </a:ln>
        <a:effectLst/>
      </c:spPr>
      <c:txPr>
        <a:bodyPr rot="0" spcFirstLastPara="1" vertOverflow="ellipsis" vert="horz" wrap="square" anchor="ctr" anchorCtr="1"/>
        <a:lstStyle/>
        <a:p>
          <a:pPr>
            <a:defRPr sz="1440" b="1"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0.38103167630497198"/>
          <c:y val="0.12632752345436754"/>
          <c:w val="0.53338865126097101"/>
          <c:h val="0.85075341347562161"/>
        </c:manualLayout>
      </c:layout>
      <c:barChart>
        <c:barDir val="bar"/>
        <c:grouping val="clustered"/>
        <c:varyColors val="0"/>
        <c:ser>
          <c:idx val="0"/>
          <c:order val="0"/>
          <c:tx>
            <c:strRef>
              <c:f>Sheet1!$B$1</c:f>
              <c:strCache>
                <c:ptCount val="1"/>
                <c:pt idx="0">
                  <c:v>European countries</c:v>
                </c:pt>
              </c:strCache>
            </c:strRef>
          </c:tx>
          <c:spPr>
            <a:solidFill>
              <a:srgbClr val="F57B29"/>
            </a:solidFill>
            <a:ln>
              <a:noFill/>
            </a:ln>
            <a:effectLst/>
          </c:spPr>
          <c:invertIfNegative val="0"/>
          <c:dLbls>
            <c:dLbl>
              <c:idx val="4"/>
              <c:numFmt formatCode="#,##0" sourceLinked="0"/>
              <c:spPr>
                <a:noFill/>
                <a:ln>
                  <a:noFill/>
                </a:ln>
                <a:effectLst/>
              </c:spPr>
              <c:txPr>
                <a:bodyPr rot="0" spcFirstLastPara="1" vertOverflow="ellipsis" vert="horz" wrap="square" lIns="38100" tIns="19050" rIns="38100" bIns="19050" anchor="ctr" anchorCtr="0">
                  <a:spAutoFit/>
                </a:bodyPr>
                <a:lstStyle/>
                <a:p>
                  <a:pPr algn="ctr">
                    <a:defRPr lang="en-US" sz="1200" b="1" i="0" u="none" strike="noStrike" kern="1200" baseline="0">
                      <a:solidFill>
                        <a:schemeClr val="bg1">
                          <a:lumMod val="50000"/>
                        </a:schemeClr>
                      </a:solidFill>
                      <a:latin typeface="+mn-lt"/>
                      <a:ea typeface="+mn-ea"/>
                      <a:cs typeface="+mn-cs"/>
                    </a:defRPr>
                  </a:pPr>
                  <a:endParaRPr lang="en-US"/>
                </a:p>
              </c:txPr>
              <c:dLblPos val="outEnd"/>
              <c:showLegendKey val="0"/>
              <c:showVal val="1"/>
              <c:showCatName val="0"/>
              <c:showSerName val="0"/>
              <c:showPercent val="0"/>
              <c:showBubbleSize val="0"/>
              <c:extLst>
                <c:ext xmlns:c16="http://schemas.microsoft.com/office/drawing/2014/chart" uri="{C3380CC4-5D6E-409C-BE32-E72D297353CC}">
                  <c16:uniqueId val="{00000000-EBF5-457D-9DD1-D86D3418AB46}"/>
                </c:ext>
              </c:extLst>
            </c:dLbl>
            <c:numFmt formatCode="#,##0" sourceLinked="0"/>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bg1">
                        <a:lumMod val="50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Sheet1!$A$2:$A$11</c:f>
              <c:strCache>
                <c:ptCount val="10"/>
                <c:pt idx="0">
                  <c:v>Country of residence</c:v>
                </c:pt>
                <c:pt idx="1">
                  <c:v>Europe</c:v>
                </c:pt>
                <c:pt idx="2">
                  <c:v>North America</c:v>
                </c:pt>
                <c:pt idx="3">
                  <c:v>Australia and Oceania</c:v>
                </c:pt>
                <c:pt idx="4">
                  <c:v>South America</c:v>
                </c:pt>
                <c:pt idx="5">
                  <c:v>Asia</c:v>
                </c:pt>
                <c:pt idx="6">
                  <c:v>SEM countries</c:v>
                </c:pt>
                <c:pt idx="7">
                  <c:v>Gulf countries</c:v>
                </c:pt>
                <c:pt idx="8">
                  <c:v>Africa</c:v>
                </c:pt>
                <c:pt idx="9">
                  <c:v>DK/REF</c:v>
                </c:pt>
              </c:strCache>
            </c:strRef>
          </c:cat>
          <c:val>
            <c:numRef>
              <c:f>Sheet1!$B$2:$B$11</c:f>
              <c:numCache>
                <c:formatCode>0.0\%</c:formatCode>
                <c:ptCount val="10"/>
                <c:pt idx="0">
                  <c:v>39.5</c:v>
                </c:pt>
                <c:pt idx="1">
                  <c:v>35.5</c:v>
                </c:pt>
                <c:pt idx="2">
                  <c:v>7.2</c:v>
                </c:pt>
                <c:pt idx="3">
                  <c:v>6.7</c:v>
                </c:pt>
                <c:pt idx="4">
                  <c:v>1.5</c:v>
                </c:pt>
                <c:pt idx="5">
                  <c:v>2.9</c:v>
                </c:pt>
                <c:pt idx="6">
                  <c:v>2.1</c:v>
                </c:pt>
                <c:pt idx="7">
                  <c:v>0.3</c:v>
                </c:pt>
                <c:pt idx="8">
                  <c:v>0.8</c:v>
                </c:pt>
                <c:pt idx="9">
                  <c:v>3.4</c:v>
                </c:pt>
              </c:numCache>
            </c:numRef>
          </c:val>
          <c:extLst>
            <c:ext xmlns:c16="http://schemas.microsoft.com/office/drawing/2014/chart" uri="{C3380CC4-5D6E-409C-BE32-E72D297353CC}">
              <c16:uniqueId val="{00000002-EBF5-457D-9DD1-D86D3418AB46}"/>
            </c:ext>
          </c:extLst>
        </c:ser>
        <c:ser>
          <c:idx val="1"/>
          <c:order val="1"/>
          <c:tx>
            <c:strRef>
              <c:f>Sheet1!$C$1</c:f>
              <c:strCache>
                <c:ptCount val="1"/>
                <c:pt idx="0">
                  <c:v>SEM countries</c:v>
                </c:pt>
              </c:strCache>
            </c:strRef>
          </c:tx>
          <c:spPr>
            <a:solidFill>
              <a:srgbClr val="FFC000"/>
            </a:solidFill>
            <a:ln>
              <a:noFill/>
            </a:ln>
            <a:effectLst/>
          </c:spPr>
          <c:invertIfNegative val="0"/>
          <c:dLbls>
            <c:numFmt formatCode="#,##0" sourceLinked="0"/>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bg1">
                        <a:lumMod val="50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Sheet1!$A$2:$A$11</c:f>
              <c:strCache>
                <c:ptCount val="10"/>
                <c:pt idx="0">
                  <c:v>Country of residence</c:v>
                </c:pt>
                <c:pt idx="1">
                  <c:v>Europe</c:v>
                </c:pt>
                <c:pt idx="2">
                  <c:v>North America</c:v>
                </c:pt>
                <c:pt idx="3">
                  <c:v>Australia and Oceania</c:v>
                </c:pt>
                <c:pt idx="4">
                  <c:v>South America</c:v>
                </c:pt>
                <c:pt idx="5">
                  <c:v>Asia</c:v>
                </c:pt>
                <c:pt idx="6">
                  <c:v>SEM countries</c:v>
                </c:pt>
                <c:pt idx="7">
                  <c:v>Gulf countries</c:v>
                </c:pt>
                <c:pt idx="8">
                  <c:v>Africa</c:v>
                </c:pt>
                <c:pt idx="9">
                  <c:v>DK/REF</c:v>
                </c:pt>
              </c:strCache>
            </c:strRef>
          </c:cat>
          <c:val>
            <c:numRef>
              <c:f>Sheet1!$C$2:$C$11</c:f>
              <c:numCache>
                <c:formatCode>0.0\%</c:formatCode>
                <c:ptCount val="10"/>
                <c:pt idx="0">
                  <c:v>49.3</c:v>
                </c:pt>
                <c:pt idx="1">
                  <c:v>19.8</c:v>
                </c:pt>
                <c:pt idx="2">
                  <c:v>6.3</c:v>
                </c:pt>
                <c:pt idx="3">
                  <c:v>0.8</c:v>
                </c:pt>
                <c:pt idx="4">
                  <c:v>0.6</c:v>
                </c:pt>
                <c:pt idx="5">
                  <c:v>1.8</c:v>
                </c:pt>
                <c:pt idx="6">
                  <c:v>14.2</c:v>
                </c:pt>
                <c:pt idx="7">
                  <c:v>4.7</c:v>
                </c:pt>
                <c:pt idx="8">
                  <c:v>0.6</c:v>
                </c:pt>
                <c:pt idx="9">
                  <c:v>2</c:v>
                </c:pt>
              </c:numCache>
            </c:numRef>
          </c:val>
          <c:extLst>
            <c:ext xmlns:c16="http://schemas.microsoft.com/office/drawing/2014/chart" uri="{C3380CC4-5D6E-409C-BE32-E72D297353CC}">
              <c16:uniqueId val="{00000003-EBF5-457D-9DD1-D86D3418AB46}"/>
            </c:ext>
          </c:extLst>
        </c:ser>
        <c:dLbls>
          <c:showLegendKey val="0"/>
          <c:showVal val="0"/>
          <c:showCatName val="0"/>
          <c:showSerName val="0"/>
          <c:showPercent val="0"/>
          <c:showBubbleSize val="0"/>
        </c:dLbls>
        <c:gapWidth val="42"/>
        <c:axId val="548482464"/>
        <c:axId val="548482792"/>
      </c:barChart>
      <c:catAx>
        <c:axId val="548482464"/>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300" b="0" i="1" u="none" strike="noStrike" kern="1200" baseline="0">
                <a:solidFill>
                  <a:schemeClr val="tx1">
                    <a:lumMod val="65000"/>
                    <a:lumOff val="35000"/>
                  </a:schemeClr>
                </a:solidFill>
                <a:latin typeface="+mn-lt"/>
                <a:ea typeface="+mn-ea"/>
                <a:cs typeface="+mn-cs"/>
              </a:defRPr>
            </a:pPr>
            <a:endParaRPr lang="en-US"/>
          </a:p>
        </c:txPr>
        <c:crossAx val="548482792"/>
        <c:crosses val="autoZero"/>
        <c:auto val="1"/>
        <c:lblAlgn val="ctr"/>
        <c:lblOffset val="100"/>
        <c:noMultiLvlLbl val="0"/>
      </c:catAx>
      <c:valAx>
        <c:axId val="548482792"/>
        <c:scaling>
          <c:orientation val="minMax"/>
          <c:max val="70"/>
        </c:scaling>
        <c:delete val="0"/>
        <c:axPos val="t"/>
        <c:numFmt formatCode="0.0\%" sourceLinked="1"/>
        <c:majorTickMark val="out"/>
        <c:minorTickMark val="none"/>
        <c:tickLblPos val="nextTo"/>
        <c:spPr>
          <a:noFill/>
          <a:ln>
            <a:solidFill>
              <a:schemeClr val="accent1">
                <a:alpha val="0"/>
              </a:schemeClr>
            </a:solidFill>
          </a:ln>
          <a:effectLst/>
        </c:spPr>
        <c:txPr>
          <a:bodyPr rot="-60000000" spcFirstLastPara="1" vertOverflow="ellipsis" vert="horz" wrap="square" anchor="ctr" anchorCtr="1"/>
          <a:lstStyle/>
          <a:p>
            <a:pPr>
              <a:defRPr sz="1197" b="0" i="0" u="none" strike="noStrike" kern="1200" baseline="0">
                <a:solidFill>
                  <a:srgbClr val="FFFFFF"/>
                </a:solidFill>
                <a:latin typeface="+mn-lt"/>
                <a:ea typeface="+mn-ea"/>
                <a:cs typeface="+mn-cs"/>
              </a:defRPr>
            </a:pPr>
            <a:endParaRPr lang="en-US"/>
          </a:p>
        </c:txPr>
        <c:crossAx val="548482464"/>
        <c:crosses val="autoZero"/>
        <c:crossBetween val="between"/>
        <c:majorUnit val="10"/>
      </c:valAx>
      <c:spPr>
        <a:noFill/>
        <a:ln>
          <a:noFill/>
        </a:ln>
        <a:effectLst/>
      </c:spPr>
    </c:plotArea>
    <c:legend>
      <c:legendPos val="r"/>
      <c:layout>
        <c:manualLayout>
          <c:xMode val="edge"/>
          <c:yMode val="edge"/>
          <c:x val="0.65972750103789635"/>
          <c:y val="0.84981736107376971"/>
          <c:w val="0.3070821078359714"/>
          <c:h val="0.11400737777013371"/>
        </c:manualLayout>
      </c:layout>
      <c:overlay val="0"/>
      <c:spPr>
        <a:noFill/>
        <a:ln>
          <a:noFill/>
        </a:ln>
        <a:effectLst/>
      </c:spPr>
      <c:txPr>
        <a:bodyPr rot="0" spcFirstLastPara="1" vertOverflow="ellipsis" vert="horz" wrap="square" anchor="ctr" anchorCtr="1"/>
        <a:lstStyle/>
        <a:p>
          <a:pPr>
            <a:defRPr sz="13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900" b="1" i="0" u="none" strike="noStrike" kern="1200" spc="0" baseline="0">
                <a:solidFill>
                  <a:schemeClr val="tx1">
                    <a:lumMod val="65000"/>
                    <a:lumOff val="35000"/>
                  </a:schemeClr>
                </a:solidFill>
                <a:latin typeface="+mn-lt"/>
                <a:ea typeface="+mn-ea"/>
                <a:cs typeface="+mn-cs"/>
              </a:defRPr>
            </a:pPr>
            <a:r>
              <a:rPr lang="en-GB" sz="1900" b="1"/>
              <a:t>Croatia (2016)</a:t>
            </a:r>
            <a:endParaRPr lang="en-GB" sz="1900" b="1" dirty="0"/>
          </a:p>
        </c:rich>
      </c:tx>
      <c:layout>
        <c:manualLayout>
          <c:xMode val="edge"/>
          <c:yMode val="edge"/>
          <c:x val="0.5947705544485552"/>
          <c:y val="3.147830472407516E-2"/>
        </c:manualLayout>
      </c:layout>
      <c:overlay val="0"/>
      <c:spPr>
        <a:noFill/>
        <a:ln>
          <a:noFill/>
        </a:ln>
        <a:effectLst/>
      </c:spPr>
      <c:txPr>
        <a:bodyPr rot="0" spcFirstLastPara="1" vertOverflow="ellipsis" vert="horz" wrap="square" anchor="ctr" anchorCtr="1"/>
        <a:lstStyle/>
        <a:p>
          <a:pPr>
            <a:defRPr sz="1900" b="1"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0.52462759521734736"/>
          <c:y val="0.12632752345436754"/>
          <c:w val="0.47537243668832119"/>
          <c:h val="0.83673999853632619"/>
        </c:manualLayout>
      </c:layout>
      <c:barChart>
        <c:barDir val="bar"/>
        <c:grouping val="clustered"/>
        <c:varyColors val="0"/>
        <c:ser>
          <c:idx val="0"/>
          <c:order val="0"/>
          <c:tx>
            <c:strRef>
              <c:f>Sheet1!$G$1</c:f>
              <c:strCache>
                <c:ptCount val="1"/>
                <c:pt idx="0">
                  <c:v>HR</c:v>
                </c:pt>
              </c:strCache>
            </c:strRef>
          </c:tx>
          <c:spPr>
            <a:solidFill>
              <a:srgbClr val="007681"/>
            </a:solidFill>
            <a:ln>
              <a:noFill/>
            </a:ln>
            <a:effectLst/>
          </c:spPr>
          <c:invertIfNegative val="0"/>
          <c:dLbls>
            <c:dLbl>
              <c:idx val="4"/>
              <c:numFmt formatCode="#,##0" sourceLinked="0"/>
              <c:spPr>
                <a:noFill/>
                <a:ln>
                  <a:noFill/>
                </a:ln>
                <a:effectLst/>
              </c:spPr>
              <c:txPr>
                <a:bodyPr rot="0" spcFirstLastPara="1" vertOverflow="ellipsis" vert="horz" wrap="square" lIns="38100" tIns="19050" rIns="38100" bIns="19050" anchor="ctr" anchorCtr="0">
                  <a:spAutoFit/>
                </a:bodyPr>
                <a:lstStyle/>
                <a:p>
                  <a:pPr algn="ctr">
                    <a:defRPr lang="en-US" sz="1400" b="1" i="0" u="none" strike="noStrike" kern="1200" baseline="0">
                      <a:solidFill>
                        <a:schemeClr val="bg1">
                          <a:lumMod val="50000"/>
                        </a:schemeClr>
                      </a:solidFill>
                      <a:latin typeface="+mn-lt"/>
                      <a:ea typeface="+mn-ea"/>
                      <a:cs typeface="+mn-cs"/>
                    </a:defRPr>
                  </a:pPr>
                  <a:endParaRPr lang="en-US"/>
                </a:p>
              </c:txPr>
              <c:dLblPos val="outEnd"/>
              <c:showLegendKey val="0"/>
              <c:showVal val="1"/>
              <c:showCatName val="0"/>
              <c:showSerName val="0"/>
              <c:showPercent val="0"/>
              <c:showBubbleSize val="0"/>
              <c:extLst>
                <c:ext xmlns:c16="http://schemas.microsoft.com/office/drawing/2014/chart" uri="{C3380CC4-5D6E-409C-BE32-E72D297353CC}">
                  <c16:uniqueId val="{00000000-4913-417D-989B-B49A65209FF8}"/>
                </c:ext>
              </c:extLst>
            </c:dLbl>
            <c:numFmt formatCode="#,##0" sourceLinked="0"/>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bg1">
                        <a:lumMod val="50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Sheet1!$A$2:$A$11</c:f>
              <c:strCache>
                <c:ptCount val="10"/>
                <c:pt idx="0">
                  <c:v>Country of residence</c:v>
                </c:pt>
                <c:pt idx="1">
                  <c:v>Europe</c:v>
                </c:pt>
                <c:pt idx="2">
                  <c:v>North America</c:v>
                </c:pt>
                <c:pt idx="3">
                  <c:v>Australia and Oceania</c:v>
                </c:pt>
                <c:pt idx="4">
                  <c:v>SEM countries</c:v>
                </c:pt>
                <c:pt idx="5">
                  <c:v>Asia</c:v>
                </c:pt>
                <c:pt idx="6">
                  <c:v>South America</c:v>
                </c:pt>
                <c:pt idx="7">
                  <c:v>Africa</c:v>
                </c:pt>
                <c:pt idx="8">
                  <c:v>Gulf countries</c:v>
                </c:pt>
                <c:pt idx="9">
                  <c:v>DK/REF</c:v>
                </c:pt>
              </c:strCache>
            </c:strRef>
          </c:cat>
          <c:val>
            <c:numRef>
              <c:f>Sheet1!$G$2:$G$11</c:f>
              <c:numCache>
                <c:formatCode>0\%</c:formatCode>
                <c:ptCount val="10"/>
                <c:pt idx="0">
                  <c:v>44.382019999999997</c:v>
                </c:pt>
                <c:pt idx="1">
                  <c:v>36.088009999999997</c:v>
                </c:pt>
                <c:pt idx="2">
                  <c:v>5.0803500000000001</c:v>
                </c:pt>
                <c:pt idx="3">
                  <c:v>6.2006199999999998</c:v>
                </c:pt>
                <c:pt idx="4">
                  <c:v>0.73846000000000001</c:v>
                </c:pt>
                <c:pt idx="5">
                  <c:v>1.0808199999999999</c:v>
                </c:pt>
                <c:pt idx="6">
                  <c:v>1.32494</c:v>
                </c:pt>
                <c:pt idx="7">
                  <c:v>0.34372999999999998</c:v>
                </c:pt>
                <c:pt idx="8">
                  <c:v>0.49596000000000001</c:v>
                </c:pt>
                <c:pt idx="9">
                  <c:v>4.3</c:v>
                </c:pt>
              </c:numCache>
            </c:numRef>
          </c:val>
          <c:extLst>
            <c:ext xmlns:c16="http://schemas.microsoft.com/office/drawing/2014/chart" uri="{C3380CC4-5D6E-409C-BE32-E72D297353CC}">
              <c16:uniqueId val="{00000003-4913-417D-989B-B49A65209FF8}"/>
            </c:ext>
          </c:extLst>
        </c:ser>
        <c:dLbls>
          <c:showLegendKey val="0"/>
          <c:showVal val="0"/>
          <c:showCatName val="0"/>
          <c:showSerName val="0"/>
          <c:showPercent val="0"/>
          <c:showBubbleSize val="0"/>
        </c:dLbls>
        <c:gapWidth val="42"/>
        <c:axId val="548482464"/>
        <c:axId val="548482792"/>
      </c:barChart>
      <c:catAx>
        <c:axId val="548482464"/>
        <c:scaling>
          <c:orientation val="maxMin"/>
        </c:scaling>
        <c:delete val="0"/>
        <c:axPos val="l"/>
        <c:numFmt formatCode="General" sourceLinked="1"/>
        <c:majorTickMark val="out"/>
        <c:minorTickMark val="none"/>
        <c:tickLblPos val="low"/>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500" b="0" i="0" u="none" strike="noStrike" kern="1200" baseline="0">
                <a:solidFill>
                  <a:schemeClr val="tx1">
                    <a:lumMod val="65000"/>
                    <a:lumOff val="35000"/>
                  </a:schemeClr>
                </a:solidFill>
                <a:latin typeface="+mn-lt"/>
                <a:ea typeface="+mn-ea"/>
                <a:cs typeface="+mn-cs"/>
              </a:defRPr>
            </a:pPr>
            <a:endParaRPr lang="en-US"/>
          </a:p>
        </c:txPr>
        <c:crossAx val="548482792"/>
        <c:crosses val="autoZero"/>
        <c:auto val="1"/>
        <c:lblAlgn val="ctr"/>
        <c:lblOffset val="100"/>
        <c:noMultiLvlLbl val="0"/>
      </c:catAx>
      <c:valAx>
        <c:axId val="548482792"/>
        <c:scaling>
          <c:orientation val="minMax"/>
          <c:max val="70"/>
        </c:scaling>
        <c:delete val="1"/>
        <c:axPos val="t"/>
        <c:numFmt formatCode="0\%" sourceLinked="1"/>
        <c:majorTickMark val="out"/>
        <c:minorTickMark val="none"/>
        <c:tickLblPos val="nextTo"/>
        <c:crossAx val="548482464"/>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900" b="1" i="0" u="none" strike="noStrike" kern="1200" spc="0" baseline="0">
                <a:solidFill>
                  <a:schemeClr val="tx1">
                    <a:lumMod val="65000"/>
                    <a:lumOff val="35000"/>
                  </a:schemeClr>
                </a:solidFill>
                <a:latin typeface="+mn-lt"/>
                <a:ea typeface="+mn-ea"/>
                <a:cs typeface="+mn-cs"/>
              </a:defRPr>
            </a:pPr>
            <a:r>
              <a:rPr lang="en-GB" sz="1900" b="1" dirty="0"/>
              <a:t>Croatia (2020)</a:t>
            </a:r>
          </a:p>
        </c:rich>
      </c:tx>
      <c:layout>
        <c:manualLayout>
          <c:xMode val="edge"/>
          <c:yMode val="edge"/>
          <c:x val="0.5947705544485552"/>
          <c:y val="3.147830472407516E-2"/>
        </c:manualLayout>
      </c:layout>
      <c:overlay val="0"/>
      <c:spPr>
        <a:noFill/>
        <a:ln>
          <a:noFill/>
        </a:ln>
        <a:effectLst/>
      </c:spPr>
      <c:txPr>
        <a:bodyPr rot="0" spcFirstLastPara="1" vertOverflow="ellipsis" vert="horz" wrap="square" anchor="ctr" anchorCtr="1"/>
        <a:lstStyle/>
        <a:p>
          <a:pPr>
            <a:defRPr sz="1900" b="1"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0.52462759521734736"/>
          <c:y val="0.12632752345436754"/>
          <c:w val="0.47537243668832119"/>
          <c:h val="0.83673999853632619"/>
        </c:manualLayout>
      </c:layout>
      <c:barChart>
        <c:barDir val="bar"/>
        <c:grouping val="clustered"/>
        <c:varyColors val="0"/>
        <c:ser>
          <c:idx val="0"/>
          <c:order val="0"/>
          <c:tx>
            <c:strRef>
              <c:f>Sheet1!$L$1</c:f>
              <c:strCache>
                <c:ptCount val="1"/>
                <c:pt idx="0">
                  <c:v>CZ</c:v>
                </c:pt>
              </c:strCache>
            </c:strRef>
          </c:tx>
          <c:spPr>
            <a:solidFill>
              <a:srgbClr val="007681"/>
            </a:solidFill>
            <a:ln>
              <a:noFill/>
            </a:ln>
            <a:effectLst/>
          </c:spPr>
          <c:invertIfNegative val="0"/>
          <c:dLbls>
            <c:dLbl>
              <c:idx val="4"/>
              <c:numFmt formatCode="#,##0" sourceLinked="0"/>
              <c:spPr>
                <a:noFill/>
                <a:ln>
                  <a:noFill/>
                </a:ln>
                <a:effectLst/>
              </c:spPr>
              <c:txPr>
                <a:bodyPr rot="0" spcFirstLastPara="1" vertOverflow="ellipsis" vert="horz" wrap="square" lIns="38100" tIns="19050" rIns="38100" bIns="19050" anchor="ctr" anchorCtr="0">
                  <a:spAutoFit/>
                </a:bodyPr>
                <a:lstStyle/>
                <a:p>
                  <a:pPr algn="ctr">
                    <a:defRPr lang="en-US" sz="1400" b="1" i="0" u="none" strike="noStrike" kern="1200" baseline="0">
                      <a:solidFill>
                        <a:schemeClr val="bg1">
                          <a:lumMod val="50000"/>
                        </a:schemeClr>
                      </a:solidFill>
                      <a:latin typeface="+mn-lt"/>
                      <a:ea typeface="+mn-ea"/>
                      <a:cs typeface="+mn-cs"/>
                    </a:defRPr>
                  </a:pPr>
                  <a:endParaRPr lang="en-US"/>
                </a:p>
              </c:txPr>
              <c:dLblPos val="outEnd"/>
              <c:showLegendKey val="0"/>
              <c:showVal val="1"/>
              <c:showCatName val="0"/>
              <c:showSerName val="0"/>
              <c:showPercent val="0"/>
              <c:showBubbleSize val="0"/>
              <c:extLst>
                <c:ext xmlns:c16="http://schemas.microsoft.com/office/drawing/2014/chart" uri="{C3380CC4-5D6E-409C-BE32-E72D297353CC}">
                  <c16:uniqueId val="{00000000-379D-4AEB-BCFB-4695DCB54258}"/>
                </c:ext>
              </c:extLst>
            </c:dLbl>
            <c:numFmt formatCode="#,##0" sourceLinked="0"/>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bg1">
                        <a:lumMod val="50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Sheet1!$A$2:$A$11</c:f>
              <c:strCache>
                <c:ptCount val="10"/>
                <c:pt idx="0">
                  <c:v>Country of residence</c:v>
                </c:pt>
                <c:pt idx="1">
                  <c:v>Europe</c:v>
                </c:pt>
                <c:pt idx="2">
                  <c:v>North America</c:v>
                </c:pt>
                <c:pt idx="3">
                  <c:v>Australia and Oceania</c:v>
                </c:pt>
                <c:pt idx="4">
                  <c:v>SEM countries</c:v>
                </c:pt>
                <c:pt idx="5">
                  <c:v>Asia</c:v>
                </c:pt>
                <c:pt idx="6">
                  <c:v>South America</c:v>
                </c:pt>
                <c:pt idx="7">
                  <c:v>Africa</c:v>
                </c:pt>
                <c:pt idx="8">
                  <c:v>Gulf countries</c:v>
                </c:pt>
                <c:pt idx="9">
                  <c:v>DK/REF</c:v>
                </c:pt>
              </c:strCache>
            </c:strRef>
          </c:cat>
          <c:val>
            <c:numRef>
              <c:f>Sheet1!$L$2:$L$11</c:f>
              <c:numCache>
                <c:formatCode>0\%</c:formatCode>
                <c:ptCount val="10"/>
                <c:pt idx="0">
                  <c:v>42</c:v>
                </c:pt>
                <c:pt idx="1">
                  <c:v>36.200000000000003</c:v>
                </c:pt>
                <c:pt idx="2">
                  <c:v>6.4</c:v>
                </c:pt>
                <c:pt idx="3">
                  <c:v>5.2</c:v>
                </c:pt>
                <c:pt idx="4">
                  <c:v>2.2000000000000002</c:v>
                </c:pt>
                <c:pt idx="5">
                  <c:v>2.2000000000000002</c:v>
                </c:pt>
                <c:pt idx="6">
                  <c:v>1.1000000000000001</c:v>
                </c:pt>
                <c:pt idx="7">
                  <c:v>0.6</c:v>
                </c:pt>
                <c:pt idx="8">
                  <c:v>0.2</c:v>
                </c:pt>
                <c:pt idx="9">
                  <c:v>3.9</c:v>
                </c:pt>
              </c:numCache>
            </c:numRef>
          </c:val>
          <c:extLst>
            <c:ext xmlns:c16="http://schemas.microsoft.com/office/drawing/2014/chart" uri="{C3380CC4-5D6E-409C-BE32-E72D297353CC}">
              <c16:uniqueId val="{00000001-379D-4AEB-BCFB-4695DCB54258}"/>
            </c:ext>
          </c:extLst>
        </c:ser>
        <c:dLbls>
          <c:showLegendKey val="0"/>
          <c:showVal val="0"/>
          <c:showCatName val="0"/>
          <c:showSerName val="0"/>
          <c:showPercent val="0"/>
          <c:showBubbleSize val="0"/>
        </c:dLbls>
        <c:gapWidth val="42"/>
        <c:axId val="548482464"/>
        <c:axId val="548482792"/>
      </c:barChart>
      <c:catAx>
        <c:axId val="548482464"/>
        <c:scaling>
          <c:orientation val="maxMin"/>
        </c:scaling>
        <c:delete val="0"/>
        <c:axPos val="l"/>
        <c:numFmt formatCode="General" sourceLinked="1"/>
        <c:majorTickMark val="out"/>
        <c:minorTickMark val="none"/>
        <c:tickLblPos val="low"/>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500" b="0" i="0" u="none" strike="noStrike" kern="1200" baseline="0">
                <a:solidFill>
                  <a:schemeClr val="tx1">
                    <a:lumMod val="65000"/>
                    <a:lumOff val="35000"/>
                  </a:schemeClr>
                </a:solidFill>
                <a:latin typeface="+mn-lt"/>
                <a:ea typeface="+mn-ea"/>
                <a:cs typeface="+mn-cs"/>
              </a:defRPr>
            </a:pPr>
            <a:endParaRPr lang="en-US"/>
          </a:p>
        </c:txPr>
        <c:crossAx val="548482792"/>
        <c:crosses val="autoZero"/>
        <c:auto val="1"/>
        <c:lblAlgn val="ctr"/>
        <c:lblOffset val="100"/>
        <c:noMultiLvlLbl val="0"/>
      </c:catAx>
      <c:valAx>
        <c:axId val="548482792"/>
        <c:scaling>
          <c:orientation val="minMax"/>
          <c:max val="70"/>
        </c:scaling>
        <c:delete val="0"/>
        <c:axPos val="t"/>
        <c:numFmt formatCode="0\%" sourceLinked="1"/>
        <c:majorTickMark val="out"/>
        <c:minorTickMark val="none"/>
        <c:tickLblPos val="nextTo"/>
        <c:spPr>
          <a:noFill/>
          <a:ln>
            <a:solidFill>
              <a:schemeClr val="accent1">
                <a:alpha val="0"/>
              </a:schemeClr>
            </a:solidFill>
          </a:ln>
          <a:effectLst/>
        </c:spPr>
        <c:txPr>
          <a:bodyPr rot="-60000000" spcFirstLastPara="1" vertOverflow="ellipsis" vert="horz" wrap="square" anchor="ctr" anchorCtr="1"/>
          <a:lstStyle/>
          <a:p>
            <a:pPr>
              <a:defRPr sz="1197" b="0" i="0" u="none" strike="noStrike" kern="1200" baseline="0">
                <a:solidFill>
                  <a:srgbClr val="FFFFFF"/>
                </a:solidFill>
                <a:latin typeface="+mn-lt"/>
                <a:ea typeface="+mn-ea"/>
                <a:cs typeface="+mn-cs"/>
              </a:defRPr>
            </a:pPr>
            <a:endParaRPr lang="en-US"/>
          </a:p>
        </c:txPr>
        <c:crossAx val="548482464"/>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lnSpc>
                <a:spcPts val="1600"/>
              </a:lnSpc>
              <a:defRPr sz="1440" b="1" i="1" u="none" strike="noStrike" kern="1200" spc="0" baseline="0">
                <a:solidFill>
                  <a:schemeClr val="bg1">
                    <a:lumMod val="50000"/>
                  </a:schemeClr>
                </a:solidFill>
                <a:latin typeface="+mn-lt"/>
                <a:ea typeface="+mn-ea"/>
                <a:cs typeface="+mn-cs"/>
              </a:defRPr>
            </a:pPr>
            <a:r>
              <a:rPr lang="en-GB" sz="1900" i="1" dirty="0">
                <a:solidFill>
                  <a:schemeClr val="bg1">
                    <a:lumMod val="50000"/>
                  </a:schemeClr>
                </a:solidFill>
              </a:rPr>
              <a:t>Comparison with </a:t>
            </a:r>
          </a:p>
          <a:p>
            <a:pPr>
              <a:lnSpc>
                <a:spcPts val="1600"/>
              </a:lnSpc>
              <a:defRPr i="1">
                <a:solidFill>
                  <a:schemeClr val="bg1">
                    <a:lumMod val="50000"/>
                  </a:schemeClr>
                </a:solidFill>
              </a:defRPr>
            </a:pPr>
            <a:r>
              <a:rPr lang="en-GB" sz="1900" i="1" dirty="0">
                <a:solidFill>
                  <a:schemeClr val="bg1">
                    <a:lumMod val="50000"/>
                  </a:schemeClr>
                </a:solidFill>
              </a:rPr>
              <a:t>European/SEM average</a:t>
            </a:r>
          </a:p>
        </c:rich>
      </c:tx>
      <c:layout>
        <c:manualLayout>
          <c:xMode val="edge"/>
          <c:yMode val="edge"/>
          <c:x val="0.59344180409945202"/>
          <c:y val="1.1755591321307268E-2"/>
        </c:manualLayout>
      </c:layout>
      <c:overlay val="0"/>
      <c:spPr>
        <a:noFill/>
        <a:ln>
          <a:noFill/>
        </a:ln>
        <a:effectLst/>
      </c:spPr>
      <c:txPr>
        <a:bodyPr rot="0" spcFirstLastPara="1" vertOverflow="ellipsis" vert="horz" wrap="square" anchor="ctr" anchorCtr="1"/>
        <a:lstStyle/>
        <a:p>
          <a:pPr>
            <a:lnSpc>
              <a:spcPts val="1600"/>
            </a:lnSpc>
            <a:defRPr sz="1440" b="1" i="1" u="none" strike="noStrike" kern="1200" spc="0" baseline="0">
              <a:solidFill>
                <a:schemeClr val="bg1">
                  <a:lumMod val="50000"/>
                </a:schemeClr>
              </a:solidFill>
              <a:latin typeface="+mn-lt"/>
              <a:ea typeface="+mn-ea"/>
              <a:cs typeface="+mn-cs"/>
            </a:defRPr>
          </a:pPr>
          <a:endParaRPr lang="en-US"/>
        </a:p>
      </c:txPr>
    </c:title>
    <c:autoTitleDeleted val="0"/>
    <c:plotArea>
      <c:layout>
        <c:manualLayout>
          <c:layoutTarget val="inner"/>
          <c:xMode val="edge"/>
          <c:yMode val="edge"/>
          <c:x val="0.548698560753757"/>
          <c:y val="0.11646611682485279"/>
          <c:w val="0.42798163189230182"/>
          <c:h val="0.79032639731833221"/>
        </c:manualLayout>
      </c:layout>
      <c:barChart>
        <c:barDir val="bar"/>
        <c:grouping val="stacked"/>
        <c:varyColors val="0"/>
        <c:ser>
          <c:idx val="0"/>
          <c:order val="0"/>
          <c:tx>
            <c:strRef>
              <c:f>Sheet1!$C$11</c:f>
              <c:strCache>
                <c:ptCount val="1"/>
                <c:pt idx="0">
                  <c:v>Most important</c:v>
                </c:pt>
              </c:strCache>
            </c:strRef>
          </c:tx>
          <c:spPr>
            <a:solidFill>
              <a:srgbClr val="007681"/>
            </a:solidFill>
            <a:ln>
              <a:noFill/>
            </a:ln>
            <a:effectLst/>
          </c:spPr>
          <c:invertIfNegative val="0"/>
          <c:dLbls>
            <c:dLbl>
              <c:idx val="4"/>
              <c:layout>
                <c:manualLayout>
                  <c:x val="2.802940660178842E-3"/>
                  <c:y val="2.927416391964483E-3"/>
                </c:manualLayout>
              </c:layout>
              <c:numFmt formatCode="#,##0" sourceLinked="0"/>
              <c:spPr>
                <a:noFill/>
                <a:ln>
                  <a:noFill/>
                </a:ln>
                <a:effectLst/>
              </c:spPr>
              <c:txPr>
                <a:bodyPr rot="0" spcFirstLastPara="1" vertOverflow="ellipsis" vert="horz" wrap="square" anchor="ctr" anchorCtr="1"/>
                <a:lstStyle/>
                <a:p>
                  <a:pPr algn="ctr">
                    <a:defRPr sz="1200" b="1" i="0" u="none" strike="noStrike" kern="1200" baseline="0">
                      <a:solidFill>
                        <a:schemeClr val="bg1">
                          <a:lumMod val="95000"/>
                        </a:schemeClr>
                      </a:solidFill>
                      <a:latin typeface="+mn-lt"/>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1952-44CA-9519-10405D811031}"/>
                </c:ext>
              </c:extLst>
            </c:dLbl>
            <c:dLbl>
              <c:idx val="18"/>
              <c:delete val="1"/>
              <c:extLst>
                <c:ext xmlns:c15="http://schemas.microsoft.com/office/drawing/2012/chart" uri="{CE6537A1-D6FC-4f65-9D91-7224C49458BB}"/>
                <c:ext xmlns:c16="http://schemas.microsoft.com/office/drawing/2014/chart" uri="{C3380CC4-5D6E-409C-BE32-E72D297353CC}">
                  <c16:uniqueId val="{00000001-1952-44CA-9519-10405D811031}"/>
                </c:ext>
              </c:extLst>
            </c:dLbl>
            <c:numFmt formatCode="#,##0" sourceLinked="0"/>
            <c:spPr>
              <a:noFill/>
              <a:ln>
                <a:noFill/>
              </a:ln>
              <a:effectLst/>
            </c:spPr>
            <c:txPr>
              <a:bodyPr rot="0" spcFirstLastPara="1" vertOverflow="ellipsis" vert="horz" wrap="square" anchor="ctr" anchorCtr="1"/>
              <a:lstStyle/>
              <a:p>
                <a:pPr>
                  <a:defRPr sz="1200" b="1" i="0" u="none" strike="noStrike" kern="1200" baseline="0">
                    <a:solidFill>
                      <a:schemeClr val="bg1">
                        <a:lumMod val="9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Sheet1!$B$12:$B$31</c:f>
              <c:strCache>
                <c:ptCount val="20"/>
                <c:pt idx="0">
                  <c:v>EU</c:v>
                </c:pt>
                <c:pt idx="1">
                  <c:v>SEM</c:v>
                </c:pt>
                <c:pt idx="3">
                  <c:v>EU</c:v>
                </c:pt>
                <c:pt idx="4">
                  <c:v>SEM</c:v>
                </c:pt>
                <c:pt idx="6">
                  <c:v>EU</c:v>
                </c:pt>
                <c:pt idx="7">
                  <c:v>SEM</c:v>
                </c:pt>
                <c:pt idx="9">
                  <c:v>EU</c:v>
                </c:pt>
                <c:pt idx="10">
                  <c:v>SEM</c:v>
                </c:pt>
                <c:pt idx="12">
                  <c:v>EU</c:v>
                </c:pt>
                <c:pt idx="13">
                  <c:v>SEM</c:v>
                </c:pt>
                <c:pt idx="15">
                  <c:v>EU</c:v>
                </c:pt>
                <c:pt idx="16">
                  <c:v>SEM</c:v>
                </c:pt>
                <c:pt idx="18">
                  <c:v>EU</c:v>
                </c:pt>
                <c:pt idx="19">
                  <c:v>SEM</c:v>
                </c:pt>
              </c:strCache>
            </c:strRef>
          </c:cat>
          <c:val>
            <c:numRef>
              <c:f>Sheet1!$C$12:$C$31</c:f>
              <c:numCache>
                <c:formatCode>General</c:formatCode>
                <c:ptCount val="20"/>
                <c:pt idx="0" formatCode="0.0\%">
                  <c:v>25</c:v>
                </c:pt>
                <c:pt idx="3" formatCode="0.0\%">
                  <c:v>24.7</c:v>
                </c:pt>
                <c:pt idx="6" formatCode="0.0\%">
                  <c:v>18.399999999999999</c:v>
                </c:pt>
                <c:pt idx="9" formatCode="0.0\%">
                  <c:v>21.5</c:v>
                </c:pt>
                <c:pt idx="12" formatCode="0.0\%">
                  <c:v>5.7</c:v>
                </c:pt>
                <c:pt idx="15" formatCode="0.0\%">
                  <c:v>3.9</c:v>
                </c:pt>
                <c:pt idx="18" formatCode="0.0\%">
                  <c:v>0.8</c:v>
                </c:pt>
              </c:numCache>
            </c:numRef>
          </c:val>
          <c:extLst>
            <c:ext xmlns:c16="http://schemas.microsoft.com/office/drawing/2014/chart" uri="{C3380CC4-5D6E-409C-BE32-E72D297353CC}">
              <c16:uniqueId val="{00000002-1952-44CA-9519-10405D811031}"/>
            </c:ext>
          </c:extLst>
        </c:ser>
        <c:ser>
          <c:idx val="1"/>
          <c:order val="1"/>
          <c:tx>
            <c:strRef>
              <c:f>Sheet1!$D$11</c:f>
              <c:strCache>
                <c:ptCount val="1"/>
                <c:pt idx="0">
                  <c:v>Second most important</c:v>
                </c:pt>
              </c:strCache>
            </c:strRef>
          </c:tx>
          <c:spPr>
            <a:solidFill>
              <a:schemeClr val="accent2"/>
            </a:solidFill>
            <a:ln>
              <a:noFill/>
            </a:ln>
            <a:effectLst/>
          </c:spPr>
          <c:invertIfNegative val="0"/>
          <c:dLbls>
            <c:dLbl>
              <c:idx val="18"/>
              <c:delete val="1"/>
              <c:extLst>
                <c:ext xmlns:c15="http://schemas.microsoft.com/office/drawing/2012/chart" uri="{CE6537A1-D6FC-4f65-9D91-7224C49458BB}"/>
                <c:ext xmlns:c16="http://schemas.microsoft.com/office/drawing/2014/chart" uri="{C3380CC4-5D6E-409C-BE32-E72D297353CC}">
                  <c16:uniqueId val="{00000003-1952-44CA-9519-10405D811031}"/>
                </c:ext>
              </c:extLst>
            </c:dLbl>
            <c:numFmt formatCode="#,##0" sourceLinked="0"/>
            <c:spPr>
              <a:noFill/>
              <a:ln>
                <a:noFill/>
              </a:ln>
              <a:effectLst/>
            </c:spPr>
            <c:txPr>
              <a:bodyPr rot="0" spcFirstLastPara="1" vertOverflow="ellipsis" vert="horz" wrap="square" anchor="ctr" anchorCtr="1"/>
              <a:lstStyle/>
              <a:p>
                <a:pPr>
                  <a:defRPr sz="1200" b="1" i="0" u="none" strike="noStrike" kern="1200" baseline="0">
                    <a:solidFill>
                      <a:schemeClr val="bg1">
                        <a:lumMod val="9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Sheet1!$B$12:$B$31</c:f>
              <c:strCache>
                <c:ptCount val="20"/>
                <c:pt idx="0">
                  <c:v>EU</c:v>
                </c:pt>
                <c:pt idx="1">
                  <c:v>SEM</c:v>
                </c:pt>
                <c:pt idx="3">
                  <c:v>EU</c:v>
                </c:pt>
                <c:pt idx="4">
                  <c:v>SEM</c:v>
                </c:pt>
                <c:pt idx="6">
                  <c:v>EU</c:v>
                </c:pt>
                <c:pt idx="7">
                  <c:v>SEM</c:v>
                </c:pt>
                <c:pt idx="9">
                  <c:v>EU</c:v>
                </c:pt>
                <c:pt idx="10">
                  <c:v>SEM</c:v>
                </c:pt>
                <c:pt idx="12">
                  <c:v>EU</c:v>
                </c:pt>
                <c:pt idx="13">
                  <c:v>SEM</c:v>
                </c:pt>
                <c:pt idx="15">
                  <c:v>EU</c:v>
                </c:pt>
                <c:pt idx="16">
                  <c:v>SEM</c:v>
                </c:pt>
                <c:pt idx="18">
                  <c:v>EU</c:v>
                </c:pt>
                <c:pt idx="19">
                  <c:v>SEM</c:v>
                </c:pt>
              </c:strCache>
            </c:strRef>
          </c:cat>
          <c:val>
            <c:numRef>
              <c:f>Sheet1!$D$12:$D$31</c:f>
              <c:numCache>
                <c:formatCode>General</c:formatCode>
                <c:ptCount val="20"/>
                <c:pt idx="0" formatCode="0.0\%">
                  <c:v>22.3</c:v>
                </c:pt>
                <c:pt idx="3" formatCode="0.0\%">
                  <c:v>28.6</c:v>
                </c:pt>
                <c:pt idx="6" formatCode="0.0\%">
                  <c:v>21.3</c:v>
                </c:pt>
                <c:pt idx="9" formatCode="0.0\%">
                  <c:v>17.399999999999999</c:v>
                </c:pt>
                <c:pt idx="12" formatCode="0.0\%">
                  <c:v>4.9000000000000004</c:v>
                </c:pt>
                <c:pt idx="15" formatCode="0.0\%">
                  <c:v>4.3</c:v>
                </c:pt>
                <c:pt idx="18" formatCode="0.0\%">
                  <c:v>1.2</c:v>
                </c:pt>
              </c:numCache>
            </c:numRef>
          </c:val>
          <c:extLst>
            <c:ext xmlns:c16="http://schemas.microsoft.com/office/drawing/2014/chart" uri="{C3380CC4-5D6E-409C-BE32-E72D297353CC}">
              <c16:uniqueId val="{00000004-1952-44CA-9519-10405D811031}"/>
            </c:ext>
          </c:extLst>
        </c:ser>
        <c:ser>
          <c:idx val="2"/>
          <c:order val="2"/>
          <c:tx>
            <c:strRef>
              <c:f>Sheet1!$E$11</c:f>
              <c:strCache>
                <c:ptCount val="1"/>
                <c:pt idx="0">
                  <c:v>Total</c:v>
                </c:pt>
              </c:strCache>
            </c:strRef>
          </c:tx>
          <c:spPr>
            <a:noFill/>
            <a:ln>
              <a:noFill/>
            </a:ln>
            <a:effectLst/>
          </c:spPr>
          <c:invertIfNegative val="0"/>
          <c:dLbls>
            <c:numFmt formatCode="#,##0" sourceLinked="0"/>
            <c:spPr>
              <a:noFill/>
              <a:ln>
                <a:noFill/>
              </a:ln>
              <a:effectLst/>
            </c:spPr>
            <c:txPr>
              <a:bodyPr rot="0" spcFirstLastPara="1" vertOverflow="ellipsis" vert="horz" wrap="square" anchor="ctr" anchorCtr="1"/>
              <a:lstStyle/>
              <a:p>
                <a:pPr>
                  <a:defRPr sz="1200" b="1" i="1" u="none" strike="noStrike" kern="1200" baseline="0">
                    <a:solidFill>
                      <a:schemeClr val="tx2">
                        <a:lumMod val="75000"/>
                      </a:schemeClr>
                    </a:solidFill>
                    <a:latin typeface="+mn-lt"/>
                    <a:ea typeface="+mn-ea"/>
                    <a:cs typeface="+mn-cs"/>
                  </a:defRPr>
                </a:pPr>
                <a:endParaRPr lang="en-US"/>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Sheet1!$B$12:$B$31</c:f>
              <c:strCache>
                <c:ptCount val="20"/>
                <c:pt idx="0">
                  <c:v>EU</c:v>
                </c:pt>
                <c:pt idx="1">
                  <c:v>SEM</c:v>
                </c:pt>
                <c:pt idx="3">
                  <c:v>EU</c:v>
                </c:pt>
                <c:pt idx="4">
                  <c:v>SEM</c:v>
                </c:pt>
                <c:pt idx="6">
                  <c:v>EU</c:v>
                </c:pt>
                <c:pt idx="7">
                  <c:v>SEM</c:v>
                </c:pt>
                <c:pt idx="9">
                  <c:v>EU</c:v>
                </c:pt>
                <c:pt idx="10">
                  <c:v>SEM</c:v>
                </c:pt>
                <c:pt idx="12">
                  <c:v>EU</c:v>
                </c:pt>
                <c:pt idx="13">
                  <c:v>SEM</c:v>
                </c:pt>
                <c:pt idx="15">
                  <c:v>EU</c:v>
                </c:pt>
                <c:pt idx="16">
                  <c:v>SEM</c:v>
                </c:pt>
                <c:pt idx="18">
                  <c:v>EU</c:v>
                </c:pt>
                <c:pt idx="19">
                  <c:v>SEM</c:v>
                </c:pt>
              </c:strCache>
            </c:strRef>
          </c:cat>
          <c:val>
            <c:numRef>
              <c:f>Sheet1!$E$12:$E$31</c:f>
              <c:numCache>
                <c:formatCode>General</c:formatCode>
                <c:ptCount val="20"/>
                <c:pt idx="0" formatCode="0.0\%">
                  <c:v>47.3</c:v>
                </c:pt>
                <c:pt idx="3" formatCode="0.0\%">
                  <c:v>53.3</c:v>
                </c:pt>
                <c:pt idx="6" formatCode="0.0\%">
                  <c:v>39.700000000000003</c:v>
                </c:pt>
                <c:pt idx="9" formatCode="0.0\%">
                  <c:v>38.9</c:v>
                </c:pt>
                <c:pt idx="12" formatCode="0.0\%">
                  <c:v>10.600000000000001</c:v>
                </c:pt>
                <c:pt idx="15" formatCode="0.0\%">
                  <c:v>8.1999999999999993</c:v>
                </c:pt>
                <c:pt idx="18" formatCode="0.0\%">
                  <c:v>2</c:v>
                </c:pt>
              </c:numCache>
            </c:numRef>
          </c:val>
          <c:extLst>
            <c:ext xmlns:c16="http://schemas.microsoft.com/office/drawing/2014/chart" uri="{C3380CC4-5D6E-409C-BE32-E72D297353CC}">
              <c16:uniqueId val="{00000005-1952-44CA-9519-10405D811031}"/>
            </c:ext>
          </c:extLst>
        </c:ser>
        <c:ser>
          <c:idx val="4"/>
          <c:order val="3"/>
          <c:tx>
            <c:strRef>
              <c:f>Sheet1!$F$11</c:f>
              <c:strCache>
                <c:ptCount val="1"/>
                <c:pt idx="0">
                  <c:v>Most important</c:v>
                </c:pt>
              </c:strCache>
            </c:strRef>
          </c:tx>
          <c:spPr>
            <a:solidFill>
              <a:srgbClr val="007681"/>
            </a:solidFill>
            <a:ln>
              <a:noFill/>
            </a:ln>
            <a:effectLst/>
          </c:spPr>
          <c:invertIfNegative val="0"/>
          <c:dLbls>
            <c:dLbl>
              <c:idx val="19"/>
              <c:delete val="1"/>
              <c:extLst>
                <c:ext xmlns:c15="http://schemas.microsoft.com/office/drawing/2012/chart" uri="{CE6537A1-D6FC-4f65-9D91-7224C49458BB}"/>
                <c:ext xmlns:c16="http://schemas.microsoft.com/office/drawing/2014/chart" uri="{C3380CC4-5D6E-409C-BE32-E72D297353CC}">
                  <c16:uniqueId val="{00000006-1952-44CA-9519-10405D811031}"/>
                </c:ext>
              </c:extLst>
            </c:dLbl>
            <c:numFmt formatCode="#,##0" sourceLinked="0"/>
            <c:spPr>
              <a:noFill/>
              <a:ln>
                <a:noFill/>
              </a:ln>
              <a:effectLst/>
            </c:spPr>
            <c:txPr>
              <a:bodyPr rot="0" spcFirstLastPara="1" vertOverflow="ellipsis" vert="horz" wrap="square" anchor="ctr" anchorCtr="1"/>
              <a:lstStyle/>
              <a:p>
                <a:pPr>
                  <a:defRPr sz="1200" b="1" i="0" u="none" strike="noStrike" kern="1200" baseline="0">
                    <a:solidFill>
                      <a:schemeClr val="bg1">
                        <a:lumMod val="9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Sheet1!$B$12:$B$31</c:f>
              <c:strCache>
                <c:ptCount val="20"/>
                <c:pt idx="0">
                  <c:v>EU</c:v>
                </c:pt>
                <c:pt idx="1">
                  <c:v>SEM</c:v>
                </c:pt>
                <c:pt idx="3">
                  <c:v>EU</c:v>
                </c:pt>
                <c:pt idx="4">
                  <c:v>SEM</c:v>
                </c:pt>
                <c:pt idx="6">
                  <c:v>EU</c:v>
                </c:pt>
                <c:pt idx="7">
                  <c:v>SEM</c:v>
                </c:pt>
                <c:pt idx="9">
                  <c:v>EU</c:v>
                </c:pt>
                <c:pt idx="10">
                  <c:v>SEM</c:v>
                </c:pt>
                <c:pt idx="12">
                  <c:v>EU</c:v>
                </c:pt>
                <c:pt idx="13">
                  <c:v>SEM</c:v>
                </c:pt>
                <c:pt idx="15">
                  <c:v>EU</c:v>
                </c:pt>
                <c:pt idx="16">
                  <c:v>SEM</c:v>
                </c:pt>
                <c:pt idx="18">
                  <c:v>EU</c:v>
                </c:pt>
                <c:pt idx="19">
                  <c:v>SEM</c:v>
                </c:pt>
              </c:strCache>
            </c:strRef>
          </c:cat>
          <c:val>
            <c:numRef>
              <c:f>Sheet1!$F$12:$F$31</c:f>
              <c:numCache>
                <c:formatCode>0.0\%</c:formatCode>
                <c:ptCount val="20"/>
                <c:pt idx="1">
                  <c:v>18.399999999999999</c:v>
                </c:pt>
                <c:pt idx="4">
                  <c:v>11.2</c:v>
                </c:pt>
                <c:pt idx="7">
                  <c:v>3.6</c:v>
                </c:pt>
                <c:pt idx="10">
                  <c:v>3.8</c:v>
                </c:pt>
                <c:pt idx="13">
                  <c:v>20.5</c:v>
                </c:pt>
                <c:pt idx="16">
                  <c:v>42.1</c:v>
                </c:pt>
                <c:pt idx="19">
                  <c:v>0.4</c:v>
                </c:pt>
              </c:numCache>
            </c:numRef>
          </c:val>
          <c:extLst>
            <c:ext xmlns:c16="http://schemas.microsoft.com/office/drawing/2014/chart" uri="{C3380CC4-5D6E-409C-BE32-E72D297353CC}">
              <c16:uniqueId val="{00000007-1952-44CA-9519-10405D811031}"/>
            </c:ext>
          </c:extLst>
        </c:ser>
        <c:ser>
          <c:idx val="5"/>
          <c:order val="4"/>
          <c:tx>
            <c:strRef>
              <c:f>Sheet1!$G$11</c:f>
              <c:strCache>
                <c:ptCount val="1"/>
                <c:pt idx="0">
                  <c:v>Second most important</c:v>
                </c:pt>
              </c:strCache>
            </c:strRef>
          </c:tx>
          <c:spPr>
            <a:solidFill>
              <a:srgbClr val="71B2C9"/>
            </a:solidFill>
            <a:ln>
              <a:noFill/>
            </a:ln>
            <a:effectLst/>
          </c:spPr>
          <c:invertIfNegative val="0"/>
          <c:dLbls>
            <c:dLbl>
              <c:idx val="19"/>
              <c:delete val="1"/>
              <c:extLst>
                <c:ext xmlns:c15="http://schemas.microsoft.com/office/drawing/2012/chart" uri="{CE6537A1-D6FC-4f65-9D91-7224C49458BB}"/>
                <c:ext xmlns:c16="http://schemas.microsoft.com/office/drawing/2014/chart" uri="{C3380CC4-5D6E-409C-BE32-E72D297353CC}">
                  <c16:uniqueId val="{00000008-1952-44CA-9519-10405D811031}"/>
                </c:ext>
              </c:extLst>
            </c:dLbl>
            <c:numFmt formatCode="#,##0" sourceLinked="0"/>
            <c:spPr>
              <a:noFill/>
              <a:ln>
                <a:noFill/>
              </a:ln>
              <a:effectLst/>
            </c:spPr>
            <c:txPr>
              <a:bodyPr rot="0" spcFirstLastPara="1" vertOverflow="ellipsis" vert="horz" wrap="square" anchor="ctr" anchorCtr="1"/>
              <a:lstStyle/>
              <a:p>
                <a:pPr>
                  <a:defRPr sz="1200" b="1" i="0" u="none" strike="noStrike" kern="1200" baseline="0">
                    <a:solidFill>
                      <a:schemeClr val="bg1">
                        <a:lumMod val="9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Sheet1!$B$12:$B$31</c:f>
              <c:strCache>
                <c:ptCount val="20"/>
                <c:pt idx="0">
                  <c:v>EU</c:v>
                </c:pt>
                <c:pt idx="1">
                  <c:v>SEM</c:v>
                </c:pt>
                <c:pt idx="3">
                  <c:v>EU</c:v>
                </c:pt>
                <c:pt idx="4">
                  <c:v>SEM</c:v>
                </c:pt>
                <c:pt idx="6">
                  <c:v>EU</c:v>
                </c:pt>
                <c:pt idx="7">
                  <c:v>SEM</c:v>
                </c:pt>
                <c:pt idx="9">
                  <c:v>EU</c:v>
                </c:pt>
                <c:pt idx="10">
                  <c:v>SEM</c:v>
                </c:pt>
                <c:pt idx="12">
                  <c:v>EU</c:v>
                </c:pt>
                <c:pt idx="13">
                  <c:v>SEM</c:v>
                </c:pt>
                <c:pt idx="15">
                  <c:v>EU</c:v>
                </c:pt>
                <c:pt idx="16">
                  <c:v>SEM</c:v>
                </c:pt>
                <c:pt idx="18">
                  <c:v>EU</c:v>
                </c:pt>
                <c:pt idx="19">
                  <c:v>SEM</c:v>
                </c:pt>
              </c:strCache>
            </c:strRef>
          </c:cat>
          <c:val>
            <c:numRef>
              <c:f>Sheet1!$G$12:$G$31</c:f>
              <c:numCache>
                <c:formatCode>0.0\%</c:formatCode>
                <c:ptCount val="20"/>
                <c:pt idx="1">
                  <c:v>21.9</c:v>
                </c:pt>
                <c:pt idx="4">
                  <c:v>17.399999999999999</c:v>
                </c:pt>
                <c:pt idx="7">
                  <c:v>8.4</c:v>
                </c:pt>
                <c:pt idx="10">
                  <c:v>6.8</c:v>
                </c:pt>
                <c:pt idx="13">
                  <c:v>22.3</c:v>
                </c:pt>
                <c:pt idx="16">
                  <c:v>22.7</c:v>
                </c:pt>
                <c:pt idx="19">
                  <c:v>0.6</c:v>
                </c:pt>
              </c:numCache>
            </c:numRef>
          </c:val>
          <c:extLst>
            <c:ext xmlns:c16="http://schemas.microsoft.com/office/drawing/2014/chart" uri="{C3380CC4-5D6E-409C-BE32-E72D297353CC}">
              <c16:uniqueId val="{00000009-1952-44CA-9519-10405D811031}"/>
            </c:ext>
          </c:extLst>
        </c:ser>
        <c:ser>
          <c:idx val="6"/>
          <c:order val="5"/>
          <c:tx>
            <c:strRef>
              <c:f>Sheet1!$H$11</c:f>
              <c:strCache>
                <c:ptCount val="1"/>
                <c:pt idx="0">
                  <c:v>Total</c:v>
                </c:pt>
              </c:strCache>
            </c:strRef>
          </c:tx>
          <c:spPr>
            <a:noFill/>
            <a:ln>
              <a:noFill/>
            </a:ln>
            <a:effectLst/>
          </c:spPr>
          <c:invertIfNegative val="0"/>
          <c:dLbls>
            <c:numFmt formatCode="#,##0" sourceLinked="0"/>
            <c:spPr>
              <a:noFill/>
              <a:ln>
                <a:noFill/>
              </a:ln>
              <a:effectLst/>
            </c:spPr>
            <c:txPr>
              <a:bodyPr rot="0" spcFirstLastPara="1" vertOverflow="ellipsis" vert="horz" wrap="square" anchor="ctr" anchorCtr="1"/>
              <a:lstStyle/>
              <a:p>
                <a:pPr>
                  <a:defRPr sz="1200" b="1" i="1" u="none" strike="noStrike" kern="1200" baseline="0">
                    <a:solidFill>
                      <a:schemeClr val="tx2">
                        <a:lumMod val="75000"/>
                      </a:schemeClr>
                    </a:solidFill>
                    <a:latin typeface="+mn-lt"/>
                    <a:ea typeface="+mn-ea"/>
                    <a:cs typeface="+mn-cs"/>
                  </a:defRPr>
                </a:pPr>
                <a:endParaRPr lang="en-US"/>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Sheet1!$B$12:$B$31</c:f>
              <c:strCache>
                <c:ptCount val="20"/>
                <c:pt idx="0">
                  <c:v>EU</c:v>
                </c:pt>
                <c:pt idx="1">
                  <c:v>SEM</c:v>
                </c:pt>
                <c:pt idx="3">
                  <c:v>EU</c:v>
                </c:pt>
                <c:pt idx="4">
                  <c:v>SEM</c:v>
                </c:pt>
                <c:pt idx="6">
                  <c:v>EU</c:v>
                </c:pt>
                <c:pt idx="7">
                  <c:v>SEM</c:v>
                </c:pt>
                <c:pt idx="9">
                  <c:v>EU</c:v>
                </c:pt>
                <c:pt idx="10">
                  <c:v>SEM</c:v>
                </c:pt>
                <c:pt idx="12">
                  <c:v>EU</c:v>
                </c:pt>
                <c:pt idx="13">
                  <c:v>SEM</c:v>
                </c:pt>
                <c:pt idx="15">
                  <c:v>EU</c:v>
                </c:pt>
                <c:pt idx="16">
                  <c:v>SEM</c:v>
                </c:pt>
                <c:pt idx="18">
                  <c:v>EU</c:v>
                </c:pt>
                <c:pt idx="19">
                  <c:v>SEM</c:v>
                </c:pt>
              </c:strCache>
            </c:strRef>
          </c:cat>
          <c:val>
            <c:numRef>
              <c:f>Sheet1!$H$12:$H$31</c:f>
              <c:numCache>
                <c:formatCode>0.0\%</c:formatCode>
                <c:ptCount val="20"/>
                <c:pt idx="1">
                  <c:v>40.299999999999997</c:v>
                </c:pt>
                <c:pt idx="4">
                  <c:v>28.599999999999998</c:v>
                </c:pt>
                <c:pt idx="7">
                  <c:v>12</c:v>
                </c:pt>
                <c:pt idx="10">
                  <c:v>10.6</c:v>
                </c:pt>
                <c:pt idx="13">
                  <c:v>42.8</c:v>
                </c:pt>
                <c:pt idx="16">
                  <c:v>64.8</c:v>
                </c:pt>
                <c:pt idx="19">
                  <c:v>1</c:v>
                </c:pt>
              </c:numCache>
            </c:numRef>
          </c:val>
          <c:extLst>
            <c:ext xmlns:c16="http://schemas.microsoft.com/office/drawing/2014/chart" uri="{C3380CC4-5D6E-409C-BE32-E72D297353CC}">
              <c16:uniqueId val="{0000000A-1952-44CA-9519-10405D811031}"/>
            </c:ext>
          </c:extLst>
        </c:ser>
        <c:dLbls>
          <c:showLegendKey val="0"/>
          <c:showVal val="0"/>
          <c:showCatName val="0"/>
          <c:showSerName val="0"/>
          <c:showPercent val="0"/>
          <c:showBubbleSize val="0"/>
        </c:dLbls>
        <c:gapWidth val="10"/>
        <c:overlap val="100"/>
        <c:axId val="548482464"/>
        <c:axId val="548482792"/>
      </c:barChart>
      <c:catAx>
        <c:axId val="548482464"/>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1" i="0" u="none" strike="noStrike" kern="1200" baseline="0">
                <a:solidFill>
                  <a:schemeClr val="bg1">
                    <a:lumMod val="50000"/>
                  </a:schemeClr>
                </a:solidFill>
                <a:latin typeface="+mn-lt"/>
                <a:ea typeface="+mn-ea"/>
                <a:cs typeface="+mn-cs"/>
              </a:defRPr>
            </a:pPr>
            <a:endParaRPr lang="en-US"/>
          </a:p>
        </c:txPr>
        <c:crossAx val="548482792"/>
        <c:crosses val="autoZero"/>
        <c:auto val="1"/>
        <c:lblAlgn val="ctr"/>
        <c:lblOffset val="50"/>
        <c:noMultiLvlLbl val="0"/>
      </c:catAx>
      <c:valAx>
        <c:axId val="548482792"/>
        <c:scaling>
          <c:orientation val="minMax"/>
          <c:max val="80"/>
        </c:scaling>
        <c:delete val="0"/>
        <c:axPos val="t"/>
        <c:numFmt formatCode="0.0\%" sourceLinked="1"/>
        <c:majorTickMark val="out"/>
        <c:minorTickMark val="none"/>
        <c:tickLblPos val="nextTo"/>
        <c:spPr>
          <a:noFill/>
          <a:ln>
            <a:noFill/>
          </a:ln>
          <a:effectLst/>
        </c:spPr>
        <c:txPr>
          <a:bodyPr rot="-60000000" spcFirstLastPara="1" vertOverflow="ellipsis" vert="horz" wrap="square" anchor="ctr" anchorCtr="1"/>
          <a:lstStyle/>
          <a:p>
            <a:pPr>
              <a:defRPr sz="1200" b="1" i="0" u="none" strike="noStrike" kern="1200" baseline="0">
                <a:solidFill>
                  <a:schemeClr val="bg1"/>
                </a:solidFill>
                <a:latin typeface="+mn-lt"/>
                <a:ea typeface="+mn-ea"/>
                <a:cs typeface="+mn-cs"/>
              </a:defRPr>
            </a:pPr>
            <a:endParaRPr lang="en-US"/>
          </a:p>
        </c:txPr>
        <c:crossAx val="548482464"/>
        <c:crosses val="autoZero"/>
        <c:crossBetween val="between"/>
      </c:valAx>
      <c:spPr>
        <a:noFill/>
        <a:ln>
          <a:noFill/>
        </a:ln>
        <a:effectLst/>
      </c:spPr>
    </c:plotArea>
    <c:plotVisOnly val="1"/>
    <c:dispBlanksAs val="gap"/>
    <c:showDLblsOverMax val="0"/>
  </c:chart>
  <c:spPr>
    <a:noFill/>
    <a:ln>
      <a:noFill/>
    </a:ln>
    <a:effectLst/>
  </c:spPr>
  <c:txPr>
    <a:bodyPr/>
    <a:lstStyle/>
    <a:p>
      <a:pPr>
        <a:defRPr sz="1200" b="1">
          <a:solidFill>
            <a:schemeClr val="bg1">
              <a:lumMod val="95000"/>
            </a:schemeClr>
          </a:solidFill>
        </a:defRPr>
      </a:pPr>
      <a:endParaRPr lang="en-US"/>
    </a:p>
  </c:txPr>
  <c:externalData r:id="rId4">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2.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3.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4.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5.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6.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7.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8.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9.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0.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1.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2.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3.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4.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5.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6.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7.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8.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9.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0.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1.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2.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3.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4.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5.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6.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7.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8.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9.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0.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1.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2.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3.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4.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5.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6.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7.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8.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9.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rawings/drawing1.xml><?xml version="1.0" encoding="utf-8"?>
<c:userShapes xmlns:c="http://schemas.openxmlformats.org/drawingml/2006/chart">
  <cdr:relSizeAnchor xmlns:cdr="http://schemas.openxmlformats.org/drawingml/2006/chartDrawing">
    <cdr:from>
      <cdr:x>0.54024</cdr:x>
      <cdr:y>0.72994</cdr:y>
    </cdr:from>
    <cdr:to>
      <cdr:x>0.57174</cdr:x>
      <cdr:y>0.78645</cdr:y>
    </cdr:to>
    <cdr:sp macro="" textlink="">
      <cdr:nvSpPr>
        <cdr:cNvPr id="2" name="TextBox 1">
          <a:extLst xmlns:a="http://schemas.openxmlformats.org/drawingml/2006/main">
            <a:ext uri="{FF2B5EF4-FFF2-40B4-BE49-F238E27FC236}">
              <a16:creationId xmlns:a16="http://schemas.microsoft.com/office/drawing/2014/main" id="{8697F7A1-8D1A-4913-845B-36C93BC1853E}"/>
            </a:ext>
          </a:extLst>
        </cdr:cNvPr>
        <cdr:cNvSpPr txBox="1"/>
      </cdr:nvSpPr>
      <cdr:spPr>
        <a:xfrm xmlns:a="http://schemas.openxmlformats.org/drawingml/2006/main">
          <a:off x="3705447" y="3760220"/>
          <a:ext cx="216024" cy="291096"/>
        </a:xfrm>
        <a:prstGeom xmlns:a="http://schemas.openxmlformats.org/drawingml/2006/main" prst="rect">
          <a:avLst/>
        </a:prstGeom>
        <a:noFill xmlns:a="http://schemas.openxmlformats.org/drawingml/2006/main"/>
      </cdr:spPr>
      <cdr:txBody>
        <a:bodyPr xmlns:a="http://schemas.openxmlformats.org/drawingml/2006/main" vertOverflow="clip" wrap="square" lIns="72000" tIns="36000" rIns="72000" bIns="36000" rtlCol="0">
          <a:spAutoFit/>
        </a:bodyPr>
        <a:lstStyle xmlns:a="http://schemas.openxmlformats.org/drawingml/2006/main"/>
        <a:p xmlns:a="http://schemas.openxmlformats.org/drawingml/2006/main">
          <a:pPr>
            <a:lnSpc>
              <a:spcPct val="110000"/>
            </a:lnSpc>
            <a:spcBef>
              <a:spcPts val="2400"/>
            </a:spcBef>
            <a:buClr>
              <a:schemeClr val="bg2"/>
            </a:buClr>
          </a:pPr>
          <a:r>
            <a:rPr lang="en-GB" sz="1400" b="1" dirty="0">
              <a:solidFill>
                <a:schemeClr val="bg1"/>
              </a:solidFill>
            </a:rPr>
            <a:t>9</a:t>
          </a:r>
        </a:p>
      </cdr:txBody>
    </cdr:sp>
  </cdr:relSizeAnchor>
</c:userShapes>
</file>

<file path=ppt/drawings/drawing2.xml><?xml version="1.0" encoding="utf-8"?>
<c:userShapes xmlns:c="http://schemas.openxmlformats.org/drawingml/2006/chart">
  <cdr:relSizeAnchor xmlns:cdr="http://schemas.openxmlformats.org/drawingml/2006/chartDrawing">
    <cdr:from>
      <cdr:x>0.50981</cdr:x>
      <cdr:y>0.11261</cdr:y>
    </cdr:from>
    <cdr:to>
      <cdr:x>0.66981</cdr:x>
      <cdr:y>0.18421</cdr:y>
    </cdr:to>
    <cdr:sp macro="" textlink="">
      <cdr:nvSpPr>
        <cdr:cNvPr id="2" name="TextBox 1"/>
        <cdr:cNvSpPr txBox="1"/>
      </cdr:nvSpPr>
      <cdr:spPr>
        <a:xfrm xmlns:a="http://schemas.openxmlformats.org/drawingml/2006/main">
          <a:off x="3105628" y="494651"/>
          <a:ext cx="974674" cy="314502"/>
        </a:xfrm>
        <a:prstGeom xmlns:a="http://schemas.openxmlformats.org/drawingml/2006/main" prst="rect">
          <a:avLst/>
        </a:prstGeom>
        <a:noFill xmlns:a="http://schemas.openxmlformats.org/drawingml/2006/main"/>
      </cdr:spPr>
      <cdr:txBody>
        <a:bodyPr xmlns:a="http://schemas.openxmlformats.org/drawingml/2006/main" vertOverflow="clip" wrap="square" lIns="72000" tIns="36000" rIns="72000" bIns="36000" rtlCol="0">
          <a:spAutoFit/>
        </a:bodyPr>
        <a:lstStyle xmlns:a="http://schemas.openxmlformats.org/drawingml/2006/main"/>
        <a:p xmlns:a="http://schemas.openxmlformats.org/drawingml/2006/main">
          <a:pPr>
            <a:lnSpc>
              <a:spcPct val="110000"/>
            </a:lnSpc>
            <a:spcBef>
              <a:spcPts val="2400"/>
            </a:spcBef>
            <a:buClr>
              <a:schemeClr val="bg2"/>
            </a:buClr>
          </a:pPr>
          <a:r>
            <a:rPr lang="en-GB" sz="1550" dirty="0">
              <a:solidFill>
                <a:schemeClr val="tx1">
                  <a:lumMod val="75000"/>
                  <a:lumOff val="25000"/>
                </a:schemeClr>
              </a:solidFill>
            </a:rPr>
            <a:t>% yes</a:t>
          </a:r>
        </a:p>
      </cdr:txBody>
    </cdr:sp>
  </cdr:relSizeAnchor>
</c:userShapes>
</file>

<file path=ppt/drawings/drawing3.xml><?xml version="1.0" encoding="utf-8"?>
<c:userShapes xmlns:c="http://schemas.openxmlformats.org/drawingml/2006/chart">
  <cdr:relSizeAnchor xmlns:cdr="http://schemas.openxmlformats.org/drawingml/2006/chartDrawing">
    <cdr:from>
      <cdr:x>0.53023</cdr:x>
      <cdr:y>0.13978</cdr:y>
    </cdr:from>
    <cdr:to>
      <cdr:x>0.69968</cdr:x>
      <cdr:y>0.20083</cdr:y>
    </cdr:to>
    <cdr:sp macro="" textlink="">
      <cdr:nvSpPr>
        <cdr:cNvPr id="2" name="TextBox 1"/>
        <cdr:cNvSpPr txBox="1"/>
      </cdr:nvSpPr>
      <cdr:spPr>
        <a:xfrm xmlns:a="http://schemas.openxmlformats.org/drawingml/2006/main">
          <a:off x="3088442" y="720080"/>
          <a:ext cx="987003" cy="314494"/>
        </a:xfrm>
        <a:prstGeom xmlns:a="http://schemas.openxmlformats.org/drawingml/2006/main" prst="rect">
          <a:avLst/>
        </a:prstGeom>
        <a:noFill xmlns:a="http://schemas.openxmlformats.org/drawingml/2006/main"/>
      </cdr:spPr>
      <cdr:txBody>
        <a:bodyPr xmlns:a="http://schemas.openxmlformats.org/drawingml/2006/main" wrap="square" lIns="72000" tIns="36000" rIns="72000" bIns="36000" rtlCol="0">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nSpc>
              <a:spcPct val="110000"/>
            </a:lnSpc>
            <a:spcBef>
              <a:spcPts val="2400"/>
            </a:spcBef>
            <a:buClr>
              <a:schemeClr val="bg2"/>
            </a:buClr>
          </a:pPr>
          <a:r>
            <a:rPr lang="en-GB" sz="1550" dirty="0">
              <a:solidFill>
                <a:schemeClr val="tx1">
                  <a:lumMod val="75000"/>
                  <a:lumOff val="25000"/>
                </a:schemeClr>
              </a:solidFill>
            </a:rPr>
            <a:t>% yes</a:t>
          </a:r>
        </a:p>
      </cdr:txBody>
    </cdr:sp>
  </cdr:relSizeAnchor>
</c:userShapes>
</file>

<file path=ppt/drawings/drawing4.xml><?xml version="1.0" encoding="utf-8"?>
<c:userShapes xmlns:c="http://schemas.openxmlformats.org/drawingml/2006/chart">
  <cdr:relSizeAnchor xmlns:cdr="http://schemas.openxmlformats.org/drawingml/2006/chartDrawing">
    <cdr:from>
      <cdr:x>0.32505</cdr:x>
      <cdr:y>0.1385</cdr:y>
    </cdr:from>
    <cdr:to>
      <cdr:x>0.81052</cdr:x>
      <cdr:y>0.26788</cdr:y>
    </cdr:to>
    <cdr:sp macro="" textlink="">
      <cdr:nvSpPr>
        <cdr:cNvPr id="2" name="TextBox 1"/>
        <cdr:cNvSpPr txBox="1"/>
      </cdr:nvSpPr>
      <cdr:spPr>
        <a:xfrm xmlns:a="http://schemas.openxmlformats.org/drawingml/2006/main">
          <a:off x="2448272" y="639568"/>
          <a:ext cx="3656496" cy="597462"/>
        </a:xfrm>
        <a:prstGeom xmlns:a="http://schemas.openxmlformats.org/drawingml/2006/main" prst="rect">
          <a:avLst/>
        </a:prstGeom>
        <a:noFill xmlns:a="http://schemas.openxmlformats.org/drawingml/2006/main"/>
      </cdr:spPr>
      <cdr:txBody>
        <a:bodyPr xmlns:a="http://schemas.openxmlformats.org/drawingml/2006/main" vertOverflow="clip" wrap="square" lIns="72000" tIns="36000" rIns="72000" bIns="36000" rtlCol="0">
          <a:spAutoFit/>
        </a:bodyPr>
        <a:lstStyle xmlns:a="http://schemas.openxmlformats.org/drawingml/2006/main"/>
        <a:p xmlns:a="http://schemas.openxmlformats.org/drawingml/2006/main">
          <a:pPr>
            <a:lnSpc>
              <a:spcPct val="110000"/>
            </a:lnSpc>
            <a:spcBef>
              <a:spcPts val="2400"/>
            </a:spcBef>
            <a:buClr>
              <a:schemeClr val="bg2"/>
            </a:buClr>
          </a:pPr>
          <a:r>
            <a:rPr lang="en-GB" sz="1550" dirty="0">
              <a:solidFill>
                <a:schemeClr val="tx1">
                  <a:lumMod val="75000"/>
                  <a:lumOff val="25000"/>
                </a:schemeClr>
              </a:solidFill>
            </a:rPr>
            <a:t>% of respondents who talked to or met someone from an SEM country</a:t>
          </a:r>
        </a:p>
      </cdr:txBody>
    </cdr:sp>
  </cdr:relSizeAnchor>
</c:userShapes>
</file>

<file path=ppt/handoutMasters/_rels/handoutMaster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8" name="TextBox 37"/>
          <p:cNvSpPr txBox="1"/>
          <p:nvPr/>
        </p:nvSpPr>
        <p:spPr bwMode="gray">
          <a:xfrm>
            <a:off x="175365" y="9731375"/>
            <a:ext cx="5720512" cy="196465"/>
          </a:xfrm>
          <a:prstGeom prst="rect">
            <a:avLst/>
          </a:prstGeom>
          <a:noFill/>
        </p:spPr>
        <p:txBody>
          <a:bodyPr wrap="none" lIns="0" tIns="0" rIns="0" bIns="0" rtlCol="0" anchor="ctr">
            <a:noAutofit/>
          </a:bodyPr>
          <a:lstStyle/>
          <a:p>
            <a:r>
              <a:rPr lang="en-GB" sz="700" dirty="0">
                <a:solidFill>
                  <a:schemeClr val="bg1"/>
                </a:solidFill>
              </a:rPr>
              <a:t>Document Name |  Month/Year  |  Version 1  |  Public  |  Internal Use Only  |  Confidential  |  Strictly  Confidential (DELETE CLASSIFICATION)</a:t>
            </a:r>
          </a:p>
        </p:txBody>
      </p:sp>
      <p:sp>
        <p:nvSpPr>
          <p:cNvPr id="6" name="Slide Number Placeholder 6"/>
          <p:cNvSpPr>
            <a:spLocks noGrp="1"/>
          </p:cNvSpPr>
          <p:nvPr>
            <p:ph type="sldNum" sz="quarter" idx="3"/>
          </p:nvPr>
        </p:nvSpPr>
        <p:spPr bwMode="gray">
          <a:xfrm>
            <a:off x="6135142" y="9716534"/>
            <a:ext cx="576494" cy="235690"/>
          </a:xfrm>
          <a:prstGeom prst="rect">
            <a:avLst/>
          </a:prstGeom>
        </p:spPr>
        <p:txBody>
          <a:bodyPr vert="horz" lIns="91440" tIns="45720" rIns="91440" bIns="45720" rtlCol="0" anchor="ctr"/>
          <a:lstStyle>
            <a:lvl1pPr algn="ctr">
              <a:defRPr sz="800">
                <a:latin typeface="Geomanist Light" pitchFamily="50" charset="0"/>
              </a:defRPr>
            </a:lvl1pPr>
          </a:lstStyle>
          <a:p>
            <a:pPr algn="r"/>
            <a:fld id="{2FB8B7E8-C405-4882-AAD0-1D72826C463D}" type="slidenum">
              <a:rPr lang="en-GB" smtClean="0">
                <a:solidFill>
                  <a:schemeClr val="bg1"/>
                </a:solidFill>
                <a:latin typeface="Segoe UI Light" panose="020B0502040204020203" pitchFamily="34" charset="0"/>
              </a:rPr>
              <a:pPr algn="r"/>
              <a:t>‹#›</a:t>
            </a:fld>
            <a:endParaRPr lang="en-GB" dirty="0">
              <a:solidFill>
                <a:schemeClr val="bg1"/>
              </a:solidFill>
              <a:latin typeface="Segoe UI Light" panose="020B0502040204020203" pitchFamily="34" charset="0"/>
            </a:endParaRPr>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99061" y="9371795"/>
            <a:ext cx="1335458" cy="252000"/>
          </a:xfrm>
          <a:prstGeom prst="rect">
            <a:avLst/>
          </a:prstGeom>
        </p:spPr>
      </p:pic>
    </p:spTree>
    <p:extLst>
      <p:ext uri="{BB962C8B-B14F-4D97-AF65-F5344CB8AC3E}">
        <p14:creationId xmlns:p14="http://schemas.microsoft.com/office/powerpoint/2010/main" val="33727870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0" name="Picture 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76308" y="9469075"/>
            <a:ext cx="1335458" cy="252000"/>
          </a:xfrm>
          <a:prstGeom prst="rect">
            <a:avLst/>
          </a:prstGeom>
        </p:spPr>
      </p:pic>
      <p:sp>
        <p:nvSpPr>
          <p:cNvPr id="4" name="Slide Image Placeholder 3"/>
          <p:cNvSpPr>
            <a:spLocks noGrp="1" noRot="1" noChangeAspect="1"/>
          </p:cNvSpPr>
          <p:nvPr>
            <p:ph type="sldImg" idx="2"/>
          </p:nvPr>
        </p:nvSpPr>
        <p:spPr bwMode="gray">
          <a:xfrm>
            <a:off x="177800" y="192088"/>
            <a:ext cx="6419850" cy="3613150"/>
          </a:xfrm>
          <a:prstGeom prst="rect">
            <a:avLst/>
          </a:prstGeom>
          <a:noFill/>
          <a:ln w="6350">
            <a:solidFill>
              <a:srgbClr val="C8C9C7"/>
            </a:solidFill>
          </a:ln>
        </p:spPr>
        <p:txBody>
          <a:bodyPr vert="horz" lIns="91440" tIns="45720" rIns="91440" bIns="45720" rtlCol="0" anchor="ctr"/>
          <a:lstStyle/>
          <a:p>
            <a:endParaRPr lang="en-GB" dirty="0"/>
          </a:p>
        </p:txBody>
      </p:sp>
      <p:sp>
        <p:nvSpPr>
          <p:cNvPr id="5" name="Notes Placeholder 4"/>
          <p:cNvSpPr>
            <a:spLocks noGrp="1"/>
          </p:cNvSpPr>
          <p:nvPr>
            <p:ph type="body" sz="quarter" idx="3"/>
          </p:nvPr>
        </p:nvSpPr>
        <p:spPr bwMode="gray">
          <a:xfrm>
            <a:off x="187325" y="4165601"/>
            <a:ext cx="6412008" cy="5046190"/>
          </a:xfrm>
          <a:prstGeom prst="rect">
            <a:avLst/>
          </a:prstGeom>
          <a:ln w="9525">
            <a:noFill/>
          </a:ln>
        </p:spPr>
        <p:txBody>
          <a:bodyPr vert="horz" lIns="0" tIns="0" rIns="0" bIns="0" rtlCol="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7" name="Slide Number Placeholder 6"/>
          <p:cNvSpPr>
            <a:spLocks noGrp="1"/>
          </p:cNvSpPr>
          <p:nvPr>
            <p:ph type="sldNum" sz="quarter" idx="5"/>
          </p:nvPr>
        </p:nvSpPr>
        <p:spPr bwMode="gray">
          <a:xfrm>
            <a:off x="6369968" y="9737474"/>
            <a:ext cx="343561" cy="234488"/>
          </a:xfrm>
          <a:prstGeom prst="rect">
            <a:avLst/>
          </a:prstGeom>
        </p:spPr>
        <p:txBody>
          <a:bodyPr vert="horz" lIns="91440" tIns="45720" rIns="91440" bIns="45720" rtlCol="0" anchor="ctr"/>
          <a:lstStyle>
            <a:lvl1pPr algn="r">
              <a:defRPr sz="800" b="0">
                <a:latin typeface="Segoe UI Light" panose="020B0502040204020203" pitchFamily="34" charset="0"/>
              </a:defRPr>
            </a:lvl1pPr>
          </a:lstStyle>
          <a:p>
            <a:fld id="{2FB8B7E8-C405-4882-AAD0-1D72826C463D}" type="slidenum">
              <a:rPr lang="en-GB" smtClean="0"/>
              <a:pPr/>
              <a:t>‹#›</a:t>
            </a:fld>
            <a:endParaRPr lang="en-GB" dirty="0"/>
          </a:p>
        </p:txBody>
      </p:sp>
      <p:sp>
        <p:nvSpPr>
          <p:cNvPr id="28" name="TextBox 27"/>
          <p:cNvSpPr txBox="1"/>
          <p:nvPr/>
        </p:nvSpPr>
        <p:spPr bwMode="gray">
          <a:xfrm>
            <a:off x="176993" y="9766818"/>
            <a:ext cx="5720512" cy="196465"/>
          </a:xfrm>
          <a:prstGeom prst="rect">
            <a:avLst/>
          </a:prstGeom>
          <a:noFill/>
        </p:spPr>
        <p:txBody>
          <a:bodyPr wrap="none" lIns="0" tIns="0" rIns="0" bIns="0" rtlCol="0" anchor="ctr">
            <a:noAutofit/>
          </a:bodyPr>
          <a:lstStyle/>
          <a:p>
            <a:r>
              <a:rPr lang="en-GB" sz="700" dirty="0">
                <a:solidFill>
                  <a:schemeClr val="tx1"/>
                </a:solidFill>
                <a:latin typeface="Segoe UI Light" panose="020B0502040204020203" pitchFamily="34" charset="0"/>
              </a:rPr>
              <a:t>Project name |  Month/Year</a:t>
            </a:r>
            <a:r>
              <a:rPr lang="en-GB" sz="700" baseline="0" dirty="0">
                <a:solidFill>
                  <a:schemeClr val="tx1"/>
                </a:solidFill>
                <a:latin typeface="Segoe UI Light" panose="020B0502040204020203" pitchFamily="34" charset="0"/>
              </a:rPr>
              <a:t> </a:t>
            </a:r>
            <a:r>
              <a:rPr lang="en-GB" sz="700" dirty="0">
                <a:solidFill>
                  <a:schemeClr val="tx1"/>
                </a:solidFill>
                <a:latin typeface="Segoe UI Light" panose="020B0502040204020203" pitchFamily="34" charset="0"/>
              </a:rPr>
              <a:t>|  Version 1  |  Public  |  Internal Use Only  |  Confidential  |  Strictly  Confidential </a:t>
            </a:r>
            <a:r>
              <a:rPr lang="en-GB" sz="700" b="1" dirty="0">
                <a:solidFill>
                  <a:schemeClr val="tx1"/>
                </a:solidFill>
                <a:latin typeface="+mj-lt"/>
              </a:rPr>
              <a:t>(DELETE CLASSIFICATION)</a:t>
            </a:r>
          </a:p>
        </p:txBody>
      </p:sp>
      <p:cxnSp>
        <p:nvCxnSpPr>
          <p:cNvPr id="6" name="Straight Connector 5"/>
          <p:cNvCxnSpPr/>
          <p:nvPr/>
        </p:nvCxnSpPr>
        <p:spPr>
          <a:xfrm>
            <a:off x="187325" y="3977785"/>
            <a:ext cx="6412008" cy="0"/>
          </a:xfrm>
          <a:prstGeom prst="line">
            <a:avLst/>
          </a:prstGeom>
          <a:ln>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5538485"/>
      </p:ext>
    </p:extLst>
  </p:cSld>
  <p:clrMap bg1="lt1" tx1="dk1" bg2="lt2" tx2="dk2" accent1="accent1" accent2="accent2" accent3="accent3" accent4="accent4" accent5="accent5" accent6="accent6" hlink="hlink" folHlink="folHlink"/>
  <p:notesStyle>
    <a:lvl1pPr marL="0" algn="l" defTabSz="1051802" rtl="0" eaLnBrk="1" latinLnBrk="0" hangingPunct="1">
      <a:lnSpc>
        <a:spcPct val="110000"/>
      </a:lnSpc>
      <a:spcBef>
        <a:spcPts val="691"/>
      </a:spcBef>
      <a:defRPr sz="1200" kern="1200">
        <a:solidFill>
          <a:srgbClr val="222223"/>
        </a:solidFill>
        <a:latin typeface="+mn-lt"/>
        <a:ea typeface="+mn-ea"/>
        <a:cs typeface="+mn-cs"/>
      </a:defRPr>
    </a:lvl1pPr>
    <a:lvl2pPr marL="361950" indent="-198438" algn="l" defTabSz="1051802" rtl="0" eaLnBrk="1" latinLnBrk="0" hangingPunct="1">
      <a:lnSpc>
        <a:spcPct val="110000"/>
      </a:lnSpc>
      <a:spcBef>
        <a:spcPts val="691"/>
      </a:spcBef>
      <a:buFont typeface="Arial" panose="020B0604020202020204" pitchFamily="34" charset="0"/>
      <a:buChar char="•"/>
      <a:defRPr sz="1200" kern="1200">
        <a:solidFill>
          <a:srgbClr val="222223"/>
        </a:solidFill>
        <a:latin typeface="+mn-lt"/>
        <a:ea typeface="+mn-ea"/>
        <a:cs typeface="+mn-cs"/>
      </a:defRPr>
    </a:lvl2pPr>
    <a:lvl3pPr marL="541338" indent="-190500" algn="l" defTabSz="1051802" rtl="0" eaLnBrk="1" latinLnBrk="0" hangingPunct="1">
      <a:lnSpc>
        <a:spcPct val="110000"/>
      </a:lnSpc>
      <a:spcBef>
        <a:spcPts val="691"/>
      </a:spcBef>
      <a:buFont typeface="Arial" panose="020B0604020202020204" pitchFamily="34" charset="0"/>
      <a:buChar char="•"/>
      <a:tabLst/>
      <a:defRPr sz="1200" kern="1200">
        <a:solidFill>
          <a:srgbClr val="222223"/>
        </a:solidFill>
        <a:latin typeface="+mn-lt"/>
        <a:ea typeface="+mn-ea"/>
        <a:cs typeface="+mn-cs"/>
      </a:defRPr>
    </a:lvl3pPr>
    <a:lvl4pPr marL="722313" indent="-185738" algn="l" defTabSz="1051802" rtl="0" eaLnBrk="1" latinLnBrk="0" hangingPunct="1">
      <a:lnSpc>
        <a:spcPct val="110000"/>
      </a:lnSpc>
      <a:spcBef>
        <a:spcPts val="691"/>
      </a:spcBef>
      <a:buFont typeface="Arial" panose="020B0604020202020204" pitchFamily="34" charset="0"/>
      <a:buChar char="•"/>
      <a:defRPr sz="1200" kern="1200">
        <a:solidFill>
          <a:srgbClr val="222223"/>
        </a:solidFill>
        <a:latin typeface="+mn-lt"/>
        <a:ea typeface="+mn-ea"/>
        <a:cs typeface="+mn-cs"/>
      </a:defRPr>
    </a:lvl4pPr>
    <a:lvl5pPr marL="982663" indent="-200025" algn="l" defTabSz="1051802" rtl="0" eaLnBrk="1" latinLnBrk="0" hangingPunct="1">
      <a:lnSpc>
        <a:spcPct val="110000"/>
      </a:lnSpc>
      <a:spcBef>
        <a:spcPts val="691"/>
      </a:spcBef>
      <a:buFont typeface="Arial" panose="020B0604020202020204" pitchFamily="34" charset="0"/>
      <a:buChar char="•"/>
      <a:defRPr sz="1200" kern="1200">
        <a:solidFill>
          <a:srgbClr val="222223"/>
        </a:solidFill>
        <a:latin typeface="+mn-lt"/>
        <a:ea typeface="+mn-ea"/>
        <a:cs typeface="+mn-cs"/>
      </a:defRPr>
    </a:lvl5pPr>
    <a:lvl6pPr marL="2629507" algn="l" defTabSz="1051802" rtl="0" eaLnBrk="1" latinLnBrk="0" hangingPunct="1">
      <a:defRPr sz="1300" kern="1200">
        <a:solidFill>
          <a:schemeClr val="tx1"/>
        </a:solidFill>
        <a:latin typeface="+mn-lt"/>
        <a:ea typeface="+mn-ea"/>
        <a:cs typeface="+mn-cs"/>
      </a:defRPr>
    </a:lvl6pPr>
    <a:lvl7pPr marL="3155408" algn="l" defTabSz="1051802" rtl="0" eaLnBrk="1" latinLnBrk="0" hangingPunct="1">
      <a:defRPr sz="1300" kern="1200">
        <a:solidFill>
          <a:schemeClr val="tx1"/>
        </a:solidFill>
        <a:latin typeface="+mn-lt"/>
        <a:ea typeface="+mn-ea"/>
        <a:cs typeface="+mn-cs"/>
      </a:defRPr>
    </a:lvl7pPr>
    <a:lvl8pPr marL="3681310" algn="l" defTabSz="1051802" rtl="0" eaLnBrk="1" latinLnBrk="0" hangingPunct="1">
      <a:defRPr sz="1300" kern="1200">
        <a:solidFill>
          <a:schemeClr val="tx1"/>
        </a:solidFill>
        <a:latin typeface="+mn-lt"/>
        <a:ea typeface="+mn-ea"/>
        <a:cs typeface="+mn-cs"/>
      </a:defRPr>
    </a:lvl8pPr>
    <a:lvl9pPr marL="4207211" algn="l" defTabSz="1051802" rtl="0" eaLnBrk="1" latinLnBrk="0" hangingPunct="1">
      <a:defRPr sz="13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2FB8B7E8-C405-4882-AAD0-1D72826C463D}" type="slidenum">
              <a:rPr lang="en-GB" smtClean="0"/>
              <a:pPr/>
              <a:t>4</a:t>
            </a:fld>
            <a:endParaRPr lang="en-GB" dirty="0"/>
          </a:p>
        </p:txBody>
      </p:sp>
    </p:spTree>
    <p:extLst>
      <p:ext uri="{BB962C8B-B14F-4D97-AF65-F5344CB8AC3E}">
        <p14:creationId xmlns:p14="http://schemas.microsoft.com/office/powerpoint/2010/main" val="360571995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2FB8B7E8-C405-4882-AAD0-1D72826C463D}" type="slidenum">
              <a:rPr lang="en-GB" smtClean="0"/>
              <a:pPr/>
              <a:t>22</a:t>
            </a:fld>
            <a:endParaRPr lang="en-GB" dirty="0"/>
          </a:p>
        </p:txBody>
      </p:sp>
    </p:spTree>
    <p:extLst>
      <p:ext uri="{BB962C8B-B14F-4D97-AF65-F5344CB8AC3E}">
        <p14:creationId xmlns:p14="http://schemas.microsoft.com/office/powerpoint/2010/main" val="186985908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emf"/><Relationship Id="rId1" Type="http://schemas.openxmlformats.org/officeDocument/2006/relationships/slideMaster" Target="../slideMasters/slideMaster1.xml"/><Relationship Id="rId4" Type="http://schemas.openxmlformats.org/officeDocument/2006/relationships/image" Target="../media/image5.jpe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3.emf"/><Relationship Id="rId1" Type="http://schemas.openxmlformats.org/officeDocument/2006/relationships/slideMaster" Target="../slideMasters/slideMaster1.xml"/><Relationship Id="rId4" Type="http://schemas.openxmlformats.org/officeDocument/2006/relationships/image" Target="../media/image5.jpeg"/></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3.emf"/><Relationship Id="rId1" Type="http://schemas.openxmlformats.org/officeDocument/2006/relationships/slideMaster" Target="../slideMasters/slideMaster1.xml"/><Relationship Id="rId4" Type="http://schemas.openxmlformats.org/officeDocument/2006/relationships/image" Target="../media/image5.jpeg"/></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7.emf"/><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47.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51.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hyperlink" Target="http://www.ipsos-mori.com/ipsosconnect" TargetMode="External"/><Relationship Id="rId1" Type="http://schemas.openxmlformats.org/officeDocument/2006/relationships/slideMaster" Target="../slideMasters/slideMaster1.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4.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Presentation - Cover - Full Image">
    <p:bg>
      <p:bgPr>
        <a:solidFill>
          <a:schemeClr val="bg1"/>
        </a:solidFill>
        <a:effectLst/>
      </p:bgPr>
    </p:bg>
    <p:spTree>
      <p:nvGrpSpPr>
        <p:cNvPr id="1" name=""/>
        <p:cNvGrpSpPr/>
        <p:nvPr/>
      </p:nvGrpSpPr>
      <p:grpSpPr>
        <a:xfrm>
          <a:off x="0" y="0"/>
          <a:ext cx="0" cy="0"/>
          <a:chOff x="0" y="0"/>
          <a:chExt cx="0" cy="0"/>
        </a:xfrm>
      </p:grpSpPr>
      <p:sp>
        <p:nvSpPr>
          <p:cNvPr id="5" name="Picture Placeholder 4"/>
          <p:cNvSpPr>
            <a:spLocks noGrp="1"/>
          </p:cNvSpPr>
          <p:nvPr>
            <p:ph type="pic" sz="quarter" idx="11" hasCustomPrompt="1"/>
          </p:nvPr>
        </p:nvSpPr>
        <p:spPr>
          <a:xfrm>
            <a:off x="179389" y="179389"/>
            <a:ext cx="13101024" cy="7200899"/>
          </a:xfrm>
          <a:solidFill>
            <a:schemeClr val="tx1"/>
          </a:solidFill>
        </p:spPr>
        <p:txBody>
          <a:bodyPr>
            <a:normAutofit/>
          </a:bodyPr>
          <a:lstStyle>
            <a:lvl1pPr>
              <a:defRPr sz="1900" b="0" baseline="0">
                <a:solidFill>
                  <a:schemeClr val="bg1"/>
                </a:solidFill>
              </a:defRPr>
            </a:lvl1pPr>
          </a:lstStyle>
          <a:p>
            <a:r>
              <a:rPr lang="en-GB" dirty="0"/>
              <a:t>Click icon to place image (or select frame and copy/paste image into it)</a:t>
            </a:r>
          </a:p>
        </p:txBody>
      </p:sp>
      <p:sp>
        <p:nvSpPr>
          <p:cNvPr id="69" name="Text Placeholder 68"/>
          <p:cNvSpPr>
            <a:spLocks noGrp="1"/>
          </p:cNvSpPr>
          <p:nvPr>
            <p:ph type="body" sz="quarter" idx="10" hasCustomPrompt="1"/>
          </p:nvPr>
        </p:nvSpPr>
        <p:spPr bwMode="gray">
          <a:xfrm>
            <a:off x="556671" y="4500711"/>
            <a:ext cx="6153433" cy="1377348"/>
          </a:xfrm>
        </p:spPr>
        <p:txBody>
          <a:bodyPr wrap="square" lIns="82819" tIns="41410" rIns="82819" bIns="41410">
            <a:noAutofit/>
          </a:bodyPr>
          <a:lstStyle>
            <a:lvl1pPr marL="0" indent="0">
              <a:spcBef>
                <a:spcPts val="1380"/>
              </a:spcBef>
              <a:buNone/>
              <a:defRPr sz="1900">
                <a:solidFill>
                  <a:schemeClr val="bg1"/>
                </a:solidFill>
              </a:defRPr>
            </a:lvl1pPr>
            <a:lvl2pPr marL="525902" indent="0">
              <a:buNone/>
              <a:defRPr>
                <a:solidFill>
                  <a:schemeClr val="bg1"/>
                </a:solidFill>
              </a:defRPr>
            </a:lvl2pPr>
            <a:lvl3pPr marL="1051802" indent="0">
              <a:buNone/>
              <a:defRPr>
                <a:solidFill>
                  <a:schemeClr val="bg1"/>
                </a:solidFill>
              </a:defRPr>
            </a:lvl3pPr>
            <a:lvl4pPr marL="1577704" indent="0">
              <a:buNone/>
              <a:defRPr>
                <a:solidFill>
                  <a:schemeClr val="bg1"/>
                </a:solidFill>
              </a:defRPr>
            </a:lvl4pPr>
            <a:lvl5pPr marL="2103606" indent="0">
              <a:buNone/>
              <a:defRPr>
                <a:solidFill>
                  <a:schemeClr val="bg1"/>
                </a:solidFill>
              </a:defRPr>
            </a:lvl5pPr>
          </a:lstStyle>
          <a:p>
            <a:pPr lvl="0"/>
            <a:r>
              <a:rPr lang="en-US" dirty="0"/>
              <a:t>Click to add text</a:t>
            </a:r>
            <a:endParaRPr lang="en-GB" dirty="0"/>
          </a:p>
        </p:txBody>
      </p:sp>
      <p:sp>
        <p:nvSpPr>
          <p:cNvPr id="9" name="Subtitle 2"/>
          <p:cNvSpPr>
            <a:spLocks noGrp="1"/>
          </p:cNvSpPr>
          <p:nvPr>
            <p:ph type="subTitle" idx="1" hasCustomPrompt="1"/>
          </p:nvPr>
        </p:nvSpPr>
        <p:spPr bwMode="gray">
          <a:xfrm>
            <a:off x="565066" y="3852639"/>
            <a:ext cx="3562609" cy="519646"/>
          </a:xfrm>
          <a:solidFill>
            <a:schemeClr val="accent2"/>
          </a:solidFill>
        </p:spPr>
        <p:txBody>
          <a:bodyPr wrap="none" lIns="82819" tIns="41410" rIns="82819" bIns="41410" rtlCol="0" anchor="t">
            <a:spAutoFit/>
          </a:bodyPr>
          <a:lstStyle>
            <a:lvl1pPr marL="0" indent="0">
              <a:lnSpc>
                <a:spcPts val="3360"/>
              </a:lnSpc>
              <a:spcAft>
                <a:spcPts val="0"/>
              </a:spcAft>
              <a:buNone/>
              <a:defRPr lang="en-GB" sz="2800" b="1" dirty="0" smtClean="0">
                <a:solidFill>
                  <a:schemeClr val="bg1"/>
                </a:solidFill>
                <a:latin typeface="+mj-lt"/>
              </a:defRPr>
            </a:lvl1pPr>
          </a:lstStyle>
          <a:p>
            <a:pPr lvl="0">
              <a:spcBef>
                <a:spcPct val="0"/>
              </a:spcBef>
            </a:pPr>
            <a:r>
              <a:rPr lang="en-US" dirty="0"/>
              <a:t>Click to edit subtitle</a:t>
            </a:r>
            <a:endParaRPr lang="en-GB" dirty="0"/>
          </a:p>
        </p:txBody>
      </p:sp>
      <p:sp>
        <p:nvSpPr>
          <p:cNvPr id="21" name="TextBox 20"/>
          <p:cNvSpPr txBox="1"/>
          <p:nvPr userDrawn="1"/>
        </p:nvSpPr>
        <p:spPr bwMode="gray">
          <a:xfrm>
            <a:off x="545654" y="7377947"/>
            <a:ext cx="6153433" cy="180975"/>
          </a:xfrm>
          <a:prstGeom prst="rect">
            <a:avLst/>
          </a:prstGeom>
          <a:noFill/>
        </p:spPr>
        <p:txBody>
          <a:bodyPr wrap="none" lIns="0" tIns="0" rIns="0" bIns="0" rtlCol="0" anchor="ctr">
            <a:noAutofit/>
          </a:bodyPr>
          <a:lstStyle/>
          <a:p>
            <a:r>
              <a:rPr lang="en-GB" sz="700" dirty="0">
                <a:solidFill>
                  <a:schemeClr val="tx1"/>
                </a:solidFill>
                <a:latin typeface="+mn-lt"/>
              </a:rPr>
              <a:t>Document Name Here  |  Month 2016</a:t>
            </a:r>
            <a:r>
              <a:rPr lang="en-GB" sz="700" baseline="0" dirty="0">
                <a:solidFill>
                  <a:schemeClr val="tx1"/>
                </a:solidFill>
                <a:latin typeface="+mn-lt"/>
              </a:rPr>
              <a:t> </a:t>
            </a:r>
            <a:r>
              <a:rPr lang="en-GB" sz="700" dirty="0">
                <a:solidFill>
                  <a:schemeClr val="tx1"/>
                </a:solidFill>
                <a:latin typeface="+mn-lt"/>
              </a:rPr>
              <a:t>|  Version 1  |  Public  |  Internal Use Only  |  Confidential  |  Strictly  Confidential (DELETE CLASSIFICATION)</a:t>
            </a:r>
          </a:p>
        </p:txBody>
      </p:sp>
      <p:sp>
        <p:nvSpPr>
          <p:cNvPr id="10" name="Text Placeholder 5"/>
          <p:cNvSpPr>
            <a:spLocks noGrp="1"/>
          </p:cNvSpPr>
          <p:nvPr>
            <p:ph type="body" sz="quarter" idx="13" hasCustomPrompt="1"/>
          </p:nvPr>
        </p:nvSpPr>
        <p:spPr>
          <a:xfrm>
            <a:off x="561826" y="2563773"/>
            <a:ext cx="2921807" cy="684000"/>
          </a:xfrm>
          <a:solidFill>
            <a:schemeClr val="accent3"/>
          </a:solidFill>
        </p:spPr>
        <p:txBody>
          <a:bodyPr wrap="none" lIns="72000" tIns="18000" rIns="72000" bIns="18000" rtlCol="0" anchor="ctr">
            <a:spAutoFit/>
          </a:bodyPr>
          <a:lstStyle>
            <a:lvl1pPr marL="0" indent="0" algn="l">
              <a:buFontTx/>
              <a:buNone/>
              <a:defRPr lang="en-US" sz="4400" b="1" dirty="0" smtClean="0">
                <a:solidFill>
                  <a:schemeClr val="bg1"/>
                </a:solidFill>
                <a:latin typeface="+mj-lt"/>
              </a:defRPr>
            </a:lvl1pPr>
            <a:lvl2pPr>
              <a:defRPr lang="en-US" dirty="0" smtClean="0"/>
            </a:lvl2pPr>
            <a:lvl3pPr>
              <a:defRPr lang="en-US" dirty="0" smtClean="0"/>
            </a:lvl3pPr>
            <a:lvl4pPr>
              <a:defRPr lang="en-US" dirty="0" smtClean="0"/>
            </a:lvl4pPr>
            <a:lvl5pPr>
              <a:defRPr lang="en-GB" dirty="0"/>
            </a:lvl5pPr>
          </a:lstStyle>
          <a:p>
            <a:pPr lvl="0">
              <a:spcBef>
                <a:spcPct val="0"/>
              </a:spcBef>
              <a:buNone/>
            </a:pPr>
            <a:r>
              <a:rPr lang="en-US" dirty="0"/>
              <a:t>Title line 2</a:t>
            </a:r>
          </a:p>
        </p:txBody>
      </p:sp>
      <p:sp>
        <p:nvSpPr>
          <p:cNvPr id="13" name="Text Placeholder 5"/>
          <p:cNvSpPr>
            <a:spLocks noGrp="1"/>
          </p:cNvSpPr>
          <p:nvPr>
            <p:ph type="body" sz="quarter" idx="16" hasCustomPrompt="1"/>
          </p:nvPr>
        </p:nvSpPr>
        <p:spPr>
          <a:xfrm>
            <a:off x="561107" y="1631308"/>
            <a:ext cx="2921807" cy="684000"/>
          </a:xfrm>
          <a:solidFill>
            <a:schemeClr val="accent3"/>
          </a:solidFill>
        </p:spPr>
        <p:txBody>
          <a:bodyPr wrap="none" lIns="72000" tIns="18000" rIns="72000" bIns="18000" rtlCol="0" anchor="ctr">
            <a:spAutoFit/>
          </a:bodyPr>
          <a:lstStyle>
            <a:lvl1pPr marL="0" indent="0" algn="l">
              <a:buFontTx/>
              <a:buNone/>
              <a:defRPr lang="en-US" sz="4400" b="1" dirty="0" smtClean="0">
                <a:solidFill>
                  <a:schemeClr val="bg1"/>
                </a:solidFill>
                <a:latin typeface="+mj-lt"/>
              </a:defRPr>
            </a:lvl1pPr>
            <a:lvl2pPr>
              <a:defRPr lang="en-US" dirty="0" smtClean="0"/>
            </a:lvl2pPr>
            <a:lvl3pPr>
              <a:defRPr lang="en-US" dirty="0" smtClean="0"/>
            </a:lvl3pPr>
            <a:lvl4pPr>
              <a:defRPr lang="en-US" dirty="0" smtClean="0"/>
            </a:lvl4pPr>
            <a:lvl5pPr>
              <a:defRPr lang="en-GB" dirty="0"/>
            </a:lvl5pPr>
          </a:lstStyle>
          <a:p>
            <a:pPr lvl="0">
              <a:spcBef>
                <a:spcPct val="0"/>
              </a:spcBef>
              <a:buNone/>
            </a:pPr>
            <a:r>
              <a:rPr lang="en-US" dirty="0"/>
              <a:t>Title line 1</a:t>
            </a:r>
          </a:p>
        </p:txBody>
      </p:sp>
      <p:sp>
        <p:nvSpPr>
          <p:cNvPr id="15" name="TextBox 14"/>
          <p:cNvSpPr txBox="1"/>
          <p:nvPr userDrawn="1"/>
        </p:nvSpPr>
        <p:spPr>
          <a:xfrm>
            <a:off x="556671" y="6011868"/>
            <a:ext cx="6163216" cy="406265"/>
          </a:xfrm>
          <a:prstGeom prst="rect">
            <a:avLst/>
          </a:prstGeom>
          <a:noFill/>
        </p:spPr>
        <p:txBody>
          <a:bodyPr wrap="square" lIns="0" tIns="0" rIns="0" bIns="0" rtlCol="0">
            <a:spAutoFit/>
          </a:bodyPr>
          <a:lstStyle/>
          <a:p>
            <a:pPr lvl="0">
              <a:lnSpc>
                <a:spcPct val="110000"/>
              </a:lnSpc>
              <a:spcBef>
                <a:spcPts val="2400"/>
              </a:spcBef>
              <a:buClr>
                <a:schemeClr val="bg2"/>
              </a:buClr>
            </a:pPr>
            <a:r>
              <a:rPr lang="en-GB" sz="1200" dirty="0">
                <a:solidFill>
                  <a:schemeClr val="bg1"/>
                </a:solidFill>
                <a:latin typeface="Calibri" pitchFamily="34" charset="0"/>
              </a:rPr>
              <a:t>© 2016 Ipsos.  All rights reserved. Contains Ipsos' Confidential and Proprietary information and may not be disclosed or reproduced without the prior written consent of Ipsos.</a:t>
            </a:r>
            <a:endParaRPr lang="en-GB" sz="1200" dirty="0">
              <a:solidFill>
                <a:schemeClr val="bg1"/>
              </a:solidFill>
            </a:endParaRPr>
          </a:p>
        </p:txBody>
      </p:sp>
      <p:sp>
        <p:nvSpPr>
          <p:cNvPr id="14" name="TextBox 13"/>
          <p:cNvSpPr txBox="1"/>
          <p:nvPr userDrawn="1"/>
        </p:nvSpPr>
        <p:spPr>
          <a:xfrm>
            <a:off x="12856690" y="7399656"/>
            <a:ext cx="426079" cy="140423"/>
          </a:xfrm>
          <a:prstGeom prst="rect">
            <a:avLst/>
          </a:prstGeom>
          <a:noFill/>
        </p:spPr>
        <p:txBody>
          <a:bodyPr wrap="square" lIns="0" tIns="0" rIns="0" bIns="0" rtlCol="0">
            <a:spAutoFit/>
          </a:bodyPr>
          <a:lstStyle/>
          <a:p>
            <a:pPr algn="r">
              <a:lnSpc>
                <a:spcPct val="110000"/>
              </a:lnSpc>
              <a:spcBef>
                <a:spcPts val="2760"/>
              </a:spcBef>
              <a:buClr>
                <a:schemeClr val="bg2"/>
              </a:buClr>
            </a:pPr>
            <a:fld id="{08492756-E806-4604-9C5F-A6997CE6540C}" type="slidenum">
              <a:rPr lang="en-GB" sz="900" smtClean="0">
                <a:solidFill>
                  <a:schemeClr val="tx1"/>
                </a:solidFill>
                <a:latin typeface="Segoe UI Light" panose="020B0502040204020203" pitchFamily="34" charset="0"/>
              </a:rPr>
              <a:pPr algn="r">
                <a:lnSpc>
                  <a:spcPct val="110000"/>
                </a:lnSpc>
                <a:spcBef>
                  <a:spcPts val="2760"/>
                </a:spcBef>
                <a:buClr>
                  <a:schemeClr val="bg2"/>
                </a:buClr>
              </a:pPr>
              <a:t>‹#›</a:t>
            </a:fld>
            <a:endParaRPr lang="en-GB" sz="900" dirty="0" err="1">
              <a:solidFill>
                <a:schemeClr val="tx1"/>
              </a:solidFill>
              <a:latin typeface="Segoe UI Light" panose="020B0502040204020203" pitchFamily="34" charset="0"/>
            </a:endParaRPr>
          </a:p>
        </p:txBody>
      </p:sp>
      <p:pic>
        <p:nvPicPr>
          <p:cNvPr id="11" name="Picture 10"/>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52674" y="6638926"/>
            <a:ext cx="3550216" cy="669924"/>
          </a:xfrm>
          <a:prstGeom prst="rect">
            <a:avLst/>
          </a:prstGeom>
        </p:spPr>
      </p:pic>
    </p:spTree>
    <p:extLst>
      <p:ext uri="{BB962C8B-B14F-4D97-AF65-F5344CB8AC3E}">
        <p14:creationId xmlns:p14="http://schemas.microsoft.com/office/powerpoint/2010/main" val="1410920246"/>
      </p:ext>
    </p:extLst>
  </p:cSld>
  <p:clrMapOvr>
    <a:masterClrMapping/>
  </p:clrMapOvr>
  <p:transition>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obj" preserve="1">
  <p:cSld name="Colour fill - Title, Full Page Content">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66647" y="747330"/>
            <a:ext cx="3756187" cy="598488"/>
          </a:xfrm>
          <a:solidFill>
            <a:srgbClr val="F57B29"/>
          </a:solidFill>
        </p:spPr>
        <p:txBody>
          <a:bodyPr wrap="none" lIns="82819" tIns="72000" rIns="82819" bIns="0" rtlCol="0" anchor="ctr">
            <a:spAutoFit/>
          </a:bodyPr>
          <a:lstStyle>
            <a:lvl1pPr>
              <a:defRPr lang="en-GB" dirty="0"/>
            </a:lvl1pPr>
          </a:lstStyle>
          <a:p>
            <a:pPr lvl="0" algn="l"/>
            <a:r>
              <a:rPr lang="en-US" dirty="0"/>
              <a:t>Click to edit title</a:t>
            </a:r>
            <a:endParaRPr lang="en-GB" dirty="0"/>
          </a:p>
        </p:txBody>
      </p:sp>
      <p:sp>
        <p:nvSpPr>
          <p:cNvPr id="3" name="Content Placeholder 2"/>
          <p:cNvSpPr>
            <a:spLocks noGrp="1"/>
          </p:cNvSpPr>
          <p:nvPr>
            <p:ph idx="1" hasCustomPrompt="1"/>
          </p:nvPr>
        </p:nvSpPr>
        <p:spPr bwMode="black">
          <a:xfrm>
            <a:off x="566643" y="1739916"/>
            <a:ext cx="12306492" cy="4722801"/>
          </a:xfrm>
        </p:spPr>
        <p:txBody>
          <a:bodyPr/>
          <a:lstStyle>
            <a:lvl1pPr>
              <a:lnSpc>
                <a:spcPct val="110000"/>
              </a:lnSpc>
              <a:spcBef>
                <a:spcPts val="882"/>
              </a:spcBef>
              <a:buClr>
                <a:schemeClr val="bg1"/>
              </a:buClr>
              <a:defRPr>
                <a:solidFill>
                  <a:schemeClr val="bg1"/>
                </a:solidFill>
              </a:defRPr>
            </a:lvl1pPr>
            <a:lvl2pPr>
              <a:lnSpc>
                <a:spcPct val="110000"/>
              </a:lnSpc>
              <a:spcBef>
                <a:spcPts val="882"/>
              </a:spcBef>
              <a:buClr>
                <a:schemeClr val="bg1"/>
              </a:buClr>
              <a:defRPr>
                <a:solidFill>
                  <a:schemeClr val="bg1"/>
                </a:solidFill>
              </a:defRPr>
            </a:lvl2pPr>
            <a:lvl3pPr>
              <a:lnSpc>
                <a:spcPct val="110000"/>
              </a:lnSpc>
              <a:spcBef>
                <a:spcPts val="882"/>
              </a:spcBef>
              <a:buClr>
                <a:schemeClr val="bg1"/>
              </a:buClr>
              <a:defRPr>
                <a:solidFill>
                  <a:schemeClr val="bg1"/>
                </a:solidFill>
              </a:defRPr>
            </a:lvl3pPr>
            <a:lvl4pPr>
              <a:lnSpc>
                <a:spcPct val="110000"/>
              </a:lnSpc>
              <a:spcBef>
                <a:spcPts val="882"/>
              </a:spcBef>
              <a:buClr>
                <a:schemeClr val="bg1"/>
              </a:buClr>
              <a:defRPr>
                <a:solidFill>
                  <a:schemeClr val="bg1"/>
                </a:solidFill>
              </a:defRPr>
            </a:lvl4pPr>
            <a:lvl5pPr>
              <a:lnSpc>
                <a:spcPct val="110000"/>
              </a:lnSpc>
              <a:spcBef>
                <a:spcPts val="882"/>
              </a:spcBef>
              <a:buClr>
                <a:schemeClr val="bg1"/>
              </a:buClr>
              <a:defRPr>
                <a:solidFill>
                  <a:schemeClr val="bg1"/>
                </a:solidFill>
              </a:defRPr>
            </a:lvl5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8" name="Rectangle 6"/>
          <p:cNvSpPr/>
          <p:nvPr userDrawn="1"/>
        </p:nvSpPr>
        <p:spPr bwMode="gray">
          <a:xfrm>
            <a:off x="0" y="5"/>
            <a:ext cx="13439775" cy="7561263"/>
          </a:xfrm>
          <a:custGeom>
            <a:avLst/>
            <a:gdLst/>
            <a:ahLst/>
            <a:cxnLst/>
            <a:rect l="l" t="t" r="r" b="b"/>
            <a:pathLst>
              <a:path w="13439775" h="7561263">
                <a:moveTo>
                  <a:pt x="180000" y="180001"/>
                </a:moveTo>
                <a:lnTo>
                  <a:pt x="180000" y="7381263"/>
                </a:lnTo>
                <a:lnTo>
                  <a:pt x="13259775" y="7381263"/>
                </a:lnTo>
                <a:lnTo>
                  <a:pt x="13259775" y="180001"/>
                </a:lnTo>
                <a:close/>
                <a:moveTo>
                  <a:pt x="0" y="0"/>
                </a:moveTo>
                <a:lnTo>
                  <a:pt x="180000" y="0"/>
                </a:lnTo>
                <a:lnTo>
                  <a:pt x="180000" y="1"/>
                </a:lnTo>
                <a:lnTo>
                  <a:pt x="13259775" y="1"/>
                </a:lnTo>
                <a:lnTo>
                  <a:pt x="13259775" y="0"/>
                </a:lnTo>
                <a:lnTo>
                  <a:pt x="13439775" y="0"/>
                </a:lnTo>
                <a:lnTo>
                  <a:pt x="13439775" y="7381263"/>
                </a:lnTo>
                <a:lnTo>
                  <a:pt x="13439775" y="7561263"/>
                </a:lnTo>
                <a:lnTo>
                  <a:pt x="13259775" y="7561263"/>
                </a:lnTo>
                <a:lnTo>
                  <a:pt x="180000" y="7561263"/>
                </a:lnTo>
                <a:lnTo>
                  <a:pt x="90001" y="7561263"/>
                </a:lnTo>
                <a:lnTo>
                  <a:pt x="0" y="756126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44000" tIns="72000" rIns="144000" bIns="72000" numCol="1" spcCol="0" rtlCol="0" fromWordArt="0" anchor="ctr" anchorCtr="0" forceAA="0" compatLnSpc="1">
            <a:prstTxWarp prst="textNoShape">
              <a:avLst/>
            </a:prstTxWarp>
            <a:noAutofit/>
          </a:bodyPr>
          <a:lstStyle/>
          <a:p>
            <a:pPr algn="ctr">
              <a:lnSpc>
                <a:spcPct val="110000"/>
              </a:lnSpc>
              <a:spcBef>
                <a:spcPts val="2400"/>
              </a:spcBef>
              <a:buClr>
                <a:schemeClr val="bg2"/>
              </a:buClr>
            </a:pPr>
            <a:endParaRPr lang="en-GB" sz="2000" dirty="0">
              <a:solidFill>
                <a:schemeClr val="bg1"/>
              </a:solidFill>
            </a:endParaRPr>
          </a:p>
        </p:txBody>
      </p:sp>
      <p:sp>
        <p:nvSpPr>
          <p:cNvPr id="14" name="TextBox 13"/>
          <p:cNvSpPr txBox="1"/>
          <p:nvPr userDrawn="1"/>
        </p:nvSpPr>
        <p:spPr bwMode="gray">
          <a:xfrm>
            <a:off x="555179" y="7377947"/>
            <a:ext cx="6153433" cy="180975"/>
          </a:xfrm>
          <a:prstGeom prst="rect">
            <a:avLst/>
          </a:prstGeom>
          <a:noFill/>
        </p:spPr>
        <p:txBody>
          <a:bodyPr wrap="none" lIns="0" tIns="0" rIns="0" bIns="0" rtlCol="0" anchor="ctr">
            <a:noAutofit/>
          </a:bodyPr>
          <a:lstStyle/>
          <a:p>
            <a:r>
              <a:rPr lang="en-GB" sz="700" dirty="0">
                <a:solidFill>
                  <a:schemeClr val="tx1"/>
                </a:solidFill>
                <a:latin typeface="+mn-lt"/>
              </a:rPr>
              <a:t>Document Name Here  |  Month 2016</a:t>
            </a:r>
            <a:r>
              <a:rPr lang="en-GB" sz="700" baseline="0" dirty="0">
                <a:solidFill>
                  <a:schemeClr val="tx1"/>
                </a:solidFill>
                <a:latin typeface="+mn-lt"/>
              </a:rPr>
              <a:t> </a:t>
            </a:r>
            <a:r>
              <a:rPr lang="en-GB" sz="700" dirty="0">
                <a:solidFill>
                  <a:schemeClr val="tx1"/>
                </a:solidFill>
                <a:latin typeface="+mn-lt"/>
              </a:rPr>
              <a:t>|  Version 1  |  Public  |  Internal Use Only  |  Confidential  |  Strictly  Confidential (DELETE CLASSIFICATION)</a:t>
            </a:r>
          </a:p>
        </p:txBody>
      </p:sp>
      <p:sp>
        <p:nvSpPr>
          <p:cNvPr id="12" name="TextBox 11"/>
          <p:cNvSpPr txBox="1"/>
          <p:nvPr userDrawn="1"/>
        </p:nvSpPr>
        <p:spPr>
          <a:xfrm>
            <a:off x="12856690" y="7399656"/>
            <a:ext cx="426079" cy="140423"/>
          </a:xfrm>
          <a:prstGeom prst="rect">
            <a:avLst/>
          </a:prstGeom>
          <a:noFill/>
        </p:spPr>
        <p:txBody>
          <a:bodyPr wrap="square" lIns="0" tIns="0" rIns="0" bIns="0" rtlCol="0">
            <a:spAutoFit/>
          </a:bodyPr>
          <a:lstStyle/>
          <a:p>
            <a:pPr algn="r">
              <a:lnSpc>
                <a:spcPct val="110000"/>
              </a:lnSpc>
              <a:spcBef>
                <a:spcPts val="2760"/>
              </a:spcBef>
              <a:buClr>
                <a:schemeClr val="bg2"/>
              </a:buClr>
            </a:pPr>
            <a:fld id="{08492756-E806-4604-9C5F-A6997CE6540C}" type="slidenum">
              <a:rPr lang="en-GB" sz="900" smtClean="0">
                <a:solidFill>
                  <a:schemeClr val="tx1"/>
                </a:solidFill>
                <a:latin typeface="Segoe UI Light" panose="020B0502040204020203" pitchFamily="34" charset="0"/>
              </a:rPr>
              <a:pPr algn="r">
                <a:lnSpc>
                  <a:spcPct val="110000"/>
                </a:lnSpc>
                <a:spcBef>
                  <a:spcPts val="2760"/>
                </a:spcBef>
                <a:buClr>
                  <a:schemeClr val="bg2"/>
                </a:buClr>
              </a:pPr>
              <a:t>‹#›</a:t>
            </a:fld>
            <a:endParaRPr lang="en-GB" sz="900" dirty="0" err="1">
              <a:solidFill>
                <a:schemeClr val="tx1"/>
              </a:solidFill>
              <a:latin typeface="Segoe UI Light" panose="020B0502040204020203" pitchFamily="34" charset="0"/>
            </a:endParaRPr>
          </a:p>
        </p:txBody>
      </p:sp>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52674" y="6923314"/>
            <a:ext cx="2043116" cy="385535"/>
          </a:xfrm>
          <a:prstGeom prst="rect">
            <a:avLst/>
          </a:prstGeom>
        </p:spPr>
      </p:pic>
    </p:spTree>
    <p:extLst>
      <p:ext uri="{BB962C8B-B14F-4D97-AF65-F5344CB8AC3E}">
        <p14:creationId xmlns:p14="http://schemas.microsoft.com/office/powerpoint/2010/main" val="2195120536"/>
      </p:ext>
    </p:extLst>
  </p:cSld>
  <p:clrMapOvr>
    <a:masterClrMapping/>
  </p:clrMapOvr>
  <p:transition>
    <p:fade/>
  </p:transition>
  <p:hf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Colour fill - Title+Sub, Full Page Content">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66647" y="738077"/>
            <a:ext cx="3756187" cy="598488"/>
          </a:xfrm>
          <a:solidFill>
            <a:srgbClr val="F57B29"/>
          </a:solidFill>
        </p:spPr>
        <p:txBody>
          <a:bodyPr/>
          <a:lstStyle>
            <a:lvl1pPr algn="l">
              <a:defRPr>
                <a:latin typeface="+mj-lt"/>
              </a:defRPr>
            </a:lvl1pPr>
          </a:lstStyle>
          <a:p>
            <a:r>
              <a:rPr lang="en-US" dirty="0"/>
              <a:t>Click to edit title</a:t>
            </a:r>
            <a:endParaRPr lang="en-GB" dirty="0"/>
          </a:p>
        </p:txBody>
      </p:sp>
      <p:sp>
        <p:nvSpPr>
          <p:cNvPr id="3" name="Content Placeholder 2"/>
          <p:cNvSpPr>
            <a:spLocks noGrp="1"/>
          </p:cNvSpPr>
          <p:nvPr>
            <p:ph idx="1" hasCustomPrompt="1"/>
          </p:nvPr>
        </p:nvSpPr>
        <p:spPr bwMode="black">
          <a:xfrm>
            <a:off x="566643" y="2124448"/>
            <a:ext cx="12306492" cy="4517652"/>
          </a:xfrm>
        </p:spPr>
        <p:txBody>
          <a:bodyPr/>
          <a:lstStyle>
            <a:lvl1pPr>
              <a:lnSpc>
                <a:spcPct val="110000"/>
              </a:lnSpc>
              <a:spcBef>
                <a:spcPts val="882"/>
              </a:spcBef>
              <a:buClr>
                <a:schemeClr val="bg1"/>
              </a:buClr>
              <a:defRPr>
                <a:solidFill>
                  <a:schemeClr val="bg1"/>
                </a:solidFill>
              </a:defRPr>
            </a:lvl1pPr>
            <a:lvl2pPr>
              <a:lnSpc>
                <a:spcPct val="110000"/>
              </a:lnSpc>
              <a:spcBef>
                <a:spcPts val="882"/>
              </a:spcBef>
              <a:buClr>
                <a:schemeClr val="bg1"/>
              </a:buClr>
              <a:defRPr>
                <a:solidFill>
                  <a:schemeClr val="bg1"/>
                </a:solidFill>
              </a:defRPr>
            </a:lvl2pPr>
            <a:lvl3pPr>
              <a:lnSpc>
                <a:spcPct val="110000"/>
              </a:lnSpc>
              <a:spcBef>
                <a:spcPts val="882"/>
              </a:spcBef>
              <a:buClr>
                <a:schemeClr val="bg1"/>
              </a:buClr>
              <a:defRPr>
                <a:solidFill>
                  <a:schemeClr val="bg1"/>
                </a:solidFill>
              </a:defRPr>
            </a:lvl3pPr>
            <a:lvl4pPr>
              <a:lnSpc>
                <a:spcPct val="110000"/>
              </a:lnSpc>
              <a:spcBef>
                <a:spcPts val="882"/>
              </a:spcBef>
              <a:buClr>
                <a:schemeClr val="bg1"/>
              </a:buClr>
              <a:defRPr>
                <a:solidFill>
                  <a:schemeClr val="bg1"/>
                </a:solidFill>
              </a:defRPr>
            </a:lvl4pPr>
            <a:lvl5pPr>
              <a:lnSpc>
                <a:spcPct val="110000"/>
              </a:lnSpc>
              <a:spcBef>
                <a:spcPts val="882"/>
              </a:spcBef>
              <a:buClr>
                <a:schemeClr val="bg1"/>
              </a:buClr>
              <a:defRPr>
                <a:solidFill>
                  <a:schemeClr val="bg1"/>
                </a:solidFill>
              </a:defRPr>
            </a:lvl5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9" name="Rectangle 6"/>
          <p:cNvSpPr/>
          <p:nvPr userDrawn="1"/>
        </p:nvSpPr>
        <p:spPr bwMode="gray">
          <a:xfrm>
            <a:off x="0" y="5"/>
            <a:ext cx="13439775" cy="7561263"/>
          </a:xfrm>
          <a:custGeom>
            <a:avLst/>
            <a:gdLst/>
            <a:ahLst/>
            <a:cxnLst/>
            <a:rect l="l" t="t" r="r" b="b"/>
            <a:pathLst>
              <a:path w="13439775" h="7561263">
                <a:moveTo>
                  <a:pt x="180000" y="180001"/>
                </a:moveTo>
                <a:lnTo>
                  <a:pt x="180000" y="7381263"/>
                </a:lnTo>
                <a:lnTo>
                  <a:pt x="13259775" y="7381263"/>
                </a:lnTo>
                <a:lnTo>
                  <a:pt x="13259775" y="180001"/>
                </a:lnTo>
                <a:close/>
                <a:moveTo>
                  <a:pt x="0" y="0"/>
                </a:moveTo>
                <a:lnTo>
                  <a:pt x="180000" y="0"/>
                </a:lnTo>
                <a:lnTo>
                  <a:pt x="180000" y="1"/>
                </a:lnTo>
                <a:lnTo>
                  <a:pt x="13259775" y="1"/>
                </a:lnTo>
                <a:lnTo>
                  <a:pt x="13259775" y="0"/>
                </a:lnTo>
                <a:lnTo>
                  <a:pt x="13439775" y="0"/>
                </a:lnTo>
                <a:lnTo>
                  <a:pt x="13439775" y="7381263"/>
                </a:lnTo>
                <a:lnTo>
                  <a:pt x="13439775" y="7561263"/>
                </a:lnTo>
                <a:lnTo>
                  <a:pt x="13259775" y="7561263"/>
                </a:lnTo>
                <a:lnTo>
                  <a:pt x="180000" y="7561263"/>
                </a:lnTo>
                <a:lnTo>
                  <a:pt x="90001" y="7561263"/>
                </a:lnTo>
                <a:lnTo>
                  <a:pt x="0" y="756126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44000" tIns="72000" rIns="144000" bIns="72000" numCol="1" spcCol="0" rtlCol="0" fromWordArt="0" anchor="ctr" anchorCtr="0" forceAA="0" compatLnSpc="1">
            <a:prstTxWarp prst="textNoShape">
              <a:avLst/>
            </a:prstTxWarp>
            <a:noAutofit/>
          </a:bodyPr>
          <a:lstStyle/>
          <a:p>
            <a:pPr algn="ctr">
              <a:lnSpc>
                <a:spcPct val="110000"/>
              </a:lnSpc>
              <a:spcBef>
                <a:spcPts val="2400"/>
              </a:spcBef>
              <a:buClr>
                <a:schemeClr val="bg2"/>
              </a:buClr>
            </a:pPr>
            <a:endParaRPr lang="en-GB" sz="2000" dirty="0">
              <a:solidFill>
                <a:schemeClr val="bg1"/>
              </a:solidFill>
            </a:endParaRPr>
          </a:p>
        </p:txBody>
      </p:sp>
      <p:sp>
        <p:nvSpPr>
          <p:cNvPr id="19" name="Text Placeholder 5"/>
          <p:cNvSpPr>
            <a:spLocks noGrp="1"/>
          </p:cNvSpPr>
          <p:nvPr>
            <p:ph type="body" sz="quarter" idx="14" hasCustomPrompt="1"/>
          </p:nvPr>
        </p:nvSpPr>
        <p:spPr bwMode="gray">
          <a:xfrm>
            <a:off x="558767" y="1449774"/>
            <a:ext cx="2536254" cy="406265"/>
          </a:xfrm>
          <a:solidFill>
            <a:schemeClr val="tx2"/>
          </a:solidFill>
        </p:spPr>
        <p:txBody>
          <a:bodyPr vert="horz" wrap="none" lIns="72000" tIns="0" rIns="72000" bIns="0" rtlCol="0" anchor="ctr">
            <a:spAutoFit/>
          </a:bodyPr>
          <a:lstStyle>
            <a:lvl1pPr>
              <a:buFontTx/>
              <a:buNone/>
              <a:defRPr lang="en-US" sz="2400" b="1" dirty="0" smtClean="0">
                <a:solidFill>
                  <a:schemeClr val="bg1"/>
                </a:solidFill>
              </a:defRPr>
            </a:lvl1pPr>
          </a:lstStyle>
          <a:p>
            <a:pPr marL="0" lvl="0" indent="0" defTabSz="914400">
              <a:spcBef>
                <a:spcPts val="300"/>
              </a:spcBef>
              <a:spcAft>
                <a:spcPts val="300"/>
              </a:spcAft>
              <a:buFontTx/>
              <a:buNone/>
            </a:pPr>
            <a:r>
              <a:rPr lang="en-US" dirty="0"/>
              <a:t>Click to edit text</a:t>
            </a:r>
          </a:p>
        </p:txBody>
      </p:sp>
      <p:sp>
        <p:nvSpPr>
          <p:cNvPr id="15" name="TextBox 14"/>
          <p:cNvSpPr txBox="1"/>
          <p:nvPr userDrawn="1"/>
        </p:nvSpPr>
        <p:spPr>
          <a:xfrm>
            <a:off x="12856690" y="7399656"/>
            <a:ext cx="426079" cy="140423"/>
          </a:xfrm>
          <a:prstGeom prst="rect">
            <a:avLst/>
          </a:prstGeom>
          <a:noFill/>
        </p:spPr>
        <p:txBody>
          <a:bodyPr wrap="square" lIns="0" tIns="0" rIns="0" bIns="0" rtlCol="0">
            <a:spAutoFit/>
          </a:bodyPr>
          <a:lstStyle/>
          <a:p>
            <a:pPr algn="r">
              <a:lnSpc>
                <a:spcPct val="110000"/>
              </a:lnSpc>
              <a:spcBef>
                <a:spcPts val="2760"/>
              </a:spcBef>
              <a:buClr>
                <a:schemeClr val="bg2"/>
              </a:buClr>
            </a:pPr>
            <a:fld id="{08492756-E806-4604-9C5F-A6997CE6540C}" type="slidenum">
              <a:rPr lang="en-GB" sz="900" smtClean="0">
                <a:solidFill>
                  <a:schemeClr val="tx1"/>
                </a:solidFill>
                <a:latin typeface="Segoe UI Light" panose="020B0502040204020203" pitchFamily="34" charset="0"/>
              </a:rPr>
              <a:pPr algn="r">
                <a:lnSpc>
                  <a:spcPct val="110000"/>
                </a:lnSpc>
                <a:spcBef>
                  <a:spcPts val="2760"/>
                </a:spcBef>
                <a:buClr>
                  <a:schemeClr val="bg2"/>
                </a:buClr>
              </a:pPr>
              <a:t>‹#›</a:t>
            </a:fld>
            <a:endParaRPr lang="en-GB" sz="900" dirty="0" err="1">
              <a:solidFill>
                <a:schemeClr val="tx1"/>
              </a:solidFill>
              <a:latin typeface="Segoe UI Light" panose="020B0502040204020203" pitchFamily="34" charset="0"/>
            </a:endParaRPr>
          </a:p>
        </p:txBody>
      </p:sp>
      <p:sp>
        <p:nvSpPr>
          <p:cNvPr id="16" name="TextBox 15"/>
          <p:cNvSpPr txBox="1"/>
          <p:nvPr userDrawn="1"/>
        </p:nvSpPr>
        <p:spPr bwMode="gray">
          <a:xfrm>
            <a:off x="555179" y="7377947"/>
            <a:ext cx="6153433" cy="180975"/>
          </a:xfrm>
          <a:prstGeom prst="rect">
            <a:avLst/>
          </a:prstGeom>
          <a:noFill/>
        </p:spPr>
        <p:txBody>
          <a:bodyPr wrap="none" lIns="0" tIns="0" rIns="0" bIns="0" rtlCol="0" anchor="ctr">
            <a:noAutofit/>
          </a:bodyPr>
          <a:lstStyle/>
          <a:p>
            <a:r>
              <a:rPr lang="en-GB" sz="700" dirty="0">
                <a:solidFill>
                  <a:schemeClr val="tx1"/>
                </a:solidFill>
                <a:latin typeface="+mn-lt"/>
              </a:rPr>
              <a:t>Document Name Here  |  Month 2016</a:t>
            </a:r>
            <a:r>
              <a:rPr lang="en-GB" sz="700" baseline="0" dirty="0">
                <a:solidFill>
                  <a:schemeClr val="tx1"/>
                </a:solidFill>
                <a:latin typeface="+mn-lt"/>
              </a:rPr>
              <a:t> </a:t>
            </a:r>
            <a:r>
              <a:rPr lang="en-GB" sz="700" dirty="0">
                <a:solidFill>
                  <a:schemeClr val="tx1"/>
                </a:solidFill>
                <a:latin typeface="+mn-lt"/>
              </a:rPr>
              <a:t>|  Version 1  |  Public  |  Internal Use Only  |  Confidential  |  Strictly  Confidential (DELETE CLASSIFICATION)</a:t>
            </a:r>
          </a:p>
        </p:txBody>
      </p: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52674" y="6923314"/>
            <a:ext cx="2043116" cy="385535"/>
          </a:xfrm>
          <a:prstGeom prst="rect">
            <a:avLst/>
          </a:prstGeom>
        </p:spPr>
      </p:pic>
    </p:spTree>
    <p:extLst>
      <p:ext uri="{BB962C8B-B14F-4D97-AF65-F5344CB8AC3E}">
        <p14:creationId xmlns:p14="http://schemas.microsoft.com/office/powerpoint/2010/main" val="2966938038"/>
      </p:ext>
    </p:extLst>
  </p:cSld>
  <p:clrMapOvr>
    <a:masterClrMapping/>
  </p:clrMapOvr>
  <p:transition>
    <p:fade/>
  </p:transition>
  <p:hf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Full Page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66647" y="615600"/>
            <a:ext cx="3756187" cy="598488"/>
          </a:xfrm>
          <a:solidFill>
            <a:srgbClr val="71B2C9"/>
          </a:solidFill>
        </p:spPr>
        <p:txBody>
          <a:bodyPr/>
          <a:lstStyle>
            <a:lvl1pPr algn="l">
              <a:defRPr/>
            </a:lvl1pPr>
          </a:lstStyle>
          <a:p>
            <a:r>
              <a:rPr lang="en-US" dirty="0"/>
              <a:t>Click to edit title</a:t>
            </a:r>
            <a:endParaRPr lang="en-GB" dirty="0"/>
          </a:p>
        </p:txBody>
      </p:sp>
      <p:sp>
        <p:nvSpPr>
          <p:cNvPr id="8" name="Content Placeholder 7"/>
          <p:cNvSpPr>
            <a:spLocks noGrp="1"/>
          </p:cNvSpPr>
          <p:nvPr>
            <p:ph sz="quarter" idx="10" hasCustomPrompt="1"/>
          </p:nvPr>
        </p:nvSpPr>
        <p:spPr>
          <a:xfrm>
            <a:off x="566642" y="1739002"/>
            <a:ext cx="12306492" cy="4903098"/>
          </a:xfrm>
        </p:spPr>
        <p:txBody>
          <a:bodyPr/>
          <a:lstStyle>
            <a:lvl1pPr>
              <a:defRPr/>
            </a:lvl1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1732907314"/>
      </p:ext>
    </p:extLst>
  </p:cSld>
  <p:clrMapOvr>
    <a:masterClrMapping/>
  </p:clrMapOvr>
  <p:transition>
    <p:fade/>
  </p:transition>
  <p:hf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Full Page Content, Base, Source">
    <p:spTree>
      <p:nvGrpSpPr>
        <p:cNvPr id="1" name=""/>
        <p:cNvGrpSpPr/>
        <p:nvPr/>
      </p:nvGrpSpPr>
      <p:grpSpPr>
        <a:xfrm>
          <a:off x="0" y="0"/>
          <a:ext cx="0" cy="0"/>
          <a:chOff x="0" y="0"/>
          <a:chExt cx="0" cy="0"/>
        </a:xfrm>
      </p:grpSpPr>
      <p:sp>
        <p:nvSpPr>
          <p:cNvPr id="2" name="Title 1"/>
          <p:cNvSpPr>
            <a:spLocks noGrp="1"/>
          </p:cNvSpPr>
          <p:nvPr>
            <p:ph type="title" hasCustomPrompt="1"/>
          </p:nvPr>
        </p:nvSpPr>
        <p:spPr bwMode="gray">
          <a:xfrm>
            <a:off x="566647" y="615600"/>
            <a:ext cx="3756187" cy="598488"/>
          </a:xfrm>
          <a:solidFill>
            <a:srgbClr val="71B2C9"/>
          </a:solidFill>
        </p:spPr>
        <p:txBody>
          <a:bodyPr/>
          <a:lstStyle>
            <a:lvl1pPr algn="l">
              <a:defRPr/>
            </a:lvl1pPr>
          </a:lstStyle>
          <a:p>
            <a:r>
              <a:rPr lang="en-US" dirty="0"/>
              <a:t>Click to edit title</a:t>
            </a:r>
            <a:endParaRPr lang="en-GB" dirty="0"/>
          </a:p>
        </p:txBody>
      </p:sp>
      <p:sp>
        <p:nvSpPr>
          <p:cNvPr id="6" name="Content Placeholder 5"/>
          <p:cNvSpPr>
            <a:spLocks noGrp="1"/>
          </p:cNvSpPr>
          <p:nvPr>
            <p:ph sz="quarter" idx="12" hasCustomPrompt="1"/>
          </p:nvPr>
        </p:nvSpPr>
        <p:spPr>
          <a:xfrm>
            <a:off x="570076" y="1741244"/>
            <a:ext cx="12306492" cy="4721469"/>
          </a:xfrm>
        </p:spPr>
        <p:txBody>
          <a:bodyPr/>
          <a:lstStyle>
            <a:lvl1pPr>
              <a:defRPr/>
            </a:lvl1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Text Placeholder 3"/>
          <p:cNvSpPr>
            <a:spLocks noGrp="1"/>
          </p:cNvSpPr>
          <p:nvPr>
            <p:ph type="body" sz="quarter" idx="13" hasCustomPrompt="1"/>
          </p:nvPr>
        </p:nvSpPr>
        <p:spPr>
          <a:xfrm>
            <a:off x="9072565" y="6642100"/>
            <a:ext cx="3840162" cy="180000"/>
          </a:xfrm>
          <a:noFill/>
        </p:spPr>
        <p:txBody>
          <a:bodyPr lIns="0" tIns="0" rIns="0" bIns="0" anchor="ctr">
            <a:noAutofit/>
          </a:bodyPr>
          <a:lstStyle>
            <a:lvl1pPr marL="0" indent="0" algn="r">
              <a:buFontTx/>
              <a:buNone/>
              <a:defRPr sz="800"/>
            </a:lvl1pPr>
            <a:lvl2pPr marL="525902" indent="0">
              <a:buFontTx/>
              <a:buNone/>
              <a:defRPr/>
            </a:lvl2pPr>
            <a:lvl3pPr marL="1051804" indent="0">
              <a:buFontTx/>
              <a:buNone/>
              <a:defRPr/>
            </a:lvl3pPr>
            <a:lvl4pPr marL="1577706" indent="0">
              <a:buFontTx/>
              <a:buNone/>
              <a:defRPr/>
            </a:lvl4pPr>
            <a:lvl5pPr marL="2103606" indent="0">
              <a:buFontTx/>
              <a:buNone/>
              <a:defRPr/>
            </a:lvl5pPr>
          </a:lstStyle>
          <a:p>
            <a:pPr lvl="0"/>
            <a:r>
              <a:rPr lang="en-US" dirty="0"/>
              <a:t>Click to add source</a:t>
            </a:r>
          </a:p>
        </p:txBody>
      </p:sp>
      <p:sp>
        <p:nvSpPr>
          <p:cNvPr id="8" name="Text Placeholder 3"/>
          <p:cNvSpPr>
            <a:spLocks noGrp="1"/>
          </p:cNvSpPr>
          <p:nvPr>
            <p:ph type="body" sz="quarter" idx="14" hasCustomPrompt="1"/>
          </p:nvPr>
        </p:nvSpPr>
        <p:spPr>
          <a:xfrm>
            <a:off x="566646" y="6642100"/>
            <a:ext cx="8055071" cy="180000"/>
          </a:xfrm>
          <a:noFill/>
        </p:spPr>
        <p:txBody>
          <a:bodyPr lIns="0" tIns="0" rIns="0" bIns="0" anchor="ctr">
            <a:noAutofit/>
          </a:bodyPr>
          <a:lstStyle>
            <a:lvl1pPr marL="0" indent="0" algn="l">
              <a:buFontTx/>
              <a:buNone/>
              <a:defRPr sz="800"/>
            </a:lvl1pPr>
            <a:lvl2pPr marL="525902" indent="0">
              <a:buFontTx/>
              <a:buNone/>
              <a:defRPr/>
            </a:lvl2pPr>
            <a:lvl3pPr marL="1051804" indent="0">
              <a:buFontTx/>
              <a:buNone/>
              <a:defRPr/>
            </a:lvl3pPr>
            <a:lvl4pPr marL="1577706" indent="0">
              <a:buFontTx/>
              <a:buNone/>
              <a:defRPr/>
            </a:lvl4pPr>
            <a:lvl5pPr marL="2103606" indent="0">
              <a:buFontTx/>
              <a:buNone/>
              <a:defRPr/>
            </a:lvl5pPr>
          </a:lstStyle>
          <a:p>
            <a:pPr lvl="0"/>
            <a:r>
              <a:rPr lang="en-US" dirty="0"/>
              <a:t>Click to add base</a:t>
            </a:r>
          </a:p>
        </p:txBody>
      </p:sp>
    </p:spTree>
    <p:extLst>
      <p:ext uri="{BB962C8B-B14F-4D97-AF65-F5344CB8AC3E}">
        <p14:creationId xmlns:p14="http://schemas.microsoft.com/office/powerpoint/2010/main" val="4280978095"/>
      </p:ext>
    </p:extLst>
  </p:cSld>
  <p:clrMapOvr>
    <a:masterClrMapping/>
  </p:clrMapOvr>
  <p:transition>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le, Subtitle, Full Page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bwMode="gray">
          <a:xfrm>
            <a:off x="566647" y="500400"/>
            <a:ext cx="2941236" cy="562137"/>
          </a:xfrm>
          <a:solidFill>
            <a:srgbClr val="71B2C9"/>
          </a:solidFill>
        </p:spPr>
        <p:txBody>
          <a:bodyPr lIns="72000" tIns="36000" rIns="72000"/>
          <a:lstStyle>
            <a:lvl1pPr algn="l">
              <a:defRPr>
                <a:latin typeface="+mj-lt"/>
              </a:defRPr>
            </a:lvl1pPr>
          </a:lstStyle>
          <a:p>
            <a:r>
              <a:rPr lang="en-US" dirty="0"/>
              <a:t>Click to edit title</a:t>
            </a:r>
            <a:endParaRPr lang="en-GB" dirty="0"/>
          </a:p>
        </p:txBody>
      </p:sp>
      <p:sp>
        <p:nvSpPr>
          <p:cNvPr id="5" name="Content Placeholder 4"/>
          <p:cNvSpPr>
            <a:spLocks noGrp="1"/>
          </p:cNvSpPr>
          <p:nvPr>
            <p:ph sz="quarter" idx="11" hasCustomPrompt="1"/>
          </p:nvPr>
        </p:nvSpPr>
        <p:spPr>
          <a:xfrm>
            <a:off x="566642" y="2235803"/>
            <a:ext cx="12306492" cy="4226910"/>
          </a:xfrm>
        </p:spPr>
        <p:txBody>
          <a:bodyPr/>
          <a:lstStyle>
            <a:lvl1pPr>
              <a:defRPr/>
            </a:lvl1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6" name="Text Placeholder 5"/>
          <p:cNvSpPr>
            <a:spLocks noGrp="1"/>
          </p:cNvSpPr>
          <p:nvPr>
            <p:ph type="body" sz="quarter" idx="14" hasCustomPrompt="1"/>
          </p:nvPr>
        </p:nvSpPr>
        <p:spPr bwMode="gray">
          <a:xfrm>
            <a:off x="566647" y="1152000"/>
            <a:ext cx="2536254" cy="374400"/>
          </a:xfrm>
          <a:solidFill>
            <a:schemeClr val="tx2"/>
          </a:solidFill>
        </p:spPr>
        <p:txBody>
          <a:bodyPr vert="horz" wrap="none" lIns="72000" tIns="0" rIns="72000" bIns="0" rtlCol="0" anchor="ctr">
            <a:spAutoFit/>
          </a:bodyPr>
          <a:lstStyle>
            <a:lvl1pPr>
              <a:buFontTx/>
              <a:buNone/>
              <a:defRPr lang="en-US" sz="2400" b="1" dirty="0" smtClean="0">
                <a:solidFill>
                  <a:schemeClr val="bg1"/>
                </a:solidFill>
              </a:defRPr>
            </a:lvl1pPr>
          </a:lstStyle>
          <a:p>
            <a:pPr marL="0" lvl="0" indent="0" defTabSz="914400">
              <a:spcBef>
                <a:spcPts val="300"/>
              </a:spcBef>
              <a:spcAft>
                <a:spcPts val="300"/>
              </a:spcAft>
              <a:buFontTx/>
              <a:buNone/>
            </a:pPr>
            <a:r>
              <a:rPr lang="en-US" dirty="0"/>
              <a:t>Click to edit text</a:t>
            </a:r>
          </a:p>
        </p:txBody>
      </p:sp>
    </p:spTree>
    <p:extLst>
      <p:ext uri="{BB962C8B-B14F-4D97-AF65-F5344CB8AC3E}">
        <p14:creationId xmlns:p14="http://schemas.microsoft.com/office/powerpoint/2010/main" val="1007030559"/>
      </p:ext>
    </p:extLst>
  </p:cSld>
  <p:clrMapOvr>
    <a:masterClrMapping/>
  </p:clrMapOvr>
  <p:transition>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le, Subtitle, Full, Base, Source Page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bwMode="gray">
          <a:xfrm>
            <a:off x="566647" y="615600"/>
            <a:ext cx="3756187" cy="598488"/>
          </a:xfrm>
          <a:solidFill>
            <a:srgbClr val="71B2C9"/>
          </a:solidFill>
        </p:spPr>
        <p:txBody>
          <a:bodyPr/>
          <a:lstStyle>
            <a:lvl1pPr algn="l">
              <a:defRPr b="1">
                <a:latin typeface="+mj-lt"/>
              </a:defRPr>
            </a:lvl1pPr>
          </a:lstStyle>
          <a:p>
            <a:r>
              <a:rPr lang="en-US" dirty="0"/>
              <a:t>Click to edit title</a:t>
            </a:r>
            <a:endParaRPr lang="en-GB" dirty="0"/>
          </a:p>
        </p:txBody>
      </p:sp>
      <p:sp>
        <p:nvSpPr>
          <p:cNvPr id="5" name="Content Placeholder 4"/>
          <p:cNvSpPr>
            <a:spLocks noGrp="1"/>
          </p:cNvSpPr>
          <p:nvPr>
            <p:ph sz="quarter" idx="13" hasCustomPrompt="1"/>
          </p:nvPr>
        </p:nvSpPr>
        <p:spPr>
          <a:xfrm>
            <a:off x="557179" y="2203545"/>
            <a:ext cx="12306492" cy="4259171"/>
          </a:xfrm>
        </p:spPr>
        <p:txBody>
          <a:body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7" name="Text Placeholder 3"/>
          <p:cNvSpPr>
            <a:spLocks noGrp="1"/>
          </p:cNvSpPr>
          <p:nvPr>
            <p:ph type="body" sz="quarter" idx="15" hasCustomPrompt="1"/>
          </p:nvPr>
        </p:nvSpPr>
        <p:spPr>
          <a:xfrm>
            <a:off x="9072565" y="6642100"/>
            <a:ext cx="3840162" cy="180000"/>
          </a:xfrm>
          <a:noFill/>
        </p:spPr>
        <p:txBody>
          <a:bodyPr lIns="0" tIns="0" rIns="0" bIns="0" anchor="ctr">
            <a:noAutofit/>
          </a:bodyPr>
          <a:lstStyle>
            <a:lvl1pPr marL="0" indent="0" algn="r">
              <a:buFontTx/>
              <a:buNone/>
              <a:defRPr sz="800"/>
            </a:lvl1pPr>
            <a:lvl2pPr marL="525902" indent="0">
              <a:buFontTx/>
              <a:buNone/>
              <a:defRPr/>
            </a:lvl2pPr>
            <a:lvl3pPr marL="1051804" indent="0">
              <a:buFontTx/>
              <a:buNone/>
              <a:defRPr/>
            </a:lvl3pPr>
            <a:lvl4pPr marL="1577706" indent="0">
              <a:buFontTx/>
              <a:buNone/>
              <a:defRPr/>
            </a:lvl4pPr>
            <a:lvl5pPr marL="2103606" indent="0">
              <a:buFontTx/>
              <a:buNone/>
              <a:defRPr/>
            </a:lvl5pPr>
          </a:lstStyle>
          <a:p>
            <a:pPr lvl="0"/>
            <a:r>
              <a:rPr lang="en-US" dirty="0"/>
              <a:t>Click to add source</a:t>
            </a:r>
          </a:p>
        </p:txBody>
      </p:sp>
      <p:sp>
        <p:nvSpPr>
          <p:cNvPr id="9" name="Text Placeholder 3"/>
          <p:cNvSpPr>
            <a:spLocks noGrp="1"/>
          </p:cNvSpPr>
          <p:nvPr>
            <p:ph type="body" sz="quarter" idx="16" hasCustomPrompt="1"/>
          </p:nvPr>
        </p:nvSpPr>
        <p:spPr>
          <a:xfrm>
            <a:off x="566646" y="6642100"/>
            <a:ext cx="8055071" cy="180000"/>
          </a:xfrm>
          <a:noFill/>
        </p:spPr>
        <p:txBody>
          <a:bodyPr lIns="0" tIns="0" rIns="0" bIns="0" anchor="ctr">
            <a:noAutofit/>
          </a:bodyPr>
          <a:lstStyle>
            <a:lvl1pPr marL="0" indent="0" algn="l">
              <a:buFontTx/>
              <a:buNone/>
              <a:defRPr sz="800"/>
            </a:lvl1pPr>
            <a:lvl2pPr marL="525902" indent="0">
              <a:buFontTx/>
              <a:buNone/>
              <a:defRPr/>
            </a:lvl2pPr>
            <a:lvl3pPr marL="1051804" indent="0">
              <a:buFontTx/>
              <a:buNone/>
              <a:defRPr/>
            </a:lvl3pPr>
            <a:lvl4pPr marL="1577706" indent="0">
              <a:buFontTx/>
              <a:buNone/>
              <a:defRPr/>
            </a:lvl4pPr>
            <a:lvl5pPr marL="2103606" indent="0">
              <a:buFontTx/>
              <a:buNone/>
              <a:defRPr/>
            </a:lvl5pPr>
          </a:lstStyle>
          <a:p>
            <a:pPr lvl="0"/>
            <a:r>
              <a:rPr lang="en-US" dirty="0"/>
              <a:t>Click to add base</a:t>
            </a:r>
          </a:p>
        </p:txBody>
      </p:sp>
      <p:sp>
        <p:nvSpPr>
          <p:cNvPr id="10" name="Text Placeholder 5"/>
          <p:cNvSpPr>
            <a:spLocks noGrp="1"/>
          </p:cNvSpPr>
          <p:nvPr>
            <p:ph type="body" sz="quarter" idx="14" hasCustomPrompt="1"/>
          </p:nvPr>
        </p:nvSpPr>
        <p:spPr bwMode="gray">
          <a:xfrm>
            <a:off x="558767" y="1302551"/>
            <a:ext cx="2536254" cy="406265"/>
          </a:xfrm>
          <a:solidFill>
            <a:schemeClr val="tx2"/>
          </a:solidFill>
        </p:spPr>
        <p:txBody>
          <a:bodyPr vert="horz" wrap="none" lIns="72000" tIns="0" rIns="72000" bIns="0" rtlCol="0" anchor="ctr">
            <a:spAutoFit/>
          </a:bodyPr>
          <a:lstStyle>
            <a:lvl1pPr>
              <a:buFontTx/>
              <a:buNone/>
              <a:defRPr lang="en-US" sz="2400" b="1" dirty="0" smtClean="0">
                <a:solidFill>
                  <a:schemeClr val="bg1"/>
                </a:solidFill>
              </a:defRPr>
            </a:lvl1pPr>
          </a:lstStyle>
          <a:p>
            <a:pPr marL="0" lvl="0" indent="0" defTabSz="914400">
              <a:spcBef>
                <a:spcPts val="300"/>
              </a:spcBef>
              <a:spcAft>
                <a:spcPts val="300"/>
              </a:spcAft>
              <a:buFontTx/>
              <a:buNone/>
            </a:pPr>
            <a:r>
              <a:rPr lang="en-US" dirty="0"/>
              <a:t>Click to edit text</a:t>
            </a:r>
          </a:p>
        </p:txBody>
      </p:sp>
    </p:spTree>
    <p:extLst>
      <p:ext uri="{BB962C8B-B14F-4D97-AF65-F5344CB8AC3E}">
        <p14:creationId xmlns:p14="http://schemas.microsoft.com/office/powerpoint/2010/main" val="3301479326"/>
      </p:ext>
    </p:extLst>
  </p:cSld>
  <p:clrMapOvr>
    <a:masterClrMapping/>
  </p:clrMapOvr>
  <p:transition>
    <p:fad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 Long title &amp; Question, content">
    <p:spTree>
      <p:nvGrpSpPr>
        <p:cNvPr id="1" name=""/>
        <p:cNvGrpSpPr/>
        <p:nvPr/>
      </p:nvGrpSpPr>
      <p:grpSpPr>
        <a:xfrm>
          <a:off x="0" y="0"/>
          <a:ext cx="0" cy="0"/>
          <a:chOff x="0" y="0"/>
          <a:chExt cx="0" cy="0"/>
        </a:xfrm>
      </p:grpSpPr>
      <p:sp>
        <p:nvSpPr>
          <p:cNvPr id="5" name="Content Placeholder 4"/>
          <p:cNvSpPr>
            <a:spLocks noGrp="1"/>
          </p:cNvSpPr>
          <p:nvPr>
            <p:ph sz="quarter" idx="11" hasCustomPrompt="1"/>
          </p:nvPr>
        </p:nvSpPr>
        <p:spPr>
          <a:xfrm>
            <a:off x="4818448" y="2189027"/>
            <a:ext cx="8054686" cy="4273687"/>
          </a:xfrm>
        </p:spPr>
        <p:txBody>
          <a:bodyPr lIns="0" tIns="0" rIns="0" bIns="0">
            <a:noAutofit/>
          </a:bodyPr>
          <a:lstStyle>
            <a:lvl1pPr>
              <a:defRPr sz="2800"/>
            </a:lvl1pPr>
            <a:lvl2pPr>
              <a:defRPr sz="2400"/>
            </a:lvl2pPr>
            <a:lvl3pPr>
              <a:defRPr sz="2100"/>
            </a:lvl3pPr>
            <a:lvl4pPr>
              <a:defRPr sz="1900"/>
            </a:lvl4pPr>
            <a:lvl5pPr>
              <a:defRPr sz="1900"/>
            </a:lvl5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7" name="Content Placeholder 3"/>
          <p:cNvSpPr>
            <a:spLocks noGrp="1"/>
          </p:cNvSpPr>
          <p:nvPr>
            <p:ph sz="quarter" idx="13" hasCustomPrompt="1"/>
          </p:nvPr>
        </p:nvSpPr>
        <p:spPr>
          <a:xfrm>
            <a:off x="566641" y="2611384"/>
            <a:ext cx="3800887" cy="3851330"/>
          </a:xfrm>
        </p:spPr>
        <p:txBody>
          <a:bodyPr lIns="0" tIns="0" rIns="0" bIns="0">
            <a:noAutofit/>
          </a:bodyPr>
          <a:lstStyle>
            <a:lvl1pPr marL="0" indent="0" algn="l">
              <a:buNone/>
              <a:defRPr sz="2100" b="1"/>
            </a:lvl1pPr>
          </a:lstStyle>
          <a:p>
            <a:pPr lvl="0"/>
            <a:r>
              <a:rPr lang="en-US" dirty="0"/>
              <a:t>Question text here</a:t>
            </a:r>
          </a:p>
        </p:txBody>
      </p:sp>
      <p:sp>
        <p:nvSpPr>
          <p:cNvPr id="4" name="Text Placeholder 3"/>
          <p:cNvSpPr>
            <a:spLocks noGrp="1"/>
          </p:cNvSpPr>
          <p:nvPr>
            <p:ph type="body" sz="quarter" idx="16" hasCustomPrompt="1"/>
          </p:nvPr>
        </p:nvSpPr>
        <p:spPr>
          <a:xfrm>
            <a:off x="550223" y="2189032"/>
            <a:ext cx="739565" cy="360001"/>
          </a:xfrm>
          <a:solidFill>
            <a:schemeClr val="accent3"/>
          </a:solidFill>
        </p:spPr>
        <p:txBody>
          <a:bodyPr lIns="36000" tIns="0" rIns="36000" bIns="0">
            <a:noAutofit/>
          </a:bodyPr>
          <a:lstStyle>
            <a:lvl1pPr marL="0" indent="0" algn="l">
              <a:buNone/>
              <a:defRPr sz="2400" b="1">
                <a:solidFill>
                  <a:schemeClr val="bg1"/>
                </a:solidFill>
              </a:defRPr>
            </a:lvl1pPr>
          </a:lstStyle>
          <a:p>
            <a:pPr lvl="0"/>
            <a:r>
              <a:rPr lang="en-US" dirty="0"/>
              <a:t>##</a:t>
            </a:r>
            <a:endParaRPr lang="en-GB" dirty="0"/>
          </a:p>
        </p:txBody>
      </p:sp>
      <p:sp>
        <p:nvSpPr>
          <p:cNvPr id="18" name="Title 17"/>
          <p:cNvSpPr>
            <a:spLocks noGrp="1"/>
          </p:cNvSpPr>
          <p:nvPr>
            <p:ph type="title" hasCustomPrompt="1"/>
          </p:nvPr>
        </p:nvSpPr>
        <p:spPr>
          <a:xfrm>
            <a:off x="559650" y="684289"/>
            <a:ext cx="12388434" cy="1296145"/>
          </a:xfrm>
          <a:noFill/>
        </p:spPr>
        <p:txBody>
          <a:bodyPr wrap="square" lIns="0" tIns="0" rIns="0" bIns="0" anchor="t">
            <a:noAutofit/>
          </a:bodyPr>
          <a:lstStyle>
            <a:lvl1pPr marL="0" algn="l" defTabSz="1051802" rtl="0" eaLnBrk="1" latinLnBrk="0" hangingPunct="1">
              <a:lnSpc>
                <a:spcPct val="120000"/>
              </a:lnSpc>
              <a:spcAft>
                <a:spcPts val="1151"/>
              </a:spcAft>
              <a:defRPr lang="en-GB" sz="2800" b="1" kern="1200" baseline="0" dirty="0">
                <a:solidFill>
                  <a:srgbClr val="FFFFFF"/>
                </a:solidFill>
                <a:highlight>
                  <a:srgbClr val="808080"/>
                </a:highlight>
                <a:latin typeface="+mn-lt"/>
                <a:ea typeface="Calibri"/>
                <a:cs typeface="Times New Roman"/>
              </a:defRPr>
            </a:lvl1pPr>
          </a:lstStyle>
          <a:p>
            <a:r>
              <a:rPr lang="en-US" dirty="0"/>
              <a:t>Long titles Click to edit Master title allows for 3 lines</a:t>
            </a:r>
            <a:br>
              <a:rPr lang="en-US" dirty="0"/>
            </a:br>
            <a:endParaRPr lang="en-GB" dirty="0"/>
          </a:p>
        </p:txBody>
      </p:sp>
      <p:sp>
        <p:nvSpPr>
          <p:cNvPr id="8" name="Text Placeholder 3"/>
          <p:cNvSpPr>
            <a:spLocks noGrp="1"/>
          </p:cNvSpPr>
          <p:nvPr>
            <p:ph type="body" sz="quarter" idx="17" hasCustomPrompt="1"/>
          </p:nvPr>
        </p:nvSpPr>
        <p:spPr>
          <a:xfrm>
            <a:off x="9072565" y="6642100"/>
            <a:ext cx="3840162" cy="180000"/>
          </a:xfrm>
          <a:noFill/>
        </p:spPr>
        <p:txBody>
          <a:bodyPr lIns="0" tIns="0" rIns="0" bIns="0" anchor="ctr">
            <a:noAutofit/>
          </a:bodyPr>
          <a:lstStyle>
            <a:lvl1pPr marL="0" indent="0" algn="r">
              <a:buFontTx/>
              <a:buNone/>
              <a:defRPr sz="800"/>
            </a:lvl1pPr>
            <a:lvl2pPr marL="525902" indent="0">
              <a:buFontTx/>
              <a:buNone/>
              <a:defRPr/>
            </a:lvl2pPr>
            <a:lvl3pPr marL="1051804" indent="0">
              <a:buFontTx/>
              <a:buNone/>
              <a:defRPr/>
            </a:lvl3pPr>
            <a:lvl4pPr marL="1577706" indent="0">
              <a:buFontTx/>
              <a:buNone/>
              <a:defRPr/>
            </a:lvl4pPr>
            <a:lvl5pPr marL="2103606" indent="0">
              <a:buFontTx/>
              <a:buNone/>
              <a:defRPr/>
            </a:lvl5pPr>
          </a:lstStyle>
          <a:p>
            <a:pPr lvl="0"/>
            <a:r>
              <a:rPr lang="en-US" dirty="0"/>
              <a:t>Click to add source</a:t>
            </a:r>
          </a:p>
        </p:txBody>
      </p:sp>
      <p:sp>
        <p:nvSpPr>
          <p:cNvPr id="9" name="Text Placeholder 3"/>
          <p:cNvSpPr>
            <a:spLocks noGrp="1"/>
          </p:cNvSpPr>
          <p:nvPr>
            <p:ph type="body" sz="quarter" idx="14" hasCustomPrompt="1"/>
          </p:nvPr>
        </p:nvSpPr>
        <p:spPr>
          <a:xfrm>
            <a:off x="566646" y="6642100"/>
            <a:ext cx="8055071" cy="180000"/>
          </a:xfrm>
          <a:noFill/>
        </p:spPr>
        <p:txBody>
          <a:bodyPr lIns="0" tIns="0" rIns="0" bIns="0" anchor="ctr">
            <a:noAutofit/>
          </a:bodyPr>
          <a:lstStyle>
            <a:lvl1pPr marL="0" indent="0" algn="l">
              <a:buFontTx/>
              <a:buNone/>
              <a:defRPr sz="800"/>
            </a:lvl1pPr>
            <a:lvl2pPr marL="525902" indent="0">
              <a:buFontTx/>
              <a:buNone/>
              <a:defRPr/>
            </a:lvl2pPr>
            <a:lvl3pPr marL="1051804" indent="0">
              <a:buFontTx/>
              <a:buNone/>
              <a:defRPr/>
            </a:lvl3pPr>
            <a:lvl4pPr marL="1577706" indent="0">
              <a:buFontTx/>
              <a:buNone/>
              <a:defRPr/>
            </a:lvl4pPr>
            <a:lvl5pPr marL="2103606" indent="0">
              <a:buFontTx/>
              <a:buNone/>
              <a:defRPr/>
            </a:lvl5pPr>
          </a:lstStyle>
          <a:p>
            <a:pPr lvl="0"/>
            <a:r>
              <a:rPr lang="en-US" dirty="0"/>
              <a:t>Click to add base</a:t>
            </a:r>
          </a:p>
        </p:txBody>
      </p:sp>
    </p:spTree>
    <p:extLst>
      <p:ext uri="{BB962C8B-B14F-4D97-AF65-F5344CB8AC3E}">
        <p14:creationId xmlns:p14="http://schemas.microsoft.com/office/powerpoint/2010/main" val="3508307299"/>
      </p:ext>
    </p:extLst>
  </p:cSld>
  <p:clrMapOvr>
    <a:masterClrMapping/>
  </p:clrMapOvr>
  <p:transition>
    <p:fad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itle, 2xContent v1">
    <p:spTree>
      <p:nvGrpSpPr>
        <p:cNvPr id="1" name=""/>
        <p:cNvGrpSpPr/>
        <p:nvPr/>
      </p:nvGrpSpPr>
      <p:grpSpPr>
        <a:xfrm>
          <a:off x="0" y="0"/>
          <a:ext cx="0" cy="0"/>
          <a:chOff x="0" y="0"/>
          <a:chExt cx="0" cy="0"/>
        </a:xfrm>
      </p:grpSpPr>
      <p:sp>
        <p:nvSpPr>
          <p:cNvPr id="2" name="Title 1"/>
          <p:cNvSpPr>
            <a:spLocks noGrp="1"/>
          </p:cNvSpPr>
          <p:nvPr>
            <p:ph type="title" hasCustomPrompt="1"/>
          </p:nvPr>
        </p:nvSpPr>
        <p:spPr bwMode="gray">
          <a:xfrm>
            <a:off x="566647" y="932207"/>
            <a:ext cx="3756187" cy="598488"/>
          </a:xfrm>
          <a:solidFill>
            <a:srgbClr val="71B2C9"/>
          </a:solidFill>
        </p:spPr>
        <p:txBody>
          <a:bodyPr wrap="none" lIns="82819" tIns="72000" rIns="82819" bIns="0" rtlCol="0" anchor="ctr">
            <a:spAutoFit/>
          </a:bodyPr>
          <a:lstStyle>
            <a:lvl1pPr>
              <a:defRPr lang="en-GB" dirty="0"/>
            </a:lvl1pPr>
          </a:lstStyle>
          <a:p>
            <a:pPr lvl="0" algn="l"/>
            <a:r>
              <a:rPr lang="en-US" dirty="0"/>
              <a:t>Click to edit title</a:t>
            </a:r>
            <a:endParaRPr lang="en-GB" dirty="0"/>
          </a:p>
        </p:txBody>
      </p:sp>
      <p:sp>
        <p:nvSpPr>
          <p:cNvPr id="5" name="Content Placeholder 4"/>
          <p:cNvSpPr>
            <a:spLocks noGrp="1"/>
          </p:cNvSpPr>
          <p:nvPr>
            <p:ph sz="quarter" idx="11" hasCustomPrompt="1"/>
          </p:nvPr>
        </p:nvSpPr>
        <p:spPr>
          <a:xfrm>
            <a:off x="566641" y="1739005"/>
            <a:ext cx="8054688" cy="4903101"/>
          </a:xfrm>
        </p:spPr>
        <p:txBody>
          <a:body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8" name="Content Placeholder 7"/>
          <p:cNvSpPr>
            <a:spLocks noGrp="1"/>
          </p:cNvSpPr>
          <p:nvPr>
            <p:ph sz="quarter" idx="12" hasCustomPrompt="1"/>
          </p:nvPr>
        </p:nvSpPr>
        <p:spPr>
          <a:xfrm>
            <a:off x="9072248" y="1739005"/>
            <a:ext cx="3800886" cy="4903101"/>
          </a:xfrm>
        </p:spPr>
        <p:txBody>
          <a:bodyPr/>
          <a:lstStyle>
            <a:lvl1pPr>
              <a:defRPr/>
            </a:lvl1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2506173264"/>
      </p:ext>
    </p:extLst>
  </p:cSld>
  <p:clrMapOvr>
    <a:masterClrMapping/>
  </p:clrMapOvr>
  <p:transition>
    <p:fad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itle, 2xContent v1, Base, Source">
    <p:spTree>
      <p:nvGrpSpPr>
        <p:cNvPr id="1" name=""/>
        <p:cNvGrpSpPr/>
        <p:nvPr/>
      </p:nvGrpSpPr>
      <p:grpSpPr>
        <a:xfrm>
          <a:off x="0" y="0"/>
          <a:ext cx="0" cy="0"/>
          <a:chOff x="0" y="0"/>
          <a:chExt cx="0" cy="0"/>
        </a:xfrm>
      </p:grpSpPr>
      <p:sp>
        <p:nvSpPr>
          <p:cNvPr id="2" name="Title 1"/>
          <p:cNvSpPr>
            <a:spLocks noGrp="1"/>
          </p:cNvSpPr>
          <p:nvPr>
            <p:ph type="title" hasCustomPrompt="1"/>
          </p:nvPr>
        </p:nvSpPr>
        <p:spPr bwMode="gray">
          <a:xfrm>
            <a:off x="566647" y="932207"/>
            <a:ext cx="3756187" cy="598488"/>
          </a:xfrm>
          <a:solidFill>
            <a:srgbClr val="71B2C9"/>
          </a:solidFill>
        </p:spPr>
        <p:txBody>
          <a:bodyPr wrap="none" lIns="82819" tIns="72000" rIns="82819" bIns="0" rtlCol="0" anchor="ctr">
            <a:spAutoFit/>
          </a:bodyPr>
          <a:lstStyle>
            <a:lvl1pPr>
              <a:defRPr lang="en-GB" dirty="0"/>
            </a:lvl1pPr>
          </a:lstStyle>
          <a:p>
            <a:pPr lvl="0" algn="l"/>
            <a:r>
              <a:rPr lang="en-US" dirty="0"/>
              <a:t>Click to edit title</a:t>
            </a:r>
            <a:endParaRPr lang="en-GB" dirty="0"/>
          </a:p>
        </p:txBody>
      </p:sp>
      <p:sp>
        <p:nvSpPr>
          <p:cNvPr id="8" name="Content Placeholder 7"/>
          <p:cNvSpPr>
            <a:spLocks noGrp="1"/>
          </p:cNvSpPr>
          <p:nvPr>
            <p:ph sz="quarter" idx="13" hasCustomPrompt="1"/>
          </p:nvPr>
        </p:nvSpPr>
        <p:spPr>
          <a:xfrm>
            <a:off x="566641" y="1738999"/>
            <a:ext cx="8054688" cy="4723715"/>
          </a:xfrm>
        </p:spPr>
        <p:txBody>
          <a:bodyPr/>
          <a:lstStyle>
            <a:lvl1pPr>
              <a:defRPr/>
            </a:lvl1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0" name="Content Placeholder 9"/>
          <p:cNvSpPr>
            <a:spLocks noGrp="1"/>
          </p:cNvSpPr>
          <p:nvPr>
            <p:ph sz="quarter" idx="14" hasCustomPrompt="1"/>
          </p:nvPr>
        </p:nvSpPr>
        <p:spPr>
          <a:xfrm>
            <a:off x="9072248" y="1738999"/>
            <a:ext cx="3800886" cy="4723715"/>
          </a:xfrm>
        </p:spPr>
        <p:txBody>
          <a:bodyPr/>
          <a:lstStyle>
            <a:lvl1pPr>
              <a:defRPr/>
            </a:lvl1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7" name="Text Placeholder 3"/>
          <p:cNvSpPr>
            <a:spLocks noGrp="1"/>
          </p:cNvSpPr>
          <p:nvPr>
            <p:ph type="body" sz="quarter" idx="15" hasCustomPrompt="1"/>
          </p:nvPr>
        </p:nvSpPr>
        <p:spPr>
          <a:xfrm>
            <a:off x="9072565" y="6642100"/>
            <a:ext cx="3840162" cy="180000"/>
          </a:xfrm>
          <a:noFill/>
        </p:spPr>
        <p:txBody>
          <a:bodyPr lIns="0" tIns="0" rIns="0" bIns="0" anchor="ctr">
            <a:noAutofit/>
          </a:bodyPr>
          <a:lstStyle>
            <a:lvl1pPr marL="0" indent="0" algn="r">
              <a:buFontTx/>
              <a:buNone/>
              <a:defRPr sz="800"/>
            </a:lvl1pPr>
            <a:lvl2pPr marL="525902" indent="0">
              <a:buFontTx/>
              <a:buNone/>
              <a:defRPr/>
            </a:lvl2pPr>
            <a:lvl3pPr marL="1051804" indent="0">
              <a:buFontTx/>
              <a:buNone/>
              <a:defRPr/>
            </a:lvl3pPr>
            <a:lvl4pPr marL="1577706" indent="0">
              <a:buFontTx/>
              <a:buNone/>
              <a:defRPr/>
            </a:lvl4pPr>
            <a:lvl5pPr marL="2103606" indent="0">
              <a:buFontTx/>
              <a:buNone/>
              <a:defRPr/>
            </a:lvl5pPr>
          </a:lstStyle>
          <a:p>
            <a:pPr lvl="0"/>
            <a:r>
              <a:rPr lang="en-US" dirty="0"/>
              <a:t>Click to add source</a:t>
            </a:r>
          </a:p>
        </p:txBody>
      </p:sp>
      <p:sp>
        <p:nvSpPr>
          <p:cNvPr id="9" name="Text Placeholder 3"/>
          <p:cNvSpPr>
            <a:spLocks noGrp="1"/>
          </p:cNvSpPr>
          <p:nvPr>
            <p:ph type="body" sz="quarter" idx="16" hasCustomPrompt="1"/>
          </p:nvPr>
        </p:nvSpPr>
        <p:spPr>
          <a:xfrm>
            <a:off x="566646" y="6642100"/>
            <a:ext cx="8055071" cy="180000"/>
          </a:xfrm>
          <a:noFill/>
        </p:spPr>
        <p:txBody>
          <a:bodyPr lIns="0" tIns="0" rIns="0" bIns="0" anchor="ctr">
            <a:noAutofit/>
          </a:bodyPr>
          <a:lstStyle>
            <a:lvl1pPr marL="0" indent="0" algn="l">
              <a:buFontTx/>
              <a:buNone/>
              <a:defRPr sz="800"/>
            </a:lvl1pPr>
            <a:lvl2pPr marL="525902" indent="0">
              <a:buFontTx/>
              <a:buNone/>
              <a:defRPr/>
            </a:lvl2pPr>
            <a:lvl3pPr marL="1051804" indent="0">
              <a:buFontTx/>
              <a:buNone/>
              <a:defRPr/>
            </a:lvl3pPr>
            <a:lvl4pPr marL="1577706" indent="0">
              <a:buFontTx/>
              <a:buNone/>
              <a:defRPr/>
            </a:lvl4pPr>
            <a:lvl5pPr marL="2103606" indent="0">
              <a:buFontTx/>
              <a:buNone/>
              <a:defRPr/>
            </a:lvl5pPr>
          </a:lstStyle>
          <a:p>
            <a:pPr lvl="0"/>
            <a:r>
              <a:rPr lang="en-US" dirty="0"/>
              <a:t>Click to add base</a:t>
            </a:r>
          </a:p>
        </p:txBody>
      </p:sp>
    </p:spTree>
    <p:extLst>
      <p:ext uri="{BB962C8B-B14F-4D97-AF65-F5344CB8AC3E}">
        <p14:creationId xmlns:p14="http://schemas.microsoft.com/office/powerpoint/2010/main" val="3298210137"/>
      </p:ext>
    </p:extLst>
  </p:cSld>
  <p:clrMapOvr>
    <a:masterClrMapping/>
  </p:clrMapOvr>
  <p:transition>
    <p:fade/>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le, Subtitle, 2xContent v1">
    <p:spTree>
      <p:nvGrpSpPr>
        <p:cNvPr id="1" name=""/>
        <p:cNvGrpSpPr/>
        <p:nvPr/>
      </p:nvGrpSpPr>
      <p:grpSpPr>
        <a:xfrm>
          <a:off x="0" y="0"/>
          <a:ext cx="0" cy="0"/>
          <a:chOff x="0" y="0"/>
          <a:chExt cx="0" cy="0"/>
        </a:xfrm>
      </p:grpSpPr>
      <p:sp>
        <p:nvSpPr>
          <p:cNvPr id="2" name="Title 1"/>
          <p:cNvSpPr>
            <a:spLocks noGrp="1"/>
          </p:cNvSpPr>
          <p:nvPr>
            <p:ph type="title" hasCustomPrompt="1"/>
          </p:nvPr>
        </p:nvSpPr>
        <p:spPr bwMode="gray">
          <a:xfrm>
            <a:off x="558775" y="926719"/>
            <a:ext cx="3756187" cy="598488"/>
          </a:xfrm>
          <a:solidFill>
            <a:srgbClr val="71B2C9"/>
          </a:solidFill>
        </p:spPr>
        <p:txBody>
          <a:bodyPr wrap="none" lIns="82819" tIns="72000" rIns="82819" bIns="0" rtlCol="0" anchor="ctr">
            <a:spAutoFit/>
          </a:bodyPr>
          <a:lstStyle>
            <a:lvl1pPr>
              <a:defRPr lang="en-GB" dirty="0"/>
            </a:lvl1pPr>
          </a:lstStyle>
          <a:p>
            <a:pPr lvl="0" algn="l"/>
            <a:r>
              <a:rPr lang="en-US" dirty="0"/>
              <a:t>Click to edit title</a:t>
            </a:r>
            <a:endParaRPr lang="en-GB" dirty="0"/>
          </a:p>
        </p:txBody>
      </p:sp>
      <p:sp>
        <p:nvSpPr>
          <p:cNvPr id="5" name="Content Placeholder 4"/>
          <p:cNvSpPr>
            <a:spLocks noGrp="1"/>
          </p:cNvSpPr>
          <p:nvPr>
            <p:ph sz="quarter" idx="12" hasCustomPrompt="1"/>
          </p:nvPr>
        </p:nvSpPr>
        <p:spPr>
          <a:xfrm>
            <a:off x="566641" y="2298651"/>
            <a:ext cx="8054688" cy="4343455"/>
          </a:xfrm>
        </p:spPr>
        <p:txBody>
          <a:bodyPr/>
          <a:lstStyle>
            <a:lvl1pPr>
              <a:defRPr/>
            </a:lvl1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9" name="Content Placeholder 8"/>
          <p:cNvSpPr>
            <a:spLocks noGrp="1"/>
          </p:cNvSpPr>
          <p:nvPr>
            <p:ph sz="quarter" idx="13" hasCustomPrompt="1"/>
          </p:nvPr>
        </p:nvSpPr>
        <p:spPr>
          <a:xfrm>
            <a:off x="9072248" y="2298651"/>
            <a:ext cx="3800886" cy="4343455"/>
          </a:xfrm>
        </p:spPr>
        <p:txBody>
          <a:bodyPr/>
          <a:lstStyle>
            <a:lvl1pPr>
              <a:defRPr/>
            </a:lvl1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6" name="Text Placeholder 5"/>
          <p:cNvSpPr>
            <a:spLocks noGrp="1"/>
          </p:cNvSpPr>
          <p:nvPr>
            <p:ph type="body" sz="quarter" idx="14" hasCustomPrompt="1"/>
          </p:nvPr>
        </p:nvSpPr>
        <p:spPr bwMode="gray">
          <a:xfrm>
            <a:off x="558767" y="1662010"/>
            <a:ext cx="2536254" cy="406265"/>
          </a:xfrm>
          <a:solidFill>
            <a:schemeClr val="tx2"/>
          </a:solidFill>
        </p:spPr>
        <p:txBody>
          <a:bodyPr vert="horz" wrap="none" lIns="72000" tIns="0" rIns="72000" bIns="0" rtlCol="0" anchor="ctr">
            <a:spAutoFit/>
          </a:bodyPr>
          <a:lstStyle>
            <a:lvl1pPr>
              <a:buFontTx/>
              <a:buNone/>
              <a:defRPr lang="en-US" sz="2400" b="1" dirty="0" smtClean="0">
                <a:solidFill>
                  <a:schemeClr val="bg1"/>
                </a:solidFill>
              </a:defRPr>
            </a:lvl1pPr>
          </a:lstStyle>
          <a:p>
            <a:pPr marL="0" lvl="0" indent="0" defTabSz="914400">
              <a:spcBef>
                <a:spcPts val="300"/>
              </a:spcBef>
              <a:spcAft>
                <a:spcPts val="300"/>
              </a:spcAft>
              <a:buFontTx/>
              <a:buNone/>
            </a:pPr>
            <a:r>
              <a:rPr lang="en-US" dirty="0"/>
              <a:t>Click to edit text</a:t>
            </a:r>
          </a:p>
        </p:txBody>
      </p:sp>
    </p:spTree>
    <p:extLst>
      <p:ext uri="{BB962C8B-B14F-4D97-AF65-F5344CB8AC3E}">
        <p14:creationId xmlns:p14="http://schemas.microsoft.com/office/powerpoint/2010/main" val="3578225682"/>
      </p:ext>
    </p:extLst>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Presentation - Cover - Colour">
    <p:bg>
      <p:bgPr>
        <a:solidFill>
          <a:schemeClr val="bg2"/>
        </a:solidFill>
        <a:effectLst/>
      </p:bgPr>
    </p:bg>
    <p:spTree>
      <p:nvGrpSpPr>
        <p:cNvPr id="1" name=""/>
        <p:cNvGrpSpPr/>
        <p:nvPr/>
      </p:nvGrpSpPr>
      <p:grpSpPr>
        <a:xfrm>
          <a:off x="0" y="0"/>
          <a:ext cx="0" cy="0"/>
          <a:chOff x="0" y="0"/>
          <a:chExt cx="0" cy="0"/>
        </a:xfrm>
      </p:grpSpPr>
      <p:sp>
        <p:nvSpPr>
          <p:cNvPr id="11" name="Rectangle 6"/>
          <p:cNvSpPr/>
          <p:nvPr userDrawn="1"/>
        </p:nvSpPr>
        <p:spPr bwMode="gray">
          <a:xfrm>
            <a:off x="0" y="5"/>
            <a:ext cx="13439775" cy="7561263"/>
          </a:xfrm>
          <a:custGeom>
            <a:avLst/>
            <a:gdLst/>
            <a:ahLst/>
            <a:cxnLst/>
            <a:rect l="l" t="t" r="r" b="b"/>
            <a:pathLst>
              <a:path w="13439775" h="7561263">
                <a:moveTo>
                  <a:pt x="180000" y="180001"/>
                </a:moveTo>
                <a:lnTo>
                  <a:pt x="180000" y="7381263"/>
                </a:lnTo>
                <a:lnTo>
                  <a:pt x="13259775" y="7381263"/>
                </a:lnTo>
                <a:lnTo>
                  <a:pt x="13259775" y="180001"/>
                </a:lnTo>
                <a:close/>
                <a:moveTo>
                  <a:pt x="0" y="0"/>
                </a:moveTo>
                <a:lnTo>
                  <a:pt x="180000" y="0"/>
                </a:lnTo>
                <a:lnTo>
                  <a:pt x="180000" y="1"/>
                </a:lnTo>
                <a:lnTo>
                  <a:pt x="13259775" y="1"/>
                </a:lnTo>
                <a:lnTo>
                  <a:pt x="13259775" y="0"/>
                </a:lnTo>
                <a:lnTo>
                  <a:pt x="13439775" y="0"/>
                </a:lnTo>
                <a:lnTo>
                  <a:pt x="13439775" y="7381263"/>
                </a:lnTo>
                <a:lnTo>
                  <a:pt x="13439775" y="7561263"/>
                </a:lnTo>
                <a:lnTo>
                  <a:pt x="13259775" y="7561263"/>
                </a:lnTo>
                <a:lnTo>
                  <a:pt x="180000" y="7561263"/>
                </a:lnTo>
                <a:lnTo>
                  <a:pt x="90001" y="7561263"/>
                </a:lnTo>
                <a:lnTo>
                  <a:pt x="0" y="756126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44000" tIns="72000" rIns="144000" bIns="72000" numCol="1" spcCol="0" rtlCol="0" fromWordArt="0" anchor="ctr" anchorCtr="0" forceAA="0" compatLnSpc="1">
            <a:prstTxWarp prst="textNoShape">
              <a:avLst/>
            </a:prstTxWarp>
            <a:noAutofit/>
          </a:bodyPr>
          <a:lstStyle/>
          <a:p>
            <a:pPr algn="ctr">
              <a:lnSpc>
                <a:spcPct val="110000"/>
              </a:lnSpc>
              <a:spcBef>
                <a:spcPts val="2400"/>
              </a:spcBef>
              <a:buClr>
                <a:schemeClr val="bg2"/>
              </a:buClr>
            </a:pPr>
            <a:endParaRPr lang="en-GB" sz="2000" dirty="0">
              <a:solidFill>
                <a:schemeClr val="bg1"/>
              </a:solidFill>
            </a:endParaRPr>
          </a:p>
        </p:txBody>
      </p:sp>
      <p:sp>
        <p:nvSpPr>
          <p:cNvPr id="3" name="Subtitle 2"/>
          <p:cNvSpPr>
            <a:spLocks noGrp="1"/>
          </p:cNvSpPr>
          <p:nvPr>
            <p:ph type="subTitle" idx="1" hasCustomPrompt="1"/>
          </p:nvPr>
        </p:nvSpPr>
        <p:spPr bwMode="gray">
          <a:xfrm>
            <a:off x="552673" y="5384234"/>
            <a:ext cx="3562609" cy="519646"/>
          </a:xfrm>
          <a:solidFill>
            <a:schemeClr val="accent2"/>
          </a:solidFill>
        </p:spPr>
        <p:txBody>
          <a:bodyPr wrap="none" lIns="82819" tIns="41410" rIns="82819" bIns="41410" rtlCol="0" anchor="t">
            <a:spAutoFit/>
          </a:bodyPr>
          <a:lstStyle>
            <a:lvl1pPr marL="0" indent="0">
              <a:lnSpc>
                <a:spcPts val="3360"/>
              </a:lnSpc>
              <a:spcAft>
                <a:spcPts val="0"/>
              </a:spcAft>
              <a:buNone/>
              <a:defRPr lang="en-GB" sz="2800" b="1" dirty="0" smtClean="0">
                <a:solidFill>
                  <a:schemeClr val="bg1"/>
                </a:solidFill>
                <a:latin typeface="+mj-lt"/>
              </a:defRPr>
            </a:lvl1pPr>
          </a:lstStyle>
          <a:p>
            <a:pPr lvl="0">
              <a:spcBef>
                <a:spcPct val="0"/>
              </a:spcBef>
            </a:pPr>
            <a:r>
              <a:rPr lang="en-US" dirty="0"/>
              <a:t>Click to edit subtitle</a:t>
            </a:r>
            <a:endParaRPr lang="en-GB" dirty="0"/>
          </a:p>
        </p:txBody>
      </p:sp>
      <p:sp>
        <p:nvSpPr>
          <p:cNvPr id="10" name="Text Placeholder 5"/>
          <p:cNvSpPr>
            <a:spLocks noGrp="1"/>
          </p:cNvSpPr>
          <p:nvPr>
            <p:ph type="body" sz="quarter" idx="13" hasCustomPrompt="1"/>
          </p:nvPr>
        </p:nvSpPr>
        <p:spPr>
          <a:xfrm>
            <a:off x="561107" y="4494361"/>
            <a:ext cx="2921807" cy="684000"/>
          </a:xfrm>
          <a:solidFill>
            <a:srgbClr val="F57B29"/>
          </a:solidFill>
        </p:spPr>
        <p:txBody>
          <a:bodyPr wrap="none" lIns="72000" tIns="18000" rIns="72000" bIns="18000" rtlCol="0" anchor="ctr">
            <a:spAutoFit/>
          </a:bodyPr>
          <a:lstStyle>
            <a:lvl1pPr marL="0" indent="0" algn="l">
              <a:buFontTx/>
              <a:buNone/>
              <a:defRPr lang="en-US" sz="4400" b="1" dirty="0" smtClean="0">
                <a:solidFill>
                  <a:schemeClr val="bg1"/>
                </a:solidFill>
                <a:latin typeface="+mj-lt"/>
              </a:defRPr>
            </a:lvl1pPr>
            <a:lvl2pPr>
              <a:defRPr lang="en-US" dirty="0" smtClean="0"/>
            </a:lvl2pPr>
            <a:lvl3pPr>
              <a:defRPr lang="en-US" dirty="0" smtClean="0"/>
            </a:lvl3pPr>
            <a:lvl4pPr>
              <a:defRPr lang="en-US" dirty="0" smtClean="0"/>
            </a:lvl4pPr>
            <a:lvl5pPr>
              <a:defRPr lang="en-GB" dirty="0"/>
            </a:lvl5pPr>
          </a:lstStyle>
          <a:p>
            <a:pPr lvl="0">
              <a:spcBef>
                <a:spcPct val="0"/>
              </a:spcBef>
              <a:buNone/>
            </a:pPr>
            <a:r>
              <a:rPr lang="en-US" dirty="0"/>
              <a:t>Title line 2</a:t>
            </a:r>
          </a:p>
        </p:txBody>
      </p:sp>
      <p:sp>
        <p:nvSpPr>
          <p:cNvPr id="13" name="TextBox 12"/>
          <p:cNvSpPr txBox="1"/>
          <p:nvPr userDrawn="1"/>
        </p:nvSpPr>
        <p:spPr>
          <a:xfrm>
            <a:off x="12856690" y="7399656"/>
            <a:ext cx="426079" cy="140423"/>
          </a:xfrm>
          <a:prstGeom prst="rect">
            <a:avLst/>
          </a:prstGeom>
          <a:noFill/>
        </p:spPr>
        <p:txBody>
          <a:bodyPr wrap="square" lIns="0" tIns="0" rIns="0" bIns="0" rtlCol="0">
            <a:spAutoFit/>
          </a:bodyPr>
          <a:lstStyle/>
          <a:p>
            <a:pPr algn="r">
              <a:lnSpc>
                <a:spcPct val="110000"/>
              </a:lnSpc>
              <a:spcBef>
                <a:spcPts val="2760"/>
              </a:spcBef>
              <a:buClr>
                <a:schemeClr val="bg2"/>
              </a:buClr>
            </a:pPr>
            <a:fld id="{08492756-E806-4604-9C5F-A6997CE6540C}" type="slidenum">
              <a:rPr lang="en-GB" sz="900" smtClean="0">
                <a:solidFill>
                  <a:schemeClr val="tx1"/>
                </a:solidFill>
                <a:latin typeface="Segoe UI Light" panose="020B0502040204020203" pitchFamily="34" charset="0"/>
              </a:rPr>
              <a:pPr algn="r">
                <a:lnSpc>
                  <a:spcPct val="110000"/>
                </a:lnSpc>
                <a:spcBef>
                  <a:spcPts val="2760"/>
                </a:spcBef>
                <a:buClr>
                  <a:schemeClr val="bg2"/>
                </a:buClr>
              </a:pPr>
              <a:t>‹#›</a:t>
            </a:fld>
            <a:endParaRPr lang="en-GB" sz="900" dirty="0" err="1">
              <a:solidFill>
                <a:schemeClr val="tx1"/>
              </a:solidFill>
              <a:latin typeface="Segoe UI Light" panose="020B0502040204020203" pitchFamily="34" charset="0"/>
            </a:endParaRPr>
          </a:p>
        </p:txBody>
      </p:sp>
      <p:pic>
        <p:nvPicPr>
          <p:cNvPr id="12" name="Picture 1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289657" y="6552689"/>
            <a:ext cx="3600697" cy="679449"/>
          </a:xfrm>
          <a:prstGeom prst="rect">
            <a:avLst/>
          </a:prstGeom>
        </p:spPr>
      </p:pic>
      <p:pic>
        <p:nvPicPr>
          <p:cNvPr id="2" name="Picture 1"/>
          <p:cNvPicPr>
            <a:picLocks noChangeAspect="1"/>
          </p:cNvPicPr>
          <p:nvPr userDrawn="1"/>
        </p:nvPicPr>
        <p:blipFill rotWithShape="1">
          <a:blip r:embed="rId3"/>
          <a:srcRect l="11805" t="22695" r="162" b="1132"/>
          <a:stretch/>
        </p:blipFill>
        <p:spPr>
          <a:xfrm>
            <a:off x="167159" y="166973"/>
            <a:ext cx="13115610" cy="3996000"/>
          </a:xfrm>
          <a:prstGeom prst="rect">
            <a:avLst/>
          </a:prstGeom>
        </p:spPr>
      </p:pic>
      <p:pic>
        <p:nvPicPr>
          <p:cNvPr id="17" name="Content Placeholder 3"/>
          <p:cNvPicPr>
            <a:picLocks noChangeAspect="1"/>
          </p:cNvPicPr>
          <p:nvPr userDrawn="1"/>
        </p:nvPicPr>
        <p:blipFill rotWithShape="1">
          <a:blip r:embed="rId4">
            <a:extLst>
              <a:ext uri="{28A0092B-C50C-407E-A947-70E740481C1C}">
                <a14:useLocalDpi xmlns:a14="http://schemas.microsoft.com/office/drawing/2010/main" val="0"/>
              </a:ext>
            </a:extLst>
          </a:blip>
          <a:srcRect l="1" r="1894"/>
          <a:stretch/>
        </p:blipFill>
        <p:spPr bwMode="auto">
          <a:xfrm>
            <a:off x="337342" y="161268"/>
            <a:ext cx="2876193" cy="11172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354176843"/>
      </p:ext>
    </p:extLst>
  </p:cSld>
  <p:clrMapOvr>
    <a:masterClrMapping/>
  </p:clrMapOvr>
  <p:transition>
    <p:fade/>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itle, Subtitle, 2xContent v1, Base, Source">
    <p:spTree>
      <p:nvGrpSpPr>
        <p:cNvPr id="1" name=""/>
        <p:cNvGrpSpPr/>
        <p:nvPr/>
      </p:nvGrpSpPr>
      <p:grpSpPr>
        <a:xfrm>
          <a:off x="0" y="0"/>
          <a:ext cx="0" cy="0"/>
          <a:chOff x="0" y="0"/>
          <a:chExt cx="0" cy="0"/>
        </a:xfrm>
      </p:grpSpPr>
      <p:sp>
        <p:nvSpPr>
          <p:cNvPr id="2" name="Title 1"/>
          <p:cNvSpPr>
            <a:spLocks noGrp="1"/>
          </p:cNvSpPr>
          <p:nvPr>
            <p:ph type="title" hasCustomPrompt="1"/>
          </p:nvPr>
        </p:nvSpPr>
        <p:spPr bwMode="gray">
          <a:xfrm>
            <a:off x="566647" y="922215"/>
            <a:ext cx="3756187" cy="598488"/>
          </a:xfrm>
          <a:solidFill>
            <a:srgbClr val="71B2C9"/>
          </a:solidFill>
        </p:spPr>
        <p:txBody>
          <a:bodyPr wrap="none" lIns="82819" tIns="72000" rIns="82819" bIns="0" rtlCol="0" anchor="ctr">
            <a:spAutoFit/>
          </a:bodyPr>
          <a:lstStyle>
            <a:lvl1pPr>
              <a:defRPr lang="en-GB" dirty="0"/>
            </a:lvl1pPr>
          </a:lstStyle>
          <a:p>
            <a:pPr lvl="0" algn="l"/>
            <a:r>
              <a:rPr lang="en-US" dirty="0"/>
              <a:t>Click to edit title</a:t>
            </a:r>
            <a:endParaRPr lang="en-GB" dirty="0"/>
          </a:p>
        </p:txBody>
      </p:sp>
      <p:sp>
        <p:nvSpPr>
          <p:cNvPr id="5" name="Content Placeholder 4"/>
          <p:cNvSpPr>
            <a:spLocks noGrp="1"/>
          </p:cNvSpPr>
          <p:nvPr>
            <p:ph sz="quarter" idx="14" hasCustomPrompt="1"/>
          </p:nvPr>
        </p:nvSpPr>
        <p:spPr>
          <a:xfrm>
            <a:off x="566641" y="2235803"/>
            <a:ext cx="8054688" cy="4226911"/>
          </a:xfrm>
        </p:spPr>
        <p:txBody>
          <a:bodyPr/>
          <a:lstStyle>
            <a:lvl1pPr>
              <a:defRPr/>
            </a:lvl1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9" name="Content Placeholder 8"/>
          <p:cNvSpPr>
            <a:spLocks noGrp="1"/>
          </p:cNvSpPr>
          <p:nvPr>
            <p:ph sz="quarter" idx="15" hasCustomPrompt="1"/>
          </p:nvPr>
        </p:nvSpPr>
        <p:spPr>
          <a:xfrm>
            <a:off x="9072248" y="2235803"/>
            <a:ext cx="3800886" cy="4226911"/>
          </a:xfrm>
        </p:spPr>
        <p:txBody>
          <a:bodyPr/>
          <a:lstStyle>
            <a:lvl1pPr>
              <a:defRPr/>
            </a:lvl1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8" name="Text Placeholder 5"/>
          <p:cNvSpPr>
            <a:spLocks noGrp="1"/>
          </p:cNvSpPr>
          <p:nvPr>
            <p:ph type="body" sz="quarter" idx="16" hasCustomPrompt="1"/>
          </p:nvPr>
        </p:nvSpPr>
        <p:spPr bwMode="gray">
          <a:xfrm>
            <a:off x="558767" y="1662010"/>
            <a:ext cx="2536254" cy="406265"/>
          </a:xfrm>
          <a:solidFill>
            <a:schemeClr val="tx2"/>
          </a:solidFill>
        </p:spPr>
        <p:txBody>
          <a:bodyPr vert="horz" wrap="none" lIns="72000" tIns="0" rIns="72000" bIns="0" rtlCol="0" anchor="ctr">
            <a:spAutoFit/>
          </a:bodyPr>
          <a:lstStyle>
            <a:lvl1pPr>
              <a:buFontTx/>
              <a:buNone/>
              <a:defRPr lang="en-US" sz="2400" b="1" dirty="0" smtClean="0">
                <a:solidFill>
                  <a:schemeClr val="bg1"/>
                </a:solidFill>
              </a:defRPr>
            </a:lvl1pPr>
          </a:lstStyle>
          <a:p>
            <a:pPr marL="0" lvl="0" indent="0" defTabSz="914400">
              <a:spcBef>
                <a:spcPts val="300"/>
              </a:spcBef>
              <a:spcAft>
                <a:spcPts val="300"/>
              </a:spcAft>
              <a:buFontTx/>
              <a:buNone/>
            </a:pPr>
            <a:r>
              <a:rPr lang="en-US" dirty="0"/>
              <a:t>Click to edit text</a:t>
            </a:r>
          </a:p>
        </p:txBody>
      </p:sp>
      <p:sp>
        <p:nvSpPr>
          <p:cNvPr id="11" name="Text Placeholder 3"/>
          <p:cNvSpPr>
            <a:spLocks noGrp="1"/>
          </p:cNvSpPr>
          <p:nvPr>
            <p:ph type="body" sz="quarter" idx="13" hasCustomPrompt="1"/>
          </p:nvPr>
        </p:nvSpPr>
        <p:spPr>
          <a:xfrm>
            <a:off x="9072565" y="6642100"/>
            <a:ext cx="3840162" cy="180000"/>
          </a:xfrm>
          <a:noFill/>
        </p:spPr>
        <p:txBody>
          <a:bodyPr lIns="0" tIns="0" rIns="0" bIns="0" anchor="ctr">
            <a:noAutofit/>
          </a:bodyPr>
          <a:lstStyle>
            <a:lvl1pPr marL="0" indent="0" algn="r">
              <a:buFontTx/>
              <a:buNone/>
              <a:defRPr sz="800"/>
            </a:lvl1pPr>
            <a:lvl2pPr marL="525902" indent="0">
              <a:buFontTx/>
              <a:buNone/>
              <a:defRPr/>
            </a:lvl2pPr>
            <a:lvl3pPr marL="1051804" indent="0">
              <a:buFontTx/>
              <a:buNone/>
              <a:defRPr/>
            </a:lvl3pPr>
            <a:lvl4pPr marL="1577706" indent="0">
              <a:buFontTx/>
              <a:buNone/>
              <a:defRPr/>
            </a:lvl4pPr>
            <a:lvl5pPr marL="2103606" indent="0">
              <a:buFontTx/>
              <a:buNone/>
              <a:defRPr/>
            </a:lvl5pPr>
          </a:lstStyle>
          <a:p>
            <a:pPr lvl="0"/>
            <a:r>
              <a:rPr lang="en-US" dirty="0"/>
              <a:t>Click to add source</a:t>
            </a:r>
          </a:p>
        </p:txBody>
      </p:sp>
      <p:sp>
        <p:nvSpPr>
          <p:cNvPr id="13" name="Text Placeholder 3"/>
          <p:cNvSpPr>
            <a:spLocks noGrp="1"/>
          </p:cNvSpPr>
          <p:nvPr>
            <p:ph type="body" sz="quarter" idx="17" hasCustomPrompt="1"/>
          </p:nvPr>
        </p:nvSpPr>
        <p:spPr>
          <a:xfrm>
            <a:off x="566646" y="6642100"/>
            <a:ext cx="8055071" cy="180000"/>
          </a:xfrm>
          <a:noFill/>
        </p:spPr>
        <p:txBody>
          <a:bodyPr lIns="0" tIns="0" rIns="0" bIns="0" anchor="ctr">
            <a:noAutofit/>
          </a:bodyPr>
          <a:lstStyle>
            <a:lvl1pPr marL="0" indent="0" algn="l">
              <a:buFontTx/>
              <a:buNone/>
              <a:defRPr sz="800"/>
            </a:lvl1pPr>
            <a:lvl2pPr marL="525902" indent="0">
              <a:buFontTx/>
              <a:buNone/>
              <a:defRPr/>
            </a:lvl2pPr>
            <a:lvl3pPr marL="1051804" indent="0">
              <a:buFontTx/>
              <a:buNone/>
              <a:defRPr/>
            </a:lvl3pPr>
            <a:lvl4pPr marL="1577706" indent="0">
              <a:buFontTx/>
              <a:buNone/>
              <a:defRPr/>
            </a:lvl4pPr>
            <a:lvl5pPr marL="2103606" indent="0">
              <a:buFontTx/>
              <a:buNone/>
              <a:defRPr/>
            </a:lvl5pPr>
          </a:lstStyle>
          <a:p>
            <a:pPr lvl="0"/>
            <a:r>
              <a:rPr lang="en-US" dirty="0"/>
              <a:t>Click to add base</a:t>
            </a:r>
          </a:p>
        </p:txBody>
      </p:sp>
    </p:spTree>
    <p:extLst>
      <p:ext uri="{BB962C8B-B14F-4D97-AF65-F5344CB8AC3E}">
        <p14:creationId xmlns:p14="http://schemas.microsoft.com/office/powerpoint/2010/main" val="1652099671"/>
      </p:ext>
    </p:extLst>
  </p:cSld>
  <p:clrMapOvr>
    <a:masterClrMapping/>
  </p:clrMapOvr>
  <p:transition>
    <p:fade/>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itle, 2xContent v2">
    <p:spTree>
      <p:nvGrpSpPr>
        <p:cNvPr id="1" name=""/>
        <p:cNvGrpSpPr/>
        <p:nvPr/>
      </p:nvGrpSpPr>
      <p:grpSpPr>
        <a:xfrm>
          <a:off x="0" y="0"/>
          <a:ext cx="0" cy="0"/>
          <a:chOff x="0" y="0"/>
          <a:chExt cx="0" cy="0"/>
        </a:xfrm>
      </p:grpSpPr>
      <p:sp>
        <p:nvSpPr>
          <p:cNvPr id="2" name="Title 1"/>
          <p:cNvSpPr>
            <a:spLocks noGrp="1"/>
          </p:cNvSpPr>
          <p:nvPr>
            <p:ph type="title" hasCustomPrompt="1"/>
          </p:nvPr>
        </p:nvSpPr>
        <p:spPr bwMode="gray">
          <a:xfrm>
            <a:off x="566647" y="932207"/>
            <a:ext cx="3756187" cy="598488"/>
          </a:xfrm>
          <a:solidFill>
            <a:srgbClr val="71B2C9"/>
          </a:solidFill>
        </p:spPr>
        <p:txBody>
          <a:bodyPr wrap="none" lIns="82819" tIns="72000" rIns="82819" bIns="0" rtlCol="0" anchor="ctr">
            <a:spAutoFit/>
          </a:bodyPr>
          <a:lstStyle>
            <a:lvl1pPr>
              <a:defRPr lang="en-GB" dirty="0"/>
            </a:lvl1pPr>
          </a:lstStyle>
          <a:p>
            <a:pPr lvl="0" algn="l"/>
            <a:r>
              <a:rPr lang="en-US" dirty="0"/>
              <a:t>Click to edit title</a:t>
            </a:r>
            <a:endParaRPr lang="en-GB" dirty="0"/>
          </a:p>
        </p:txBody>
      </p:sp>
      <p:sp>
        <p:nvSpPr>
          <p:cNvPr id="5" name="Content Placeholder 4"/>
          <p:cNvSpPr>
            <a:spLocks noGrp="1"/>
          </p:cNvSpPr>
          <p:nvPr>
            <p:ph sz="quarter" idx="10" hasCustomPrompt="1"/>
          </p:nvPr>
        </p:nvSpPr>
        <p:spPr>
          <a:xfrm>
            <a:off x="566643" y="1763716"/>
            <a:ext cx="5929782" cy="4878384"/>
          </a:xfrm>
        </p:spPr>
        <p:txBody>
          <a:bodyPr/>
          <a:lstStyle>
            <a:lvl1pPr>
              <a:defRPr/>
            </a:lvl1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8" name="Content Placeholder 7"/>
          <p:cNvSpPr>
            <a:spLocks noGrp="1"/>
          </p:cNvSpPr>
          <p:nvPr>
            <p:ph sz="quarter" idx="11" hasCustomPrompt="1"/>
          </p:nvPr>
        </p:nvSpPr>
        <p:spPr>
          <a:xfrm>
            <a:off x="6939362" y="1763716"/>
            <a:ext cx="5933772" cy="4878384"/>
          </a:xfrm>
        </p:spPr>
        <p:txBody>
          <a:bodyPr/>
          <a:lstStyle>
            <a:lvl1pPr>
              <a:defRPr/>
            </a:lvl1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2451947297"/>
      </p:ext>
    </p:extLst>
  </p:cSld>
  <p:clrMapOvr>
    <a:masterClrMapping/>
  </p:clrMapOvr>
  <p:transition>
    <p:fade/>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itle, 2xContent v2, Base, Source">
    <p:spTree>
      <p:nvGrpSpPr>
        <p:cNvPr id="1" name=""/>
        <p:cNvGrpSpPr/>
        <p:nvPr/>
      </p:nvGrpSpPr>
      <p:grpSpPr>
        <a:xfrm>
          <a:off x="0" y="0"/>
          <a:ext cx="0" cy="0"/>
          <a:chOff x="0" y="0"/>
          <a:chExt cx="0" cy="0"/>
        </a:xfrm>
      </p:grpSpPr>
      <p:sp>
        <p:nvSpPr>
          <p:cNvPr id="2" name="Title 1"/>
          <p:cNvSpPr>
            <a:spLocks noGrp="1"/>
          </p:cNvSpPr>
          <p:nvPr>
            <p:ph type="title" hasCustomPrompt="1"/>
          </p:nvPr>
        </p:nvSpPr>
        <p:spPr bwMode="gray">
          <a:xfrm>
            <a:off x="566647" y="932207"/>
            <a:ext cx="3756187" cy="598488"/>
          </a:xfrm>
          <a:solidFill>
            <a:srgbClr val="71B2C9"/>
          </a:solidFill>
        </p:spPr>
        <p:txBody>
          <a:bodyPr wrap="none" lIns="82819" tIns="72000" rIns="82819" bIns="0" rtlCol="0" anchor="ctr">
            <a:spAutoFit/>
          </a:bodyPr>
          <a:lstStyle>
            <a:lvl1pPr>
              <a:defRPr lang="en-GB" dirty="0"/>
            </a:lvl1pPr>
          </a:lstStyle>
          <a:p>
            <a:pPr lvl="0" algn="l"/>
            <a:r>
              <a:rPr lang="en-US" dirty="0"/>
              <a:t>Click to edit title</a:t>
            </a:r>
            <a:endParaRPr lang="en-GB" dirty="0"/>
          </a:p>
        </p:txBody>
      </p:sp>
      <p:sp>
        <p:nvSpPr>
          <p:cNvPr id="8" name="Content Placeholder 7"/>
          <p:cNvSpPr>
            <a:spLocks noGrp="1"/>
          </p:cNvSpPr>
          <p:nvPr>
            <p:ph sz="quarter" idx="13" hasCustomPrompt="1"/>
          </p:nvPr>
        </p:nvSpPr>
        <p:spPr>
          <a:xfrm>
            <a:off x="566643" y="1763712"/>
            <a:ext cx="5929782" cy="4699001"/>
          </a:xfrm>
        </p:spPr>
        <p:txBody>
          <a:bodyPr/>
          <a:lstStyle>
            <a:lvl1pPr>
              <a:defRPr/>
            </a:lvl1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0" name="Content Placeholder 9"/>
          <p:cNvSpPr>
            <a:spLocks noGrp="1"/>
          </p:cNvSpPr>
          <p:nvPr>
            <p:ph sz="quarter" idx="14" hasCustomPrompt="1"/>
          </p:nvPr>
        </p:nvSpPr>
        <p:spPr>
          <a:xfrm>
            <a:off x="6939362" y="1763712"/>
            <a:ext cx="5933772" cy="4699001"/>
          </a:xfrm>
        </p:spPr>
        <p:txBody>
          <a:bodyPr/>
          <a:lstStyle>
            <a:lvl1pPr>
              <a:defRPr/>
            </a:lvl1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7" name="Text Placeholder 3"/>
          <p:cNvSpPr>
            <a:spLocks noGrp="1"/>
          </p:cNvSpPr>
          <p:nvPr>
            <p:ph type="body" sz="quarter" idx="15" hasCustomPrompt="1"/>
          </p:nvPr>
        </p:nvSpPr>
        <p:spPr>
          <a:xfrm>
            <a:off x="9072565" y="6642100"/>
            <a:ext cx="3840162" cy="180000"/>
          </a:xfrm>
          <a:noFill/>
        </p:spPr>
        <p:txBody>
          <a:bodyPr lIns="0" tIns="0" rIns="0" bIns="0" anchor="ctr">
            <a:noAutofit/>
          </a:bodyPr>
          <a:lstStyle>
            <a:lvl1pPr marL="0" indent="0" algn="r">
              <a:buFontTx/>
              <a:buNone/>
              <a:defRPr sz="800"/>
            </a:lvl1pPr>
            <a:lvl2pPr marL="525902" indent="0">
              <a:buFontTx/>
              <a:buNone/>
              <a:defRPr/>
            </a:lvl2pPr>
            <a:lvl3pPr marL="1051804" indent="0">
              <a:buFontTx/>
              <a:buNone/>
              <a:defRPr/>
            </a:lvl3pPr>
            <a:lvl4pPr marL="1577706" indent="0">
              <a:buFontTx/>
              <a:buNone/>
              <a:defRPr/>
            </a:lvl4pPr>
            <a:lvl5pPr marL="2103606" indent="0">
              <a:buFontTx/>
              <a:buNone/>
              <a:defRPr/>
            </a:lvl5pPr>
          </a:lstStyle>
          <a:p>
            <a:pPr lvl="0"/>
            <a:r>
              <a:rPr lang="en-US" dirty="0"/>
              <a:t>Click to add source</a:t>
            </a:r>
          </a:p>
        </p:txBody>
      </p:sp>
      <p:sp>
        <p:nvSpPr>
          <p:cNvPr id="9" name="Text Placeholder 3"/>
          <p:cNvSpPr>
            <a:spLocks noGrp="1"/>
          </p:cNvSpPr>
          <p:nvPr>
            <p:ph type="body" sz="quarter" idx="16" hasCustomPrompt="1"/>
          </p:nvPr>
        </p:nvSpPr>
        <p:spPr>
          <a:xfrm>
            <a:off x="566646" y="6642100"/>
            <a:ext cx="8055071" cy="180000"/>
          </a:xfrm>
          <a:noFill/>
        </p:spPr>
        <p:txBody>
          <a:bodyPr lIns="0" tIns="0" rIns="0" bIns="0" anchor="ctr">
            <a:noAutofit/>
          </a:bodyPr>
          <a:lstStyle>
            <a:lvl1pPr marL="0" indent="0" algn="l">
              <a:buFontTx/>
              <a:buNone/>
              <a:defRPr sz="800"/>
            </a:lvl1pPr>
            <a:lvl2pPr marL="525902" indent="0">
              <a:buFontTx/>
              <a:buNone/>
              <a:defRPr/>
            </a:lvl2pPr>
            <a:lvl3pPr marL="1051804" indent="0">
              <a:buFontTx/>
              <a:buNone/>
              <a:defRPr/>
            </a:lvl3pPr>
            <a:lvl4pPr marL="1577706" indent="0">
              <a:buFontTx/>
              <a:buNone/>
              <a:defRPr/>
            </a:lvl4pPr>
            <a:lvl5pPr marL="2103606" indent="0">
              <a:buFontTx/>
              <a:buNone/>
              <a:defRPr/>
            </a:lvl5pPr>
          </a:lstStyle>
          <a:p>
            <a:pPr lvl="0"/>
            <a:r>
              <a:rPr lang="en-US" dirty="0"/>
              <a:t>Click to add base</a:t>
            </a:r>
          </a:p>
        </p:txBody>
      </p:sp>
    </p:spTree>
    <p:extLst>
      <p:ext uri="{BB962C8B-B14F-4D97-AF65-F5344CB8AC3E}">
        <p14:creationId xmlns:p14="http://schemas.microsoft.com/office/powerpoint/2010/main" val="2861626011"/>
      </p:ext>
    </p:extLst>
  </p:cSld>
  <p:clrMapOvr>
    <a:masterClrMapping/>
  </p:clrMapOvr>
  <p:transition>
    <p:fade/>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itle, Subtitle, 2xContent v2">
    <p:spTree>
      <p:nvGrpSpPr>
        <p:cNvPr id="1" name=""/>
        <p:cNvGrpSpPr/>
        <p:nvPr/>
      </p:nvGrpSpPr>
      <p:grpSpPr>
        <a:xfrm>
          <a:off x="0" y="0"/>
          <a:ext cx="0" cy="0"/>
          <a:chOff x="0" y="0"/>
          <a:chExt cx="0" cy="0"/>
        </a:xfrm>
      </p:grpSpPr>
      <p:sp>
        <p:nvSpPr>
          <p:cNvPr id="2" name="Title 1"/>
          <p:cNvSpPr>
            <a:spLocks noGrp="1"/>
          </p:cNvSpPr>
          <p:nvPr>
            <p:ph type="title" hasCustomPrompt="1"/>
          </p:nvPr>
        </p:nvSpPr>
        <p:spPr bwMode="gray">
          <a:xfrm>
            <a:off x="566647" y="942043"/>
            <a:ext cx="3756187" cy="598488"/>
          </a:xfrm>
          <a:solidFill>
            <a:srgbClr val="71B2C9"/>
          </a:solidFill>
        </p:spPr>
        <p:txBody>
          <a:bodyPr wrap="none" lIns="82819" tIns="72000" rIns="82819" bIns="0" rtlCol="0" anchor="ctr">
            <a:spAutoFit/>
          </a:bodyPr>
          <a:lstStyle>
            <a:lvl1pPr>
              <a:defRPr lang="en-GB" dirty="0"/>
            </a:lvl1pPr>
          </a:lstStyle>
          <a:p>
            <a:pPr lvl="0" algn="l"/>
            <a:r>
              <a:rPr lang="en-US" dirty="0"/>
              <a:t>Click to edit title</a:t>
            </a:r>
            <a:endParaRPr lang="en-GB" dirty="0"/>
          </a:p>
        </p:txBody>
      </p:sp>
      <p:sp>
        <p:nvSpPr>
          <p:cNvPr id="5" name="Content Placeholder 4"/>
          <p:cNvSpPr>
            <a:spLocks noGrp="1"/>
          </p:cNvSpPr>
          <p:nvPr>
            <p:ph sz="quarter" idx="12" hasCustomPrompt="1"/>
          </p:nvPr>
        </p:nvSpPr>
        <p:spPr>
          <a:xfrm>
            <a:off x="566643" y="2235802"/>
            <a:ext cx="5929782" cy="4406298"/>
          </a:xfrm>
        </p:spPr>
        <p:txBody>
          <a:bodyPr/>
          <a:lstStyle>
            <a:lvl1pPr>
              <a:defRPr/>
            </a:lvl1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9" name="Content Placeholder 8"/>
          <p:cNvSpPr>
            <a:spLocks noGrp="1"/>
          </p:cNvSpPr>
          <p:nvPr>
            <p:ph sz="quarter" idx="13" hasCustomPrompt="1"/>
          </p:nvPr>
        </p:nvSpPr>
        <p:spPr>
          <a:xfrm>
            <a:off x="6939362" y="2235802"/>
            <a:ext cx="5933772" cy="4406298"/>
          </a:xfrm>
        </p:spPr>
        <p:txBody>
          <a:bodyPr/>
          <a:lstStyle>
            <a:lvl1pPr>
              <a:defRPr/>
            </a:lvl1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7" name="Text Placeholder 5"/>
          <p:cNvSpPr>
            <a:spLocks noGrp="1"/>
          </p:cNvSpPr>
          <p:nvPr>
            <p:ph type="body" sz="quarter" idx="14" hasCustomPrompt="1"/>
          </p:nvPr>
        </p:nvSpPr>
        <p:spPr bwMode="gray">
          <a:xfrm>
            <a:off x="558767" y="1662010"/>
            <a:ext cx="2536254" cy="406265"/>
          </a:xfrm>
          <a:solidFill>
            <a:schemeClr val="tx2"/>
          </a:solidFill>
        </p:spPr>
        <p:txBody>
          <a:bodyPr vert="horz" wrap="none" lIns="72000" tIns="0" rIns="72000" bIns="0" rtlCol="0" anchor="ctr">
            <a:spAutoFit/>
          </a:bodyPr>
          <a:lstStyle>
            <a:lvl1pPr>
              <a:buFontTx/>
              <a:buNone/>
              <a:defRPr lang="en-US" sz="2400" b="1" dirty="0" smtClean="0">
                <a:solidFill>
                  <a:schemeClr val="bg1"/>
                </a:solidFill>
              </a:defRPr>
            </a:lvl1pPr>
          </a:lstStyle>
          <a:p>
            <a:pPr marL="0" lvl="0" indent="0" defTabSz="914400">
              <a:spcBef>
                <a:spcPts val="300"/>
              </a:spcBef>
              <a:spcAft>
                <a:spcPts val="300"/>
              </a:spcAft>
              <a:buFontTx/>
              <a:buNone/>
            </a:pPr>
            <a:r>
              <a:rPr lang="en-US" dirty="0"/>
              <a:t>Click to edit text</a:t>
            </a:r>
          </a:p>
        </p:txBody>
      </p:sp>
    </p:spTree>
    <p:extLst>
      <p:ext uri="{BB962C8B-B14F-4D97-AF65-F5344CB8AC3E}">
        <p14:creationId xmlns:p14="http://schemas.microsoft.com/office/powerpoint/2010/main" val="1280069585"/>
      </p:ext>
    </p:extLst>
  </p:cSld>
  <p:clrMapOvr>
    <a:masterClrMapping/>
  </p:clrMapOvr>
  <p:transition>
    <p:fade/>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itle, Subtitle, 2xContent v2, Base, Source">
    <p:spTree>
      <p:nvGrpSpPr>
        <p:cNvPr id="1" name=""/>
        <p:cNvGrpSpPr/>
        <p:nvPr/>
      </p:nvGrpSpPr>
      <p:grpSpPr>
        <a:xfrm>
          <a:off x="0" y="0"/>
          <a:ext cx="0" cy="0"/>
          <a:chOff x="0" y="0"/>
          <a:chExt cx="0" cy="0"/>
        </a:xfrm>
      </p:grpSpPr>
      <p:sp>
        <p:nvSpPr>
          <p:cNvPr id="2" name="Title 1"/>
          <p:cNvSpPr>
            <a:spLocks noGrp="1"/>
          </p:cNvSpPr>
          <p:nvPr>
            <p:ph type="title" hasCustomPrompt="1"/>
          </p:nvPr>
        </p:nvSpPr>
        <p:spPr bwMode="gray">
          <a:xfrm>
            <a:off x="566647" y="942043"/>
            <a:ext cx="3756187" cy="598488"/>
          </a:xfrm>
          <a:solidFill>
            <a:srgbClr val="71B2C9"/>
          </a:solidFill>
        </p:spPr>
        <p:txBody>
          <a:bodyPr wrap="none" lIns="82819" tIns="72000" rIns="82819" bIns="0" rtlCol="0" anchor="ctr">
            <a:spAutoFit/>
          </a:bodyPr>
          <a:lstStyle>
            <a:lvl1pPr>
              <a:defRPr lang="en-GB" dirty="0"/>
            </a:lvl1pPr>
          </a:lstStyle>
          <a:p>
            <a:pPr lvl="0" algn="l"/>
            <a:r>
              <a:rPr lang="en-US" dirty="0"/>
              <a:t>Click to edit title</a:t>
            </a:r>
            <a:endParaRPr lang="en-GB" dirty="0"/>
          </a:p>
        </p:txBody>
      </p:sp>
      <p:sp>
        <p:nvSpPr>
          <p:cNvPr id="5" name="Content Placeholder 4"/>
          <p:cNvSpPr>
            <a:spLocks noGrp="1"/>
          </p:cNvSpPr>
          <p:nvPr>
            <p:ph sz="quarter" idx="14" hasCustomPrompt="1"/>
          </p:nvPr>
        </p:nvSpPr>
        <p:spPr>
          <a:xfrm>
            <a:off x="533841" y="2237311"/>
            <a:ext cx="5929782" cy="4225407"/>
          </a:xfrm>
        </p:spPr>
        <p:txBody>
          <a:bodyPr/>
          <a:lstStyle>
            <a:lvl1pPr>
              <a:defRPr/>
            </a:lvl1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9" name="Content Placeholder 8"/>
          <p:cNvSpPr>
            <a:spLocks noGrp="1"/>
          </p:cNvSpPr>
          <p:nvPr>
            <p:ph sz="quarter" idx="15" hasCustomPrompt="1"/>
          </p:nvPr>
        </p:nvSpPr>
        <p:spPr>
          <a:xfrm>
            <a:off x="6906560" y="2237311"/>
            <a:ext cx="5933772" cy="4225407"/>
          </a:xfrm>
        </p:spPr>
        <p:txBody>
          <a:bodyPr/>
          <a:lstStyle>
            <a:lvl1pPr>
              <a:defRPr/>
            </a:lvl1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8" name="Text Placeholder 5"/>
          <p:cNvSpPr>
            <a:spLocks noGrp="1"/>
          </p:cNvSpPr>
          <p:nvPr>
            <p:ph type="body" sz="quarter" idx="16" hasCustomPrompt="1"/>
          </p:nvPr>
        </p:nvSpPr>
        <p:spPr bwMode="gray">
          <a:xfrm>
            <a:off x="558767" y="1662010"/>
            <a:ext cx="2536254" cy="406265"/>
          </a:xfrm>
          <a:solidFill>
            <a:schemeClr val="tx2"/>
          </a:solidFill>
        </p:spPr>
        <p:txBody>
          <a:bodyPr vert="horz" wrap="none" lIns="72000" tIns="0" rIns="72000" bIns="0" rtlCol="0" anchor="ctr">
            <a:spAutoFit/>
          </a:bodyPr>
          <a:lstStyle>
            <a:lvl1pPr>
              <a:buFontTx/>
              <a:buNone/>
              <a:defRPr lang="en-US" sz="2400" b="1" dirty="0" smtClean="0">
                <a:solidFill>
                  <a:schemeClr val="bg1"/>
                </a:solidFill>
              </a:defRPr>
            </a:lvl1pPr>
          </a:lstStyle>
          <a:p>
            <a:pPr marL="0" lvl="0" indent="0" defTabSz="914400">
              <a:spcBef>
                <a:spcPts val="300"/>
              </a:spcBef>
              <a:spcAft>
                <a:spcPts val="300"/>
              </a:spcAft>
              <a:buFontTx/>
              <a:buNone/>
            </a:pPr>
            <a:r>
              <a:rPr lang="en-US" dirty="0"/>
              <a:t>Click to edit text</a:t>
            </a:r>
          </a:p>
        </p:txBody>
      </p:sp>
      <p:sp>
        <p:nvSpPr>
          <p:cNvPr id="10" name="Text Placeholder 3"/>
          <p:cNvSpPr>
            <a:spLocks noGrp="1"/>
          </p:cNvSpPr>
          <p:nvPr>
            <p:ph type="body" sz="quarter" idx="13" hasCustomPrompt="1"/>
          </p:nvPr>
        </p:nvSpPr>
        <p:spPr>
          <a:xfrm>
            <a:off x="9072565" y="6642100"/>
            <a:ext cx="3840162" cy="180000"/>
          </a:xfrm>
          <a:noFill/>
        </p:spPr>
        <p:txBody>
          <a:bodyPr lIns="0" tIns="0" rIns="0" bIns="0" anchor="ctr">
            <a:noAutofit/>
          </a:bodyPr>
          <a:lstStyle>
            <a:lvl1pPr marL="0" indent="0" algn="r">
              <a:buFontTx/>
              <a:buNone/>
              <a:defRPr sz="800"/>
            </a:lvl1pPr>
            <a:lvl2pPr marL="525902" indent="0">
              <a:buFontTx/>
              <a:buNone/>
              <a:defRPr/>
            </a:lvl2pPr>
            <a:lvl3pPr marL="1051804" indent="0">
              <a:buFontTx/>
              <a:buNone/>
              <a:defRPr/>
            </a:lvl3pPr>
            <a:lvl4pPr marL="1577706" indent="0">
              <a:buFontTx/>
              <a:buNone/>
              <a:defRPr/>
            </a:lvl4pPr>
            <a:lvl5pPr marL="2103606" indent="0">
              <a:buFontTx/>
              <a:buNone/>
              <a:defRPr/>
            </a:lvl5pPr>
          </a:lstStyle>
          <a:p>
            <a:pPr lvl="0"/>
            <a:r>
              <a:rPr lang="en-US" dirty="0"/>
              <a:t>Click to add source</a:t>
            </a:r>
          </a:p>
        </p:txBody>
      </p:sp>
      <p:sp>
        <p:nvSpPr>
          <p:cNvPr id="11" name="Text Placeholder 3"/>
          <p:cNvSpPr>
            <a:spLocks noGrp="1"/>
          </p:cNvSpPr>
          <p:nvPr>
            <p:ph type="body" sz="quarter" idx="17" hasCustomPrompt="1"/>
          </p:nvPr>
        </p:nvSpPr>
        <p:spPr>
          <a:xfrm>
            <a:off x="566646" y="6642100"/>
            <a:ext cx="8055071" cy="180000"/>
          </a:xfrm>
          <a:noFill/>
        </p:spPr>
        <p:txBody>
          <a:bodyPr lIns="0" tIns="0" rIns="0" bIns="0" anchor="ctr">
            <a:noAutofit/>
          </a:bodyPr>
          <a:lstStyle>
            <a:lvl1pPr marL="0" indent="0" algn="l">
              <a:buFontTx/>
              <a:buNone/>
              <a:defRPr sz="800"/>
            </a:lvl1pPr>
            <a:lvl2pPr marL="525902" indent="0">
              <a:buFontTx/>
              <a:buNone/>
              <a:defRPr/>
            </a:lvl2pPr>
            <a:lvl3pPr marL="1051804" indent="0">
              <a:buFontTx/>
              <a:buNone/>
              <a:defRPr/>
            </a:lvl3pPr>
            <a:lvl4pPr marL="1577706" indent="0">
              <a:buFontTx/>
              <a:buNone/>
              <a:defRPr/>
            </a:lvl4pPr>
            <a:lvl5pPr marL="2103606" indent="0">
              <a:buFontTx/>
              <a:buNone/>
              <a:defRPr/>
            </a:lvl5pPr>
          </a:lstStyle>
          <a:p>
            <a:pPr lvl="0"/>
            <a:r>
              <a:rPr lang="en-US" dirty="0"/>
              <a:t>Click to add base</a:t>
            </a:r>
          </a:p>
        </p:txBody>
      </p:sp>
    </p:spTree>
    <p:extLst>
      <p:ext uri="{BB962C8B-B14F-4D97-AF65-F5344CB8AC3E}">
        <p14:creationId xmlns:p14="http://schemas.microsoft.com/office/powerpoint/2010/main" val="2050630559"/>
      </p:ext>
    </p:extLst>
  </p:cSld>
  <p:clrMapOvr>
    <a:masterClrMapping/>
  </p:clrMapOvr>
  <p:transition>
    <p:fade/>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itle, 2xContent v3">
    <p:spTree>
      <p:nvGrpSpPr>
        <p:cNvPr id="1" name=""/>
        <p:cNvGrpSpPr/>
        <p:nvPr/>
      </p:nvGrpSpPr>
      <p:grpSpPr>
        <a:xfrm>
          <a:off x="0" y="0"/>
          <a:ext cx="0" cy="0"/>
          <a:chOff x="0" y="0"/>
          <a:chExt cx="0" cy="0"/>
        </a:xfrm>
      </p:grpSpPr>
      <p:sp>
        <p:nvSpPr>
          <p:cNvPr id="2" name="Title 1"/>
          <p:cNvSpPr>
            <a:spLocks noGrp="1"/>
          </p:cNvSpPr>
          <p:nvPr>
            <p:ph type="title" hasCustomPrompt="1"/>
          </p:nvPr>
        </p:nvSpPr>
        <p:spPr bwMode="gray">
          <a:xfrm>
            <a:off x="566647" y="932207"/>
            <a:ext cx="3756187" cy="598488"/>
          </a:xfrm>
          <a:solidFill>
            <a:srgbClr val="71B2C9"/>
          </a:solidFill>
        </p:spPr>
        <p:txBody>
          <a:bodyPr/>
          <a:lstStyle>
            <a:lvl1pPr algn="l">
              <a:defRPr b="1">
                <a:latin typeface="+mj-lt"/>
              </a:defRPr>
            </a:lvl1pPr>
          </a:lstStyle>
          <a:p>
            <a:r>
              <a:rPr lang="en-US" dirty="0"/>
              <a:t>Click to edit title</a:t>
            </a:r>
            <a:endParaRPr lang="en-GB" dirty="0"/>
          </a:p>
        </p:txBody>
      </p:sp>
      <p:sp>
        <p:nvSpPr>
          <p:cNvPr id="5" name="Content Placeholder 4"/>
          <p:cNvSpPr>
            <a:spLocks noGrp="1"/>
          </p:cNvSpPr>
          <p:nvPr>
            <p:ph sz="quarter" idx="11" hasCustomPrompt="1"/>
          </p:nvPr>
        </p:nvSpPr>
        <p:spPr>
          <a:xfrm>
            <a:off x="566641" y="1763717"/>
            <a:ext cx="3800887" cy="4878387"/>
          </a:xfrm>
        </p:spPr>
        <p:txBody>
          <a:bodyPr/>
          <a:lstStyle>
            <a:lvl1pPr>
              <a:defRPr/>
            </a:lvl1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8" name="Content Placeholder 7"/>
          <p:cNvSpPr>
            <a:spLocks noGrp="1"/>
          </p:cNvSpPr>
          <p:nvPr>
            <p:ph sz="quarter" idx="12"/>
          </p:nvPr>
        </p:nvSpPr>
        <p:spPr>
          <a:xfrm>
            <a:off x="4818448" y="1763717"/>
            <a:ext cx="8054686" cy="4878387"/>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1717352398"/>
      </p:ext>
    </p:extLst>
  </p:cSld>
  <p:clrMapOvr>
    <a:masterClrMapping/>
  </p:clrMapOvr>
  <p:transition>
    <p:fade/>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itle, 2xContent v3, Base, Source">
    <p:spTree>
      <p:nvGrpSpPr>
        <p:cNvPr id="1" name=""/>
        <p:cNvGrpSpPr/>
        <p:nvPr/>
      </p:nvGrpSpPr>
      <p:grpSpPr>
        <a:xfrm>
          <a:off x="0" y="0"/>
          <a:ext cx="0" cy="0"/>
          <a:chOff x="0" y="0"/>
          <a:chExt cx="0" cy="0"/>
        </a:xfrm>
      </p:grpSpPr>
      <p:sp>
        <p:nvSpPr>
          <p:cNvPr id="2" name="Title 1"/>
          <p:cNvSpPr>
            <a:spLocks noGrp="1"/>
          </p:cNvSpPr>
          <p:nvPr>
            <p:ph type="title" hasCustomPrompt="1"/>
          </p:nvPr>
        </p:nvSpPr>
        <p:spPr bwMode="gray">
          <a:xfrm>
            <a:off x="566647" y="920015"/>
            <a:ext cx="3756187" cy="598488"/>
          </a:xfrm>
          <a:solidFill>
            <a:srgbClr val="71B2C9"/>
          </a:solidFill>
        </p:spPr>
        <p:txBody>
          <a:bodyPr/>
          <a:lstStyle>
            <a:lvl1pPr algn="l">
              <a:defRPr b="1"/>
            </a:lvl1pPr>
          </a:lstStyle>
          <a:p>
            <a:r>
              <a:rPr lang="en-US" dirty="0"/>
              <a:t>Click to edit title</a:t>
            </a:r>
            <a:endParaRPr lang="en-GB" dirty="0"/>
          </a:p>
        </p:txBody>
      </p:sp>
      <p:sp>
        <p:nvSpPr>
          <p:cNvPr id="3" name="Content Placeholder 2"/>
          <p:cNvSpPr>
            <a:spLocks noGrp="1"/>
          </p:cNvSpPr>
          <p:nvPr>
            <p:ph idx="1" hasCustomPrompt="1"/>
          </p:nvPr>
        </p:nvSpPr>
        <p:spPr bwMode="gray">
          <a:xfrm>
            <a:off x="566644" y="1764295"/>
            <a:ext cx="3800887" cy="4698418"/>
          </a:xfrm>
        </p:spPr>
        <p:txBody>
          <a:bodyPr/>
          <a:lstStyle>
            <a:lvl1pPr>
              <a:lnSpc>
                <a:spcPct val="110000"/>
              </a:lnSpc>
              <a:spcBef>
                <a:spcPts val="600"/>
              </a:spcBef>
              <a:defRPr/>
            </a:lvl1pPr>
            <a:lvl2pPr>
              <a:lnSpc>
                <a:spcPct val="110000"/>
              </a:lnSpc>
              <a:spcBef>
                <a:spcPts val="600"/>
              </a:spcBef>
              <a:defRPr/>
            </a:lvl2pPr>
            <a:lvl3pPr>
              <a:lnSpc>
                <a:spcPct val="110000"/>
              </a:lnSpc>
              <a:spcBef>
                <a:spcPts val="600"/>
              </a:spcBef>
              <a:defRPr/>
            </a:lvl3pPr>
            <a:lvl4pPr>
              <a:lnSpc>
                <a:spcPct val="110000"/>
              </a:lnSpc>
              <a:spcBef>
                <a:spcPts val="600"/>
              </a:spcBef>
              <a:defRPr/>
            </a:lvl4pPr>
            <a:lvl5pPr>
              <a:lnSpc>
                <a:spcPct val="110000"/>
              </a:lnSpc>
              <a:spcBef>
                <a:spcPts val="600"/>
              </a:spcBef>
              <a:defRPr/>
            </a:lvl5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6" name="Content Placeholder 2"/>
          <p:cNvSpPr>
            <a:spLocks noGrp="1"/>
          </p:cNvSpPr>
          <p:nvPr>
            <p:ph idx="10" hasCustomPrompt="1"/>
          </p:nvPr>
        </p:nvSpPr>
        <p:spPr bwMode="gray">
          <a:xfrm>
            <a:off x="4818454" y="1764295"/>
            <a:ext cx="8054689" cy="4698418"/>
          </a:xfrm>
        </p:spPr>
        <p:txBody>
          <a:bodyPr/>
          <a:lstStyle>
            <a:lvl1pPr>
              <a:lnSpc>
                <a:spcPct val="110000"/>
              </a:lnSpc>
              <a:spcBef>
                <a:spcPts val="600"/>
              </a:spcBef>
              <a:defRPr/>
            </a:lvl1pPr>
            <a:lvl2pPr>
              <a:lnSpc>
                <a:spcPct val="110000"/>
              </a:lnSpc>
              <a:spcBef>
                <a:spcPts val="600"/>
              </a:spcBef>
              <a:defRPr/>
            </a:lvl2pPr>
            <a:lvl3pPr>
              <a:lnSpc>
                <a:spcPct val="110000"/>
              </a:lnSpc>
              <a:spcBef>
                <a:spcPts val="600"/>
              </a:spcBef>
              <a:defRPr/>
            </a:lvl3pPr>
            <a:lvl4pPr>
              <a:lnSpc>
                <a:spcPct val="110000"/>
              </a:lnSpc>
              <a:spcBef>
                <a:spcPts val="600"/>
              </a:spcBef>
              <a:defRPr/>
            </a:lvl4pPr>
            <a:lvl5pPr>
              <a:lnSpc>
                <a:spcPct val="110000"/>
              </a:lnSpc>
              <a:spcBef>
                <a:spcPts val="600"/>
              </a:spcBef>
              <a:defRPr/>
            </a:lvl5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7" name="Text Placeholder 3"/>
          <p:cNvSpPr>
            <a:spLocks noGrp="1"/>
          </p:cNvSpPr>
          <p:nvPr>
            <p:ph type="body" sz="quarter" idx="13" hasCustomPrompt="1"/>
          </p:nvPr>
        </p:nvSpPr>
        <p:spPr>
          <a:xfrm>
            <a:off x="9072565" y="6642100"/>
            <a:ext cx="3840162" cy="180000"/>
          </a:xfrm>
          <a:noFill/>
        </p:spPr>
        <p:txBody>
          <a:bodyPr lIns="0" tIns="0" rIns="0" bIns="0" anchor="ctr">
            <a:noAutofit/>
          </a:bodyPr>
          <a:lstStyle>
            <a:lvl1pPr marL="0" indent="0" algn="r">
              <a:buFontTx/>
              <a:buNone/>
              <a:defRPr sz="800"/>
            </a:lvl1pPr>
            <a:lvl2pPr marL="525902" indent="0">
              <a:buFontTx/>
              <a:buNone/>
              <a:defRPr/>
            </a:lvl2pPr>
            <a:lvl3pPr marL="1051804" indent="0">
              <a:buFontTx/>
              <a:buNone/>
              <a:defRPr/>
            </a:lvl3pPr>
            <a:lvl4pPr marL="1577706" indent="0">
              <a:buFontTx/>
              <a:buNone/>
              <a:defRPr/>
            </a:lvl4pPr>
            <a:lvl5pPr marL="2103606" indent="0">
              <a:buFontTx/>
              <a:buNone/>
              <a:defRPr/>
            </a:lvl5pPr>
          </a:lstStyle>
          <a:p>
            <a:pPr lvl="0"/>
            <a:r>
              <a:rPr lang="en-US" dirty="0"/>
              <a:t>Click to add source</a:t>
            </a:r>
          </a:p>
        </p:txBody>
      </p:sp>
      <p:sp>
        <p:nvSpPr>
          <p:cNvPr id="8" name="Text Placeholder 3"/>
          <p:cNvSpPr>
            <a:spLocks noGrp="1"/>
          </p:cNvSpPr>
          <p:nvPr>
            <p:ph type="body" sz="quarter" idx="14" hasCustomPrompt="1"/>
          </p:nvPr>
        </p:nvSpPr>
        <p:spPr>
          <a:xfrm>
            <a:off x="566646" y="6642100"/>
            <a:ext cx="8055071" cy="180000"/>
          </a:xfrm>
          <a:noFill/>
        </p:spPr>
        <p:txBody>
          <a:bodyPr lIns="0" tIns="0" rIns="0" bIns="0" anchor="ctr">
            <a:noAutofit/>
          </a:bodyPr>
          <a:lstStyle>
            <a:lvl1pPr marL="0" indent="0" algn="l">
              <a:buFontTx/>
              <a:buNone/>
              <a:defRPr sz="800"/>
            </a:lvl1pPr>
            <a:lvl2pPr marL="525902" indent="0">
              <a:buFontTx/>
              <a:buNone/>
              <a:defRPr/>
            </a:lvl2pPr>
            <a:lvl3pPr marL="1051804" indent="0">
              <a:buFontTx/>
              <a:buNone/>
              <a:defRPr/>
            </a:lvl3pPr>
            <a:lvl4pPr marL="1577706" indent="0">
              <a:buFontTx/>
              <a:buNone/>
              <a:defRPr/>
            </a:lvl4pPr>
            <a:lvl5pPr marL="2103606" indent="0">
              <a:buFontTx/>
              <a:buNone/>
              <a:defRPr/>
            </a:lvl5pPr>
          </a:lstStyle>
          <a:p>
            <a:pPr lvl="0"/>
            <a:r>
              <a:rPr lang="en-US" dirty="0"/>
              <a:t>Click to add base</a:t>
            </a:r>
          </a:p>
        </p:txBody>
      </p:sp>
    </p:spTree>
    <p:extLst>
      <p:ext uri="{BB962C8B-B14F-4D97-AF65-F5344CB8AC3E}">
        <p14:creationId xmlns:p14="http://schemas.microsoft.com/office/powerpoint/2010/main" val="946014962"/>
      </p:ext>
    </p:extLst>
  </p:cSld>
  <p:clrMapOvr>
    <a:masterClrMapping/>
  </p:clrMapOvr>
  <p:transition>
    <p:fade/>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Title, Subtitle, 2xContent v3">
    <p:spTree>
      <p:nvGrpSpPr>
        <p:cNvPr id="1" name=""/>
        <p:cNvGrpSpPr/>
        <p:nvPr/>
      </p:nvGrpSpPr>
      <p:grpSpPr>
        <a:xfrm>
          <a:off x="0" y="0"/>
          <a:ext cx="0" cy="0"/>
          <a:chOff x="0" y="0"/>
          <a:chExt cx="0" cy="0"/>
        </a:xfrm>
      </p:grpSpPr>
      <p:sp>
        <p:nvSpPr>
          <p:cNvPr id="2" name="Title 1"/>
          <p:cNvSpPr>
            <a:spLocks noGrp="1"/>
          </p:cNvSpPr>
          <p:nvPr>
            <p:ph type="title" hasCustomPrompt="1"/>
          </p:nvPr>
        </p:nvSpPr>
        <p:spPr bwMode="gray">
          <a:xfrm>
            <a:off x="558772" y="942043"/>
            <a:ext cx="3756187" cy="598488"/>
          </a:xfrm>
          <a:solidFill>
            <a:srgbClr val="71B2C9"/>
          </a:solidFill>
        </p:spPr>
        <p:txBody>
          <a:bodyPr/>
          <a:lstStyle>
            <a:lvl1pPr algn="l">
              <a:defRPr b="1">
                <a:latin typeface="+mj-lt"/>
              </a:defRPr>
            </a:lvl1pPr>
          </a:lstStyle>
          <a:p>
            <a:r>
              <a:rPr lang="en-US" dirty="0"/>
              <a:t>Click to edit title</a:t>
            </a:r>
            <a:endParaRPr lang="en-GB" dirty="0"/>
          </a:p>
        </p:txBody>
      </p:sp>
      <p:sp>
        <p:nvSpPr>
          <p:cNvPr id="5" name="Content Placeholder 4"/>
          <p:cNvSpPr>
            <a:spLocks noGrp="1"/>
          </p:cNvSpPr>
          <p:nvPr>
            <p:ph sz="quarter" idx="12" hasCustomPrompt="1"/>
          </p:nvPr>
        </p:nvSpPr>
        <p:spPr>
          <a:xfrm>
            <a:off x="566641" y="2235802"/>
            <a:ext cx="3800887" cy="4406298"/>
          </a:xfrm>
        </p:spPr>
        <p:txBody>
          <a:bodyPr/>
          <a:lstStyle>
            <a:lvl1pPr>
              <a:defRPr/>
            </a:lvl1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9" name="Content Placeholder 8"/>
          <p:cNvSpPr>
            <a:spLocks noGrp="1"/>
          </p:cNvSpPr>
          <p:nvPr>
            <p:ph sz="quarter" idx="13" hasCustomPrompt="1"/>
          </p:nvPr>
        </p:nvSpPr>
        <p:spPr>
          <a:xfrm>
            <a:off x="4818448" y="2235802"/>
            <a:ext cx="8054686" cy="4406298"/>
          </a:xfrm>
        </p:spPr>
        <p:txBody>
          <a:bodyPr/>
          <a:lstStyle>
            <a:lvl1pPr>
              <a:defRPr/>
            </a:lvl1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7" name="Text Placeholder 5"/>
          <p:cNvSpPr>
            <a:spLocks noGrp="1"/>
          </p:cNvSpPr>
          <p:nvPr>
            <p:ph type="body" sz="quarter" idx="14" hasCustomPrompt="1"/>
          </p:nvPr>
        </p:nvSpPr>
        <p:spPr bwMode="gray">
          <a:xfrm>
            <a:off x="558767" y="1662010"/>
            <a:ext cx="2536254" cy="406265"/>
          </a:xfrm>
          <a:solidFill>
            <a:schemeClr val="tx2"/>
          </a:solidFill>
        </p:spPr>
        <p:txBody>
          <a:bodyPr vert="horz" wrap="none" lIns="72000" tIns="0" rIns="72000" bIns="0" rtlCol="0" anchor="ctr">
            <a:spAutoFit/>
          </a:bodyPr>
          <a:lstStyle>
            <a:lvl1pPr>
              <a:buFontTx/>
              <a:buNone/>
              <a:defRPr lang="en-US" sz="2400" b="1" dirty="0" smtClean="0">
                <a:solidFill>
                  <a:schemeClr val="bg1"/>
                </a:solidFill>
              </a:defRPr>
            </a:lvl1pPr>
          </a:lstStyle>
          <a:p>
            <a:pPr marL="0" lvl="0" indent="0" defTabSz="914400">
              <a:spcBef>
                <a:spcPts val="300"/>
              </a:spcBef>
              <a:spcAft>
                <a:spcPts val="300"/>
              </a:spcAft>
              <a:buFontTx/>
              <a:buNone/>
            </a:pPr>
            <a:r>
              <a:rPr lang="en-US" dirty="0"/>
              <a:t>Click to edit text</a:t>
            </a:r>
          </a:p>
        </p:txBody>
      </p:sp>
    </p:spTree>
    <p:extLst>
      <p:ext uri="{BB962C8B-B14F-4D97-AF65-F5344CB8AC3E}">
        <p14:creationId xmlns:p14="http://schemas.microsoft.com/office/powerpoint/2010/main" val="2519147562"/>
      </p:ext>
    </p:extLst>
  </p:cSld>
  <p:clrMapOvr>
    <a:masterClrMapping/>
  </p:clrMapOvr>
  <p:transition>
    <p:fade/>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Title, Subtitle, 2xContent v3, Base, Source">
    <p:spTree>
      <p:nvGrpSpPr>
        <p:cNvPr id="1" name=""/>
        <p:cNvGrpSpPr/>
        <p:nvPr/>
      </p:nvGrpSpPr>
      <p:grpSpPr>
        <a:xfrm>
          <a:off x="0" y="0"/>
          <a:ext cx="0" cy="0"/>
          <a:chOff x="0" y="0"/>
          <a:chExt cx="0" cy="0"/>
        </a:xfrm>
      </p:grpSpPr>
      <p:sp>
        <p:nvSpPr>
          <p:cNvPr id="2" name="Title 1"/>
          <p:cNvSpPr>
            <a:spLocks noGrp="1"/>
          </p:cNvSpPr>
          <p:nvPr>
            <p:ph type="title" hasCustomPrompt="1"/>
          </p:nvPr>
        </p:nvSpPr>
        <p:spPr bwMode="gray">
          <a:xfrm>
            <a:off x="566647" y="942043"/>
            <a:ext cx="3756187" cy="598488"/>
          </a:xfrm>
          <a:solidFill>
            <a:srgbClr val="71B2C9"/>
          </a:solidFill>
        </p:spPr>
        <p:txBody>
          <a:bodyPr/>
          <a:lstStyle>
            <a:lvl1pPr algn="l">
              <a:defRPr b="1">
                <a:latin typeface="+mj-lt"/>
              </a:defRPr>
            </a:lvl1pPr>
          </a:lstStyle>
          <a:p>
            <a:r>
              <a:rPr lang="en-US" dirty="0"/>
              <a:t>Click to edit title</a:t>
            </a:r>
            <a:endParaRPr lang="en-GB" dirty="0"/>
          </a:p>
        </p:txBody>
      </p:sp>
      <p:sp>
        <p:nvSpPr>
          <p:cNvPr id="5" name="Content Placeholder 4"/>
          <p:cNvSpPr>
            <a:spLocks noGrp="1"/>
          </p:cNvSpPr>
          <p:nvPr>
            <p:ph sz="quarter" idx="14" hasCustomPrompt="1"/>
          </p:nvPr>
        </p:nvSpPr>
        <p:spPr>
          <a:xfrm>
            <a:off x="566641" y="2235803"/>
            <a:ext cx="3800887" cy="4226911"/>
          </a:xfrm>
        </p:spPr>
        <p:txBody>
          <a:bodyPr/>
          <a:lstStyle>
            <a:lvl1pPr>
              <a:defRPr/>
            </a:lvl1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9" name="Content Placeholder 8"/>
          <p:cNvSpPr>
            <a:spLocks noGrp="1"/>
          </p:cNvSpPr>
          <p:nvPr>
            <p:ph sz="quarter" idx="15"/>
          </p:nvPr>
        </p:nvSpPr>
        <p:spPr>
          <a:xfrm>
            <a:off x="4818448" y="2235803"/>
            <a:ext cx="8054686" cy="422691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8" name="Text Placeholder 5"/>
          <p:cNvSpPr>
            <a:spLocks noGrp="1"/>
          </p:cNvSpPr>
          <p:nvPr>
            <p:ph type="body" sz="quarter" idx="16" hasCustomPrompt="1"/>
          </p:nvPr>
        </p:nvSpPr>
        <p:spPr bwMode="gray">
          <a:xfrm>
            <a:off x="558767" y="1662010"/>
            <a:ext cx="2536254" cy="406265"/>
          </a:xfrm>
          <a:solidFill>
            <a:schemeClr val="tx2"/>
          </a:solidFill>
        </p:spPr>
        <p:txBody>
          <a:bodyPr vert="horz" wrap="none" lIns="72000" tIns="0" rIns="72000" bIns="0" rtlCol="0" anchor="ctr">
            <a:spAutoFit/>
          </a:bodyPr>
          <a:lstStyle>
            <a:lvl1pPr>
              <a:buFontTx/>
              <a:buNone/>
              <a:defRPr lang="en-US" sz="2400" b="1" dirty="0" smtClean="0">
                <a:solidFill>
                  <a:schemeClr val="bg1"/>
                </a:solidFill>
              </a:defRPr>
            </a:lvl1pPr>
          </a:lstStyle>
          <a:p>
            <a:pPr marL="0" lvl="0" indent="0" defTabSz="914400">
              <a:spcBef>
                <a:spcPts val="300"/>
              </a:spcBef>
              <a:spcAft>
                <a:spcPts val="300"/>
              </a:spcAft>
              <a:buFontTx/>
              <a:buNone/>
            </a:pPr>
            <a:r>
              <a:rPr lang="en-US" dirty="0"/>
              <a:t>Click to edit text</a:t>
            </a:r>
          </a:p>
        </p:txBody>
      </p:sp>
      <p:sp>
        <p:nvSpPr>
          <p:cNvPr id="10" name="Text Placeholder 3"/>
          <p:cNvSpPr>
            <a:spLocks noGrp="1"/>
          </p:cNvSpPr>
          <p:nvPr>
            <p:ph type="body" sz="quarter" idx="13" hasCustomPrompt="1"/>
          </p:nvPr>
        </p:nvSpPr>
        <p:spPr>
          <a:xfrm>
            <a:off x="9072565" y="6642100"/>
            <a:ext cx="3840162" cy="180000"/>
          </a:xfrm>
          <a:noFill/>
        </p:spPr>
        <p:txBody>
          <a:bodyPr lIns="0" tIns="0" rIns="0" bIns="0" anchor="ctr">
            <a:noAutofit/>
          </a:bodyPr>
          <a:lstStyle>
            <a:lvl1pPr marL="0" indent="0" algn="r">
              <a:buFontTx/>
              <a:buNone/>
              <a:defRPr sz="800"/>
            </a:lvl1pPr>
            <a:lvl2pPr marL="525902" indent="0">
              <a:buFontTx/>
              <a:buNone/>
              <a:defRPr/>
            </a:lvl2pPr>
            <a:lvl3pPr marL="1051804" indent="0">
              <a:buFontTx/>
              <a:buNone/>
              <a:defRPr/>
            </a:lvl3pPr>
            <a:lvl4pPr marL="1577706" indent="0">
              <a:buFontTx/>
              <a:buNone/>
              <a:defRPr/>
            </a:lvl4pPr>
            <a:lvl5pPr marL="2103606" indent="0">
              <a:buFontTx/>
              <a:buNone/>
              <a:defRPr/>
            </a:lvl5pPr>
          </a:lstStyle>
          <a:p>
            <a:pPr lvl="0"/>
            <a:r>
              <a:rPr lang="en-US" dirty="0"/>
              <a:t>Click to add source</a:t>
            </a:r>
          </a:p>
        </p:txBody>
      </p:sp>
      <p:sp>
        <p:nvSpPr>
          <p:cNvPr id="11" name="Text Placeholder 3"/>
          <p:cNvSpPr>
            <a:spLocks noGrp="1"/>
          </p:cNvSpPr>
          <p:nvPr>
            <p:ph type="body" sz="quarter" idx="17" hasCustomPrompt="1"/>
          </p:nvPr>
        </p:nvSpPr>
        <p:spPr>
          <a:xfrm>
            <a:off x="566646" y="6642100"/>
            <a:ext cx="8055071" cy="180000"/>
          </a:xfrm>
          <a:noFill/>
        </p:spPr>
        <p:txBody>
          <a:bodyPr lIns="0" tIns="0" rIns="0" bIns="0" anchor="ctr">
            <a:noAutofit/>
          </a:bodyPr>
          <a:lstStyle>
            <a:lvl1pPr marL="0" indent="0" algn="l">
              <a:buFontTx/>
              <a:buNone/>
              <a:defRPr sz="800"/>
            </a:lvl1pPr>
            <a:lvl2pPr marL="525902" indent="0">
              <a:buFontTx/>
              <a:buNone/>
              <a:defRPr/>
            </a:lvl2pPr>
            <a:lvl3pPr marL="1051804" indent="0">
              <a:buFontTx/>
              <a:buNone/>
              <a:defRPr/>
            </a:lvl3pPr>
            <a:lvl4pPr marL="1577706" indent="0">
              <a:buFontTx/>
              <a:buNone/>
              <a:defRPr/>
            </a:lvl4pPr>
            <a:lvl5pPr marL="2103606" indent="0">
              <a:buFontTx/>
              <a:buNone/>
              <a:defRPr/>
            </a:lvl5pPr>
          </a:lstStyle>
          <a:p>
            <a:pPr lvl="0"/>
            <a:r>
              <a:rPr lang="en-US" dirty="0"/>
              <a:t>Click to add base</a:t>
            </a:r>
          </a:p>
        </p:txBody>
      </p:sp>
    </p:spTree>
    <p:extLst>
      <p:ext uri="{BB962C8B-B14F-4D97-AF65-F5344CB8AC3E}">
        <p14:creationId xmlns:p14="http://schemas.microsoft.com/office/powerpoint/2010/main" val="2170763258"/>
      </p:ext>
    </p:extLst>
  </p:cSld>
  <p:clrMapOvr>
    <a:masterClrMapping/>
  </p:clrMapOvr>
  <p:transition>
    <p:fade/>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Title, 3x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bwMode="gray">
          <a:xfrm>
            <a:off x="566647" y="932207"/>
            <a:ext cx="3756187" cy="598488"/>
          </a:xfrm>
          <a:solidFill>
            <a:srgbClr val="71B2C9"/>
          </a:solidFill>
        </p:spPr>
        <p:txBody>
          <a:bodyPr/>
          <a:lstStyle>
            <a:lvl1pPr algn="l">
              <a:defRPr b="1"/>
            </a:lvl1pPr>
          </a:lstStyle>
          <a:p>
            <a:r>
              <a:rPr lang="en-US" dirty="0"/>
              <a:t>Click to edit title</a:t>
            </a:r>
            <a:endParaRPr lang="en-GB" dirty="0"/>
          </a:p>
        </p:txBody>
      </p:sp>
      <p:sp>
        <p:nvSpPr>
          <p:cNvPr id="7" name="Content Placeholder 6"/>
          <p:cNvSpPr>
            <a:spLocks noGrp="1"/>
          </p:cNvSpPr>
          <p:nvPr>
            <p:ph sz="quarter" idx="12" hasCustomPrompt="1"/>
          </p:nvPr>
        </p:nvSpPr>
        <p:spPr>
          <a:xfrm>
            <a:off x="566641" y="1763717"/>
            <a:ext cx="3800887" cy="4878387"/>
          </a:xfrm>
        </p:spPr>
        <p:txBody>
          <a:bodyPr/>
          <a:lstStyle>
            <a:lvl1pPr>
              <a:defRPr/>
            </a:lvl1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9" name="Content Placeholder 8"/>
          <p:cNvSpPr>
            <a:spLocks noGrp="1"/>
          </p:cNvSpPr>
          <p:nvPr>
            <p:ph sz="quarter" idx="13" hasCustomPrompt="1"/>
          </p:nvPr>
        </p:nvSpPr>
        <p:spPr>
          <a:xfrm>
            <a:off x="4818449" y="1763717"/>
            <a:ext cx="3802882" cy="4878387"/>
          </a:xfrm>
        </p:spPr>
        <p:txBody>
          <a:bodyPr/>
          <a:lstStyle>
            <a:lvl1pPr>
              <a:defRPr/>
            </a:lvl1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1" name="Content Placeholder 10"/>
          <p:cNvSpPr>
            <a:spLocks noGrp="1"/>
          </p:cNvSpPr>
          <p:nvPr>
            <p:ph sz="quarter" idx="14" hasCustomPrompt="1"/>
          </p:nvPr>
        </p:nvSpPr>
        <p:spPr>
          <a:xfrm>
            <a:off x="9072248" y="1763717"/>
            <a:ext cx="3800886" cy="4878387"/>
          </a:xfrm>
        </p:spPr>
        <p:txBody>
          <a:bodyPr/>
          <a:lstStyle>
            <a:lvl1pPr>
              <a:defRPr/>
            </a:lvl1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2662393943"/>
      </p:ext>
    </p:extLst>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Fly/Statement - 1 picture">
    <p:bg>
      <p:bgPr>
        <a:solidFill>
          <a:schemeClr val="bg2"/>
        </a:solidFill>
        <a:effectLst/>
      </p:bgPr>
    </p:bg>
    <p:spTree>
      <p:nvGrpSpPr>
        <p:cNvPr id="1" name=""/>
        <p:cNvGrpSpPr/>
        <p:nvPr/>
      </p:nvGrpSpPr>
      <p:grpSpPr>
        <a:xfrm>
          <a:off x="0" y="0"/>
          <a:ext cx="0" cy="0"/>
          <a:chOff x="0" y="0"/>
          <a:chExt cx="0" cy="0"/>
        </a:xfrm>
      </p:grpSpPr>
      <p:sp>
        <p:nvSpPr>
          <p:cNvPr id="13" name="Rectangle 6"/>
          <p:cNvSpPr/>
          <p:nvPr userDrawn="1"/>
        </p:nvSpPr>
        <p:spPr bwMode="gray">
          <a:xfrm>
            <a:off x="0" y="5"/>
            <a:ext cx="13439775" cy="7561263"/>
          </a:xfrm>
          <a:custGeom>
            <a:avLst/>
            <a:gdLst/>
            <a:ahLst/>
            <a:cxnLst/>
            <a:rect l="l" t="t" r="r" b="b"/>
            <a:pathLst>
              <a:path w="13439775" h="7561263">
                <a:moveTo>
                  <a:pt x="180000" y="180001"/>
                </a:moveTo>
                <a:lnTo>
                  <a:pt x="180000" y="7381263"/>
                </a:lnTo>
                <a:lnTo>
                  <a:pt x="13259775" y="7381263"/>
                </a:lnTo>
                <a:lnTo>
                  <a:pt x="13259775" y="180001"/>
                </a:lnTo>
                <a:close/>
                <a:moveTo>
                  <a:pt x="0" y="0"/>
                </a:moveTo>
                <a:lnTo>
                  <a:pt x="180000" y="0"/>
                </a:lnTo>
                <a:lnTo>
                  <a:pt x="180000" y="1"/>
                </a:lnTo>
                <a:lnTo>
                  <a:pt x="13259775" y="1"/>
                </a:lnTo>
                <a:lnTo>
                  <a:pt x="13259775" y="0"/>
                </a:lnTo>
                <a:lnTo>
                  <a:pt x="13439775" y="0"/>
                </a:lnTo>
                <a:lnTo>
                  <a:pt x="13439775" y="7381263"/>
                </a:lnTo>
                <a:lnTo>
                  <a:pt x="13439775" y="7561263"/>
                </a:lnTo>
                <a:lnTo>
                  <a:pt x="13259775" y="7561263"/>
                </a:lnTo>
                <a:lnTo>
                  <a:pt x="180000" y="7561263"/>
                </a:lnTo>
                <a:lnTo>
                  <a:pt x="90001" y="7561263"/>
                </a:lnTo>
                <a:lnTo>
                  <a:pt x="0" y="756126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44000" tIns="72000" rIns="144000" bIns="72000" numCol="1" spcCol="0" rtlCol="0" fromWordArt="0" anchor="ctr" anchorCtr="0" forceAA="0" compatLnSpc="1">
            <a:prstTxWarp prst="textNoShape">
              <a:avLst/>
            </a:prstTxWarp>
            <a:noAutofit/>
          </a:bodyPr>
          <a:lstStyle/>
          <a:p>
            <a:pPr algn="ctr">
              <a:lnSpc>
                <a:spcPct val="110000"/>
              </a:lnSpc>
              <a:spcBef>
                <a:spcPts val="2400"/>
              </a:spcBef>
              <a:buClr>
                <a:schemeClr val="bg2"/>
              </a:buClr>
            </a:pPr>
            <a:endParaRPr lang="en-GB" sz="2000" dirty="0">
              <a:solidFill>
                <a:schemeClr val="bg1"/>
              </a:solidFill>
            </a:endParaRPr>
          </a:p>
        </p:txBody>
      </p:sp>
      <p:sp>
        <p:nvSpPr>
          <p:cNvPr id="2" name="Title 1"/>
          <p:cNvSpPr>
            <a:spLocks noGrp="1"/>
          </p:cNvSpPr>
          <p:nvPr>
            <p:ph type="ctrTitle" hasCustomPrompt="1"/>
          </p:nvPr>
        </p:nvSpPr>
        <p:spPr bwMode="gray">
          <a:xfrm>
            <a:off x="516930" y="3211793"/>
            <a:ext cx="2320089" cy="598488"/>
          </a:xfrm>
          <a:solidFill>
            <a:srgbClr val="F57B29"/>
          </a:solidFill>
        </p:spPr>
        <p:txBody>
          <a:bodyPr wrap="none" lIns="82819" tIns="72000" rIns="82819" bIns="0" rtlCol="0" anchor="ctr">
            <a:spAutoFit/>
          </a:bodyPr>
          <a:lstStyle>
            <a:lvl1pPr algn="l">
              <a:defRPr lang="en-GB" baseline="0" dirty="0"/>
            </a:lvl1pPr>
          </a:lstStyle>
          <a:p>
            <a:pPr marL="0" lvl="0" indent="0" algn="l">
              <a:spcBef>
                <a:spcPct val="20000"/>
              </a:spcBef>
              <a:buFont typeface="Arial" panose="020B0604020202020204" pitchFamily="34" charset="0"/>
            </a:pPr>
            <a:r>
              <a:rPr lang="en-US" dirty="0"/>
              <a:t>Fly style 1</a:t>
            </a:r>
            <a:endParaRPr lang="en-GB" dirty="0"/>
          </a:p>
        </p:txBody>
      </p:sp>
      <p:sp>
        <p:nvSpPr>
          <p:cNvPr id="6" name="Text Placeholder 5"/>
          <p:cNvSpPr>
            <a:spLocks noGrp="1"/>
          </p:cNvSpPr>
          <p:nvPr>
            <p:ph type="body" sz="quarter" idx="12" hasCustomPrompt="1"/>
          </p:nvPr>
        </p:nvSpPr>
        <p:spPr>
          <a:xfrm>
            <a:off x="516930" y="4511832"/>
            <a:ext cx="3468056" cy="525785"/>
          </a:xfrm>
          <a:solidFill>
            <a:srgbClr val="71B2C9"/>
          </a:solidFill>
        </p:spPr>
        <p:txBody>
          <a:bodyPr wrap="none" lIns="72000" tIns="0" bIns="0">
            <a:spAutoFit/>
          </a:bodyPr>
          <a:lstStyle>
            <a:lvl1pPr marL="0" indent="0">
              <a:lnSpc>
                <a:spcPts val="4100"/>
              </a:lnSpc>
              <a:spcBef>
                <a:spcPts val="600"/>
              </a:spcBef>
              <a:spcAft>
                <a:spcPts val="0"/>
              </a:spcAft>
              <a:buNone/>
              <a:defRPr sz="2800" b="1">
                <a:solidFill>
                  <a:schemeClr val="bg1"/>
                </a:solidFill>
                <a:latin typeface="+mj-lt"/>
              </a:defRPr>
            </a:lvl1pPr>
            <a:lvl2pPr marL="525902" indent="0">
              <a:buNone/>
              <a:defRPr/>
            </a:lvl2pPr>
            <a:lvl3pPr marL="1051804" indent="0">
              <a:buNone/>
              <a:defRPr/>
            </a:lvl3pPr>
            <a:lvl4pPr marL="1577706" indent="0">
              <a:buNone/>
              <a:defRPr/>
            </a:lvl4pPr>
            <a:lvl5pPr marL="2103606" indent="0">
              <a:buNone/>
              <a:defRPr/>
            </a:lvl5pPr>
          </a:lstStyle>
          <a:p>
            <a:pPr lvl="0"/>
            <a:r>
              <a:rPr lang="en-US" dirty="0"/>
              <a:t>Click to edit subtitle</a:t>
            </a:r>
          </a:p>
        </p:txBody>
      </p:sp>
      <p:sp>
        <p:nvSpPr>
          <p:cNvPr id="19" name="TextBox 18"/>
          <p:cNvSpPr txBox="1"/>
          <p:nvPr userDrawn="1"/>
        </p:nvSpPr>
        <p:spPr bwMode="gray">
          <a:xfrm>
            <a:off x="555179" y="7377947"/>
            <a:ext cx="6153433" cy="180975"/>
          </a:xfrm>
          <a:prstGeom prst="rect">
            <a:avLst/>
          </a:prstGeom>
          <a:noFill/>
        </p:spPr>
        <p:txBody>
          <a:bodyPr wrap="none" lIns="0" tIns="0" rIns="0" bIns="0" rtlCol="0" anchor="ctr">
            <a:noAutofit/>
          </a:bodyPr>
          <a:lstStyle/>
          <a:p>
            <a:r>
              <a:rPr lang="en-GB" sz="700" dirty="0">
                <a:solidFill>
                  <a:schemeClr val="tx1"/>
                </a:solidFill>
                <a:latin typeface="+mn-lt"/>
              </a:rPr>
              <a:t>Document Name Here  |  Month 2016</a:t>
            </a:r>
            <a:r>
              <a:rPr lang="en-GB" sz="700" baseline="0" dirty="0">
                <a:solidFill>
                  <a:schemeClr val="tx1"/>
                </a:solidFill>
                <a:latin typeface="+mn-lt"/>
              </a:rPr>
              <a:t> </a:t>
            </a:r>
            <a:r>
              <a:rPr lang="en-GB" sz="700" dirty="0">
                <a:solidFill>
                  <a:schemeClr val="tx1"/>
                </a:solidFill>
                <a:latin typeface="+mn-lt"/>
              </a:rPr>
              <a:t>|  Version 1  |  Public  |  Internal Use Only  |  Confidential  |  Strictly  Confidential (DELETE CLASSIFICATION)</a:t>
            </a:r>
          </a:p>
        </p:txBody>
      </p:sp>
      <p:sp>
        <p:nvSpPr>
          <p:cNvPr id="11" name="TextBox 10"/>
          <p:cNvSpPr txBox="1"/>
          <p:nvPr userDrawn="1"/>
        </p:nvSpPr>
        <p:spPr>
          <a:xfrm>
            <a:off x="12856690" y="7399656"/>
            <a:ext cx="426079" cy="140423"/>
          </a:xfrm>
          <a:prstGeom prst="rect">
            <a:avLst/>
          </a:prstGeom>
          <a:noFill/>
        </p:spPr>
        <p:txBody>
          <a:bodyPr wrap="square" lIns="0" tIns="0" rIns="0" bIns="0" rtlCol="0">
            <a:spAutoFit/>
          </a:bodyPr>
          <a:lstStyle/>
          <a:p>
            <a:pPr algn="r">
              <a:lnSpc>
                <a:spcPct val="110000"/>
              </a:lnSpc>
              <a:spcBef>
                <a:spcPts val="2760"/>
              </a:spcBef>
              <a:buClr>
                <a:schemeClr val="bg2"/>
              </a:buClr>
            </a:pPr>
            <a:fld id="{08492756-E806-4604-9C5F-A6997CE6540C}" type="slidenum">
              <a:rPr lang="en-GB" sz="900" smtClean="0">
                <a:solidFill>
                  <a:schemeClr val="tx1"/>
                </a:solidFill>
                <a:latin typeface="Segoe UI Light" panose="020B0502040204020203" pitchFamily="34" charset="0"/>
              </a:rPr>
              <a:pPr algn="r">
                <a:lnSpc>
                  <a:spcPct val="110000"/>
                </a:lnSpc>
                <a:spcBef>
                  <a:spcPts val="2760"/>
                </a:spcBef>
                <a:buClr>
                  <a:schemeClr val="bg2"/>
                </a:buClr>
              </a:pPr>
              <a:t>‹#›</a:t>
            </a:fld>
            <a:endParaRPr lang="en-GB" sz="900" dirty="0" err="1">
              <a:solidFill>
                <a:schemeClr val="tx1"/>
              </a:solidFill>
              <a:latin typeface="Segoe UI Light" panose="020B0502040204020203" pitchFamily="34" charset="0"/>
            </a:endParaRPr>
          </a:p>
        </p:txBody>
      </p:sp>
      <p:pic>
        <p:nvPicPr>
          <p:cNvPr id="15" name="Picture 1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16930" y="6440720"/>
            <a:ext cx="4006375" cy="756000"/>
          </a:xfrm>
          <a:prstGeom prst="rect">
            <a:avLst/>
          </a:prstGeom>
        </p:spPr>
      </p:pic>
      <p:pic>
        <p:nvPicPr>
          <p:cNvPr id="12" name="Picture 11"/>
          <p:cNvPicPr>
            <a:picLocks noChangeAspect="1"/>
          </p:cNvPicPr>
          <p:nvPr userDrawn="1"/>
        </p:nvPicPr>
        <p:blipFill rotWithShape="1">
          <a:blip r:embed="rId3">
            <a:extLst>
              <a:ext uri="{28A0092B-C50C-407E-A947-70E740481C1C}">
                <a14:useLocalDpi xmlns:a14="http://schemas.microsoft.com/office/drawing/2010/main" val="0"/>
              </a:ext>
            </a:extLst>
          </a:blip>
          <a:srcRect t="12793" b="-567"/>
          <a:stretch/>
        </p:blipFill>
        <p:spPr bwMode="auto">
          <a:xfrm>
            <a:off x="9252094" y="180231"/>
            <a:ext cx="4030675" cy="7197716"/>
          </a:xfrm>
          <a:prstGeom prst="rect">
            <a:avLst/>
          </a:prstGeom>
          <a:solidFill>
            <a:srgbClr val="FFFFFF"/>
          </a:solidFill>
          <a:ln>
            <a:noFill/>
          </a:ln>
        </p:spPr>
      </p:pic>
      <p:pic>
        <p:nvPicPr>
          <p:cNvPr id="14" name="Content Placeholder 3"/>
          <p:cNvPicPr>
            <a:picLocks noChangeAspect="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9962435" y="158522"/>
            <a:ext cx="3398837"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615767733"/>
      </p:ext>
    </p:extLst>
  </p:cSld>
  <p:clrMapOvr>
    <a:masterClrMapping/>
  </p:clrMapOvr>
  <p:transition>
    <p:fade/>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Title, 3xContent, Base, Source">
    <p:spTree>
      <p:nvGrpSpPr>
        <p:cNvPr id="1" name=""/>
        <p:cNvGrpSpPr/>
        <p:nvPr/>
      </p:nvGrpSpPr>
      <p:grpSpPr>
        <a:xfrm>
          <a:off x="0" y="0"/>
          <a:ext cx="0" cy="0"/>
          <a:chOff x="0" y="0"/>
          <a:chExt cx="0" cy="0"/>
        </a:xfrm>
      </p:grpSpPr>
      <p:sp>
        <p:nvSpPr>
          <p:cNvPr id="2" name="Title 1"/>
          <p:cNvSpPr>
            <a:spLocks noGrp="1"/>
          </p:cNvSpPr>
          <p:nvPr>
            <p:ph type="title" hasCustomPrompt="1"/>
          </p:nvPr>
        </p:nvSpPr>
        <p:spPr bwMode="gray">
          <a:xfrm>
            <a:off x="566647" y="932207"/>
            <a:ext cx="3756187" cy="598488"/>
          </a:xfrm>
          <a:solidFill>
            <a:srgbClr val="71B2C9"/>
          </a:solidFill>
        </p:spPr>
        <p:txBody>
          <a:bodyPr/>
          <a:lstStyle>
            <a:lvl1pPr algn="l">
              <a:defRPr b="1"/>
            </a:lvl1pPr>
          </a:lstStyle>
          <a:p>
            <a:r>
              <a:rPr lang="en-US" dirty="0"/>
              <a:t>Click to edit title</a:t>
            </a:r>
            <a:endParaRPr lang="en-GB" dirty="0"/>
          </a:p>
        </p:txBody>
      </p:sp>
      <p:sp>
        <p:nvSpPr>
          <p:cNvPr id="7" name="Content Placeholder 6"/>
          <p:cNvSpPr>
            <a:spLocks noGrp="1"/>
          </p:cNvSpPr>
          <p:nvPr>
            <p:ph sz="quarter" idx="14" hasCustomPrompt="1"/>
          </p:nvPr>
        </p:nvSpPr>
        <p:spPr>
          <a:xfrm>
            <a:off x="566641" y="1763712"/>
            <a:ext cx="3800887" cy="4699001"/>
          </a:xfrm>
        </p:spPr>
        <p:txBody>
          <a:bodyPr/>
          <a:lstStyle>
            <a:lvl1pPr>
              <a:defRPr/>
            </a:lvl1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9" name="Content Placeholder 8"/>
          <p:cNvSpPr>
            <a:spLocks noGrp="1"/>
          </p:cNvSpPr>
          <p:nvPr>
            <p:ph sz="quarter" idx="15" hasCustomPrompt="1"/>
          </p:nvPr>
        </p:nvSpPr>
        <p:spPr>
          <a:xfrm>
            <a:off x="4818449" y="1763712"/>
            <a:ext cx="3802882" cy="4699001"/>
          </a:xfrm>
        </p:spPr>
        <p:txBody>
          <a:bodyPr/>
          <a:lstStyle>
            <a:lvl1pPr>
              <a:defRPr baseline="0"/>
            </a:lvl1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1" name="Content Placeholder 10"/>
          <p:cNvSpPr>
            <a:spLocks noGrp="1"/>
          </p:cNvSpPr>
          <p:nvPr>
            <p:ph sz="quarter" idx="16" hasCustomPrompt="1"/>
          </p:nvPr>
        </p:nvSpPr>
        <p:spPr>
          <a:xfrm>
            <a:off x="9072248" y="1763712"/>
            <a:ext cx="3800886" cy="4699001"/>
          </a:xfrm>
        </p:spPr>
        <p:txBody>
          <a:bodyPr/>
          <a:lstStyle>
            <a:lvl1pPr>
              <a:defRPr baseline="0"/>
            </a:lvl1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8" name="Text Placeholder 3"/>
          <p:cNvSpPr>
            <a:spLocks noGrp="1"/>
          </p:cNvSpPr>
          <p:nvPr>
            <p:ph type="body" sz="quarter" idx="13" hasCustomPrompt="1"/>
          </p:nvPr>
        </p:nvSpPr>
        <p:spPr>
          <a:xfrm>
            <a:off x="9072565" y="6642100"/>
            <a:ext cx="3840162" cy="180000"/>
          </a:xfrm>
          <a:noFill/>
        </p:spPr>
        <p:txBody>
          <a:bodyPr lIns="0" tIns="0" rIns="0" bIns="0" anchor="ctr">
            <a:noAutofit/>
          </a:bodyPr>
          <a:lstStyle>
            <a:lvl1pPr marL="0" indent="0" algn="r">
              <a:buFontTx/>
              <a:buNone/>
              <a:defRPr sz="800"/>
            </a:lvl1pPr>
            <a:lvl2pPr marL="525902" indent="0">
              <a:buFontTx/>
              <a:buNone/>
              <a:defRPr/>
            </a:lvl2pPr>
            <a:lvl3pPr marL="1051804" indent="0">
              <a:buFontTx/>
              <a:buNone/>
              <a:defRPr/>
            </a:lvl3pPr>
            <a:lvl4pPr marL="1577706" indent="0">
              <a:buFontTx/>
              <a:buNone/>
              <a:defRPr/>
            </a:lvl4pPr>
            <a:lvl5pPr marL="2103606" indent="0">
              <a:buFontTx/>
              <a:buNone/>
              <a:defRPr/>
            </a:lvl5pPr>
          </a:lstStyle>
          <a:p>
            <a:pPr lvl="0"/>
            <a:r>
              <a:rPr lang="en-US" dirty="0"/>
              <a:t>Click to add source</a:t>
            </a:r>
          </a:p>
        </p:txBody>
      </p:sp>
      <p:sp>
        <p:nvSpPr>
          <p:cNvPr id="10" name="Text Placeholder 3"/>
          <p:cNvSpPr>
            <a:spLocks noGrp="1"/>
          </p:cNvSpPr>
          <p:nvPr>
            <p:ph type="body" sz="quarter" idx="17" hasCustomPrompt="1"/>
          </p:nvPr>
        </p:nvSpPr>
        <p:spPr>
          <a:xfrm>
            <a:off x="566646" y="6642100"/>
            <a:ext cx="8055071" cy="180000"/>
          </a:xfrm>
          <a:noFill/>
        </p:spPr>
        <p:txBody>
          <a:bodyPr lIns="0" tIns="0" rIns="0" bIns="0" anchor="ctr">
            <a:noAutofit/>
          </a:bodyPr>
          <a:lstStyle>
            <a:lvl1pPr marL="0" indent="0" algn="l">
              <a:buFontTx/>
              <a:buNone/>
              <a:defRPr sz="800"/>
            </a:lvl1pPr>
            <a:lvl2pPr marL="525902" indent="0">
              <a:buFontTx/>
              <a:buNone/>
              <a:defRPr/>
            </a:lvl2pPr>
            <a:lvl3pPr marL="1051804" indent="0">
              <a:buFontTx/>
              <a:buNone/>
              <a:defRPr/>
            </a:lvl3pPr>
            <a:lvl4pPr marL="1577706" indent="0">
              <a:buFontTx/>
              <a:buNone/>
              <a:defRPr/>
            </a:lvl4pPr>
            <a:lvl5pPr marL="2103606" indent="0">
              <a:buFontTx/>
              <a:buNone/>
              <a:defRPr/>
            </a:lvl5pPr>
          </a:lstStyle>
          <a:p>
            <a:pPr lvl="0"/>
            <a:r>
              <a:rPr lang="en-US" dirty="0"/>
              <a:t>Click to add base</a:t>
            </a:r>
          </a:p>
        </p:txBody>
      </p:sp>
    </p:spTree>
    <p:extLst>
      <p:ext uri="{BB962C8B-B14F-4D97-AF65-F5344CB8AC3E}">
        <p14:creationId xmlns:p14="http://schemas.microsoft.com/office/powerpoint/2010/main" val="950334476"/>
      </p:ext>
    </p:extLst>
  </p:cSld>
  <p:clrMapOvr>
    <a:masterClrMapping/>
  </p:clrMapOvr>
  <p:transition>
    <p:fade/>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Title, Subtitle, 3x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bwMode="gray">
          <a:xfrm>
            <a:off x="566647" y="942043"/>
            <a:ext cx="3756187" cy="598488"/>
          </a:xfrm>
          <a:solidFill>
            <a:srgbClr val="71B2C9"/>
          </a:solidFill>
        </p:spPr>
        <p:txBody>
          <a:bodyPr/>
          <a:lstStyle>
            <a:lvl1pPr algn="l">
              <a:defRPr b="1">
                <a:latin typeface="+mj-lt"/>
              </a:defRPr>
            </a:lvl1pPr>
          </a:lstStyle>
          <a:p>
            <a:r>
              <a:rPr lang="en-US" dirty="0"/>
              <a:t>Click to edit title</a:t>
            </a:r>
            <a:endParaRPr lang="en-GB" dirty="0"/>
          </a:p>
        </p:txBody>
      </p:sp>
      <p:sp>
        <p:nvSpPr>
          <p:cNvPr id="7" name="Content Placeholder 6"/>
          <p:cNvSpPr>
            <a:spLocks noGrp="1"/>
          </p:cNvSpPr>
          <p:nvPr>
            <p:ph sz="quarter" idx="13" hasCustomPrompt="1"/>
          </p:nvPr>
        </p:nvSpPr>
        <p:spPr>
          <a:xfrm>
            <a:off x="566641" y="2235809"/>
            <a:ext cx="3800887" cy="4406297"/>
          </a:xfrm>
        </p:spPr>
        <p:txBody>
          <a:bodyPr/>
          <a:lstStyle>
            <a:lvl1pPr>
              <a:defRPr/>
            </a:lvl1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0" name="Content Placeholder 9"/>
          <p:cNvSpPr>
            <a:spLocks noGrp="1"/>
          </p:cNvSpPr>
          <p:nvPr>
            <p:ph sz="quarter" idx="14" hasCustomPrompt="1"/>
          </p:nvPr>
        </p:nvSpPr>
        <p:spPr>
          <a:xfrm>
            <a:off x="4818449" y="2235809"/>
            <a:ext cx="3802882" cy="4406297"/>
          </a:xfrm>
        </p:spPr>
        <p:txBody>
          <a:bodyPr/>
          <a:lstStyle>
            <a:lvl1pPr>
              <a:defRPr/>
            </a:lvl1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2" name="Content Placeholder 11"/>
          <p:cNvSpPr>
            <a:spLocks noGrp="1"/>
          </p:cNvSpPr>
          <p:nvPr>
            <p:ph sz="quarter" idx="15" hasCustomPrompt="1"/>
          </p:nvPr>
        </p:nvSpPr>
        <p:spPr>
          <a:xfrm>
            <a:off x="9072248" y="2235809"/>
            <a:ext cx="3800886" cy="4406297"/>
          </a:xfrm>
        </p:spPr>
        <p:txBody>
          <a:bodyPr/>
          <a:lstStyle>
            <a:lvl1pPr>
              <a:defRPr/>
            </a:lvl1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8" name="Text Placeholder 5"/>
          <p:cNvSpPr>
            <a:spLocks noGrp="1"/>
          </p:cNvSpPr>
          <p:nvPr>
            <p:ph type="body" sz="quarter" idx="16" hasCustomPrompt="1"/>
          </p:nvPr>
        </p:nvSpPr>
        <p:spPr bwMode="gray">
          <a:xfrm>
            <a:off x="558767" y="1662010"/>
            <a:ext cx="2536254" cy="406265"/>
          </a:xfrm>
          <a:solidFill>
            <a:schemeClr val="tx2"/>
          </a:solidFill>
        </p:spPr>
        <p:txBody>
          <a:bodyPr vert="horz" wrap="none" lIns="72000" tIns="0" rIns="72000" bIns="0" rtlCol="0" anchor="ctr">
            <a:spAutoFit/>
          </a:bodyPr>
          <a:lstStyle>
            <a:lvl1pPr>
              <a:buFontTx/>
              <a:buNone/>
              <a:defRPr lang="en-US" sz="2400" b="1" dirty="0" smtClean="0">
                <a:solidFill>
                  <a:schemeClr val="bg1"/>
                </a:solidFill>
              </a:defRPr>
            </a:lvl1pPr>
          </a:lstStyle>
          <a:p>
            <a:pPr marL="0" lvl="0" indent="0" defTabSz="914400">
              <a:spcBef>
                <a:spcPts val="300"/>
              </a:spcBef>
              <a:spcAft>
                <a:spcPts val="300"/>
              </a:spcAft>
              <a:buFontTx/>
              <a:buNone/>
            </a:pPr>
            <a:r>
              <a:rPr lang="en-US" dirty="0"/>
              <a:t>Click to edit text</a:t>
            </a:r>
          </a:p>
        </p:txBody>
      </p:sp>
    </p:spTree>
    <p:extLst>
      <p:ext uri="{BB962C8B-B14F-4D97-AF65-F5344CB8AC3E}">
        <p14:creationId xmlns:p14="http://schemas.microsoft.com/office/powerpoint/2010/main" val="2674215230"/>
      </p:ext>
    </p:extLst>
  </p:cSld>
  <p:clrMapOvr>
    <a:masterClrMapping/>
  </p:clrMapOvr>
  <p:transition>
    <p:fade/>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Title, Subtitle, 3xContent v3, Base, Source">
    <p:spTree>
      <p:nvGrpSpPr>
        <p:cNvPr id="1" name=""/>
        <p:cNvGrpSpPr/>
        <p:nvPr/>
      </p:nvGrpSpPr>
      <p:grpSpPr>
        <a:xfrm>
          <a:off x="0" y="0"/>
          <a:ext cx="0" cy="0"/>
          <a:chOff x="0" y="0"/>
          <a:chExt cx="0" cy="0"/>
        </a:xfrm>
      </p:grpSpPr>
      <p:sp>
        <p:nvSpPr>
          <p:cNvPr id="2" name="Title 1"/>
          <p:cNvSpPr>
            <a:spLocks noGrp="1"/>
          </p:cNvSpPr>
          <p:nvPr>
            <p:ph type="title" hasCustomPrompt="1"/>
          </p:nvPr>
        </p:nvSpPr>
        <p:spPr bwMode="gray">
          <a:xfrm>
            <a:off x="566647" y="942043"/>
            <a:ext cx="3756187" cy="598488"/>
          </a:xfrm>
          <a:solidFill>
            <a:srgbClr val="71B2C9"/>
          </a:solidFill>
        </p:spPr>
        <p:txBody>
          <a:bodyPr/>
          <a:lstStyle>
            <a:lvl1pPr algn="l">
              <a:defRPr b="1">
                <a:latin typeface="+mj-lt"/>
              </a:defRPr>
            </a:lvl1pPr>
          </a:lstStyle>
          <a:p>
            <a:r>
              <a:rPr lang="en-US" dirty="0"/>
              <a:t>Click to edit title</a:t>
            </a:r>
            <a:endParaRPr lang="en-GB" dirty="0"/>
          </a:p>
        </p:txBody>
      </p:sp>
      <p:sp>
        <p:nvSpPr>
          <p:cNvPr id="7" name="Content Placeholder 6"/>
          <p:cNvSpPr>
            <a:spLocks noGrp="1"/>
          </p:cNvSpPr>
          <p:nvPr>
            <p:ph sz="quarter" idx="16" hasCustomPrompt="1"/>
          </p:nvPr>
        </p:nvSpPr>
        <p:spPr>
          <a:xfrm>
            <a:off x="566641" y="2235803"/>
            <a:ext cx="3800887" cy="4226911"/>
          </a:xfrm>
        </p:spPr>
        <p:txBody>
          <a:bodyPr/>
          <a:lstStyle>
            <a:lvl1pPr>
              <a:defRPr/>
            </a:lvl1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0" name="Content Placeholder 9"/>
          <p:cNvSpPr>
            <a:spLocks noGrp="1"/>
          </p:cNvSpPr>
          <p:nvPr>
            <p:ph sz="quarter" idx="17" hasCustomPrompt="1"/>
          </p:nvPr>
        </p:nvSpPr>
        <p:spPr>
          <a:xfrm>
            <a:off x="4818449" y="2235803"/>
            <a:ext cx="3802882" cy="4226911"/>
          </a:xfrm>
        </p:spPr>
        <p:txBody>
          <a:bodyPr/>
          <a:lstStyle>
            <a:lvl1pPr>
              <a:defRPr/>
            </a:lvl1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3" name="Content Placeholder 12"/>
          <p:cNvSpPr>
            <a:spLocks noGrp="1"/>
          </p:cNvSpPr>
          <p:nvPr>
            <p:ph sz="quarter" idx="18" hasCustomPrompt="1"/>
          </p:nvPr>
        </p:nvSpPr>
        <p:spPr>
          <a:xfrm>
            <a:off x="9072248" y="2235803"/>
            <a:ext cx="3800886" cy="4226911"/>
          </a:xfrm>
        </p:spPr>
        <p:txBody>
          <a:bodyPr/>
          <a:lstStyle>
            <a:lvl1pPr>
              <a:defRPr/>
            </a:lvl1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1" name="Text Placeholder 5"/>
          <p:cNvSpPr>
            <a:spLocks noGrp="1"/>
          </p:cNvSpPr>
          <p:nvPr>
            <p:ph type="body" sz="quarter" idx="14" hasCustomPrompt="1"/>
          </p:nvPr>
        </p:nvSpPr>
        <p:spPr bwMode="gray">
          <a:xfrm>
            <a:off x="558767" y="1662010"/>
            <a:ext cx="2536254" cy="406265"/>
          </a:xfrm>
          <a:solidFill>
            <a:schemeClr val="tx2"/>
          </a:solidFill>
        </p:spPr>
        <p:txBody>
          <a:bodyPr vert="horz" wrap="none" lIns="72000" tIns="0" rIns="72000" bIns="0" rtlCol="0" anchor="ctr">
            <a:spAutoFit/>
          </a:bodyPr>
          <a:lstStyle>
            <a:lvl1pPr>
              <a:buFontTx/>
              <a:buNone/>
              <a:defRPr lang="en-US" sz="2400" b="1" dirty="0" smtClean="0">
                <a:solidFill>
                  <a:schemeClr val="bg1"/>
                </a:solidFill>
              </a:defRPr>
            </a:lvl1pPr>
          </a:lstStyle>
          <a:p>
            <a:pPr marL="0" lvl="0" indent="0" defTabSz="914400">
              <a:spcBef>
                <a:spcPts val="300"/>
              </a:spcBef>
              <a:spcAft>
                <a:spcPts val="300"/>
              </a:spcAft>
              <a:buFontTx/>
              <a:buNone/>
            </a:pPr>
            <a:r>
              <a:rPr lang="en-US" dirty="0"/>
              <a:t>Click to edit text</a:t>
            </a:r>
          </a:p>
        </p:txBody>
      </p:sp>
      <p:sp>
        <p:nvSpPr>
          <p:cNvPr id="9" name="Text Placeholder 3"/>
          <p:cNvSpPr>
            <a:spLocks noGrp="1"/>
          </p:cNvSpPr>
          <p:nvPr>
            <p:ph type="body" sz="quarter" idx="13" hasCustomPrompt="1"/>
          </p:nvPr>
        </p:nvSpPr>
        <p:spPr>
          <a:xfrm>
            <a:off x="9072565" y="6642100"/>
            <a:ext cx="3840162" cy="180000"/>
          </a:xfrm>
          <a:noFill/>
        </p:spPr>
        <p:txBody>
          <a:bodyPr lIns="0" tIns="0" rIns="0" bIns="0" anchor="ctr">
            <a:noAutofit/>
          </a:bodyPr>
          <a:lstStyle>
            <a:lvl1pPr marL="0" indent="0" algn="r">
              <a:buFontTx/>
              <a:buNone/>
              <a:defRPr sz="800"/>
            </a:lvl1pPr>
            <a:lvl2pPr marL="525902" indent="0">
              <a:buFontTx/>
              <a:buNone/>
              <a:defRPr/>
            </a:lvl2pPr>
            <a:lvl3pPr marL="1051804" indent="0">
              <a:buFontTx/>
              <a:buNone/>
              <a:defRPr/>
            </a:lvl3pPr>
            <a:lvl4pPr marL="1577706" indent="0">
              <a:buFontTx/>
              <a:buNone/>
              <a:defRPr/>
            </a:lvl4pPr>
            <a:lvl5pPr marL="2103606" indent="0">
              <a:buFontTx/>
              <a:buNone/>
              <a:defRPr/>
            </a:lvl5pPr>
          </a:lstStyle>
          <a:p>
            <a:pPr lvl="0"/>
            <a:r>
              <a:rPr lang="en-US" dirty="0"/>
              <a:t>Click to add source</a:t>
            </a:r>
          </a:p>
        </p:txBody>
      </p:sp>
      <p:sp>
        <p:nvSpPr>
          <p:cNvPr id="14" name="Text Placeholder 3"/>
          <p:cNvSpPr>
            <a:spLocks noGrp="1"/>
          </p:cNvSpPr>
          <p:nvPr>
            <p:ph type="body" sz="quarter" idx="19" hasCustomPrompt="1"/>
          </p:nvPr>
        </p:nvSpPr>
        <p:spPr>
          <a:xfrm>
            <a:off x="566646" y="6642100"/>
            <a:ext cx="8055071" cy="180000"/>
          </a:xfrm>
          <a:noFill/>
        </p:spPr>
        <p:txBody>
          <a:bodyPr lIns="0" tIns="0" rIns="0" bIns="0" anchor="ctr">
            <a:noAutofit/>
          </a:bodyPr>
          <a:lstStyle>
            <a:lvl1pPr marL="0" indent="0" algn="l">
              <a:buFontTx/>
              <a:buNone/>
              <a:defRPr sz="800"/>
            </a:lvl1pPr>
            <a:lvl2pPr marL="525902" indent="0">
              <a:buFontTx/>
              <a:buNone/>
              <a:defRPr/>
            </a:lvl2pPr>
            <a:lvl3pPr marL="1051804" indent="0">
              <a:buFontTx/>
              <a:buNone/>
              <a:defRPr/>
            </a:lvl3pPr>
            <a:lvl4pPr marL="1577706" indent="0">
              <a:buFontTx/>
              <a:buNone/>
              <a:defRPr/>
            </a:lvl4pPr>
            <a:lvl5pPr marL="2103606" indent="0">
              <a:buFontTx/>
              <a:buNone/>
              <a:defRPr/>
            </a:lvl5pPr>
          </a:lstStyle>
          <a:p>
            <a:pPr lvl="0"/>
            <a:r>
              <a:rPr lang="en-US" dirty="0"/>
              <a:t>Click to add base</a:t>
            </a:r>
          </a:p>
        </p:txBody>
      </p:sp>
    </p:spTree>
    <p:extLst>
      <p:ext uri="{BB962C8B-B14F-4D97-AF65-F5344CB8AC3E}">
        <p14:creationId xmlns:p14="http://schemas.microsoft.com/office/powerpoint/2010/main" val="1382737355"/>
      </p:ext>
    </p:extLst>
  </p:cSld>
  <p:clrMapOvr>
    <a:masterClrMapping/>
  </p:clrMapOvr>
  <p:transition>
    <p:fade/>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 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bwMode="gray">
          <a:xfrm>
            <a:off x="566647" y="932207"/>
            <a:ext cx="3756187" cy="598488"/>
          </a:xfrm>
          <a:solidFill>
            <a:srgbClr val="71B2C9"/>
          </a:solidFill>
        </p:spPr>
        <p:txBody>
          <a:bodyPr/>
          <a:lstStyle>
            <a:lvl1pPr algn="l">
              <a:defRPr b="1"/>
            </a:lvl1pPr>
          </a:lstStyle>
          <a:p>
            <a:r>
              <a:rPr lang="en-US" dirty="0"/>
              <a:t>Click to edit title</a:t>
            </a:r>
            <a:endParaRPr lang="en-GB" dirty="0"/>
          </a:p>
        </p:txBody>
      </p:sp>
    </p:spTree>
    <p:extLst>
      <p:ext uri="{BB962C8B-B14F-4D97-AF65-F5344CB8AC3E}">
        <p14:creationId xmlns:p14="http://schemas.microsoft.com/office/powerpoint/2010/main" val="423194834"/>
      </p:ext>
    </p:extLst>
  </p:cSld>
  <p:clrMapOvr>
    <a:masterClrMapping/>
  </p:clrMapOvr>
  <p:transition>
    <p:fade/>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Title Only, Base, Source">
    <p:spTree>
      <p:nvGrpSpPr>
        <p:cNvPr id="1" name=""/>
        <p:cNvGrpSpPr/>
        <p:nvPr/>
      </p:nvGrpSpPr>
      <p:grpSpPr>
        <a:xfrm>
          <a:off x="0" y="0"/>
          <a:ext cx="0" cy="0"/>
          <a:chOff x="0" y="0"/>
          <a:chExt cx="0" cy="0"/>
        </a:xfrm>
      </p:grpSpPr>
      <p:sp>
        <p:nvSpPr>
          <p:cNvPr id="2" name="Title 1"/>
          <p:cNvSpPr>
            <a:spLocks noGrp="1"/>
          </p:cNvSpPr>
          <p:nvPr>
            <p:ph type="title" hasCustomPrompt="1"/>
          </p:nvPr>
        </p:nvSpPr>
        <p:spPr bwMode="gray">
          <a:xfrm>
            <a:off x="566647" y="932207"/>
            <a:ext cx="3756187" cy="598488"/>
          </a:xfrm>
          <a:solidFill>
            <a:srgbClr val="71B2C9"/>
          </a:solidFill>
        </p:spPr>
        <p:txBody>
          <a:bodyPr/>
          <a:lstStyle>
            <a:lvl1pPr algn="l">
              <a:defRPr b="1"/>
            </a:lvl1pPr>
          </a:lstStyle>
          <a:p>
            <a:r>
              <a:rPr lang="en-US" dirty="0"/>
              <a:t>Click to edit title</a:t>
            </a:r>
            <a:endParaRPr lang="en-GB" dirty="0"/>
          </a:p>
        </p:txBody>
      </p:sp>
      <p:sp>
        <p:nvSpPr>
          <p:cNvPr id="5" name="Text Placeholder 3"/>
          <p:cNvSpPr>
            <a:spLocks noGrp="1"/>
          </p:cNvSpPr>
          <p:nvPr>
            <p:ph type="body" sz="quarter" idx="13" hasCustomPrompt="1"/>
          </p:nvPr>
        </p:nvSpPr>
        <p:spPr>
          <a:xfrm>
            <a:off x="9072565" y="6642100"/>
            <a:ext cx="3840162" cy="180000"/>
          </a:xfrm>
          <a:noFill/>
        </p:spPr>
        <p:txBody>
          <a:bodyPr lIns="0" tIns="0" rIns="0" bIns="0" anchor="ctr">
            <a:noAutofit/>
          </a:bodyPr>
          <a:lstStyle>
            <a:lvl1pPr marL="0" indent="0" algn="r">
              <a:buFontTx/>
              <a:buNone/>
              <a:defRPr sz="800"/>
            </a:lvl1pPr>
            <a:lvl2pPr marL="525902" indent="0">
              <a:buFontTx/>
              <a:buNone/>
              <a:defRPr/>
            </a:lvl2pPr>
            <a:lvl3pPr marL="1051804" indent="0">
              <a:buFontTx/>
              <a:buNone/>
              <a:defRPr/>
            </a:lvl3pPr>
            <a:lvl4pPr marL="1577706" indent="0">
              <a:buFontTx/>
              <a:buNone/>
              <a:defRPr/>
            </a:lvl4pPr>
            <a:lvl5pPr marL="2103606" indent="0">
              <a:buFontTx/>
              <a:buNone/>
              <a:defRPr/>
            </a:lvl5pPr>
          </a:lstStyle>
          <a:p>
            <a:pPr lvl="0"/>
            <a:r>
              <a:rPr lang="en-US" dirty="0"/>
              <a:t>Click to add source</a:t>
            </a:r>
          </a:p>
        </p:txBody>
      </p:sp>
      <p:sp>
        <p:nvSpPr>
          <p:cNvPr id="6" name="Text Placeholder 3"/>
          <p:cNvSpPr>
            <a:spLocks noGrp="1"/>
          </p:cNvSpPr>
          <p:nvPr>
            <p:ph type="body" sz="quarter" idx="14" hasCustomPrompt="1"/>
          </p:nvPr>
        </p:nvSpPr>
        <p:spPr>
          <a:xfrm>
            <a:off x="566646" y="6642100"/>
            <a:ext cx="8055071" cy="180000"/>
          </a:xfrm>
          <a:noFill/>
        </p:spPr>
        <p:txBody>
          <a:bodyPr lIns="0" tIns="0" rIns="0" bIns="0" anchor="ctr">
            <a:noAutofit/>
          </a:bodyPr>
          <a:lstStyle>
            <a:lvl1pPr marL="0" indent="0" algn="l">
              <a:buFontTx/>
              <a:buNone/>
              <a:defRPr sz="800"/>
            </a:lvl1pPr>
            <a:lvl2pPr marL="525902" indent="0">
              <a:buFontTx/>
              <a:buNone/>
              <a:defRPr/>
            </a:lvl2pPr>
            <a:lvl3pPr marL="1051804" indent="0">
              <a:buFontTx/>
              <a:buNone/>
              <a:defRPr/>
            </a:lvl3pPr>
            <a:lvl4pPr marL="1577706" indent="0">
              <a:buFontTx/>
              <a:buNone/>
              <a:defRPr/>
            </a:lvl4pPr>
            <a:lvl5pPr marL="2103606" indent="0">
              <a:buFontTx/>
              <a:buNone/>
              <a:defRPr/>
            </a:lvl5pPr>
          </a:lstStyle>
          <a:p>
            <a:pPr lvl="0"/>
            <a:r>
              <a:rPr lang="en-US" dirty="0"/>
              <a:t>Click to add base</a:t>
            </a:r>
          </a:p>
        </p:txBody>
      </p:sp>
    </p:spTree>
    <p:extLst>
      <p:ext uri="{BB962C8B-B14F-4D97-AF65-F5344CB8AC3E}">
        <p14:creationId xmlns:p14="http://schemas.microsoft.com/office/powerpoint/2010/main" val="540607415"/>
      </p:ext>
    </p:extLst>
  </p:cSld>
  <p:clrMapOvr>
    <a:masterClrMapping/>
  </p:clrMapOvr>
  <p:transition>
    <p:fade/>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Title, Sub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bwMode="gray">
          <a:xfrm>
            <a:off x="566641" y="942043"/>
            <a:ext cx="4416432" cy="598488"/>
          </a:xfrm>
          <a:solidFill>
            <a:srgbClr val="71B2C9"/>
          </a:solidFill>
        </p:spPr>
        <p:txBody>
          <a:bodyPr/>
          <a:lstStyle>
            <a:lvl1pPr algn="l">
              <a:defRPr b="1">
                <a:latin typeface="+mj-lt"/>
              </a:defRPr>
            </a:lvl1pPr>
          </a:lstStyle>
          <a:p>
            <a:r>
              <a:rPr lang="en-US" dirty="0"/>
              <a:t>Click to Master title</a:t>
            </a:r>
            <a:endParaRPr lang="en-GB" dirty="0"/>
          </a:p>
        </p:txBody>
      </p:sp>
      <p:sp>
        <p:nvSpPr>
          <p:cNvPr id="5" name="Text Placeholder 5"/>
          <p:cNvSpPr>
            <a:spLocks noGrp="1"/>
          </p:cNvSpPr>
          <p:nvPr>
            <p:ph type="body" sz="quarter" idx="14" hasCustomPrompt="1"/>
          </p:nvPr>
        </p:nvSpPr>
        <p:spPr bwMode="gray">
          <a:xfrm>
            <a:off x="558767" y="1662010"/>
            <a:ext cx="2536254" cy="406265"/>
          </a:xfrm>
          <a:solidFill>
            <a:schemeClr val="tx2"/>
          </a:solidFill>
        </p:spPr>
        <p:txBody>
          <a:bodyPr vert="horz" wrap="none" lIns="72000" tIns="0" rIns="72000" bIns="0" rtlCol="0" anchor="ctr">
            <a:spAutoFit/>
          </a:bodyPr>
          <a:lstStyle>
            <a:lvl1pPr>
              <a:buFontTx/>
              <a:buNone/>
              <a:defRPr lang="en-US" sz="2400" b="1" dirty="0" smtClean="0">
                <a:solidFill>
                  <a:schemeClr val="bg1"/>
                </a:solidFill>
              </a:defRPr>
            </a:lvl1pPr>
          </a:lstStyle>
          <a:p>
            <a:pPr marL="0" lvl="0" indent="0" defTabSz="914400">
              <a:spcBef>
                <a:spcPts val="300"/>
              </a:spcBef>
              <a:spcAft>
                <a:spcPts val="300"/>
              </a:spcAft>
              <a:buFontTx/>
              <a:buNone/>
            </a:pPr>
            <a:r>
              <a:rPr lang="en-US" dirty="0"/>
              <a:t>Click to edit text</a:t>
            </a:r>
          </a:p>
        </p:txBody>
      </p:sp>
    </p:spTree>
    <p:extLst>
      <p:ext uri="{BB962C8B-B14F-4D97-AF65-F5344CB8AC3E}">
        <p14:creationId xmlns:p14="http://schemas.microsoft.com/office/powerpoint/2010/main" val="2072371609"/>
      </p:ext>
    </p:extLst>
  </p:cSld>
  <p:clrMapOvr>
    <a:masterClrMapping/>
  </p:clrMapOvr>
  <p:transition>
    <p:fade/>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Title, Subtitle Only, Base, Source">
    <p:spTree>
      <p:nvGrpSpPr>
        <p:cNvPr id="1" name=""/>
        <p:cNvGrpSpPr/>
        <p:nvPr/>
      </p:nvGrpSpPr>
      <p:grpSpPr>
        <a:xfrm>
          <a:off x="0" y="0"/>
          <a:ext cx="0" cy="0"/>
          <a:chOff x="0" y="0"/>
          <a:chExt cx="0" cy="0"/>
        </a:xfrm>
      </p:grpSpPr>
      <p:sp>
        <p:nvSpPr>
          <p:cNvPr id="2" name="Title 1"/>
          <p:cNvSpPr>
            <a:spLocks noGrp="1"/>
          </p:cNvSpPr>
          <p:nvPr>
            <p:ph type="title" hasCustomPrompt="1"/>
          </p:nvPr>
        </p:nvSpPr>
        <p:spPr bwMode="gray">
          <a:xfrm>
            <a:off x="566641" y="942043"/>
            <a:ext cx="4416432" cy="598488"/>
          </a:xfrm>
          <a:solidFill>
            <a:srgbClr val="71B2C9"/>
          </a:solidFill>
        </p:spPr>
        <p:txBody>
          <a:bodyPr/>
          <a:lstStyle>
            <a:lvl1pPr algn="l">
              <a:defRPr b="1">
                <a:latin typeface="+mj-lt"/>
              </a:defRPr>
            </a:lvl1pPr>
          </a:lstStyle>
          <a:p>
            <a:r>
              <a:rPr lang="en-US" dirty="0"/>
              <a:t>Click to Master title</a:t>
            </a:r>
            <a:endParaRPr lang="en-GB" dirty="0"/>
          </a:p>
        </p:txBody>
      </p:sp>
      <p:sp>
        <p:nvSpPr>
          <p:cNvPr id="7" name="Text Placeholder 5"/>
          <p:cNvSpPr>
            <a:spLocks noGrp="1"/>
          </p:cNvSpPr>
          <p:nvPr>
            <p:ph type="body" sz="quarter" idx="14" hasCustomPrompt="1"/>
          </p:nvPr>
        </p:nvSpPr>
        <p:spPr bwMode="gray">
          <a:xfrm>
            <a:off x="558767" y="1662010"/>
            <a:ext cx="2536254" cy="406265"/>
          </a:xfrm>
          <a:solidFill>
            <a:schemeClr val="tx2"/>
          </a:solidFill>
        </p:spPr>
        <p:txBody>
          <a:bodyPr vert="horz" wrap="none" lIns="72000" tIns="0" rIns="72000" bIns="0" rtlCol="0" anchor="ctr">
            <a:spAutoFit/>
          </a:bodyPr>
          <a:lstStyle>
            <a:lvl1pPr>
              <a:buFontTx/>
              <a:buNone/>
              <a:defRPr lang="en-US" sz="2400" b="1" dirty="0" smtClean="0">
                <a:solidFill>
                  <a:schemeClr val="bg1"/>
                </a:solidFill>
              </a:defRPr>
            </a:lvl1pPr>
          </a:lstStyle>
          <a:p>
            <a:pPr marL="0" lvl="0" indent="0" defTabSz="914400">
              <a:spcBef>
                <a:spcPts val="300"/>
              </a:spcBef>
              <a:spcAft>
                <a:spcPts val="300"/>
              </a:spcAft>
              <a:buFontTx/>
              <a:buNone/>
            </a:pPr>
            <a:r>
              <a:rPr lang="en-US" dirty="0"/>
              <a:t>Click to edit text</a:t>
            </a:r>
          </a:p>
        </p:txBody>
      </p:sp>
      <p:sp>
        <p:nvSpPr>
          <p:cNvPr id="6" name="Text Placeholder 3"/>
          <p:cNvSpPr>
            <a:spLocks noGrp="1"/>
          </p:cNvSpPr>
          <p:nvPr>
            <p:ph type="body" sz="quarter" idx="13" hasCustomPrompt="1"/>
          </p:nvPr>
        </p:nvSpPr>
        <p:spPr>
          <a:xfrm>
            <a:off x="9072565" y="6642100"/>
            <a:ext cx="3840162" cy="180000"/>
          </a:xfrm>
          <a:noFill/>
        </p:spPr>
        <p:txBody>
          <a:bodyPr lIns="0" tIns="0" rIns="0" bIns="0" anchor="ctr">
            <a:noAutofit/>
          </a:bodyPr>
          <a:lstStyle>
            <a:lvl1pPr marL="0" indent="0" algn="r">
              <a:buFontTx/>
              <a:buNone/>
              <a:defRPr sz="800"/>
            </a:lvl1pPr>
            <a:lvl2pPr marL="525902" indent="0">
              <a:buFontTx/>
              <a:buNone/>
              <a:defRPr/>
            </a:lvl2pPr>
            <a:lvl3pPr marL="1051804" indent="0">
              <a:buFontTx/>
              <a:buNone/>
              <a:defRPr/>
            </a:lvl3pPr>
            <a:lvl4pPr marL="1577706" indent="0">
              <a:buFontTx/>
              <a:buNone/>
              <a:defRPr/>
            </a:lvl4pPr>
            <a:lvl5pPr marL="2103606" indent="0">
              <a:buFontTx/>
              <a:buNone/>
              <a:defRPr/>
            </a:lvl5pPr>
          </a:lstStyle>
          <a:p>
            <a:pPr lvl="0"/>
            <a:r>
              <a:rPr lang="en-US" dirty="0"/>
              <a:t>Click to add source</a:t>
            </a:r>
          </a:p>
        </p:txBody>
      </p:sp>
      <p:sp>
        <p:nvSpPr>
          <p:cNvPr id="8" name="Text Placeholder 3"/>
          <p:cNvSpPr>
            <a:spLocks noGrp="1"/>
          </p:cNvSpPr>
          <p:nvPr>
            <p:ph type="body" sz="quarter" idx="15" hasCustomPrompt="1"/>
          </p:nvPr>
        </p:nvSpPr>
        <p:spPr>
          <a:xfrm>
            <a:off x="566646" y="6642100"/>
            <a:ext cx="8055071" cy="180000"/>
          </a:xfrm>
          <a:noFill/>
        </p:spPr>
        <p:txBody>
          <a:bodyPr lIns="0" tIns="0" rIns="0" bIns="0" anchor="ctr">
            <a:noAutofit/>
          </a:bodyPr>
          <a:lstStyle>
            <a:lvl1pPr marL="0" indent="0" algn="l">
              <a:buFontTx/>
              <a:buNone/>
              <a:defRPr sz="800"/>
            </a:lvl1pPr>
            <a:lvl2pPr marL="525902" indent="0">
              <a:buFontTx/>
              <a:buNone/>
              <a:defRPr/>
            </a:lvl2pPr>
            <a:lvl3pPr marL="1051804" indent="0">
              <a:buFontTx/>
              <a:buNone/>
              <a:defRPr/>
            </a:lvl3pPr>
            <a:lvl4pPr marL="1577706" indent="0">
              <a:buFontTx/>
              <a:buNone/>
              <a:defRPr/>
            </a:lvl4pPr>
            <a:lvl5pPr marL="2103606" indent="0">
              <a:buFontTx/>
              <a:buNone/>
              <a:defRPr/>
            </a:lvl5pPr>
          </a:lstStyle>
          <a:p>
            <a:pPr lvl="0"/>
            <a:r>
              <a:rPr lang="en-US" dirty="0"/>
              <a:t>Click to add base</a:t>
            </a:r>
          </a:p>
        </p:txBody>
      </p:sp>
    </p:spTree>
    <p:extLst>
      <p:ext uri="{BB962C8B-B14F-4D97-AF65-F5344CB8AC3E}">
        <p14:creationId xmlns:p14="http://schemas.microsoft.com/office/powerpoint/2010/main" val="3560666717"/>
      </p:ext>
    </p:extLst>
  </p:cSld>
  <p:clrMapOvr>
    <a:masterClrMapping/>
  </p:clrMapOvr>
  <p:transition>
    <p:fade/>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Presentation - 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239094223"/>
      </p:ext>
    </p:extLst>
  </p:cSld>
  <p:clrMapOvr>
    <a:masterClrMapping/>
  </p:clrMapOvr>
  <p:transition>
    <p:fade/>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Blank, Base, Source">
    <p:spTree>
      <p:nvGrpSpPr>
        <p:cNvPr id="1" name=""/>
        <p:cNvGrpSpPr/>
        <p:nvPr/>
      </p:nvGrpSpPr>
      <p:grpSpPr>
        <a:xfrm>
          <a:off x="0" y="0"/>
          <a:ext cx="0" cy="0"/>
          <a:chOff x="0" y="0"/>
          <a:chExt cx="0" cy="0"/>
        </a:xfrm>
      </p:grpSpPr>
      <p:sp>
        <p:nvSpPr>
          <p:cNvPr id="4" name="Text Placeholder 3"/>
          <p:cNvSpPr>
            <a:spLocks noGrp="1"/>
          </p:cNvSpPr>
          <p:nvPr>
            <p:ph type="body" sz="quarter" idx="13" hasCustomPrompt="1"/>
          </p:nvPr>
        </p:nvSpPr>
        <p:spPr>
          <a:xfrm>
            <a:off x="9072565" y="6642100"/>
            <a:ext cx="3840162" cy="180000"/>
          </a:xfrm>
          <a:noFill/>
        </p:spPr>
        <p:txBody>
          <a:bodyPr lIns="0" tIns="0" rIns="0" bIns="0" anchor="ctr">
            <a:noAutofit/>
          </a:bodyPr>
          <a:lstStyle>
            <a:lvl1pPr marL="0" indent="0" algn="r">
              <a:buFontTx/>
              <a:buNone/>
              <a:defRPr sz="800"/>
            </a:lvl1pPr>
            <a:lvl2pPr marL="525902" indent="0">
              <a:buFontTx/>
              <a:buNone/>
              <a:defRPr/>
            </a:lvl2pPr>
            <a:lvl3pPr marL="1051804" indent="0">
              <a:buFontTx/>
              <a:buNone/>
              <a:defRPr/>
            </a:lvl3pPr>
            <a:lvl4pPr marL="1577706" indent="0">
              <a:buFontTx/>
              <a:buNone/>
              <a:defRPr/>
            </a:lvl4pPr>
            <a:lvl5pPr marL="2103606" indent="0">
              <a:buFontTx/>
              <a:buNone/>
              <a:defRPr/>
            </a:lvl5pPr>
          </a:lstStyle>
          <a:p>
            <a:pPr lvl="0"/>
            <a:r>
              <a:rPr lang="en-US" dirty="0"/>
              <a:t>Click to add source</a:t>
            </a:r>
          </a:p>
        </p:txBody>
      </p:sp>
      <p:sp>
        <p:nvSpPr>
          <p:cNvPr id="5" name="Text Placeholder 3"/>
          <p:cNvSpPr>
            <a:spLocks noGrp="1"/>
          </p:cNvSpPr>
          <p:nvPr>
            <p:ph type="body" sz="quarter" idx="14" hasCustomPrompt="1"/>
          </p:nvPr>
        </p:nvSpPr>
        <p:spPr>
          <a:xfrm>
            <a:off x="566646" y="6642100"/>
            <a:ext cx="8055071" cy="180000"/>
          </a:xfrm>
          <a:noFill/>
        </p:spPr>
        <p:txBody>
          <a:bodyPr lIns="0" tIns="0" rIns="0" bIns="0" anchor="ctr">
            <a:noAutofit/>
          </a:bodyPr>
          <a:lstStyle>
            <a:lvl1pPr marL="0" indent="0" algn="l">
              <a:buFontTx/>
              <a:buNone/>
              <a:defRPr sz="800"/>
            </a:lvl1pPr>
            <a:lvl2pPr marL="525902" indent="0">
              <a:buFontTx/>
              <a:buNone/>
              <a:defRPr/>
            </a:lvl2pPr>
            <a:lvl3pPr marL="1051804" indent="0">
              <a:buFontTx/>
              <a:buNone/>
              <a:defRPr/>
            </a:lvl3pPr>
            <a:lvl4pPr marL="1577706" indent="0">
              <a:buFontTx/>
              <a:buNone/>
              <a:defRPr/>
            </a:lvl4pPr>
            <a:lvl5pPr marL="2103606" indent="0">
              <a:buFontTx/>
              <a:buNone/>
              <a:defRPr/>
            </a:lvl5pPr>
          </a:lstStyle>
          <a:p>
            <a:pPr lvl="0"/>
            <a:r>
              <a:rPr lang="en-US" dirty="0"/>
              <a:t>Click to add base</a:t>
            </a:r>
          </a:p>
        </p:txBody>
      </p:sp>
    </p:spTree>
    <p:extLst>
      <p:ext uri="{BB962C8B-B14F-4D97-AF65-F5344CB8AC3E}">
        <p14:creationId xmlns:p14="http://schemas.microsoft.com/office/powerpoint/2010/main" val="1450832922"/>
      </p:ext>
    </p:extLst>
  </p:cSld>
  <p:clrMapOvr>
    <a:masterClrMapping/>
  </p:clrMapOvr>
  <p:transition>
    <p:fade/>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showMasterSp="0" preserve="1" userDrawn="1">
  <p:cSld name="1 picture left - content right">
    <p:bg>
      <p:bgPr>
        <a:solidFill>
          <a:schemeClr val="bg2"/>
        </a:solidFill>
        <a:effectLst/>
      </p:bgPr>
    </p:bg>
    <p:spTree>
      <p:nvGrpSpPr>
        <p:cNvPr id="1" name=""/>
        <p:cNvGrpSpPr/>
        <p:nvPr/>
      </p:nvGrpSpPr>
      <p:grpSpPr>
        <a:xfrm>
          <a:off x="0" y="0"/>
          <a:ext cx="0" cy="0"/>
          <a:chOff x="0" y="0"/>
          <a:chExt cx="0" cy="0"/>
        </a:xfrm>
      </p:grpSpPr>
      <p:sp>
        <p:nvSpPr>
          <p:cNvPr id="13" name="Rectangle 6"/>
          <p:cNvSpPr/>
          <p:nvPr userDrawn="1"/>
        </p:nvSpPr>
        <p:spPr bwMode="gray">
          <a:xfrm>
            <a:off x="0" y="5"/>
            <a:ext cx="13439775" cy="7561263"/>
          </a:xfrm>
          <a:custGeom>
            <a:avLst/>
            <a:gdLst/>
            <a:ahLst/>
            <a:cxnLst/>
            <a:rect l="l" t="t" r="r" b="b"/>
            <a:pathLst>
              <a:path w="13439775" h="7561263">
                <a:moveTo>
                  <a:pt x="180000" y="180001"/>
                </a:moveTo>
                <a:lnTo>
                  <a:pt x="180000" y="7381263"/>
                </a:lnTo>
                <a:lnTo>
                  <a:pt x="13259775" y="7381263"/>
                </a:lnTo>
                <a:lnTo>
                  <a:pt x="13259775" y="180001"/>
                </a:lnTo>
                <a:close/>
                <a:moveTo>
                  <a:pt x="0" y="0"/>
                </a:moveTo>
                <a:lnTo>
                  <a:pt x="180000" y="0"/>
                </a:lnTo>
                <a:lnTo>
                  <a:pt x="180000" y="1"/>
                </a:lnTo>
                <a:lnTo>
                  <a:pt x="13259775" y="1"/>
                </a:lnTo>
                <a:lnTo>
                  <a:pt x="13259775" y="0"/>
                </a:lnTo>
                <a:lnTo>
                  <a:pt x="13439775" y="0"/>
                </a:lnTo>
                <a:lnTo>
                  <a:pt x="13439775" y="7381263"/>
                </a:lnTo>
                <a:lnTo>
                  <a:pt x="13439775" y="7561263"/>
                </a:lnTo>
                <a:lnTo>
                  <a:pt x="13259775" y="7561263"/>
                </a:lnTo>
                <a:lnTo>
                  <a:pt x="180000" y="7561263"/>
                </a:lnTo>
                <a:lnTo>
                  <a:pt x="90001" y="7561263"/>
                </a:lnTo>
                <a:lnTo>
                  <a:pt x="0" y="756126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44000" tIns="72000" rIns="144000" bIns="72000" numCol="1" spcCol="0" rtlCol="0" fromWordArt="0" anchor="ctr" anchorCtr="0" forceAA="0" compatLnSpc="1">
            <a:prstTxWarp prst="textNoShape">
              <a:avLst/>
            </a:prstTxWarp>
            <a:noAutofit/>
          </a:bodyPr>
          <a:lstStyle/>
          <a:p>
            <a:pPr algn="ctr">
              <a:lnSpc>
                <a:spcPct val="110000"/>
              </a:lnSpc>
              <a:spcBef>
                <a:spcPts val="2400"/>
              </a:spcBef>
              <a:buClr>
                <a:schemeClr val="bg2"/>
              </a:buClr>
            </a:pPr>
            <a:endParaRPr lang="en-GB" sz="2000" dirty="0">
              <a:solidFill>
                <a:schemeClr val="bg1"/>
              </a:solidFill>
            </a:endParaRPr>
          </a:p>
        </p:txBody>
      </p:sp>
      <p:sp>
        <p:nvSpPr>
          <p:cNvPr id="8" name="Picture Placeholder 7"/>
          <p:cNvSpPr>
            <a:spLocks noGrp="1"/>
          </p:cNvSpPr>
          <p:nvPr>
            <p:ph type="pic" sz="quarter" idx="11" hasCustomPrompt="1"/>
          </p:nvPr>
        </p:nvSpPr>
        <p:spPr>
          <a:xfrm>
            <a:off x="181227" y="179389"/>
            <a:ext cx="6454775" cy="7209946"/>
          </a:xfrm>
          <a:solidFill>
            <a:schemeClr val="tx1">
              <a:lumMod val="10000"/>
              <a:lumOff val="90000"/>
            </a:schemeClr>
          </a:solidFill>
        </p:spPr>
        <p:txBody>
          <a:bodyPr>
            <a:normAutofit/>
          </a:bodyPr>
          <a:lstStyle>
            <a:lvl1pPr marL="0" indent="0">
              <a:buNone/>
              <a:defRPr sz="1600" baseline="0"/>
            </a:lvl1pPr>
          </a:lstStyle>
          <a:p>
            <a:r>
              <a:rPr lang="en-GB" dirty="0"/>
              <a:t>A picture can be inserted here, it can be left blank or it can be filled in another colour</a:t>
            </a:r>
          </a:p>
        </p:txBody>
      </p:sp>
      <p:sp>
        <p:nvSpPr>
          <p:cNvPr id="4" name="Rectangle 3"/>
          <p:cNvSpPr/>
          <p:nvPr userDrawn="1"/>
        </p:nvSpPr>
        <p:spPr bwMode="gray">
          <a:xfrm>
            <a:off x="6633146" y="108225"/>
            <a:ext cx="180001" cy="728111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65638" tIns="82819" rIns="165638" bIns="82819" numCol="1" spcCol="0" rtlCol="0" fromWordArt="0" anchor="ctr" anchorCtr="0" forceAA="0" compatLnSpc="1">
            <a:prstTxWarp prst="textNoShape">
              <a:avLst/>
            </a:prstTxWarp>
            <a:noAutofit/>
          </a:bodyPr>
          <a:lstStyle/>
          <a:p>
            <a:pPr algn="ctr">
              <a:lnSpc>
                <a:spcPct val="110000"/>
              </a:lnSpc>
              <a:spcBef>
                <a:spcPts val="2760"/>
              </a:spcBef>
              <a:buClr>
                <a:schemeClr val="bg2"/>
              </a:buClr>
            </a:pPr>
            <a:endParaRPr lang="en-GB" sz="3200" dirty="0" err="1">
              <a:solidFill>
                <a:schemeClr val="bg1"/>
              </a:solidFill>
              <a:latin typeface="Segoe UI Light" panose="020B0502040204020203" pitchFamily="34" charset="0"/>
            </a:endParaRPr>
          </a:p>
        </p:txBody>
      </p:sp>
      <p:sp>
        <p:nvSpPr>
          <p:cNvPr id="15" name="Content Placeholder 6"/>
          <p:cNvSpPr>
            <a:spLocks noGrp="1"/>
          </p:cNvSpPr>
          <p:nvPr>
            <p:ph sz="quarter" idx="12"/>
          </p:nvPr>
        </p:nvSpPr>
        <p:spPr>
          <a:xfrm>
            <a:off x="7083586" y="2464609"/>
            <a:ext cx="5973007" cy="3980318"/>
          </a:xfrm>
        </p:spPr>
        <p:txBody>
          <a:bodyPr lIns="0" rIns="0">
            <a:normAutofit/>
          </a:bodyPr>
          <a:lstStyle>
            <a:lvl1pPr>
              <a:spcBef>
                <a:spcPts val="600"/>
              </a:spcBef>
              <a:spcAft>
                <a:spcPts val="600"/>
              </a:spcAft>
              <a:buClr>
                <a:schemeClr val="bg1"/>
              </a:buClr>
              <a:defRPr sz="2400">
                <a:solidFill>
                  <a:schemeClr val="bg1"/>
                </a:solidFill>
              </a:defRPr>
            </a:lvl1pPr>
            <a:lvl2pPr>
              <a:spcBef>
                <a:spcPts val="600"/>
              </a:spcBef>
              <a:spcAft>
                <a:spcPts val="600"/>
              </a:spcAft>
              <a:buClr>
                <a:schemeClr val="bg1"/>
              </a:buClr>
              <a:defRPr sz="2000">
                <a:solidFill>
                  <a:schemeClr val="bg1"/>
                </a:solidFill>
              </a:defRPr>
            </a:lvl2pPr>
            <a:lvl3pPr>
              <a:spcBef>
                <a:spcPts val="600"/>
              </a:spcBef>
              <a:spcAft>
                <a:spcPts val="600"/>
              </a:spcAft>
              <a:buClr>
                <a:schemeClr val="bg1"/>
              </a:buClr>
              <a:defRPr sz="1800">
                <a:solidFill>
                  <a:schemeClr val="bg1"/>
                </a:solidFill>
              </a:defRPr>
            </a:lvl3pPr>
            <a:lvl4pPr>
              <a:spcBef>
                <a:spcPts val="600"/>
              </a:spcBef>
              <a:spcAft>
                <a:spcPts val="600"/>
              </a:spcAft>
              <a:buClr>
                <a:schemeClr val="bg1"/>
              </a:buClr>
              <a:defRPr sz="1800">
                <a:solidFill>
                  <a:schemeClr val="bg1"/>
                </a:solidFill>
              </a:defRPr>
            </a:lvl4pPr>
            <a:lvl5pPr>
              <a:spcBef>
                <a:spcPts val="600"/>
              </a:spcBef>
              <a:spcAft>
                <a:spcPts val="600"/>
              </a:spcAft>
              <a:buClr>
                <a:schemeClr val="bg1"/>
              </a:buClr>
              <a:defRPr sz="1800">
                <a:solidFill>
                  <a:schemeClr val="bg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8" name="Title 1"/>
          <p:cNvSpPr>
            <a:spLocks noGrp="1"/>
          </p:cNvSpPr>
          <p:nvPr>
            <p:ph type="ctrTitle" hasCustomPrompt="1"/>
          </p:nvPr>
        </p:nvSpPr>
        <p:spPr bwMode="gray">
          <a:xfrm>
            <a:off x="7117355" y="932945"/>
            <a:ext cx="3756187" cy="598488"/>
          </a:xfrm>
          <a:solidFill>
            <a:srgbClr val="F57B29"/>
          </a:solidFill>
        </p:spPr>
        <p:txBody>
          <a:bodyPr wrap="none" lIns="82819" tIns="72000" rIns="82819" bIns="0" rtlCol="0" anchor="ctr">
            <a:spAutoFit/>
          </a:bodyPr>
          <a:lstStyle>
            <a:lvl1pPr algn="l">
              <a:defRPr lang="en-GB" dirty="0"/>
            </a:lvl1pPr>
          </a:lstStyle>
          <a:p>
            <a:pPr marL="0" lvl="0" indent="0" algn="l">
              <a:spcBef>
                <a:spcPct val="20000"/>
              </a:spcBef>
              <a:buFont typeface="Arial" panose="020B0604020202020204" pitchFamily="34" charset="0"/>
            </a:pPr>
            <a:r>
              <a:rPr lang="en-US" dirty="0"/>
              <a:t>Click to edit title</a:t>
            </a:r>
            <a:endParaRPr lang="en-GB" dirty="0"/>
          </a:p>
        </p:txBody>
      </p:sp>
      <p:sp>
        <p:nvSpPr>
          <p:cNvPr id="19" name="Text Placeholder 5"/>
          <p:cNvSpPr>
            <a:spLocks noGrp="1"/>
          </p:cNvSpPr>
          <p:nvPr>
            <p:ph type="body" sz="quarter" idx="13" hasCustomPrompt="1"/>
          </p:nvPr>
        </p:nvSpPr>
        <p:spPr>
          <a:xfrm>
            <a:off x="7117351" y="1673723"/>
            <a:ext cx="3055242" cy="406265"/>
          </a:xfrm>
          <a:solidFill>
            <a:schemeClr val="tx2"/>
          </a:solidFill>
        </p:spPr>
        <p:txBody>
          <a:bodyPr vert="horz" wrap="none" lIns="72000" tIns="0" rIns="72000" bIns="0" rtlCol="0" anchor="ctr">
            <a:spAutoFit/>
          </a:bodyPr>
          <a:lstStyle>
            <a:lvl1pPr>
              <a:buFontTx/>
              <a:buNone/>
              <a:defRPr lang="en-US" sz="2400" b="1" dirty="0" smtClean="0">
                <a:solidFill>
                  <a:schemeClr val="bg1"/>
                </a:solidFill>
              </a:defRPr>
            </a:lvl1pPr>
          </a:lstStyle>
          <a:p>
            <a:pPr marL="0" lvl="0" indent="0" defTabSz="914400">
              <a:spcBef>
                <a:spcPts val="300"/>
              </a:spcBef>
              <a:spcAft>
                <a:spcPts val="300"/>
              </a:spcAft>
              <a:buFontTx/>
              <a:buNone/>
            </a:pPr>
            <a:r>
              <a:rPr lang="en-US" dirty="0"/>
              <a:t>Click to edit subtitle</a:t>
            </a:r>
          </a:p>
        </p:txBody>
      </p:sp>
      <p:sp>
        <p:nvSpPr>
          <p:cNvPr id="12" name="TextBox 11"/>
          <p:cNvSpPr txBox="1"/>
          <p:nvPr userDrawn="1"/>
        </p:nvSpPr>
        <p:spPr>
          <a:xfrm>
            <a:off x="12856690" y="7399656"/>
            <a:ext cx="426079" cy="140423"/>
          </a:xfrm>
          <a:prstGeom prst="rect">
            <a:avLst/>
          </a:prstGeom>
          <a:noFill/>
        </p:spPr>
        <p:txBody>
          <a:bodyPr wrap="square" lIns="0" tIns="0" rIns="0" bIns="0" rtlCol="0">
            <a:spAutoFit/>
          </a:bodyPr>
          <a:lstStyle/>
          <a:p>
            <a:pPr algn="r">
              <a:lnSpc>
                <a:spcPct val="110000"/>
              </a:lnSpc>
              <a:spcBef>
                <a:spcPts val="2760"/>
              </a:spcBef>
              <a:buClr>
                <a:schemeClr val="bg2"/>
              </a:buClr>
            </a:pPr>
            <a:fld id="{08492756-E806-4604-9C5F-A6997CE6540C}" type="slidenum">
              <a:rPr lang="en-GB" sz="900" smtClean="0">
                <a:solidFill>
                  <a:schemeClr val="tx1"/>
                </a:solidFill>
                <a:latin typeface="Segoe UI Light" panose="020B0502040204020203" pitchFamily="34" charset="0"/>
              </a:rPr>
              <a:pPr algn="r">
                <a:lnSpc>
                  <a:spcPct val="110000"/>
                </a:lnSpc>
                <a:spcBef>
                  <a:spcPts val="2760"/>
                </a:spcBef>
                <a:buClr>
                  <a:schemeClr val="bg2"/>
                </a:buClr>
              </a:pPr>
              <a:t>‹#›</a:t>
            </a:fld>
            <a:endParaRPr lang="en-GB" sz="900" dirty="0" err="1">
              <a:solidFill>
                <a:schemeClr val="tx1"/>
              </a:solidFill>
              <a:latin typeface="Segoe UI Light" panose="020B0502040204020203" pitchFamily="34" charset="0"/>
            </a:endParaRPr>
          </a:p>
        </p:txBody>
      </p:sp>
      <p:sp>
        <p:nvSpPr>
          <p:cNvPr id="17" name="TextBox 16"/>
          <p:cNvSpPr txBox="1"/>
          <p:nvPr userDrawn="1"/>
        </p:nvSpPr>
        <p:spPr bwMode="gray">
          <a:xfrm>
            <a:off x="539678" y="7380294"/>
            <a:ext cx="4896000" cy="180975"/>
          </a:xfrm>
          <a:prstGeom prst="rect">
            <a:avLst/>
          </a:prstGeom>
          <a:noFill/>
        </p:spPr>
        <p:txBody>
          <a:bodyPr wrap="none" lIns="0" tIns="0" rIns="0" bIns="0" rtlCol="0" anchor="ctr">
            <a:noAutofit/>
          </a:bodyPr>
          <a:lstStyle/>
          <a:p>
            <a:r>
              <a:rPr lang="en-GB" sz="700" dirty="0">
                <a:solidFill>
                  <a:schemeClr val="tx1"/>
                </a:solidFill>
                <a:latin typeface="Segoe UI Light" panose="020B0502040204020203" pitchFamily="34" charset="0"/>
              </a:rPr>
              <a:t>Document Name Here  |  Month 2016</a:t>
            </a:r>
            <a:r>
              <a:rPr lang="en-GB" sz="700" baseline="0" dirty="0">
                <a:solidFill>
                  <a:schemeClr val="tx1"/>
                </a:solidFill>
                <a:latin typeface="Segoe UI Light" panose="020B0502040204020203" pitchFamily="34" charset="0"/>
              </a:rPr>
              <a:t> </a:t>
            </a:r>
            <a:r>
              <a:rPr lang="en-GB" sz="700" dirty="0">
                <a:solidFill>
                  <a:schemeClr val="tx1"/>
                </a:solidFill>
                <a:latin typeface="Segoe UI Light" panose="020B0502040204020203" pitchFamily="34" charset="0"/>
              </a:rPr>
              <a:t>|  Version 1  |  Public  |  Internal Use Only  |  Confidential  |  Strictly  Confidential (DELETE CLASSIFICATION)</a:t>
            </a:r>
          </a:p>
        </p:txBody>
      </p:sp>
      <p:pic>
        <p:nvPicPr>
          <p:cNvPr id="11" name="Picture 10"/>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52674" y="6923314"/>
            <a:ext cx="2043116" cy="385535"/>
          </a:xfrm>
          <a:prstGeom prst="rect">
            <a:avLst/>
          </a:prstGeom>
        </p:spPr>
      </p:pic>
    </p:spTree>
    <p:extLst>
      <p:ext uri="{BB962C8B-B14F-4D97-AF65-F5344CB8AC3E}">
        <p14:creationId xmlns:p14="http://schemas.microsoft.com/office/powerpoint/2010/main" val="471097375"/>
      </p:ext>
    </p:extLst>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Fly 2 - Image Left">
    <p:bg>
      <p:bgPr>
        <a:solidFill>
          <a:schemeClr val="bg2"/>
        </a:solidFill>
        <a:effectLst/>
      </p:bgPr>
    </p:bg>
    <p:spTree>
      <p:nvGrpSpPr>
        <p:cNvPr id="1" name=""/>
        <p:cNvGrpSpPr/>
        <p:nvPr/>
      </p:nvGrpSpPr>
      <p:grpSpPr>
        <a:xfrm>
          <a:off x="0" y="0"/>
          <a:ext cx="0" cy="0"/>
          <a:chOff x="0" y="0"/>
          <a:chExt cx="0" cy="0"/>
        </a:xfrm>
      </p:grpSpPr>
      <p:sp>
        <p:nvSpPr>
          <p:cNvPr id="13" name="Rectangle 6"/>
          <p:cNvSpPr/>
          <p:nvPr userDrawn="1"/>
        </p:nvSpPr>
        <p:spPr bwMode="gray">
          <a:xfrm>
            <a:off x="0" y="5"/>
            <a:ext cx="13439775" cy="7561263"/>
          </a:xfrm>
          <a:custGeom>
            <a:avLst/>
            <a:gdLst/>
            <a:ahLst/>
            <a:cxnLst/>
            <a:rect l="l" t="t" r="r" b="b"/>
            <a:pathLst>
              <a:path w="13439775" h="7561263">
                <a:moveTo>
                  <a:pt x="180000" y="180001"/>
                </a:moveTo>
                <a:lnTo>
                  <a:pt x="180000" y="7381263"/>
                </a:lnTo>
                <a:lnTo>
                  <a:pt x="13259775" y="7381263"/>
                </a:lnTo>
                <a:lnTo>
                  <a:pt x="13259775" y="180001"/>
                </a:lnTo>
                <a:close/>
                <a:moveTo>
                  <a:pt x="0" y="0"/>
                </a:moveTo>
                <a:lnTo>
                  <a:pt x="180000" y="0"/>
                </a:lnTo>
                <a:lnTo>
                  <a:pt x="180000" y="1"/>
                </a:lnTo>
                <a:lnTo>
                  <a:pt x="13259775" y="1"/>
                </a:lnTo>
                <a:lnTo>
                  <a:pt x="13259775" y="0"/>
                </a:lnTo>
                <a:lnTo>
                  <a:pt x="13439775" y="0"/>
                </a:lnTo>
                <a:lnTo>
                  <a:pt x="13439775" y="7381263"/>
                </a:lnTo>
                <a:lnTo>
                  <a:pt x="13439775" y="7561263"/>
                </a:lnTo>
                <a:lnTo>
                  <a:pt x="13259775" y="7561263"/>
                </a:lnTo>
                <a:lnTo>
                  <a:pt x="180000" y="7561263"/>
                </a:lnTo>
                <a:lnTo>
                  <a:pt x="90001" y="7561263"/>
                </a:lnTo>
                <a:lnTo>
                  <a:pt x="0" y="756126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44000" tIns="72000" rIns="144000" bIns="72000" numCol="1" spcCol="0" rtlCol="0" fromWordArt="0" anchor="ctr" anchorCtr="0" forceAA="0" compatLnSpc="1">
            <a:prstTxWarp prst="textNoShape">
              <a:avLst/>
            </a:prstTxWarp>
            <a:noAutofit/>
          </a:bodyPr>
          <a:lstStyle/>
          <a:p>
            <a:pPr algn="ctr">
              <a:lnSpc>
                <a:spcPct val="110000"/>
              </a:lnSpc>
              <a:spcBef>
                <a:spcPts val="2400"/>
              </a:spcBef>
              <a:buClr>
                <a:schemeClr val="bg2"/>
              </a:buClr>
            </a:pPr>
            <a:endParaRPr lang="en-GB" sz="2000" dirty="0">
              <a:solidFill>
                <a:schemeClr val="bg1"/>
              </a:solidFill>
            </a:endParaRPr>
          </a:p>
        </p:txBody>
      </p:sp>
      <p:sp>
        <p:nvSpPr>
          <p:cNvPr id="14" name="Title 1"/>
          <p:cNvSpPr>
            <a:spLocks noGrp="1"/>
          </p:cNvSpPr>
          <p:nvPr>
            <p:ph type="ctrTitle" hasCustomPrompt="1"/>
          </p:nvPr>
        </p:nvSpPr>
        <p:spPr bwMode="gray">
          <a:xfrm>
            <a:off x="4471805" y="2419687"/>
            <a:ext cx="2320089" cy="598488"/>
          </a:xfrm>
          <a:solidFill>
            <a:srgbClr val="F57B29"/>
          </a:solidFill>
        </p:spPr>
        <p:txBody>
          <a:bodyPr wrap="square" lIns="82819" tIns="36000" rIns="82819" bIns="36000" rtlCol="0" anchor="ctr">
            <a:spAutoFit/>
          </a:bodyPr>
          <a:lstStyle>
            <a:lvl1pPr algn="l">
              <a:defRPr lang="en-GB" baseline="0" dirty="0"/>
            </a:lvl1pPr>
          </a:lstStyle>
          <a:p>
            <a:pPr marL="0" lvl="0" indent="0" algn="l">
              <a:spcBef>
                <a:spcPct val="20000"/>
              </a:spcBef>
              <a:buFont typeface="Arial" panose="020B0604020202020204" pitchFamily="34" charset="0"/>
            </a:pPr>
            <a:r>
              <a:rPr lang="en-US" dirty="0"/>
              <a:t>Fly style 2</a:t>
            </a:r>
            <a:endParaRPr lang="en-GB" dirty="0"/>
          </a:p>
        </p:txBody>
      </p:sp>
      <p:sp>
        <p:nvSpPr>
          <p:cNvPr id="15" name="Text Placeholder 5"/>
          <p:cNvSpPr>
            <a:spLocks noGrp="1"/>
          </p:cNvSpPr>
          <p:nvPr>
            <p:ph type="body" sz="quarter" idx="12" hasCustomPrompt="1"/>
          </p:nvPr>
        </p:nvSpPr>
        <p:spPr>
          <a:xfrm>
            <a:off x="4482644" y="3204573"/>
            <a:ext cx="3468056" cy="525785"/>
          </a:xfrm>
          <a:solidFill>
            <a:schemeClr val="tx2"/>
          </a:solidFill>
        </p:spPr>
        <p:txBody>
          <a:bodyPr wrap="none" lIns="72000" tIns="0" bIns="0">
            <a:spAutoFit/>
          </a:bodyPr>
          <a:lstStyle>
            <a:lvl1pPr marL="0" indent="0">
              <a:lnSpc>
                <a:spcPts val="4100"/>
              </a:lnSpc>
              <a:spcBef>
                <a:spcPts val="600"/>
              </a:spcBef>
              <a:spcAft>
                <a:spcPts val="0"/>
              </a:spcAft>
              <a:buNone/>
              <a:defRPr sz="2800" b="1">
                <a:solidFill>
                  <a:schemeClr val="bg1"/>
                </a:solidFill>
                <a:latin typeface="+mj-lt"/>
              </a:defRPr>
            </a:lvl1pPr>
            <a:lvl2pPr marL="525902" indent="0">
              <a:buNone/>
              <a:defRPr/>
            </a:lvl2pPr>
            <a:lvl3pPr marL="1051804" indent="0">
              <a:buNone/>
              <a:defRPr/>
            </a:lvl3pPr>
            <a:lvl4pPr marL="1577706" indent="0">
              <a:buNone/>
              <a:defRPr/>
            </a:lvl4pPr>
            <a:lvl5pPr marL="2103606" indent="0">
              <a:buNone/>
              <a:defRPr/>
            </a:lvl5pPr>
          </a:lstStyle>
          <a:p>
            <a:pPr lvl="0"/>
            <a:r>
              <a:rPr lang="en-US" dirty="0"/>
              <a:t>Click to edit subtitle</a:t>
            </a:r>
          </a:p>
        </p:txBody>
      </p:sp>
      <p:sp>
        <p:nvSpPr>
          <p:cNvPr id="11" name="TextBox 10"/>
          <p:cNvSpPr txBox="1"/>
          <p:nvPr userDrawn="1"/>
        </p:nvSpPr>
        <p:spPr>
          <a:xfrm>
            <a:off x="12856690" y="7399656"/>
            <a:ext cx="426079" cy="140423"/>
          </a:xfrm>
          <a:prstGeom prst="rect">
            <a:avLst/>
          </a:prstGeom>
          <a:noFill/>
        </p:spPr>
        <p:txBody>
          <a:bodyPr wrap="square" lIns="0" tIns="0" rIns="0" bIns="0" rtlCol="0">
            <a:spAutoFit/>
          </a:bodyPr>
          <a:lstStyle/>
          <a:p>
            <a:pPr algn="r">
              <a:lnSpc>
                <a:spcPct val="110000"/>
              </a:lnSpc>
              <a:spcBef>
                <a:spcPts val="2760"/>
              </a:spcBef>
              <a:buClr>
                <a:schemeClr val="bg2"/>
              </a:buClr>
            </a:pPr>
            <a:fld id="{08492756-E806-4604-9C5F-A6997CE6540C}" type="slidenum">
              <a:rPr lang="en-GB" sz="900" smtClean="0">
                <a:solidFill>
                  <a:schemeClr val="tx1"/>
                </a:solidFill>
                <a:latin typeface="Segoe UI Light" panose="020B0502040204020203" pitchFamily="34" charset="0"/>
              </a:rPr>
              <a:pPr algn="r">
                <a:lnSpc>
                  <a:spcPct val="110000"/>
                </a:lnSpc>
                <a:spcBef>
                  <a:spcPts val="2760"/>
                </a:spcBef>
                <a:buClr>
                  <a:schemeClr val="bg2"/>
                </a:buClr>
              </a:pPr>
              <a:t>‹#›</a:t>
            </a:fld>
            <a:endParaRPr lang="en-GB" sz="900" dirty="0" err="1">
              <a:solidFill>
                <a:schemeClr val="tx1"/>
              </a:solidFill>
              <a:latin typeface="Segoe UI Light" panose="020B0502040204020203" pitchFamily="34" charset="0"/>
            </a:endParaRPr>
          </a:p>
        </p:txBody>
      </p:sp>
      <p:pic>
        <p:nvPicPr>
          <p:cNvPr id="19" name="Picture 1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251051" y="6490258"/>
            <a:ext cx="3605639" cy="680400"/>
          </a:xfrm>
          <a:prstGeom prst="rect">
            <a:avLst/>
          </a:prstGeom>
        </p:spPr>
      </p:pic>
      <p:pic>
        <p:nvPicPr>
          <p:cNvPr id="12" name="Picture 11"/>
          <p:cNvPicPr>
            <a:picLocks noChangeAspect="1"/>
          </p:cNvPicPr>
          <p:nvPr userDrawn="1"/>
        </p:nvPicPr>
        <p:blipFill rotWithShape="1">
          <a:blip r:embed="rId3">
            <a:extLst>
              <a:ext uri="{28A0092B-C50C-407E-A947-70E740481C1C}">
                <a14:useLocalDpi xmlns:a14="http://schemas.microsoft.com/office/drawing/2010/main" val="0"/>
              </a:ext>
            </a:extLst>
          </a:blip>
          <a:srcRect t="11650" b="-567"/>
          <a:stretch/>
        </p:blipFill>
        <p:spPr bwMode="auto">
          <a:xfrm>
            <a:off x="107054" y="108223"/>
            <a:ext cx="4030675" cy="7291433"/>
          </a:xfrm>
          <a:prstGeom prst="rect">
            <a:avLst/>
          </a:prstGeom>
          <a:solidFill>
            <a:srgbClr val="FFFFFF"/>
          </a:solidFill>
          <a:ln>
            <a:noFill/>
          </a:ln>
        </p:spPr>
      </p:pic>
      <p:pic>
        <p:nvPicPr>
          <p:cNvPr id="16" name="Content Placeholder 3"/>
          <p:cNvPicPr>
            <a:picLocks noChangeAspect="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239167" y="130374"/>
            <a:ext cx="3398837"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801356300"/>
      </p:ext>
    </p:extLst>
  </p:cSld>
  <p:clrMapOvr>
    <a:masterClrMapping/>
  </p:clrMapOvr>
  <p:transition>
    <p:fade/>
  </p:transition>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preserve="1" userDrawn="1">
  <p:cSld name="1 picture right - content left">
    <p:bg>
      <p:bgPr>
        <a:solidFill>
          <a:schemeClr val="bg2"/>
        </a:solidFill>
        <a:effectLst/>
      </p:bgPr>
    </p:bg>
    <p:spTree>
      <p:nvGrpSpPr>
        <p:cNvPr id="1" name=""/>
        <p:cNvGrpSpPr/>
        <p:nvPr/>
      </p:nvGrpSpPr>
      <p:grpSpPr>
        <a:xfrm>
          <a:off x="0" y="0"/>
          <a:ext cx="0" cy="0"/>
          <a:chOff x="0" y="0"/>
          <a:chExt cx="0" cy="0"/>
        </a:xfrm>
      </p:grpSpPr>
      <p:sp>
        <p:nvSpPr>
          <p:cNvPr id="13" name="Rectangle 6"/>
          <p:cNvSpPr/>
          <p:nvPr userDrawn="1"/>
        </p:nvSpPr>
        <p:spPr bwMode="gray">
          <a:xfrm>
            <a:off x="0" y="5"/>
            <a:ext cx="13439775" cy="7561263"/>
          </a:xfrm>
          <a:custGeom>
            <a:avLst/>
            <a:gdLst/>
            <a:ahLst/>
            <a:cxnLst/>
            <a:rect l="l" t="t" r="r" b="b"/>
            <a:pathLst>
              <a:path w="13439775" h="7561263">
                <a:moveTo>
                  <a:pt x="180000" y="180001"/>
                </a:moveTo>
                <a:lnTo>
                  <a:pt x="180000" y="7381263"/>
                </a:lnTo>
                <a:lnTo>
                  <a:pt x="13259775" y="7381263"/>
                </a:lnTo>
                <a:lnTo>
                  <a:pt x="13259775" y="180001"/>
                </a:lnTo>
                <a:close/>
                <a:moveTo>
                  <a:pt x="0" y="0"/>
                </a:moveTo>
                <a:lnTo>
                  <a:pt x="180000" y="0"/>
                </a:lnTo>
                <a:lnTo>
                  <a:pt x="180000" y="1"/>
                </a:lnTo>
                <a:lnTo>
                  <a:pt x="13259775" y="1"/>
                </a:lnTo>
                <a:lnTo>
                  <a:pt x="13259775" y="0"/>
                </a:lnTo>
                <a:lnTo>
                  <a:pt x="13439775" y="0"/>
                </a:lnTo>
                <a:lnTo>
                  <a:pt x="13439775" y="7381263"/>
                </a:lnTo>
                <a:lnTo>
                  <a:pt x="13439775" y="7561263"/>
                </a:lnTo>
                <a:lnTo>
                  <a:pt x="13259775" y="7561263"/>
                </a:lnTo>
                <a:lnTo>
                  <a:pt x="180000" y="7561263"/>
                </a:lnTo>
                <a:lnTo>
                  <a:pt x="90001" y="7561263"/>
                </a:lnTo>
                <a:lnTo>
                  <a:pt x="0" y="756126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44000" tIns="72000" rIns="144000" bIns="72000" numCol="1" spcCol="0" rtlCol="0" fromWordArt="0" anchor="ctr" anchorCtr="0" forceAA="0" compatLnSpc="1">
            <a:prstTxWarp prst="textNoShape">
              <a:avLst/>
            </a:prstTxWarp>
            <a:noAutofit/>
          </a:bodyPr>
          <a:lstStyle/>
          <a:p>
            <a:pPr algn="ctr">
              <a:lnSpc>
                <a:spcPct val="110000"/>
              </a:lnSpc>
              <a:spcBef>
                <a:spcPts val="2400"/>
              </a:spcBef>
              <a:buClr>
                <a:schemeClr val="bg2"/>
              </a:buClr>
            </a:pPr>
            <a:endParaRPr lang="en-GB" sz="2000" dirty="0">
              <a:solidFill>
                <a:schemeClr val="bg1"/>
              </a:solidFill>
            </a:endParaRPr>
          </a:p>
        </p:txBody>
      </p:sp>
      <p:sp>
        <p:nvSpPr>
          <p:cNvPr id="8" name="Picture Placeholder 7"/>
          <p:cNvSpPr>
            <a:spLocks noGrp="1"/>
          </p:cNvSpPr>
          <p:nvPr>
            <p:ph type="pic" sz="quarter" idx="11" hasCustomPrompt="1"/>
          </p:nvPr>
        </p:nvSpPr>
        <p:spPr>
          <a:xfrm>
            <a:off x="6810375" y="179389"/>
            <a:ext cx="6454775" cy="7209946"/>
          </a:xfrm>
          <a:solidFill>
            <a:schemeClr val="tx1">
              <a:lumMod val="10000"/>
              <a:lumOff val="90000"/>
            </a:schemeClr>
          </a:solidFill>
        </p:spPr>
        <p:txBody>
          <a:bodyPr>
            <a:normAutofit/>
          </a:bodyPr>
          <a:lstStyle>
            <a:lvl1pPr marL="0" indent="0">
              <a:buNone/>
              <a:defRPr sz="1800" baseline="0"/>
            </a:lvl1pPr>
          </a:lstStyle>
          <a:p>
            <a:r>
              <a:rPr lang="en-GB" dirty="0"/>
              <a:t>A picture can be inserted here, it can be left blank or it can be filled in another colour</a:t>
            </a:r>
          </a:p>
        </p:txBody>
      </p:sp>
      <p:sp>
        <p:nvSpPr>
          <p:cNvPr id="4" name="Rectangle 3"/>
          <p:cNvSpPr/>
          <p:nvPr userDrawn="1"/>
        </p:nvSpPr>
        <p:spPr bwMode="gray">
          <a:xfrm>
            <a:off x="6633146" y="108225"/>
            <a:ext cx="180001" cy="728111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65638" tIns="82819" rIns="165638" bIns="82819" numCol="1" spcCol="0" rtlCol="0" fromWordArt="0" anchor="ctr" anchorCtr="0" forceAA="0" compatLnSpc="1">
            <a:prstTxWarp prst="textNoShape">
              <a:avLst/>
            </a:prstTxWarp>
            <a:noAutofit/>
          </a:bodyPr>
          <a:lstStyle/>
          <a:p>
            <a:pPr algn="ctr">
              <a:lnSpc>
                <a:spcPct val="110000"/>
              </a:lnSpc>
              <a:spcBef>
                <a:spcPts val="2760"/>
              </a:spcBef>
              <a:buClr>
                <a:schemeClr val="bg2"/>
              </a:buClr>
            </a:pPr>
            <a:endParaRPr lang="en-GB" sz="3200" dirty="0" err="1">
              <a:solidFill>
                <a:schemeClr val="bg1"/>
              </a:solidFill>
              <a:latin typeface="Segoe UI Light" panose="020B0502040204020203" pitchFamily="34" charset="0"/>
            </a:endParaRPr>
          </a:p>
        </p:txBody>
      </p:sp>
      <p:sp>
        <p:nvSpPr>
          <p:cNvPr id="11" name="Content Placeholder 6"/>
          <p:cNvSpPr>
            <a:spLocks noGrp="1"/>
          </p:cNvSpPr>
          <p:nvPr>
            <p:ph sz="quarter" idx="12"/>
          </p:nvPr>
        </p:nvSpPr>
        <p:spPr>
          <a:xfrm>
            <a:off x="534059" y="2464609"/>
            <a:ext cx="5973007" cy="3980318"/>
          </a:xfrm>
        </p:spPr>
        <p:txBody>
          <a:bodyPr lIns="0" rIns="0">
            <a:normAutofit/>
          </a:bodyPr>
          <a:lstStyle>
            <a:lvl1pPr>
              <a:spcBef>
                <a:spcPts val="600"/>
              </a:spcBef>
              <a:spcAft>
                <a:spcPts val="600"/>
              </a:spcAft>
              <a:buClr>
                <a:schemeClr val="bg1"/>
              </a:buClr>
              <a:defRPr sz="2400">
                <a:solidFill>
                  <a:schemeClr val="bg1"/>
                </a:solidFill>
              </a:defRPr>
            </a:lvl1pPr>
            <a:lvl2pPr>
              <a:spcBef>
                <a:spcPts val="600"/>
              </a:spcBef>
              <a:spcAft>
                <a:spcPts val="600"/>
              </a:spcAft>
              <a:buClr>
                <a:schemeClr val="bg1"/>
              </a:buClr>
              <a:defRPr sz="2000">
                <a:solidFill>
                  <a:schemeClr val="bg1"/>
                </a:solidFill>
              </a:defRPr>
            </a:lvl2pPr>
            <a:lvl3pPr>
              <a:spcBef>
                <a:spcPts val="600"/>
              </a:spcBef>
              <a:spcAft>
                <a:spcPts val="600"/>
              </a:spcAft>
              <a:buClr>
                <a:schemeClr val="bg1"/>
              </a:buClr>
              <a:defRPr sz="1800">
                <a:solidFill>
                  <a:schemeClr val="bg1"/>
                </a:solidFill>
              </a:defRPr>
            </a:lvl3pPr>
            <a:lvl4pPr>
              <a:spcBef>
                <a:spcPts val="600"/>
              </a:spcBef>
              <a:spcAft>
                <a:spcPts val="600"/>
              </a:spcAft>
              <a:buClr>
                <a:schemeClr val="bg1"/>
              </a:buClr>
              <a:defRPr sz="1800">
                <a:solidFill>
                  <a:schemeClr val="bg1"/>
                </a:solidFill>
              </a:defRPr>
            </a:lvl4pPr>
            <a:lvl5pPr>
              <a:spcBef>
                <a:spcPts val="600"/>
              </a:spcBef>
              <a:spcAft>
                <a:spcPts val="600"/>
              </a:spcAft>
              <a:buClr>
                <a:schemeClr val="bg1"/>
              </a:buClr>
              <a:defRPr sz="1800">
                <a:solidFill>
                  <a:schemeClr val="bg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4" name="Title 1"/>
          <p:cNvSpPr>
            <a:spLocks noGrp="1"/>
          </p:cNvSpPr>
          <p:nvPr>
            <p:ph type="ctrTitle" hasCustomPrompt="1"/>
          </p:nvPr>
        </p:nvSpPr>
        <p:spPr bwMode="gray">
          <a:xfrm>
            <a:off x="556812" y="920753"/>
            <a:ext cx="3756187" cy="598488"/>
          </a:xfrm>
          <a:solidFill>
            <a:srgbClr val="F57B29"/>
          </a:solidFill>
        </p:spPr>
        <p:txBody>
          <a:bodyPr wrap="none" lIns="82819" tIns="72000" rIns="82819" bIns="0" rtlCol="0" anchor="ctr">
            <a:spAutoFit/>
          </a:bodyPr>
          <a:lstStyle>
            <a:lvl1pPr algn="l">
              <a:defRPr lang="en-GB" dirty="0"/>
            </a:lvl1pPr>
          </a:lstStyle>
          <a:p>
            <a:pPr marL="0" lvl="0" indent="0" algn="l">
              <a:spcBef>
                <a:spcPct val="20000"/>
              </a:spcBef>
              <a:buFont typeface="Arial" panose="020B0604020202020204" pitchFamily="34" charset="0"/>
            </a:pPr>
            <a:r>
              <a:rPr lang="en-US" dirty="0"/>
              <a:t>Click to edit title</a:t>
            </a:r>
            <a:endParaRPr lang="en-GB" dirty="0"/>
          </a:p>
        </p:txBody>
      </p:sp>
      <p:sp>
        <p:nvSpPr>
          <p:cNvPr id="15" name="Text Placeholder 5"/>
          <p:cNvSpPr>
            <a:spLocks noGrp="1"/>
          </p:cNvSpPr>
          <p:nvPr>
            <p:ph type="body" sz="quarter" idx="13" hasCustomPrompt="1"/>
          </p:nvPr>
        </p:nvSpPr>
        <p:spPr>
          <a:xfrm>
            <a:off x="556809" y="1661531"/>
            <a:ext cx="3055242" cy="406265"/>
          </a:xfrm>
          <a:solidFill>
            <a:schemeClr val="tx2"/>
          </a:solidFill>
        </p:spPr>
        <p:txBody>
          <a:bodyPr vert="horz" wrap="none" lIns="72000" tIns="0" rIns="72000" bIns="0" rtlCol="0" anchor="ctr">
            <a:spAutoFit/>
          </a:bodyPr>
          <a:lstStyle>
            <a:lvl1pPr>
              <a:buFontTx/>
              <a:buNone/>
              <a:defRPr lang="en-US" sz="2400" b="1" dirty="0" smtClean="0">
                <a:solidFill>
                  <a:schemeClr val="bg1"/>
                </a:solidFill>
              </a:defRPr>
            </a:lvl1pPr>
          </a:lstStyle>
          <a:p>
            <a:pPr marL="0" lvl="0" indent="0" defTabSz="914400">
              <a:spcBef>
                <a:spcPts val="300"/>
              </a:spcBef>
              <a:spcAft>
                <a:spcPts val="300"/>
              </a:spcAft>
              <a:buFontTx/>
              <a:buNone/>
            </a:pPr>
            <a:r>
              <a:rPr lang="en-US" dirty="0"/>
              <a:t>Click to edit subtitle</a:t>
            </a:r>
          </a:p>
        </p:txBody>
      </p:sp>
      <p:sp>
        <p:nvSpPr>
          <p:cNvPr id="19" name="TextBox 18"/>
          <p:cNvSpPr txBox="1"/>
          <p:nvPr userDrawn="1"/>
        </p:nvSpPr>
        <p:spPr>
          <a:xfrm>
            <a:off x="12856690" y="7399656"/>
            <a:ext cx="426079" cy="140423"/>
          </a:xfrm>
          <a:prstGeom prst="rect">
            <a:avLst/>
          </a:prstGeom>
          <a:noFill/>
        </p:spPr>
        <p:txBody>
          <a:bodyPr wrap="square" lIns="0" tIns="0" rIns="0" bIns="0" rtlCol="0">
            <a:spAutoFit/>
          </a:bodyPr>
          <a:lstStyle/>
          <a:p>
            <a:pPr algn="r">
              <a:lnSpc>
                <a:spcPct val="110000"/>
              </a:lnSpc>
              <a:spcBef>
                <a:spcPts val="2760"/>
              </a:spcBef>
              <a:buClr>
                <a:schemeClr val="bg2"/>
              </a:buClr>
            </a:pPr>
            <a:fld id="{08492756-E806-4604-9C5F-A6997CE6540C}" type="slidenum">
              <a:rPr lang="en-GB" sz="900" smtClean="0">
                <a:solidFill>
                  <a:schemeClr val="tx1"/>
                </a:solidFill>
                <a:latin typeface="Segoe UI Light" panose="020B0502040204020203" pitchFamily="34" charset="0"/>
              </a:rPr>
              <a:pPr algn="r">
                <a:lnSpc>
                  <a:spcPct val="110000"/>
                </a:lnSpc>
                <a:spcBef>
                  <a:spcPts val="2760"/>
                </a:spcBef>
                <a:buClr>
                  <a:schemeClr val="bg2"/>
                </a:buClr>
              </a:pPr>
              <a:t>‹#›</a:t>
            </a:fld>
            <a:endParaRPr lang="en-GB" sz="900" dirty="0" err="1">
              <a:solidFill>
                <a:schemeClr val="tx1"/>
              </a:solidFill>
              <a:latin typeface="Segoe UI Light" panose="020B0502040204020203" pitchFamily="34" charset="0"/>
            </a:endParaRPr>
          </a:p>
        </p:txBody>
      </p:sp>
      <p:sp>
        <p:nvSpPr>
          <p:cNvPr id="20" name="TextBox 19"/>
          <p:cNvSpPr txBox="1"/>
          <p:nvPr userDrawn="1"/>
        </p:nvSpPr>
        <p:spPr bwMode="gray">
          <a:xfrm>
            <a:off x="539678" y="7380294"/>
            <a:ext cx="4896000" cy="180975"/>
          </a:xfrm>
          <a:prstGeom prst="rect">
            <a:avLst/>
          </a:prstGeom>
          <a:noFill/>
        </p:spPr>
        <p:txBody>
          <a:bodyPr wrap="none" lIns="0" tIns="0" rIns="0" bIns="0" rtlCol="0" anchor="ctr">
            <a:noAutofit/>
          </a:bodyPr>
          <a:lstStyle/>
          <a:p>
            <a:r>
              <a:rPr lang="en-GB" sz="700" dirty="0">
                <a:solidFill>
                  <a:schemeClr val="tx1"/>
                </a:solidFill>
                <a:latin typeface="Segoe UI Light" panose="020B0502040204020203" pitchFamily="34" charset="0"/>
              </a:rPr>
              <a:t>Document Name Here  |  Month 2016</a:t>
            </a:r>
            <a:r>
              <a:rPr lang="en-GB" sz="700" baseline="0" dirty="0">
                <a:solidFill>
                  <a:schemeClr val="tx1"/>
                </a:solidFill>
                <a:latin typeface="Segoe UI Light" panose="020B0502040204020203" pitchFamily="34" charset="0"/>
              </a:rPr>
              <a:t> </a:t>
            </a:r>
            <a:r>
              <a:rPr lang="en-GB" sz="700" dirty="0">
                <a:solidFill>
                  <a:schemeClr val="tx1"/>
                </a:solidFill>
                <a:latin typeface="Segoe UI Light" panose="020B0502040204020203" pitchFamily="34" charset="0"/>
              </a:rPr>
              <a:t>|  Version 1  |  Public  |  Internal Use Only  |  Confidential  |  Strictly  Confidential (DELETE CLASSIFICATION)</a:t>
            </a:r>
          </a:p>
        </p:txBody>
      </p:sp>
      <p:pic>
        <p:nvPicPr>
          <p:cNvPr id="12" name="Picture 1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52674" y="6923314"/>
            <a:ext cx="2043116" cy="385535"/>
          </a:xfrm>
          <a:prstGeom prst="rect">
            <a:avLst/>
          </a:prstGeom>
        </p:spPr>
      </p:pic>
    </p:spTree>
    <p:extLst>
      <p:ext uri="{BB962C8B-B14F-4D97-AF65-F5344CB8AC3E}">
        <p14:creationId xmlns:p14="http://schemas.microsoft.com/office/powerpoint/2010/main" val="3224517457"/>
      </p:ext>
    </p:extLst>
  </p:cSld>
  <p:clrMapOvr>
    <a:masterClrMapping/>
  </p:clrMapOvr>
  <p:transition>
    <p:fade/>
  </p:transition>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preserve="1" userDrawn="1">
  <p:cSld name="2 pictures right - content left">
    <p:bg>
      <p:bgPr>
        <a:solidFill>
          <a:schemeClr val="bg2"/>
        </a:solidFill>
        <a:effectLst/>
      </p:bgPr>
    </p:bg>
    <p:spTree>
      <p:nvGrpSpPr>
        <p:cNvPr id="1" name=""/>
        <p:cNvGrpSpPr/>
        <p:nvPr/>
      </p:nvGrpSpPr>
      <p:grpSpPr>
        <a:xfrm>
          <a:off x="0" y="0"/>
          <a:ext cx="0" cy="0"/>
          <a:chOff x="0" y="0"/>
          <a:chExt cx="0" cy="0"/>
        </a:xfrm>
      </p:grpSpPr>
      <p:sp>
        <p:nvSpPr>
          <p:cNvPr id="16" name="Rectangle 6"/>
          <p:cNvSpPr/>
          <p:nvPr userDrawn="1"/>
        </p:nvSpPr>
        <p:spPr bwMode="gray">
          <a:xfrm>
            <a:off x="0" y="5"/>
            <a:ext cx="13439775" cy="7561263"/>
          </a:xfrm>
          <a:custGeom>
            <a:avLst/>
            <a:gdLst/>
            <a:ahLst/>
            <a:cxnLst/>
            <a:rect l="l" t="t" r="r" b="b"/>
            <a:pathLst>
              <a:path w="13439775" h="7561263">
                <a:moveTo>
                  <a:pt x="180000" y="180001"/>
                </a:moveTo>
                <a:lnTo>
                  <a:pt x="180000" y="7381263"/>
                </a:lnTo>
                <a:lnTo>
                  <a:pt x="13259775" y="7381263"/>
                </a:lnTo>
                <a:lnTo>
                  <a:pt x="13259775" y="180001"/>
                </a:lnTo>
                <a:close/>
                <a:moveTo>
                  <a:pt x="0" y="0"/>
                </a:moveTo>
                <a:lnTo>
                  <a:pt x="180000" y="0"/>
                </a:lnTo>
                <a:lnTo>
                  <a:pt x="180000" y="1"/>
                </a:lnTo>
                <a:lnTo>
                  <a:pt x="13259775" y="1"/>
                </a:lnTo>
                <a:lnTo>
                  <a:pt x="13259775" y="0"/>
                </a:lnTo>
                <a:lnTo>
                  <a:pt x="13439775" y="0"/>
                </a:lnTo>
                <a:lnTo>
                  <a:pt x="13439775" y="7381263"/>
                </a:lnTo>
                <a:lnTo>
                  <a:pt x="13439775" y="7561263"/>
                </a:lnTo>
                <a:lnTo>
                  <a:pt x="13259775" y="7561263"/>
                </a:lnTo>
                <a:lnTo>
                  <a:pt x="180000" y="7561263"/>
                </a:lnTo>
                <a:lnTo>
                  <a:pt x="90001" y="7561263"/>
                </a:lnTo>
                <a:lnTo>
                  <a:pt x="0" y="756126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44000" tIns="72000" rIns="144000" bIns="72000" numCol="1" spcCol="0" rtlCol="0" fromWordArt="0" anchor="ctr" anchorCtr="0" forceAA="0" compatLnSpc="1">
            <a:prstTxWarp prst="textNoShape">
              <a:avLst/>
            </a:prstTxWarp>
            <a:noAutofit/>
          </a:bodyPr>
          <a:lstStyle/>
          <a:p>
            <a:pPr algn="ctr">
              <a:lnSpc>
                <a:spcPct val="110000"/>
              </a:lnSpc>
              <a:spcBef>
                <a:spcPts val="2400"/>
              </a:spcBef>
              <a:buClr>
                <a:schemeClr val="bg2"/>
              </a:buClr>
            </a:pPr>
            <a:endParaRPr lang="en-GB" sz="2000" dirty="0">
              <a:solidFill>
                <a:schemeClr val="bg1"/>
              </a:solidFill>
            </a:endParaRPr>
          </a:p>
        </p:txBody>
      </p:sp>
      <p:sp>
        <p:nvSpPr>
          <p:cNvPr id="5" name="Rectangle 4"/>
          <p:cNvSpPr/>
          <p:nvPr userDrawn="1"/>
        </p:nvSpPr>
        <p:spPr bwMode="gray">
          <a:xfrm>
            <a:off x="6731861" y="79403"/>
            <a:ext cx="6594655" cy="733441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65638" tIns="82819" rIns="165638" bIns="82819" numCol="1" spcCol="0" rtlCol="0" fromWordArt="0" anchor="ctr" anchorCtr="0" forceAA="0" compatLnSpc="1">
            <a:prstTxWarp prst="textNoShape">
              <a:avLst/>
            </a:prstTxWarp>
            <a:noAutofit/>
          </a:bodyPr>
          <a:lstStyle/>
          <a:p>
            <a:pPr algn="ctr">
              <a:lnSpc>
                <a:spcPct val="110000"/>
              </a:lnSpc>
              <a:spcBef>
                <a:spcPts val="2760"/>
              </a:spcBef>
              <a:buClr>
                <a:schemeClr val="bg2"/>
              </a:buClr>
            </a:pPr>
            <a:endParaRPr lang="en-GB" sz="3200" dirty="0" err="1">
              <a:solidFill>
                <a:schemeClr val="bg1"/>
              </a:solidFill>
              <a:latin typeface="Segoe UI Light" panose="020B0502040204020203" pitchFamily="34" charset="0"/>
            </a:endParaRPr>
          </a:p>
        </p:txBody>
      </p:sp>
      <p:sp>
        <p:nvSpPr>
          <p:cNvPr id="4" name="Rectangle 3"/>
          <p:cNvSpPr/>
          <p:nvPr userDrawn="1"/>
        </p:nvSpPr>
        <p:spPr bwMode="gray">
          <a:xfrm>
            <a:off x="6629887" y="161215"/>
            <a:ext cx="180001" cy="720994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65638" tIns="82819" rIns="165638" bIns="82819" numCol="1" spcCol="0" rtlCol="0" fromWordArt="0" anchor="ctr" anchorCtr="0" forceAA="0" compatLnSpc="1">
            <a:prstTxWarp prst="textNoShape">
              <a:avLst/>
            </a:prstTxWarp>
            <a:noAutofit/>
          </a:bodyPr>
          <a:lstStyle/>
          <a:p>
            <a:pPr algn="ctr">
              <a:lnSpc>
                <a:spcPct val="110000"/>
              </a:lnSpc>
              <a:spcBef>
                <a:spcPts val="2760"/>
              </a:spcBef>
              <a:buClr>
                <a:schemeClr val="bg2"/>
              </a:buClr>
            </a:pPr>
            <a:endParaRPr lang="en-GB" sz="3200" dirty="0" err="1">
              <a:solidFill>
                <a:schemeClr val="bg1"/>
              </a:solidFill>
              <a:latin typeface="Segoe UI Light" panose="020B0502040204020203" pitchFamily="34" charset="0"/>
            </a:endParaRPr>
          </a:p>
        </p:txBody>
      </p:sp>
      <p:sp>
        <p:nvSpPr>
          <p:cNvPr id="28" name="Picture Placeholder 7"/>
          <p:cNvSpPr>
            <a:spLocks noGrp="1"/>
          </p:cNvSpPr>
          <p:nvPr>
            <p:ph type="pic" sz="quarter" idx="13" hasCustomPrompt="1"/>
          </p:nvPr>
        </p:nvSpPr>
        <p:spPr>
          <a:xfrm>
            <a:off x="6809888" y="3866361"/>
            <a:ext cx="6444256" cy="3511581"/>
          </a:xfrm>
          <a:solidFill>
            <a:schemeClr val="bg1">
              <a:lumMod val="95000"/>
            </a:schemeClr>
          </a:solidFill>
        </p:spPr>
        <p:txBody>
          <a:bodyPr>
            <a:normAutofit/>
          </a:bodyPr>
          <a:lstStyle>
            <a:lvl1pPr marL="0" indent="0">
              <a:buNone/>
              <a:defRPr sz="2800" baseline="0"/>
            </a:lvl1pPr>
          </a:lstStyle>
          <a:p>
            <a:r>
              <a:rPr lang="en-GB" dirty="0"/>
              <a:t>A picture can be inserted here, it can be left blank or it can be filled in another colour</a:t>
            </a:r>
          </a:p>
        </p:txBody>
      </p:sp>
      <p:sp>
        <p:nvSpPr>
          <p:cNvPr id="35" name="Picture Placeholder 7"/>
          <p:cNvSpPr>
            <a:spLocks noGrp="1"/>
          </p:cNvSpPr>
          <p:nvPr>
            <p:ph type="pic" sz="quarter" idx="14" hasCustomPrompt="1"/>
          </p:nvPr>
        </p:nvSpPr>
        <p:spPr>
          <a:xfrm>
            <a:off x="6809888" y="180234"/>
            <a:ext cx="6444256" cy="3530401"/>
          </a:xfrm>
          <a:solidFill>
            <a:schemeClr val="bg1">
              <a:lumMod val="95000"/>
            </a:schemeClr>
          </a:solidFill>
        </p:spPr>
        <p:txBody>
          <a:bodyPr>
            <a:normAutofit/>
          </a:bodyPr>
          <a:lstStyle>
            <a:lvl1pPr marL="0" indent="0">
              <a:buNone/>
              <a:defRPr sz="2800" baseline="0"/>
            </a:lvl1pPr>
          </a:lstStyle>
          <a:p>
            <a:r>
              <a:rPr lang="en-GB" dirty="0"/>
              <a:t>A picture can be inserted here, it can be left blank or it can be filled in another colour</a:t>
            </a:r>
          </a:p>
        </p:txBody>
      </p:sp>
      <p:sp>
        <p:nvSpPr>
          <p:cNvPr id="6" name="Rectangle 5"/>
          <p:cNvSpPr/>
          <p:nvPr userDrawn="1"/>
        </p:nvSpPr>
        <p:spPr bwMode="gray">
          <a:xfrm>
            <a:off x="6759693" y="3690631"/>
            <a:ext cx="6566822" cy="180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211651" tIns="105826" rIns="211651" bIns="105826" numCol="1" spcCol="0" rtlCol="0" fromWordArt="0" anchor="ctr" anchorCtr="0" forceAA="0" compatLnSpc="1">
            <a:prstTxWarp prst="textNoShape">
              <a:avLst/>
            </a:prstTxWarp>
            <a:noAutofit/>
          </a:bodyPr>
          <a:lstStyle/>
          <a:p>
            <a:pPr algn="ctr">
              <a:lnSpc>
                <a:spcPct val="110000"/>
              </a:lnSpc>
              <a:spcBef>
                <a:spcPts val="3528"/>
              </a:spcBef>
              <a:buClr>
                <a:schemeClr val="bg2"/>
              </a:buClr>
            </a:pPr>
            <a:endParaRPr lang="en-GB" sz="2900" dirty="0">
              <a:solidFill>
                <a:schemeClr val="bg1"/>
              </a:solidFill>
            </a:endParaRPr>
          </a:p>
        </p:txBody>
      </p:sp>
      <p:sp>
        <p:nvSpPr>
          <p:cNvPr id="17" name="Content Placeholder 6"/>
          <p:cNvSpPr>
            <a:spLocks noGrp="1"/>
          </p:cNvSpPr>
          <p:nvPr>
            <p:ph sz="quarter" idx="12"/>
          </p:nvPr>
        </p:nvSpPr>
        <p:spPr>
          <a:xfrm>
            <a:off x="523043" y="2464609"/>
            <a:ext cx="5973007" cy="3980318"/>
          </a:xfrm>
        </p:spPr>
        <p:txBody>
          <a:bodyPr lIns="0" rIns="0">
            <a:normAutofit/>
          </a:bodyPr>
          <a:lstStyle>
            <a:lvl1pPr>
              <a:spcBef>
                <a:spcPts val="600"/>
              </a:spcBef>
              <a:spcAft>
                <a:spcPts val="600"/>
              </a:spcAft>
              <a:buClr>
                <a:schemeClr val="bg1"/>
              </a:buClr>
              <a:defRPr sz="2400">
                <a:solidFill>
                  <a:schemeClr val="bg1"/>
                </a:solidFill>
              </a:defRPr>
            </a:lvl1pPr>
            <a:lvl2pPr>
              <a:spcBef>
                <a:spcPts val="600"/>
              </a:spcBef>
              <a:spcAft>
                <a:spcPts val="600"/>
              </a:spcAft>
              <a:buClr>
                <a:schemeClr val="bg1"/>
              </a:buClr>
              <a:defRPr sz="2000">
                <a:solidFill>
                  <a:schemeClr val="bg1"/>
                </a:solidFill>
              </a:defRPr>
            </a:lvl2pPr>
            <a:lvl3pPr>
              <a:spcBef>
                <a:spcPts val="600"/>
              </a:spcBef>
              <a:spcAft>
                <a:spcPts val="600"/>
              </a:spcAft>
              <a:buClr>
                <a:schemeClr val="bg1"/>
              </a:buClr>
              <a:defRPr sz="1800">
                <a:solidFill>
                  <a:schemeClr val="bg1"/>
                </a:solidFill>
              </a:defRPr>
            </a:lvl3pPr>
            <a:lvl4pPr>
              <a:spcBef>
                <a:spcPts val="600"/>
              </a:spcBef>
              <a:spcAft>
                <a:spcPts val="600"/>
              </a:spcAft>
              <a:buClr>
                <a:schemeClr val="bg1"/>
              </a:buClr>
              <a:defRPr sz="1800">
                <a:solidFill>
                  <a:schemeClr val="bg1"/>
                </a:solidFill>
              </a:defRPr>
            </a:lvl4pPr>
            <a:lvl5pPr>
              <a:spcBef>
                <a:spcPts val="600"/>
              </a:spcBef>
              <a:spcAft>
                <a:spcPts val="600"/>
              </a:spcAft>
              <a:buClr>
                <a:schemeClr val="bg1"/>
              </a:buClr>
              <a:defRPr sz="1800">
                <a:solidFill>
                  <a:schemeClr val="bg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8" name="Title 1"/>
          <p:cNvSpPr>
            <a:spLocks noGrp="1"/>
          </p:cNvSpPr>
          <p:nvPr>
            <p:ph type="ctrTitle" hasCustomPrompt="1"/>
          </p:nvPr>
        </p:nvSpPr>
        <p:spPr bwMode="gray">
          <a:xfrm>
            <a:off x="556812" y="920753"/>
            <a:ext cx="3756187" cy="598488"/>
          </a:xfrm>
          <a:solidFill>
            <a:srgbClr val="F57B29"/>
          </a:solidFill>
        </p:spPr>
        <p:txBody>
          <a:bodyPr wrap="none" lIns="82819" tIns="72000" rIns="82819" bIns="0" rtlCol="0" anchor="ctr">
            <a:spAutoFit/>
          </a:bodyPr>
          <a:lstStyle>
            <a:lvl1pPr algn="l">
              <a:defRPr lang="en-GB" dirty="0"/>
            </a:lvl1pPr>
          </a:lstStyle>
          <a:p>
            <a:pPr marL="0" lvl="0" indent="0" algn="l">
              <a:spcBef>
                <a:spcPct val="20000"/>
              </a:spcBef>
              <a:buFont typeface="Arial" panose="020B0604020202020204" pitchFamily="34" charset="0"/>
            </a:pPr>
            <a:r>
              <a:rPr lang="en-US" dirty="0"/>
              <a:t>Click to edit title</a:t>
            </a:r>
            <a:endParaRPr lang="en-GB" dirty="0"/>
          </a:p>
        </p:txBody>
      </p:sp>
      <p:sp>
        <p:nvSpPr>
          <p:cNvPr id="19" name="Text Placeholder 5"/>
          <p:cNvSpPr>
            <a:spLocks noGrp="1"/>
          </p:cNvSpPr>
          <p:nvPr>
            <p:ph type="body" sz="quarter" idx="15" hasCustomPrompt="1"/>
          </p:nvPr>
        </p:nvSpPr>
        <p:spPr>
          <a:xfrm>
            <a:off x="556809" y="1661531"/>
            <a:ext cx="3055242" cy="406265"/>
          </a:xfrm>
          <a:solidFill>
            <a:schemeClr val="tx2"/>
          </a:solidFill>
        </p:spPr>
        <p:txBody>
          <a:bodyPr vert="horz" wrap="none" lIns="72000" tIns="0" rIns="72000" bIns="0" rtlCol="0" anchor="ctr">
            <a:spAutoFit/>
          </a:bodyPr>
          <a:lstStyle>
            <a:lvl1pPr>
              <a:buFontTx/>
              <a:buNone/>
              <a:defRPr lang="en-US" sz="2400" b="1" dirty="0" smtClean="0">
                <a:solidFill>
                  <a:schemeClr val="bg1"/>
                </a:solidFill>
              </a:defRPr>
            </a:lvl1pPr>
          </a:lstStyle>
          <a:p>
            <a:pPr marL="0" lvl="0" indent="0" defTabSz="914400">
              <a:spcBef>
                <a:spcPts val="300"/>
              </a:spcBef>
              <a:spcAft>
                <a:spcPts val="300"/>
              </a:spcAft>
              <a:buFontTx/>
              <a:buNone/>
            </a:pPr>
            <a:r>
              <a:rPr lang="en-US" dirty="0"/>
              <a:t>Click to edit subtitle</a:t>
            </a:r>
          </a:p>
        </p:txBody>
      </p:sp>
      <p:sp>
        <p:nvSpPr>
          <p:cNvPr id="22" name="TextBox 21"/>
          <p:cNvSpPr txBox="1"/>
          <p:nvPr userDrawn="1"/>
        </p:nvSpPr>
        <p:spPr>
          <a:xfrm>
            <a:off x="12856690" y="7399656"/>
            <a:ext cx="426079" cy="140423"/>
          </a:xfrm>
          <a:prstGeom prst="rect">
            <a:avLst/>
          </a:prstGeom>
          <a:noFill/>
        </p:spPr>
        <p:txBody>
          <a:bodyPr wrap="square" lIns="0" tIns="0" rIns="0" bIns="0" rtlCol="0">
            <a:spAutoFit/>
          </a:bodyPr>
          <a:lstStyle/>
          <a:p>
            <a:pPr algn="r">
              <a:lnSpc>
                <a:spcPct val="110000"/>
              </a:lnSpc>
              <a:spcBef>
                <a:spcPts val="2760"/>
              </a:spcBef>
              <a:buClr>
                <a:schemeClr val="bg2"/>
              </a:buClr>
            </a:pPr>
            <a:fld id="{08492756-E806-4604-9C5F-A6997CE6540C}" type="slidenum">
              <a:rPr lang="en-GB" sz="900" smtClean="0">
                <a:solidFill>
                  <a:schemeClr val="tx1"/>
                </a:solidFill>
                <a:latin typeface="Segoe UI Light" panose="020B0502040204020203" pitchFamily="34" charset="0"/>
              </a:rPr>
              <a:pPr algn="r">
                <a:lnSpc>
                  <a:spcPct val="110000"/>
                </a:lnSpc>
                <a:spcBef>
                  <a:spcPts val="2760"/>
                </a:spcBef>
                <a:buClr>
                  <a:schemeClr val="bg2"/>
                </a:buClr>
              </a:pPr>
              <a:t>‹#›</a:t>
            </a:fld>
            <a:endParaRPr lang="en-GB" sz="900" dirty="0" err="1">
              <a:solidFill>
                <a:schemeClr val="tx1"/>
              </a:solidFill>
              <a:latin typeface="Segoe UI Light" panose="020B0502040204020203" pitchFamily="34" charset="0"/>
            </a:endParaRPr>
          </a:p>
        </p:txBody>
      </p:sp>
      <p:sp>
        <p:nvSpPr>
          <p:cNvPr id="23" name="TextBox 22"/>
          <p:cNvSpPr txBox="1"/>
          <p:nvPr userDrawn="1"/>
        </p:nvSpPr>
        <p:spPr bwMode="gray">
          <a:xfrm>
            <a:off x="539678" y="7380294"/>
            <a:ext cx="4896000" cy="180975"/>
          </a:xfrm>
          <a:prstGeom prst="rect">
            <a:avLst/>
          </a:prstGeom>
          <a:noFill/>
        </p:spPr>
        <p:txBody>
          <a:bodyPr wrap="none" lIns="0" tIns="0" rIns="0" bIns="0" rtlCol="0" anchor="ctr">
            <a:noAutofit/>
          </a:bodyPr>
          <a:lstStyle/>
          <a:p>
            <a:r>
              <a:rPr lang="en-GB" sz="700" dirty="0">
                <a:solidFill>
                  <a:schemeClr val="tx1"/>
                </a:solidFill>
                <a:latin typeface="Segoe UI Light" panose="020B0502040204020203" pitchFamily="34" charset="0"/>
              </a:rPr>
              <a:t>Document Name Here  |  Month 2016</a:t>
            </a:r>
            <a:r>
              <a:rPr lang="en-GB" sz="700" baseline="0" dirty="0">
                <a:solidFill>
                  <a:schemeClr val="tx1"/>
                </a:solidFill>
                <a:latin typeface="Segoe UI Light" panose="020B0502040204020203" pitchFamily="34" charset="0"/>
              </a:rPr>
              <a:t> </a:t>
            </a:r>
            <a:r>
              <a:rPr lang="en-GB" sz="700" dirty="0">
                <a:solidFill>
                  <a:schemeClr val="tx1"/>
                </a:solidFill>
                <a:latin typeface="Segoe UI Light" panose="020B0502040204020203" pitchFamily="34" charset="0"/>
              </a:rPr>
              <a:t>|  Version 1  |  Public  |  Internal Use Only  |  Confidential  |  Strictly  Confidential (DELETE CLASSIFICATION)</a:t>
            </a:r>
          </a:p>
        </p:txBody>
      </p:sp>
      <p:pic>
        <p:nvPicPr>
          <p:cNvPr id="14" name="Picture 1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52674" y="6923314"/>
            <a:ext cx="2043116" cy="385535"/>
          </a:xfrm>
          <a:prstGeom prst="rect">
            <a:avLst/>
          </a:prstGeom>
        </p:spPr>
      </p:pic>
    </p:spTree>
    <p:extLst>
      <p:ext uri="{BB962C8B-B14F-4D97-AF65-F5344CB8AC3E}">
        <p14:creationId xmlns:p14="http://schemas.microsoft.com/office/powerpoint/2010/main" val="3328322209"/>
      </p:ext>
    </p:extLst>
  </p:cSld>
  <p:clrMapOvr>
    <a:masterClrMapping/>
  </p:clrMapOvr>
  <p:transition>
    <p:fade/>
  </p:transition>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preserve="1" userDrawn="1">
  <p:cSld name="3 pictures right - content left">
    <p:bg>
      <p:bgPr>
        <a:solidFill>
          <a:schemeClr val="bg2"/>
        </a:solidFill>
        <a:effectLst/>
      </p:bgPr>
    </p:bg>
    <p:spTree>
      <p:nvGrpSpPr>
        <p:cNvPr id="1" name=""/>
        <p:cNvGrpSpPr/>
        <p:nvPr/>
      </p:nvGrpSpPr>
      <p:grpSpPr>
        <a:xfrm>
          <a:off x="0" y="0"/>
          <a:ext cx="0" cy="0"/>
          <a:chOff x="0" y="0"/>
          <a:chExt cx="0" cy="0"/>
        </a:xfrm>
      </p:grpSpPr>
      <p:sp>
        <p:nvSpPr>
          <p:cNvPr id="18" name="Rectangle 6"/>
          <p:cNvSpPr/>
          <p:nvPr userDrawn="1"/>
        </p:nvSpPr>
        <p:spPr bwMode="gray">
          <a:xfrm>
            <a:off x="0" y="5"/>
            <a:ext cx="13439775" cy="7561263"/>
          </a:xfrm>
          <a:custGeom>
            <a:avLst/>
            <a:gdLst/>
            <a:ahLst/>
            <a:cxnLst/>
            <a:rect l="l" t="t" r="r" b="b"/>
            <a:pathLst>
              <a:path w="13439775" h="7561263">
                <a:moveTo>
                  <a:pt x="180000" y="180001"/>
                </a:moveTo>
                <a:lnTo>
                  <a:pt x="180000" y="7381263"/>
                </a:lnTo>
                <a:lnTo>
                  <a:pt x="13259775" y="7381263"/>
                </a:lnTo>
                <a:lnTo>
                  <a:pt x="13259775" y="180001"/>
                </a:lnTo>
                <a:close/>
                <a:moveTo>
                  <a:pt x="0" y="0"/>
                </a:moveTo>
                <a:lnTo>
                  <a:pt x="180000" y="0"/>
                </a:lnTo>
                <a:lnTo>
                  <a:pt x="180000" y="1"/>
                </a:lnTo>
                <a:lnTo>
                  <a:pt x="13259775" y="1"/>
                </a:lnTo>
                <a:lnTo>
                  <a:pt x="13259775" y="0"/>
                </a:lnTo>
                <a:lnTo>
                  <a:pt x="13439775" y="0"/>
                </a:lnTo>
                <a:lnTo>
                  <a:pt x="13439775" y="7381263"/>
                </a:lnTo>
                <a:lnTo>
                  <a:pt x="13439775" y="7561263"/>
                </a:lnTo>
                <a:lnTo>
                  <a:pt x="13259775" y="7561263"/>
                </a:lnTo>
                <a:lnTo>
                  <a:pt x="180000" y="7561263"/>
                </a:lnTo>
                <a:lnTo>
                  <a:pt x="90001" y="7561263"/>
                </a:lnTo>
                <a:lnTo>
                  <a:pt x="0" y="756126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44000" tIns="72000" rIns="144000" bIns="72000" numCol="1" spcCol="0" rtlCol="0" fromWordArt="0" anchor="ctr" anchorCtr="0" forceAA="0" compatLnSpc="1">
            <a:prstTxWarp prst="textNoShape">
              <a:avLst/>
            </a:prstTxWarp>
            <a:noAutofit/>
          </a:bodyPr>
          <a:lstStyle/>
          <a:p>
            <a:pPr algn="ctr">
              <a:lnSpc>
                <a:spcPct val="110000"/>
              </a:lnSpc>
              <a:spcBef>
                <a:spcPts val="2400"/>
              </a:spcBef>
              <a:buClr>
                <a:schemeClr val="bg2"/>
              </a:buClr>
            </a:pPr>
            <a:endParaRPr lang="en-GB" sz="2000" dirty="0">
              <a:solidFill>
                <a:schemeClr val="bg1"/>
              </a:solidFill>
            </a:endParaRPr>
          </a:p>
        </p:txBody>
      </p:sp>
      <p:sp>
        <p:nvSpPr>
          <p:cNvPr id="5" name="Rectangle 4"/>
          <p:cNvSpPr/>
          <p:nvPr userDrawn="1"/>
        </p:nvSpPr>
        <p:spPr bwMode="gray">
          <a:xfrm>
            <a:off x="6731861" y="79403"/>
            <a:ext cx="6594655" cy="733441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65638" tIns="82819" rIns="165638" bIns="82819" numCol="1" spcCol="0" rtlCol="0" fromWordArt="0" anchor="ctr" anchorCtr="0" forceAA="0" compatLnSpc="1">
            <a:prstTxWarp prst="textNoShape">
              <a:avLst/>
            </a:prstTxWarp>
            <a:noAutofit/>
          </a:bodyPr>
          <a:lstStyle/>
          <a:p>
            <a:pPr algn="ctr">
              <a:lnSpc>
                <a:spcPct val="110000"/>
              </a:lnSpc>
              <a:spcBef>
                <a:spcPts val="2760"/>
              </a:spcBef>
              <a:buClr>
                <a:schemeClr val="bg2"/>
              </a:buClr>
            </a:pPr>
            <a:endParaRPr lang="en-GB" sz="3200" dirty="0" err="1">
              <a:solidFill>
                <a:schemeClr val="bg1"/>
              </a:solidFill>
              <a:latin typeface="Segoe UI Light" panose="020B0502040204020203" pitchFamily="34" charset="0"/>
            </a:endParaRPr>
          </a:p>
        </p:txBody>
      </p:sp>
      <p:sp>
        <p:nvSpPr>
          <p:cNvPr id="19" name="Picture Placeholder 7"/>
          <p:cNvSpPr>
            <a:spLocks noGrp="1"/>
          </p:cNvSpPr>
          <p:nvPr>
            <p:ph type="pic" sz="quarter" idx="16" hasCustomPrompt="1"/>
          </p:nvPr>
        </p:nvSpPr>
        <p:spPr>
          <a:xfrm>
            <a:off x="9028678" y="181778"/>
            <a:ext cx="2016000" cy="7187426"/>
          </a:xfrm>
          <a:solidFill>
            <a:schemeClr val="bg1">
              <a:lumMod val="95000"/>
            </a:schemeClr>
          </a:solidFill>
        </p:spPr>
        <p:txBody>
          <a:bodyPr>
            <a:normAutofit/>
          </a:bodyPr>
          <a:lstStyle>
            <a:lvl1pPr marL="0" indent="0">
              <a:buNone/>
              <a:defRPr sz="1600" baseline="0"/>
            </a:lvl1pPr>
          </a:lstStyle>
          <a:p>
            <a:r>
              <a:rPr lang="en-GB" dirty="0"/>
              <a:t>A picture can be inserted here, it can be left blank or it can be filled in another colour</a:t>
            </a:r>
          </a:p>
        </p:txBody>
      </p:sp>
      <p:sp>
        <p:nvSpPr>
          <p:cNvPr id="20" name="Picture Placeholder 7"/>
          <p:cNvSpPr>
            <a:spLocks noGrp="1"/>
          </p:cNvSpPr>
          <p:nvPr>
            <p:ph type="pic" sz="quarter" idx="17" hasCustomPrompt="1"/>
          </p:nvPr>
        </p:nvSpPr>
        <p:spPr>
          <a:xfrm>
            <a:off x="11239802" y="181778"/>
            <a:ext cx="2016000" cy="7187426"/>
          </a:xfrm>
          <a:solidFill>
            <a:schemeClr val="bg1">
              <a:lumMod val="95000"/>
            </a:schemeClr>
          </a:solidFill>
        </p:spPr>
        <p:txBody>
          <a:bodyPr>
            <a:normAutofit/>
          </a:bodyPr>
          <a:lstStyle>
            <a:lvl1pPr marL="0" indent="0">
              <a:buNone/>
              <a:defRPr sz="1600" baseline="0"/>
            </a:lvl1pPr>
          </a:lstStyle>
          <a:p>
            <a:r>
              <a:rPr lang="en-GB" dirty="0"/>
              <a:t>A picture can be inserted here, it can be left blank or it can be filled in another colour</a:t>
            </a:r>
          </a:p>
        </p:txBody>
      </p:sp>
      <p:sp>
        <p:nvSpPr>
          <p:cNvPr id="21" name="Picture Placeholder 7"/>
          <p:cNvSpPr>
            <a:spLocks noGrp="1"/>
          </p:cNvSpPr>
          <p:nvPr>
            <p:ph type="pic" sz="quarter" idx="18" hasCustomPrompt="1"/>
          </p:nvPr>
        </p:nvSpPr>
        <p:spPr>
          <a:xfrm>
            <a:off x="6817556" y="181778"/>
            <a:ext cx="2016000" cy="7187426"/>
          </a:xfrm>
          <a:solidFill>
            <a:schemeClr val="bg1">
              <a:lumMod val="95000"/>
            </a:schemeClr>
          </a:solidFill>
        </p:spPr>
        <p:txBody>
          <a:bodyPr>
            <a:normAutofit/>
          </a:bodyPr>
          <a:lstStyle>
            <a:lvl1pPr marL="0" indent="0">
              <a:buNone/>
              <a:defRPr sz="1600" baseline="0"/>
            </a:lvl1pPr>
          </a:lstStyle>
          <a:p>
            <a:r>
              <a:rPr lang="en-GB" dirty="0"/>
              <a:t>A picture can be inserted here, it can be left blank or it can be filled in another colour</a:t>
            </a:r>
          </a:p>
        </p:txBody>
      </p:sp>
      <p:grpSp>
        <p:nvGrpSpPr>
          <p:cNvPr id="6" name="Group 5"/>
          <p:cNvGrpSpPr/>
          <p:nvPr userDrawn="1"/>
        </p:nvGrpSpPr>
        <p:grpSpPr>
          <a:xfrm>
            <a:off x="6629995" y="159260"/>
            <a:ext cx="4602244" cy="7311517"/>
            <a:chOff x="6629995" y="159259"/>
            <a:chExt cx="4602244" cy="7209945"/>
          </a:xfrm>
          <a:solidFill>
            <a:schemeClr val="bg1"/>
          </a:solidFill>
        </p:grpSpPr>
        <p:sp>
          <p:nvSpPr>
            <p:cNvPr id="4" name="Rectangle 3"/>
            <p:cNvSpPr/>
            <p:nvPr userDrawn="1"/>
          </p:nvSpPr>
          <p:spPr bwMode="gray">
            <a:xfrm>
              <a:off x="6629995" y="159259"/>
              <a:ext cx="180000" cy="720994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65638" tIns="82819" rIns="165638" bIns="82819" numCol="1" spcCol="0" rtlCol="0" fromWordArt="0" anchor="ctr" anchorCtr="0" forceAA="0" compatLnSpc="1">
              <a:prstTxWarp prst="textNoShape">
                <a:avLst/>
              </a:prstTxWarp>
              <a:noAutofit/>
            </a:bodyPr>
            <a:lstStyle/>
            <a:p>
              <a:pPr algn="ctr">
                <a:lnSpc>
                  <a:spcPct val="110000"/>
                </a:lnSpc>
                <a:spcBef>
                  <a:spcPts val="2760"/>
                </a:spcBef>
                <a:buClr>
                  <a:schemeClr val="bg2"/>
                </a:buClr>
              </a:pPr>
              <a:endParaRPr lang="en-GB" sz="3200" dirty="0" err="1">
                <a:solidFill>
                  <a:schemeClr val="bg1"/>
                </a:solidFill>
                <a:latin typeface="Segoe UI Light" panose="020B0502040204020203" pitchFamily="34" charset="0"/>
              </a:endParaRPr>
            </a:p>
          </p:txBody>
        </p:sp>
        <p:sp>
          <p:nvSpPr>
            <p:cNvPr id="29" name="Rectangle 28"/>
            <p:cNvSpPr/>
            <p:nvPr userDrawn="1"/>
          </p:nvSpPr>
          <p:spPr bwMode="gray">
            <a:xfrm>
              <a:off x="11052239" y="159259"/>
              <a:ext cx="180000" cy="720994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65638" tIns="82819" rIns="165638" bIns="82819" numCol="1" spcCol="0" rtlCol="0" fromWordArt="0" anchor="ctr" anchorCtr="0" forceAA="0" compatLnSpc="1">
              <a:prstTxWarp prst="textNoShape">
                <a:avLst/>
              </a:prstTxWarp>
              <a:noAutofit/>
            </a:bodyPr>
            <a:lstStyle/>
            <a:p>
              <a:pPr algn="ctr">
                <a:lnSpc>
                  <a:spcPct val="110000"/>
                </a:lnSpc>
                <a:spcBef>
                  <a:spcPts val="2760"/>
                </a:spcBef>
                <a:buClr>
                  <a:schemeClr val="bg2"/>
                </a:buClr>
              </a:pPr>
              <a:endParaRPr lang="en-GB" sz="3200" dirty="0" err="1">
                <a:solidFill>
                  <a:schemeClr val="bg1"/>
                </a:solidFill>
                <a:latin typeface="Segoe UI Light" panose="020B0502040204020203" pitchFamily="34" charset="0"/>
              </a:endParaRPr>
            </a:p>
          </p:txBody>
        </p:sp>
        <p:sp>
          <p:nvSpPr>
            <p:cNvPr id="32" name="Rectangle 31"/>
            <p:cNvSpPr/>
            <p:nvPr userDrawn="1"/>
          </p:nvSpPr>
          <p:spPr bwMode="gray">
            <a:xfrm>
              <a:off x="8841117" y="159259"/>
              <a:ext cx="180000" cy="720994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65638" tIns="82819" rIns="165638" bIns="82819" numCol="1" spcCol="0" rtlCol="0" fromWordArt="0" anchor="ctr" anchorCtr="0" forceAA="0" compatLnSpc="1">
              <a:prstTxWarp prst="textNoShape">
                <a:avLst/>
              </a:prstTxWarp>
              <a:noAutofit/>
            </a:bodyPr>
            <a:lstStyle/>
            <a:p>
              <a:pPr algn="ctr">
                <a:lnSpc>
                  <a:spcPct val="110000"/>
                </a:lnSpc>
                <a:spcBef>
                  <a:spcPts val="2760"/>
                </a:spcBef>
                <a:buClr>
                  <a:schemeClr val="bg2"/>
                </a:buClr>
              </a:pPr>
              <a:endParaRPr lang="en-GB" sz="3200" dirty="0" err="1">
                <a:solidFill>
                  <a:schemeClr val="bg1"/>
                </a:solidFill>
                <a:latin typeface="Segoe UI Light" panose="020B0502040204020203" pitchFamily="34" charset="0"/>
              </a:endParaRPr>
            </a:p>
          </p:txBody>
        </p:sp>
      </p:grpSp>
      <p:sp>
        <p:nvSpPr>
          <p:cNvPr id="27" name="Content Placeholder 6"/>
          <p:cNvSpPr>
            <a:spLocks noGrp="1"/>
          </p:cNvSpPr>
          <p:nvPr>
            <p:ph sz="quarter" idx="12"/>
          </p:nvPr>
        </p:nvSpPr>
        <p:spPr>
          <a:xfrm>
            <a:off x="523043" y="2464609"/>
            <a:ext cx="5973007" cy="3980318"/>
          </a:xfrm>
        </p:spPr>
        <p:txBody>
          <a:bodyPr lIns="0" rIns="0">
            <a:normAutofit/>
          </a:bodyPr>
          <a:lstStyle>
            <a:lvl1pPr>
              <a:spcBef>
                <a:spcPts val="600"/>
              </a:spcBef>
              <a:spcAft>
                <a:spcPts val="600"/>
              </a:spcAft>
              <a:buClr>
                <a:schemeClr val="bg1"/>
              </a:buClr>
              <a:defRPr sz="2400">
                <a:solidFill>
                  <a:schemeClr val="bg1"/>
                </a:solidFill>
              </a:defRPr>
            </a:lvl1pPr>
            <a:lvl2pPr>
              <a:spcBef>
                <a:spcPts val="600"/>
              </a:spcBef>
              <a:spcAft>
                <a:spcPts val="600"/>
              </a:spcAft>
              <a:buClr>
                <a:schemeClr val="bg1"/>
              </a:buClr>
              <a:defRPr sz="2000">
                <a:solidFill>
                  <a:schemeClr val="bg1"/>
                </a:solidFill>
              </a:defRPr>
            </a:lvl2pPr>
            <a:lvl3pPr>
              <a:spcBef>
                <a:spcPts val="600"/>
              </a:spcBef>
              <a:spcAft>
                <a:spcPts val="600"/>
              </a:spcAft>
              <a:buClr>
                <a:schemeClr val="bg1"/>
              </a:buClr>
              <a:defRPr sz="1800">
                <a:solidFill>
                  <a:schemeClr val="bg1"/>
                </a:solidFill>
              </a:defRPr>
            </a:lvl3pPr>
            <a:lvl4pPr>
              <a:spcBef>
                <a:spcPts val="600"/>
              </a:spcBef>
              <a:spcAft>
                <a:spcPts val="600"/>
              </a:spcAft>
              <a:buClr>
                <a:schemeClr val="bg1"/>
              </a:buClr>
              <a:defRPr sz="1800">
                <a:solidFill>
                  <a:schemeClr val="bg1"/>
                </a:solidFill>
              </a:defRPr>
            </a:lvl4pPr>
            <a:lvl5pPr>
              <a:spcBef>
                <a:spcPts val="600"/>
              </a:spcBef>
              <a:spcAft>
                <a:spcPts val="600"/>
              </a:spcAft>
              <a:buClr>
                <a:schemeClr val="bg1"/>
              </a:buClr>
              <a:defRPr sz="1800">
                <a:solidFill>
                  <a:schemeClr val="bg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28" name="Title 1"/>
          <p:cNvSpPr>
            <a:spLocks noGrp="1"/>
          </p:cNvSpPr>
          <p:nvPr>
            <p:ph type="ctrTitle" hasCustomPrompt="1"/>
          </p:nvPr>
        </p:nvSpPr>
        <p:spPr bwMode="gray">
          <a:xfrm>
            <a:off x="556812" y="920753"/>
            <a:ext cx="3756187" cy="598488"/>
          </a:xfrm>
          <a:solidFill>
            <a:srgbClr val="F57B29"/>
          </a:solidFill>
        </p:spPr>
        <p:txBody>
          <a:bodyPr wrap="none" lIns="82819" tIns="72000" rIns="82819" bIns="0" rtlCol="0" anchor="ctr">
            <a:spAutoFit/>
          </a:bodyPr>
          <a:lstStyle>
            <a:lvl1pPr algn="l">
              <a:defRPr lang="en-GB" dirty="0"/>
            </a:lvl1pPr>
          </a:lstStyle>
          <a:p>
            <a:pPr marL="0" lvl="0" indent="0" algn="l">
              <a:spcBef>
                <a:spcPct val="20000"/>
              </a:spcBef>
              <a:buFont typeface="Arial" panose="020B0604020202020204" pitchFamily="34" charset="0"/>
            </a:pPr>
            <a:r>
              <a:rPr lang="en-US" dirty="0"/>
              <a:t>Click to edit title</a:t>
            </a:r>
            <a:endParaRPr lang="en-GB" dirty="0"/>
          </a:p>
        </p:txBody>
      </p:sp>
      <p:sp>
        <p:nvSpPr>
          <p:cNvPr id="30" name="Text Placeholder 5"/>
          <p:cNvSpPr>
            <a:spLocks noGrp="1"/>
          </p:cNvSpPr>
          <p:nvPr>
            <p:ph type="body" sz="quarter" idx="13" hasCustomPrompt="1"/>
          </p:nvPr>
        </p:nvSpPr>
        <p:spPr>
          <a:xfrm>
            <a:off x="556809" y="1661531"/>
            <a:ext cx="3055242" cy="406265"/>
          </a:xfrm>
          <a:solidFill>
            <a:schemeClr val="tx2"/>
          </a:solidFill>
        </p:spPr>
        <p:txBody>
          <a:bodyPr vert="horz" wrap="none" lIns="72000" tIns="0" rIns="72000" bIns="0" rtlCol="0" anchor="ctr">
            <a:spAutoFit/>
          </a:bodyPr>
          <a:lstStyle>
            <a:lvl1pPr>
              <a:buFontTx/>
              <a:buNone/>
              <a:defRPr lang="en-US" sz="2400" b="1" dirty="0" smtClean="0">
                <a:solidFill>
                  <a:schemeClr val="bg1"/>
                </a:solidFill>
              </a:defRPr>
            </a:lvl1pPr>
          </a:lstStyle>
          <a:p>
            <a:pPr marL="0" lvl="0" indent="0" defTabSz="914400">
              <a:spcBef>
                <a:spcPts val="300"/>
              </a:spcBef>
              <a:spcAft>
                <a:spcPts val="300"/>
              </a:spcAft>
              <a:buFontTx/>
              <a:buNone/>
            </a:pPr>
            <a:r>
              <a:rPr lang="en-US" dirty="0"/>
              <a:t>Click to edit subtitle</a:t>
            </a:r>
          </a:p>
        </p:txBody>
      </p:sp>
      <p:sp>
        <p:nvSpPr>
          <p:cNvPr id="24" name="TextBox 23"/>
          <p:cNvSpPr txBox="1"/>
          <p:nvPr userDrawn="1"/>
        </p:nvSpPr>
        <p:spPr>
          <a:xfrm>
            <a:off x="12856690" y="7399656"/>
            <a:ext cx="426079" cy="140423"/>
          </a:xfrm>
          <a:prstGeom prst="rect">
            <a:avLst/>
          </a:prstGeom>
          <a:noFill/>
        </p:spPr>
        <p:txBody>
          <a:bodyPr wrap="square" lIns="0" tIns="0" rIns="0" bIns="0" rtlCol="0">
            <a:spAutoFit/>
          </a:bodyPr>
          <a:lstStyle/>
          <a:p>
            <a:pPr algn="r">
              <a:lnSpc>
                <a:spcPct val="110000"/>
              </a:lnSpc>
              <a:spcBef>
                <a:spcPts val="2760"/>
              </a:spcBef>
              <a:buClr>
                <a:schemeClr val="bg2"/>
              </a:buClr>
            </a:pPr>
            <a:fld id="{08492756-E806-4604-9C5F-A6997CE6540C}" type="slidenum">
              <a:rPr lang="en-GB" sz="900" smtClean="0">
                <a:solidFill>
                  <a:schemeClr val="tx1"/>
                </a:solidFill>
                <a:latin typeface="Segoe UI Light" panose="020B0502040204020203" pitchFamily="34" charset="0"/>
              </a:rPr>
              <a:pPr algn="r">
                <a:lnSpc>
                  <a:spcPct val="110000"/>
                </a:lnSpc>
                <a:spcBef>
                  <a:spcPts val="2760"/>
                </a:spcBef>
                <a:buClr>
                  <a:schemeClr val="bg2"/>
                </a:buClr>
              </a:pPr>
              <a:t>‹#›</a:t>
            </a:fld>
            <a:endParaRPr lang="en-GB" sz="900" dirty="0" err="1">
              <a:solidFill>
                <a:schemeClr val="tx1"/>
              </a:solidFill>
              <a:latin typeface="Segoe UI Light" panose="020B0502040204020203" pitchFamily="34" charset="0"/>
            </a:endParaRPr>
          </a:p>
        </p:txBody>
      </p:sp>
      <p:sp>
        <p:nvSpPr>
          <p:cNvPr id="25" name="TextBox 24"/>
          <p:cNvSpPr txBox="1"/>
          <p:nvPr userDrawn="1"/>
        </p:nvSpPr>
        <p:spPr bwMode="gray">
          <a:xfrm>
            <a:off x="539678" y="7380294"/>
            <a:ext cx="4896000" cy="180975"/>
          </a:xfrm>
          <a:prstGeom prst="rect">
            <a:avLst/>
          </a:prstGeom>
          <a:noFill/>
        </p:spPr>
        <p:txBody>
          <a:bodyPr wrap="none" lIns="0" tIns="0" rIns="0" bIns="0" rtlCol="0" anchor="ctr">
            <a:noAutofit/>
          </a:bodyPr>
          <a:lstStyle/>
          <a:p>
            <a:r>
              <a:rPr lang="en-GB" sz="700" dirty="0">
                <a:solidFill>
                  <a:schemeClr val="tx1"/>
                </a:solidFill>
                <a:latin typeface="Segoe UI Light" panose="020B0502040204020203" pitchFamily="34" charset="0"/>
              </a:rPr>
              <a:t>Document Name Here  |  Month 2016</a:t>
            </a:r>
            <a:r>
              <a:rPr lang="en-GB" sz="700" baseline="0" dirty="0">
                <a:solidFill>
                  <a:schemeClr val="tx1"/>
                </a:solidFill>
                <a:latin typeface="Segoe UI Light" panose="020B0502040204020203" pitchFamily="34" charset="0"/>
              </a:rPr>
              <a:t> </a:t>
            </a:r>
            <a:r>
              <a:rPr lang="en-GB" sz="700" dirty="0">
                <a:solidFill>
                  <a:schemeClr val="tx1"/>
                </a:solidFill>
                <a:latin typeface="Segoe UI Light" panose="020B0502040204020203" pitchFamily="34" charset="0"/>
              </a:rPr>
              <a:t>|  Version 1  |  Public  |  Internal Use Only  |  Confidential  |  Strictly  Confidential (DELETE CLASSIFICATION)</a:t>
            </a:r>
          </a:p>
        </p:txBody>
      </p:sp>
      <p:pic>
        <p:nvPicPr>
          <p:cNvPr id="17" name="Picture 1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52674" y="6923314"/>
            <a:ext cx="2043116" cy="385535"/>
          </a:xfrm>
          <a:prstGeom prst="rect">
            <a:avLst/>
          </a:prstGeom>
        </p:spPr>
      </p:pic>
    </p:spTree>
    <p:extLst>
      <p:ext uri="{BB962C8B-B14F-4D97-AF65-F5344CB8AC3E}">
        <p14:creationId xmlns:p14="http://schemas.microsoft.com/office/powerpoint/2010/main" val="224391926"/>
      </p:ext>
    </p:extLst>
  </p:cSld>
  <p:clrMapOvr>
    <a:masterClrMapping/>
  </p:clrMapOvr>
  <p:transition>
    <p:fade/>
  </p:transition>
</p:sldLayout>
</file>

<file path=ppt/slideLayouts/slideLayout43.xml><?xml version="1.0" encoding="utf-8"?>
<p:sldLayout xmlns:a="http://schemas.openxmlformats.org/drawingml/2006/main" xmlns:r="http://schemas.openxmlformats.org/officeDocument/2006/relationships" xmlns:p="http://schemas.openxmlformats.org/presentationml/2006/main" showMasterSp="0" preserve="1" userDrawn="1">
  <p:cSld name="3 pictures Left - content right">
    <p:bg>
      <p:bgPr>
        <a:solidFill>
          <a:schemeClr val="bg2"/>
        </a:solidFill>
        <a:effectLst/>
      </p:bgPr>
    </p:bg>
    <p:spTree>
      <p:nvGrpSpPr>
        <p:cNvPr id="1" name=""/>
        <p:cNvGrpSpPr/>
        <p:nvPr/>
      </p:nvGrpSpPr>
      <p:grpSpPr>
        <a:xfrm>
          <a:off x="0" y="0"/>
          <a:ext cx="0" cy="0"/>
          <a:chOff x="0" y="0"/>
          <a:chExt cx="0" cy="0"/>
        </a:xfrm>
      </p:grpSpPr>
      <p:sp>
        <p:nvSpPr>
          <p:cNvPr id="2" name="Rectangle 1"/>
          <p:cNvSpPr/>
          <p:nvPr userDrawn="1"/>
        </p:nvSpPr>
        <p:spPr bwMode="gray">
          <a:xfrm>
            <a:off x="167159" y="127323"/>
            <a:ext cx="6470418" cy="728185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44000" tIns="72000" rIns="144000" bIns="72000" numCol="1" spcCol="0" rtlCol="0" fromWordArt="0" anchor="ctr" anchorCtr="0" forceAA="0" compatLnSpc="1">
            <a:prstTxWarp prst="textNoShape">
              <a:avLst/>
            </a:prstTxWarp>
            <a:noAutofit/>
          </a:bodyPr>
          <a:lstStyle/>
          <a:p>
            <a:pPr algn="ctr">
              <a:lnSpc>
                <a:spcPct val="110000"/>
              </a:lnSpc>
              <a:spcBef>
                <a:spcPts val="2400"/>
              </a:spcBef>
              <a:buClr>
                <a:schemeClr val="bg2"/>
              </a:buClr>
            </a:pPr>
            <a:endParaRPr lang="en-GB" sz="2000" dirty="0">
              <a:solidFill>
                <a:schemeClr val="bg1"/>
              </a:solidFill>
            </a:endParaRPr>
          </a:p>
        </p:txBody>
      </p:sp>
      <p:sp>
        <p:nvSpPr>
          <p:cNvPr id="20" name="Picture Placeholder 7"/>
          <p:cNvSpPr>
            <a:spLocks noGrp="1"/>
          </p:cNvSpPr>
          <p:nvPr>
            <p:ph type="pic" sz="quarter" idx="17" hasCustomPrompt="1"/>
          </p:nvPr>
        </p:nvSpPr>
        <p:spPr>
          <a:xfrm>
            <a:off x="4601278" y="181778"/>
            <a:ext cx="2016000" cy="7187426"/>
          </a:xfrm>
          <a:solidFill>
            <a:schemeClr val="bg1">
              <a:lumMod val="95000"/>
            </a:schemeClr>
          </a:solidFill>
        </p:spPr>
        <p:txBody>
          <a:bodyPr>
            <a:normAutofit/>
          </a:bodyPr>
          <a:lstStyle>
            <a:lvl1pPr marL="0" indent="0">
              <a:buNone/>
              <a:defRPr sz="2400" baseline="0"/>
            </a:lvl1pPr>
          </a:lstStyle>
          <a:p>
            <a:r>
              <a:rPr lang="en-GB" dirty="0"/>
              <a:t>A picture can be inserted here, it can be left blank or it can be filled in another colour</a:t>
            </a:r>
          </a:p>
        </p:txBody>
      </p:sp>
      <p:sp>
        <p:nvSpPr>
          <p:cNvPr id="21" name="Picture Placeholder 7"/>
          <p:cNvSpPr>
            <a:spLocks noGrp="1"/>
          </p:cNvSpPr>
          <p:nvPr>
            <p:ph type="pic" sz="quarter" idx="18" hasCustomPrompt="1"/>
          </p:nvPr>
        </p:nvSpPr>
        <p:spPr>
          <a:xfrm>
            <a:off x="179036" y="181778"/>
            <a:ext cx="2016000" cy="7187426"/>
          </a:xfrm>
          <a:solidFill>
            <a:schemeClr val="bg1">
              <a:lumMod val="95000"/>
            </a:schemeClr>
          </a:solidFill>
        </p:spPr>
        <p:txBody>
          <a:bodyPr>
            <a:normAutofit/>
          </a:bodyPr>
          <a:lstStyle>
            <a:lvl1pPr marL="0" indent="0">
              <a:buNone/>
              <a:defRPr sz="2400" baseline="0"/>
            </a:lvl1pPr>
          </a:lstStyle>
          <a:p>
            <a:r>
              <a:rPr lang="en-GB" dirty="0"/>
              <a:t>A picture can be inserted here, it can be left blank or it can be filled in another colour</a:t>
            </a:r>
          </a:p>
        </p:txBody>
      </p:sp>
      <p:sp>
        <p:nvSpPr>
          <p:cNvPr id="29" name="Rectangle 28"/>
          <p:cNvSpPr/>
          <p:nvPr userDrawn="1"/>
        </p:nvSpPr>
        <p:spPr bwMode="gray">
          <a:xfrm>
            <a:off x="4413718" y="159260"/>
            <a:ext cx="180001" cy="731151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65638" tIns="82819" rIns="165638" bIns="82819" numCol="1" spcCol="0" rtlCol="0" fromWordArt="0" anchor="ctr" anchorCtr="0" forceAA="0" compatLnSpc="1">
            <a:prstTxWarp prst="textNoShape">
              <a:avLst/>
            </a:prstTxWarp>
            <a:noAutofit/>
          </a:bodyPr>
          <a:lstStyle/>
          <a:p>
            <a:pPr algn="ctr">
              <a:lnSpc>
                <a:spcPct val="110000"/>
              </a:lnSpc>
              <a:spcBef>
                <a:spcPts val="2760"/>
              </a:spcBef>
              <a:buClr>
                <a:schemeClr val="bg2"/>
              </a:buClr>
            </a:pPr>
            <a:endParaRPr lang="en-GB" sz="3200" dirty="0" err="1">
              <a:solidFill>
                <a:schemeClr val="bg1"/>
              </a:solidFill>
              <a:latin typeface="Segoe UI Light" panose="020B0502040204020203" pitchFamily="34" charset="0"/>
            </a:endParaRPr>
          </a:p>
        </p:txBody>
      </p:sp>
      <p:sp>
        <p:nvSpPr>
          <p:cNvPr id="32" name="Rectangle 31"/>
          <p:cNvSpPr/>
          <p:nvPr userDrawn="1"/>
        </p:nvSpPr>
        <p:spPr bwMode="gray">
          <a:xfrm>
            <a:off x="2202595" y="159260"/>
            <a:ext cx="180001" cy="731151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65638" tIns="82819" rIns="165638" bIns="82819" numCol="1" spcCol="0" rtlCol="0" fromWordArt="0" anchor="ctr" anchorCtr="0" forceAA="0" compatLnSpc="1">
            <a:prstTxWarp prst="textNoShape">
              <a:avLst/>
            </a:prstTxWarp>
            <a:noAutofit/>
          </a:bodyPr>
          <a:lstStyle/>
          <a:p>
            <a:pPr algn="ctr">
              <a:lnSpc>
                <a:spcPct val="110000"/>
              </a:lnSpc>
              <a:spcBef>
                <a:spcPts val="2760"/>
              </a:spcBef>
              <a:buClr>
                <a:schemeClr val="bg2"/>
              </a:buClr>
            </a:pPr>
            <a:endParaRPr lang="en-GB" sz="3200" dirty="0" err="1">
              <a:solidFill>
                <a:schemeClr val="bg1"/>
              </a:solidFill>
              <a:latin typeface="Segoe UI Light" panose="020B0502040204020203" pitchFamily="34" charset="0"/>
            </a:endParaRPr>
          </a:p>
        </p:txBody>
      </p:sp>
      <p:sp>
        <p:nvSpPr>
          <p:cNvPr id="19" name="Picture Placeholder 7"/>
          <p:cNvSpPr>
            <a:spLocks noGrp="1"/>
          </p:cNvSpPr>
          <p:nvPr>
            <p:ph type="pic" sz="quarter" idx="16" hasCustomPrompt="1"/>
          </p:nvPr>
        </p:nvSpPr>
        <p:spPr>
          <a:xfrm>
            <a:off x="2390156" y="181778"/>
            <a:ext cx="2016000" cy="7187426"/>
          </a:xfrm>
          <a:solidFill>
            <a:schemeClr val="bg1">
              <a:lumMod val="95000"/>
            </a:schemeClr>
          </a:solidFill>
        </p:spPr>
        <p:txBody>
          <a:bodyPr>
            <a:normAutofit/>
          </a:bodyPr>
          <a:lstStyle>
            <a:lvl1pPr marL="0" indent="0">
              <a:buNone/>
              <a:defRPr sz="2400" baseline="0"/>
            </a:lvl1pPr>
          </a:lstStyle>
          <a:p>
            <a:r>
              <a:rPr lang="en-GB" dirty="0"/>
              <a:t>A picture can be inserted here, it can be left blank or it can be filled in another colour</a:t>
            </a:r>
          </a:p>
        </p:txBody>
      </p:sp>
      <p:sp>
        <p:nvSpPr>
          <p:cNvPr id="18" name="Rectangle 6"/>
          <p:cNvSpPr/>
          <p:nvPr userDrawn="1"/>
        </p:nvSpPr>
        <p:spPr bwMode="gray">
          <a:xfrm>
            <a:off x="0" y="5"/>
            <a:ext cx="13439775" cy="7561263"/>
          </a:xfrm>
          <a:custGeom>
            <a:avLst/>
            <a:gdLst/>
            <a:ahLst/>
            <a:cxnLst/>
            <a:rect l="l" t="t" r="r" b="b"/>
            <a:pathLst>
              <a:path w="13439775" h="7561263">
                <a:moveTo>
                  <a:pt x="180000" y="180001"/>
                </a:moveTo>
                <a:lnTo>
                  <a:pt x="180000" y="7381263"/>
                </a:lnTo>
                <a:lnTo>
                  <a:pt x="13259775" y="7381263"/>
                </a:lnTo>
                <a:lnTo>
                  <a:pt x="13259775" y="180001"/>
                </a:lnTo>
                <a:close/>
                <a:moveTo>
                  <a:pt x="0" y="0"/>
                </a:moveTo>
                <a:lnTo>
                  <a:pt x="180000" y="0"/>
                </a:lnTo>
                <a:lnTo>
                  <a:pt x="180000" y="1"/>
                </a:lnTo>
                <a:lnTo>
                  <a:pt x="13259775" y="1"/>
                </a:lnTo>
                <a:lnTo>
                  <a:pt x="13259775" y="0"/>
                </a:lnTo>
                <a:lnTo>
                  <a:pt x="13439775" y="0"/>
                </a:lnTo>
                <a:lnTo>
                  <a:pt x="13439775" y="7381263"/>
                </a:lnTo>
                <a:lnTo>
                  <a:pt x="13439775" y="7561263"/>
                </a:lnTo>
                <a:lnTo>
                  <a:pt x="13259775" y="7561263"/>
                </a:lnTo>
                <a:lnTo>
                  <a:pt x="180000" y="7561263"/>
                </a:lnTo>
                <a:lnTo>
                  <a:pt x="90001" y="7561263"/>
                </a:lnTo>
                <a:lnTo>
                  <a:pt x="0" y="756126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44000" tIns="72000" rIns="144000" bIns="72000" numCol="1" spcCol="0" rtlCol="0" fromWordArt="0" anchor="ctr" anchorCtr="0" forceAA="0" compatLnSpc="1">
            <a:prstTxWarp prst="textNoShape">
              <a:avLst/>
            </a:prstTxWarp>
            <a:noAutofit/>
          </a:bodyPr>
          <a:lstStyle/>
          <a:p>
            <a:pPr algn="ctr">
              <a:lnSpc>
                <a:spcPct val="110000"/>
              </a:lnSpc>
              <a:spcBef>
                <a:spcPts val="2400"/>
              </a:spcBef>
              <a:buClr>
                <a:schemeClr val="bg2"/>
              </a:buClr>
            </a:pPr>
            <a:endParaRPr lang="en-GB" sz="2000" dirty="0">
              <a:solidFill>
                <a:schemeClr val="bg1"/>
              </a:solidFill>
            </a:endParaRPr>
          </a:p>
        </p:txBody>
      </p:sp>
      <p:sp>
        <p:nvSpPr>
          <p:cNvPr id="4" name="Rectangle 3"/>
          <p:cNvSpPr/>
          <p:nvPr userDrawn="1"/>
        </p:nvSpPr>
        <p:spPr bwMode="gray">
          <a:xfrm>
            <a:off x="6629995" y="159260"/>
            <a:ext cx="180001" cy="731151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65638" tIns="82819" rIns="165638" bIns="82819" numCol="1" spcCol="0" rtlCol="0" fromWordArt="0" anchor="ctr" anchorCtr="0" forceAA="0" compatLnSpc="1">
            <a:prstTxWarp prst="textNoShape">
              <a:avLst/>
            </a:prstTxWarp>
            <a:noAutofit/>
          </a:bodyPr>
          <a:lstStyle/>
          <a:p>
            <a:pPr algn="ctr">
              <a:lnSpc>
                <a:spcPct val="110000"/>
              </a:lnSpc>
              <a:spcBef>
                <a:spcPts val="2760"/>
              </a:spcBef>
              <a:buClr>
                <a:schemeClr val="bg2"/>
              </a:buClr>
            </a:pPr>
            <a:endParaRPr lang="en-GB" sz="3200" dirty="0" err="1">
              <a:solidFill>
                <a:schemeClr val="bg1"/>
              </a:solidFill>
              <a:latin typeface="Segoe UI Light" panose="020B0502040204020203" pitchFamily="34" charset="0"/>
            </a:endParaRPr>
          </a:p>
        </p:txBody>
      </p:sp>
      <p:sp>
        <p:nvSpPr>
          <p:cNvPr id="27" name="Content Placeholder 6"/>
          <p:cNvSpPr>
            <a:spLocks noGrp="1"/>
          </p:cNvSpPr>
          <p:nvPr>
            <p:ph sz="quarter" idx="12"/>
          </p:nvPr>
        </p:nvSpPr>
        <p:spPr>
          <a:xfrm>
            <a:off x="7105618" y="2464609"/>
            <a:ext cx="5973007" cy="3980318"/>
          </a:xfrm>
        </p:spPr>
        <p:txBody>
          <a:bodyPr lIns="0" rIns="0">
            <a:normAutofit/>
          </a:bodyPr>
          <a:lstStyle>
            <a:lvl1pPr>
              <a:spcBef>
                <a:spcPts val="600"/>
              </a:spcBef>
              <a:spcAft>
                <a:spcPts val="600"/>
              </a:spcAft>
              <a:buClr>
                <a:schemeClr val="bg1"/>
              </a:buClr>
              <a:defRPr sz="2400">
                <a:solidFill>
                  <a:schemeClr val="bg1"/>
                </a:solidFill>
              </a:defRPr>
            </a:lvl1pPr>
            <a:lvl2pPr>
              <a:spcBef>
                <a:spcPts val="600"/>
              </a:spcBef>
              <a:spcAft>
                <a:spcPts val="600"/>
              </a:spcAft>
              <a:buClr>
                <a:schemeClr val="bg1"/>
              </a:buClr>
              <a:defRPr sz="2000">
                <a:solidFill>
                  <a:schemeClr val="bg1"/>
                </a:solidFill>
              </a:defRPr>
            </a:lvl2pPr>
            <a:lvl3pPr>
              <a:spcBef>
                <a:spcPts val="600"/>
              </a:spcBef>
              <a:spcAft>
                <a:spcPts val="600"/>
              </a:spcAft>
              <a:buClr>
                <a:schemeClr val="bg1"/>
              </a:buClr>
              <a:defRPr sz="1800">
                <a:solidFill>
                  <a:schemeClr val="bg1"/>
                </a:solidFill>
              </a:defRPr>
            </a:lvl3pPr>
            <a:lvl4pPr>
              <a:spcBef>
                <a:spcPts val="600"/>
              </a:spcBef>
              <a:spcAft>
                <a:spcPts val="600"/>
              </a:spcAft>
              <a:buClr>
                <a:schemeClr val="bg1"/>
              </a:buClr>
              <a:defRPr sz="1800">
                <a:solidFill>
                  <a:schemeClr val="bg1"/>
                </a:solidFill>
              </a:defRPr>
            </a:lvl4pPr>
            <a:lvl5pPr>
              <a:spcBef>
                <a:spcPts val="600"/>
              </a:spcBef>
              <a:spcAft>
                <a:spcPts val="600"/>
              </a:spcAft>
              <a:buClr>
                <a:schemeClr val="bg1"/>
              </a:buClr>
              <a:defRPr sz="1800">
                <a:solidFill>
                  <a:schemeClr val="bg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28" name="Title 1"/>
          <p:cNvSpPr>
            <a:spLocks noGrp="1"/>
          </p:cNvSpPr>
          <p:nvPr>
            <p:ph type="ctrTitle" hasCustomPrompt="1"/>
          </p:nvPr>
        </p:nvSpPr>
        <p:spPr bwMode="gray">
          <a:xfrm>
            <a:off x="7117355" y="920753"/>
            <a:ext cx="3756187" cy="598488"/>
          </a:xfrm>
          <a:solidFill>
            <a:srgbClr val="F57B29"/>
          </a:solidFill>
        </p:spPr>
        <p:txBody>
          <a:bodyPr wrap="none" lIns="82819" tIns="72000" rIns="82819" bIns="0" rtlCol="0" anchor="ctr">
            <a:spAutoFit/>
          </a:bodyPr>
          <a:lstStyle>
            <a:lvl1pPr algn="l">
              <a:defRPr lang="en-GB" dirty="0"/>
            </a:lvl1pPr>
          </a:lstStyle>
          <a:p>
            <a:pPr marL="0" lvl="0" indent="0" algn="l">
              <a:spcBef>
                <a:spcPct val="20000"/>
              </a:spcBef>
              <a:buFont typeface="Arial" panose="020B0604020202020204" pitchFamily="34" charset="0"/>
            </a:pPr>
            <a:r>
              <a:rPr lang="en-US" dirty="0"/>
              <a:t>Click to edit title</a:t>
            </a:r>
            <a:endParaRPr lang="en-GB" dirty="0"/>
          </a:p>
        </p:txBody>
      </p:sp>
      <p:sp>
        <p:nvSpPr>
          <p:cNvPr id="30" name="Text Placeholder 5"/>
          <p:cNvSpPr>
            <a:spLocks noGrp="1"/>
          </p:cNvSpPr>
          <p:nvPr>
            <p:ph type="body" sz="quarter" idx="13" hasCustomPrompt="1"/>
          </p:nvPr>
        </p:nvSpPr>
        <p:spPr>
          <a:xfrm>
            <a:off x="7117351" y="1661531"/>
            <a:ext cx="3055242" cy="406265"/>
          </a:xfrm>
          <a:solidFill>
            <a:schemeClr val="tx2"/>
          </a:solidFill>
        </p:spPr>
        <p:txBody>
          <a:bodyPr vert="horz" wrap="none" lIns="72000" tIns="0" rIns="72000" bIns="0" rtlCol="0" anchor="ctr">
            <a:spAutoFit/>
          </a:bodyPr>
          <a:lstStyle>
            <a:lvl1pPr>
              <a:buFontTx/>
              <a:buNone/>
              <a:defRPr lang="en-US" sz="2400" b="1" dirty="0" smtClean="0">
                <a:solidFill>
                  <a:schemeClr val="bg1"/>
                </a:solidFill>
              </a:defRPr>
            </a:lvl1pPr>
          </a:lstStyle>
          <a:p>
            <a:pPr marL="0" lvl="0" indent="0" defTabSz="914400">
              <a:spcBef>
                <a:spcPts val="300"/>
              </a:spcBef>
              <a:spcAft>
                <a:spcPts val="300"/>
              </a:spcAft>
              <a:buFontTx/>
              <a:buNone/>
            </a:pPr>
            <a:r>
              <a:rPr lang="en-US" dirty="0"/>
              <a:t>Click to edit subtitle</a:t>
            </a:r>
          </a:p>
        </p:txBody>
      </p:sp>
      <p:sp>
        <p:nvSpPr>
          <p:cNvPr id="15" name="TextBox 14"/>
          <p:cNvSpPr txBox="1"/>
          <p:nvPr userDrawn="1"/>
        </p:nvSpPr>
        <p:spPr>
          <a:xfrm>
            <a:off x="12856690" y="7399656"/>
            <a:ext cx="426079" cy="140423"/>
          </a:xfrm>
          <a:prstGeom prst="rect">
            <a:avLst/>
          </a:prstGeom>
          <a:noFill/>
        </p:spPr>
        <p:txBody>
          <a:bodyPr wrap="square" lIns="0" tIns="0" rIns="0" bIns="0" rtlCol="0">
            <a:spAutoFit/>
          </a:bodyPr>
          <a:lstStyle/>
          <a:p>
            <a:pPr algn="r">
              <a:lnSpc>
                <a:spcPct val="110000"/>
              </a:lnSpc>
              <a:spcBef>
                <a:spcPts val="2760"/>
              </a:spcBef>
              <a:buClr>
                <a:schemeClr val="bg2"/>
              </a:buClr>
            </a:pPr>
            <a:fld id="{08492756-E806-4604-9C5F-A6997CE6540C}" type="slidenum">
              <a:rPr lang="en-GB" sz="900" smtClean="0">
                <a:solidFill>
                  <a:schemeClr val="tx1"/>
                </a:solidFill>
                <a:latin typeface="Segoe UI Light" panose="020B0502040204020203" pitchFamily="34" charset="0"/>
              </a:rPr>
              <a:pPr algn="r">
                <a:lnSpc>
                  <a:spcPct val="110000"/>
                </a:lnSpc>
                <a:spcBef>
                  <a:spcPts val="2760"/>
                </a:spcBef>
                <a:buClr>
                  <a:schemeClr val="bg2"/>
                </a:buClr>
              </a:pPr>
              <a:t>‹#›</a:t>
            </a:fld>
            <a:endParaRPr lang="en-GB" sz="900" dirty="0" err="1">
              <a:solidFill>
                <a:schemeClr val="tx1"/>
              </a:solidFill>
              <a:latin typeface="Segoe UI Light" panose="020B0502040204020203" pitchFamily="34" charset="0"/>
            </a:endParaRPr>
          </a:p>
        </p:txBody>
      </p:sp>
      <p:sp>
        <p:nvSpPr>
          <p:cNvPr id="17" name="TextBox 16"/>
          <p:cNvSpPr txBox="1"/>
          <p:nvPr userDrawn="1"/>
        </p:nvSpPr>
        <p:spPr bwMode="gray">
          <a:xfrm>
            <a:off x="539678" y="7380294"/>
            <a:ext cx="4896000" cy="180975"/>
          </a:xfrm>
          <a:prstGeom prst="rect">
            <a:avLst/>
          </a:prstGeom>
          <a:noFill/>
        </p:spPr>
        <p:txBody>
          <a:bodyPr wrap="none" lIns="0" tIns="0" rIns="0" bIns="0" rtlCol="0" anchor="ctr">
            <a:noAutofit/>
          </a:bodyPr>
          <a:lstStyle/>
          <a:p>
            <a:r>
              <a:rPr lang="en-GB" sz="700" dirty="0">
                <a:solidFill>
                  <a:schemeClr val="tx1"/>
                </a:solidFill>
                <a:latin typeface="Segoe UI Light" panose="020B0502040204020203" pitchFamily="34" charset="0"/>
              </a:rPr>
              <a:t>Document Name Here  |  Month 2016</a:t>
            </a:r>
            <a:r>
              <a:rPr lang="en-GB" sz="700" baseline="0" dirty="0">
                <a:solidFill>
                  <a:schemeClr val="tx1"/>
                </a:solidFill>
                <a:latin typeface="Segoe UI Light" panose="020B0502040204020203" pitchFamily="34" charset="0"/>
              </a:rPr>
              <a:t> </a:t>
            </a:r>
            <a:r>
              <a:rPr lang="en-GB" sz="700" dirty="0">
                <a:solidFill>
                  <a:schemeClr val="tx1"/>
                </a:solidFill>
                <a:latin typeface="Segoe UI Light" panose="020B0502040204020203" pitchFamily="34" charset="0"/>
              </a:rPr>
              <a:t>|  Version 1  |  Public  |  Internal Use Only  |  Confidential  |  Strictly  Confidential (DELETE CLASSIFICATION)</a:t>
            </a:r>
          </a:p>
        </p:txBody>
      </p:sp>
    </p:spTree>
    <p:extLst>
      <p:ext uri="{BB962C8B-B14F-4D97-AF65-F5344CB8AC3E}">
        <p14:creationId xmlns:p14="http://schemas.microsoft.com/office/powerpoint/2010/main" val="781563593"/>
      </p:ext>
    </p:extLst>
  </p:cSld>
  <p:clrMapOvr>
    <a:masterClrMapping/>
  </p:clrMapOvr>
  <p:transition>
    <p:fade/>
  </p:transition>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Sp="0" preserve="1" userDrawn="1">
  <p:cSld name="Statement">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bwMode="black">
          <a:xfrm>
            <a:off x="2432260" y="3219526"/>
            <a:ext cx="8575262" cy="1122221"/>
          </a:xfrm>
          <a:noFill/>
        </p:spPr>
        <p:txBody>
          <a:bodyPr wrap="none" anchor="ctr"/>
          <a:lstStyle>
            <a:lvl1pPr algn="ctr">
              <a:lnSpc>
                <a:spcPct val="110000"/>
              </a:lnSpc>
              <a:defRPr sz="6200"/>
            </a:lvl1pPr>
          </a:lstStyle>
          <a:p>
            <a:r>
              <a:rPr lang="en-US" dirty="0"/>
              <a:t>Click to add statement</a:t>
            </a:r>
            <a:endParaRPr lang="en-GB" dirty="0"/>
          </a:p>
        </p:txBody>
      </p:sp>
      <p:sp>
        <p:nvSpPr>
          <p:cNvPr id="9" name="Rectangle 6"/>
          <p:cNvSpPr/>
          <p:nvPr userDrawn="1"/>
        </p:nvSpPr>
        <p:spPr bwMode="gray">
          <a:xfrm>
            <a:off x="0" y="5"/>
            <a:ext cx="13439775" cy="7561263"/>
          </a:xfrm>
          <a:custGeom>
            <a:avLst/>
            <a:gdLst/>
            <a:ahLst/>
            <a:cxnLst/>
            <a:rect l="l" t="t" r="r" b="b"/>
            <a:pathLst>
              <a:path w="13439775" h="7561263">
                <a:moveTo>
                  <a:pt x="180000" y="180001"/>
                </a:moveTo>
                <a:lnTo>
                  <a:pt x="180000" y="7381263"/>
                </a:lnTo>
                <a:lnTo>
                  <a:pt x="13259775" y="7381263"/>
                </a:lnTo>
                <a:lnTo>
                  <a:pt x="13259775" y="180001"/>
                </a:lnTo>
                <a:close/>
                <a:moveTo>
                  <a:pt x="0" y="0"/>
                </a:moveTo>
                <a:lnTo>
                  <a:pt x="180000" y="0"/>
                </a:lnTo>
                <a:lnTo>
                  <a:pt x="180000" y="1"/>
                </a:lnTo>
                <a:lnTo>
                  <a:pt x="13259775" y="1"/>
                </a:lnTo>
                <a:lnTo>
                  <a:pt x="13259775" y="0"/>
                </a:lnTo>
                <a:lnTo>
                  <a:pt x="13439775" y="0"/>
                </a:lnTo>
                <a:lnTo>
                  <a:pt x="13439775" y="7381263"/>
                </a:lnTo>
                <a:lnTo>
                  <a:pt x="13439775" y="7561263"/>
                </a:lnTo>
                <a:lnTo>
                  <a:pt x="13259775" y="7561263"/>
                </a:lnTo>
                <a:lnTo>
                  <a:pt x="180000" y="7561263"/>
                </a:lnTo>
                <a:lnTo>
                  <a:pt x="90001" y="7561263"/>
                </a:lnTo>
                <a:lnTo>
                  <a:pt x="0" y="756126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44000" tIns="72000" rIns="144000" bIns="72000" numCol="1" spcCol="0" rtlCol="0" fromWordArt="0" anchor="ctr" anchorCtr="0" forceAA="0" compatLnSpc="1">
            <a:prstTxWarp prst="textNoShape">
              <a:avLst/>
            </a:prstTxWarp>
            <a:noAutofit/>
          </a:bodyPr>
          <a:lstStyle/>
          <a:p>
            <a:pPr algn="ctr">
              <a:lnSpc>
                <a:spcPct val="110000"/>
              </a:lnSpc>
              <a:spcBef>
                <a:spcPts val="2400"/>
              </a:spcBef>
              <a:buClr>
                <a:schemeClr val="bg2"/>
              </a:buClr>
            </a:pPr>
            <a:endParaRPr lang="en-GB" sz="2000" dirty="0">
              <a:solidFill>
                <a:schemeClr val="bg1"/>
              </a:solidFill>
            </a:endParaRPr>
          </a:p>
        </p:txBody>
      </p:sp>
      <p:sp>
        <p:nvSpPr>
          <p:cNvPr id="13" name="TextBox 12"/>
          <p:cNvSpPr txBox="1"/>
          <p:nvPr userDrawn="1"/>
        </p:nvSpPr>
        <p:spPr>
          <a:xfrm>
            <a:off x="12856690" y="7399656"/>
            <a:ext cx="426079" cy="140423"/>
          </a:xfrm>
          <a:prstGeom prst="rect">
            <a:avLst/>
          </a:prstGeom>
          <a:noFill/>
        </p:spPr>
        <p:txBody>
          <a:bodyPr wrap="square" lIns="0" tIns="0" rIns="0" bIns="0" rtlCol="0">
            <a:spAutoFit/>
          </a:bodyPr>
          <a:lstStyle/>
          <a:p>
            <a:pPr algn="r">
              <a:lnSpc>
                <a:spcPct val="110000"/>
              </a:lnSpc>
              <a:spcBef>
                <a:spcPts val="2760"/>
              </a:spcBef>
              <a:buClr>
                <a:schemeClr val="bg2"/>
              </a:buClr>
            </a:pPr>
            <a:fld id="{08492756-E806-4604-9C5F-A6997CE6540C}" type="slidenum">
              <a:rPr lang="en-GB" sz="900" smtClean="0">
                <a:solidFill>
                  <a:schemeClr val="tx1"/>
                </a:solidFill>
                <a:latin typeface="Segoe UI Light" panose="020B0502040204020203" pitchFamily="34" charset="0"/>
              </a:rPr>
              <a:pPr algn="r">
                <a:lnSpc>
                  <a:spcPct val="110000"/>
                </a:lnSpc>
                <a:spcBef>
                  <a:spcPts val="2760"/>
                </a:spcBef>
                <a:buClr>
                  <a:schemeClr val="bg2"/>
                </a:buClr>
              </a:pPr>
              <a:t>‹#›</a:t>
            </a:fld>
            <a:endParaRPr lang="en-GB" sz="900" dirty="0" err="1">
              <a:solidFill>
                <a:schemeClr val="tx1"/>
              </a:solidFill>
              <a:latin typeface="Segoe UI Light" panose="020B0502040204020203" pitchFamily="34" charset="0"/>
            </a:endParaRPr>
          </a:p>
        </p:txBody>
      </p:sp>
      <p:sp>
        <p:nvSpPr>
          <p:cNvPr id="14" name="TextBox 13"/>
          <p:cNvSpPr txBox="1"/>
          <p:nvPr userDrawn="1"/>
        </p:nvSpPr>
        <p:spPr bwMode="gray">
          <a:xfrm>
            <a:off x="539678" y="7380294"/>
            <a:ext cx="4896000" cy="180975"/>
          </a:xfrm>
          <a:prstGeom prst="rect">
            <a:avLst/>
          </a:prstGeom>
          <a:noFill/>
        </p:spPr>
        <p:txBody>
          <a:bodyPr wrap="none" lIns="0" tIns="0" rIns="0" bIns="0" rtlCol="0" anchor="ctr">
            <a:noAutofit/>
          </a:bodyPr>
          <a:lstStyle/>
          <a:p>
            <a:r>
              <a:rPr lang="en-GB" sz="700" dirty="0">
                <a:solidFill>
                  <a:schemeClr val="tx1"/>
                </a:solidFill>
                <a:latin typeface="Segoe UI Light" panose="020B0502040204020203" pitchFamily="34" charset="0"/>
              </a:rPr>
              <a:t>Document Name Here  |  Month 2016</a:t>
            </a:r>
            <a:r>
              <a:rPr lang="en-GB" sz="700" baseline="0" dirty="0">
                <a:solidFill>
                  <a:schemeClr val="tx1"/>
                </a:solidFill>
                <a:latin typeface="Segoe UI Light" panose="020B0502040204020203" pitchFamily="34" charset="0"/>
              </a:rPr>
              <a:t> </a:t>
            </a:r>
            <a:r>
              <a:rPr lang="en-GB" sz="700" dirty="0">
                <a:solidFill>
                  <a:schemeClr val="tx1"/>
                </a:solidFill>
                <a:latin typeface="Segoe UI Light" panose="020B0502040204020203" pitchFamily="34" charset="0"/>
              </a:rPr>
              <a:t>|  Version 1  |  Public  |  Internal Use Only  |  Confidential  |  Strictly  Confidential (DELETE CLASSIFICATION)</a:t>
            </a:r>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52674" y="6923314"/>
            <a:ext cx="2043116" cy="385535"/>
          </a:xfrm>
          <a:prstGeom prst="rect">
            <a:avLst/>
          </a:prstGeom>
        </p:spPr>
      </p:pic>
    </p:spTree>
    <p:extLst>
      <p:ext uri="{BB962C8B-B14F-4D97-AF65-F5344CB8AC3E}">
        <p14:creationId xmlns:p14="http://schemas.microsoft.com/office/powerpoint/2010/main" val="609880233"/>
      </p:ext>
    </p:extLst>
  </p:cSld>
  <p:clrMapOvr>
    <a:masterClrMapping/>
  </p:clrMapOvr>
  <p:transition>
    <p:fade/>
  </p:transition>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preserve="1" userDrawn="1">
  <p:cSld name="Media fill">
    <p:bg>
      <p:bgPr>
        <a:solidFill>
          <a:schemeClr val="bg1"/>
        </a:solidFill>
        <a:effectLst/>
      </p:bgPr>
    </p:bg>
    <p:spTree>
      <p:nvGrpSpPr>
        <p:cNvPr id="1" name=""/>
        <p:cNvGrpSpPr/>
        <p:nvPr/>
      </p:nvGrpSpPr>
      <p:grpSpPr>
        <a:xfrm>
          <a:off x="0" y="0"/>
          <a:ext cx="0" cy="0"/>
          <a:chOff x="0" y="0"/>
          <a:chExt cx="0" cy="0"/>
        </a:xfrm>
      </p:grpSpPr>
      <p:sp>
        <p:nvSpPr>
          <p:cNvPr id="69" name="Text Placeholder 68"/>
          <p:cNvSpPr>
            <a:spLocks noGrp="1"/>
          </p:cNvSpPr>
          <p:nvPr>
            <p:ph type="body" sz="quarter" idx="10" hasCustomPrompt="1"/>
          </p:nvPr>
        </p:nvSpPr>
        <p:spPr bwMode="gray">
          <a:xfrm>
            <a:off x="556671" y="4500711"/>
            <a:ext cx="6153433" cy="1377348"/>
          </a:xfrm>
        </p:spPr>
        <p:txBody>
          <a:bodyPr wrap="square" lIns="82819" tIns="41410" rIns="82819" bIns="41410">
            <a:normAutofit/>
          </a:bodyPr>
          <a:lstStyle>
            <a:lvl1pPr marL="0" indent="0">
              <a:spcBef>
                <a:spcPts val="1380"/>
              </a:spcBef>
              <a:buNone/>
              <a:defRPr sz="1900">
                <a:solidFill>
                  <a:schemeClr val="bg1"/>
                </a:solidFill>
              </a:defRPr>
            </a:lvl1pPr>
            <a:lvl2pPr marL="525902" indent="0">
              <a:buNone/>
              <a:defRPr>
                <a:solidFill>
                  <a:schemeClr val="bg1"/>
                </a:solidFill>
              </a:defRPr>
            </a:lvl2pPr>
            <a:lvl3pPr marL="1051802" indent="0">
              <a:buNone/>
              <a:defRPr>
                <a:solidFill>
                  <a:schemeClr val="bg1"/>
                </a:solidFill>
              </a:defRPr>
            </a:lvl3pPr>
            <a:lvl4pPr marL="1577704" indent="0">
              <a:buNone/>
              <a:defRPr>
                <a:solidFill>
                  <a:schemeClr val="bg1"/>
                </a:solidFill>
              </a:defRPr>
            </a:lvl4pPr>
            <a:lvl5pPr marL="2103606" indent="0">
              <a:buNone/>
              <a:defRPr>
                <a:solidFill>
                  <a:schemeClr val="bg1"/>
                </a:solidFill>
              </a:defRPr>
            </a:lvl5pPr>
          </a:lstStyle>
          <a:p>
            <a:pPr lvl="0"/>
            <a:r>
              <a:rPr lang="en-US" dirty="0"/>
              <a:t>Click to add text</a:t>
            </a:r>
            <a:endParaRPr lang="en-GB" dirty="0"/>
          </a:p>
        </p:txBody>
      </p:sp>
      <p:sp>
        <p:nvSpPr>
          <p:cNvPr id="9" name="Subtitle 2"/>
          <p:cNvSpPr>
            <a:spLocks noGrp="1"/>
          </p:cNvSpPr>
          <p:nvPr>
            <p:ph type="subTitle" idx="1" hasCustomPrompt="1"/>
          </p:nvPr>
        </p:nvSpPr>
        <p:spPr bwMode="gray">
          <a:xfrm>
            <a:off x="556816" y="3852639"/>
            <a:ext cx="3562609" cy="519646"/>
          </a:xfrm>
          <a:solidFill>
            <a:schemeClr val="accent2"/>
          </a:solidFill>
        </p:spPr>
        <p:txBody>
          <a:bodyPr wrap="none" lIns="82819" tIns="41410" rIns="82819" bIns="41410" rtlCol="0" anchor="t">
            <a:spAutoFit/>
          </a:bodyPr>
          <a:lstStyle>
            <a:lvl1pPr marL="0" indent="0">
              <a:lnSpc>
                <a:spcPts val="3360"/>
              </a:lnSpc>
              <a:spcAft>
                <a:spcPts val="0"/>
              </a:spcAft>
              <a:buNone/>
              <a:defRPr lang="en-GB" sz="2800" b="1" dirty="0" smtClean="0">
                <a:solidFill>
                  <a:schemeClr val="bg1"/>
                </a:solidFill>
                <a:latin typeface="+mj-lt"/>
              </a:defRPr>
            </a:lvl1pPr>
          </a:lstStyle>
          <a:p>
            <a:pPr lvl="0">
              <a:spcBef>
                <a:spcPct val="0"/>
              </a:spcBef>
            </a:pPr>
            <a:r>
              <a:rPr lang="en-US" dirty="0"/>
              <a:t>Click to edit subtitle</a:t>
            </a:r>
            <a:endParaRPr lang="en-GB" dirty="0"/>
          </a:p>
        </p:txBody>
      </p:sp>
      <p:sp>
        <p:nvSpPr>
          <p:cNvPr id="10" name="Title 1"/>
          <p:cNvSpPr>
            <a:spLocks noGrp="1"/>
          </p:cNvSpPr>
          <p:nvPr>
            <p:ph type="ctrTitle" hasCustomPrompt="1"/>
          </p:nvPr>
        </p:nvSpPr>
        <p:spPr bwMode="gray">
          <a:xfrm>
            <a:off x="556808" y="3109446"/>
            <a:ext cx="5158109" cy="671191"/>
          </a:xfrm>
          <a:solidFill>
            <a:schemeClr val="accent3"/>
          </a:solidFill>
        </p:spPr>
        <p:txBody>
          <a:bodyPr tIns="144000" bIns="0" anchor="ctr"/>
          <a:lstStyle>
            <a:lvl1pPr algn="l">
              <a:defRPr sz="5000">
                <a:latin typeface="+mj-lt"/>
              </a:defRPr>
            </a:lvl1pPr>
          </a:lstStyle>
          <a:p>
            <a:r>
              <a:rPr lang="en-US" dirty="0"/>
              <a:t>Click to edit title</a:t>
            </a:r>
            <a:endParaRPr lang="en-GB" dirty="0"/>
          </a:p>
        </p:txBody>
      </p:sp>
      <p:pic>
        <p:nvPicPr>
          <p:cNvPr id="19" name="Picture 18"/>
          <p:cNvPicPr>
            <a:picLocks noChangeAspect="1"/>
          </p:cNvPicPr>
          <p:nvPr userDrawn="1"/>
        </p:nvPicPr>
        <p:blipFill rotWithShape="1">
          <a:blip r:embed="rId2" cstate="email">
            <a:extLst>
              <a:ext uri="{28A0092B-C50C-407E-A947-70E740481C1C}">
                <a14:useLocalDpi xmlns:a14="http://schemas.microsoft.com/office/drawing/2010/main"/>
              </a:ext>
            </a:extLst>
          </a:blip>
          <a:srcRect t="17784" b="38176"/>
          <a:stretch/>
        </p:blipFill>
        <p:spPr>
          <a:xfrm>
            <a:off x="485998" y="6961909"/>
            <a:ext cx="981216" cy="305696"/>
          </a:xfrm>
          <a:prstGeom prst="rect">
            <a:avLst/>
          </a:prstGeom>
        </p:spPr>
      </p:pic>
      <p:sp>
        <p:nvSpPr>
          <p:cNvPr id="3" name="Media Placeholder 2"/>
          <p:cNvSpPr>
            <a:spLocks noGrp="1"/>
          </p:cNvSpPr>
          <p:nvPr>
            <p:ph type="media" sz="quarter" idx="12" hasCustomPrompt="1"/>
          </p:nvPr>
        </p:nvSpPr>
        <p:spPr>
          <a:xfrm>
            <a:off x="169690" y="180631"/>
            <a:ext cx="13100400" cy="7200000"/>
          </a:xfrm>
          <a:solidFill>
            <a:schemeClr val="tx1"/>
          </a:solidFill>
        </p:spPr>
        <p:txBody>
          <a:bodyPr>
            <a:normAutofit/>
          </a:bodyPr>
          <a:lstStyle>
            <a:lvl1pPr>
              <a:defRPr sz="1600">
                <a:solidFill>
                  <a:schemeClr val="bg1"/>
                </a:solidFill>
              </a:defRPr>
            </a:lvl1pPr>
          </a:lstStyle>
          <a:p>
            <a:r>
              <a:rPr lang="en-GB" dirty="0"/>
              <a:t>Insert media here – this will keep your chosen media within a frame</a:t>
            </a:r>
          </a:p>
        </p:txBody>
      </p:sp>
      <p:sp>
        <p:nvSpPr>
          <p:cNvPr id="15" name="TextBox 14"/>
          <p:cNvSpPr txBox="1"/>
          <p:nvPr userDrawn="1"/>
        </p:nvSpPr>
        <p:spPr>
          <a:xfrm>
            <a:off x="12856690" y="7399656"/>
            <a:ext cx="426079" cy="140423"/>
          </a:xfrm>
          <a:prstGeom prst="rect">
            <a:avLst/>
          </a:prstGeom>
          <a:noFill/>
        </p:spPr>
        <p:txBody>
          <a:bodyPr wrap="square" lIns="0" tIns="0" rIns="0" bIns="0" rtlCol="0">
            <a:spAutoFit/>
          </a:bodyPr>
          <a:lstStyle/>
          <a:p>
            <a:pPr algn="r">
              <a:lnSpc>
                <a:spcPct val="110000"/>
              </a:lnSpc>
              <a:spcBef>
                <a:spcPts val="2760"/>
              </a:spcBef>
              <a:buClr>
                <a:schemeClr val="bg2"/>
              </a:buClr>
            </a:pPr>
            <a:fld id="{08492756-E806-4604-9C5F-A6997CE6540C}" type="slidenum">
              <a:rPr lang="en-GB" sz="900" smtClean="0">
                <a:solidFill>
                  <a:schemeClr val="tx1"/>
                </a:solidFill>
                <a:latin typeface="Segoe UI Light" panose="020B0502040204020203" pitchFamily="34" charset="0"/>
              </a:rPr>
              <a:pPr algn="r">
                <a:lnSpc>
                  <a:spcPct val="110000"/>
                </a:lnSpc>
                <a:spcBef>
                  <a:spcPts val="2760"/>
                </a:spcBef>
                <a:buClr>
                  <a:schemeClr val="bg2"/>
                </a:buClr>
              </a:pPr>
              <a:t>‹#›</a:t>
            </a:fld>
            <a:endParaRPr lang="en-GB" sz="900" dirty="0" err="1">
              <a:solidFill>
                <a:schemeClr val="tx1"/>
              </a:solidFill>
              <a:latin typeface="Segoe UI Light" panose="020B0502040204020203" pitchFamily="34" charset="0"/>
            </a:endParaRPr>
          </a:p>
        </p:txBody>
      </p:sp>
      <p:sp>
        <p:nvSpPr>
          <p:cNvPr id="16" name="TextBox 15"/>
          <p:cNvSpPr txBox="1"/>
          <p:nvPr userDrawn="1"/>
        </p:nvSpPr>
        <p:spPr bwMode="gray">
          <a:xfrm>
            <a:off x="539678" y="7380294"/>
            <a:ext cx="4896000" cy="180975"/>
          </a:xfrm>
          <a:prstGeom prst="rect">
            <a:avLst/>
          </a:prstGeom>
          <a:noFill/>
        </p:spPr>
        <p:txBody>
          <a:bodyPr wrap="none" lIns="0" tIns="0" rIns="0" bIns="0" rtlCol="0" anchor="ctr">
            <a:noAutofit/>
          </a:bodyPr>
          <a:lstStyle/>
          <a:p>
            <a:r>
              <a:rPr lang="en-GB" sz="700" dirty="0">
                <a:solidFill>
                  <a:schemeClr val="tx1"/>
                </a:solidFill>
                <a:latin typeface="Segoe UI Light" panose="020B0502040204020203" pitchFamily="34" charset="0"/>
              </a:rPr>
              <a:t>Document Name Here  |  Month 2016</a:t>
            </a:r>
            <a:r>
              <a:rPr lang="en-GB" sz="700" baseline="0" dirty="0">
                <a:solidFill>
                  <a:schemeClr val="tx1"/>
                </a:solidFill>
                <a:latin typeface="Segoe UI Light" panose="020B0502040204020203" pitchFamily="34" charset="0"/>
              </a:rPr>
              <a:t> </a:t>
            </a:r>
            <a:r>
              <a:rPr lang="en-GB" sz="700" dirty="0">
                <a:solidFill>
                  <a:schemeClr val="tx1"/>
                </a:solidFill>
                <a:latin typeface="Segoe UI Light" panose="020B0502040204020203" pitchFamily="34" charset="0"/>
              </a:rPr>
              <a:t>|  Version 1  |  Public  |  Internal Use Only  |  Confidential  |  Strictly  Confidential (DELETE CLASSIFICATION)</a:t>
            </a:r>
          </a:p>
        </p:txBody>
      </p:sp>
      <p:pic>
        <p:nvPicPr>
          <p:cNvPr id="11" name="Picture 10"/>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552674" y="6923314"/>
            <a:ext cx="2043116" cy="385535"/>
          </a:xfrm>
          <a:prstGeom prst="rect">
            <a:avLst/>
          </a:prstGeom>
        </p:spPr>
      </p:pic>
    </p:spTree>
    <p:extLst>
      <p:ext uri="{BB962C8B-B14F-4D97-AF65-F5344CB8AC3E}">
        <p14:creationId xmlns:p14="http://schemas.microsoft.com/office/powerpoint/2010/main" val="3609217966"/>
      </p:ext>
    </p:extLst>
  </p:cSld>
  <p:clrMapOvr>
    <a:masterClrMapping/>
  </p:clrMapOvr>
  <p:transition>
    <p:fade/>
  </p:transition>
</p:sldLayout>
</file>

<file path=ppt/slideLayouts/slideLayout46.xml><?xml version="1.0" encoding="utf-8"?>
<p:sldLayout xmlns:a="http://schemas.openxmlformats.org/drawingml/2006/main" xmlns:r="http://schemas.openxmlformats.org/officeDocument/2006/relationships" xmlns:p="http://schemas.openxmlformats.org/presentationml/2006/main" showMasterSp="0" preserve="1" userDrawn="1">
  <p:cSld name="Presentation - half page  media fill">
    <p:bg>
      <p:bgPr>
        <a:solidFill>
          <a:schemeClr val="bg2"/>
        </a:solidFill>
        <a:effectLst/>
      </p:bgPr>
    </p:bg>
    <p:spTree>
      <p:nvGrpSpPr>
        <p:cNvPr id="1" name=""/>
        <p:cNvGrpSpPr/>
        <p:nvPr/>
      </p:nvGrpSpPr>
      <p:grpSpPr>
        <a:xfrm>
          <a:off x="0" y="0"/>
          <a:ext cx="0" cy="0"/>
          <a:chOff x="0" y="0"/>
          <a:chExt cx="0" cy="0"/>
        </a:xfrm>
      </p:grpSpPr>
      <p:sp>
        <p:nvSpPr>
          <p:cNvPr id="13" name="Rectangle 6"/>
          <p:cNvSpPr/>
          <p:nvPr userDrawn="1"/>
        </p:nvSpPr>
        <p:spPr bwMode="gray">
          <a:xfrm>
            <a:off x="0" y="5"/>
            <a:ext cx="13439775" cy="7561263"/>
          </a:xfrm>
          <a:custGeom>
            <a:avLst/>
            <a:gdLst/>
            <a:ahLst/>
            <a:cxnLst/>
            <a:rect l="l" t="t" r="r" b="b"/>
            <a:pathLst>
              <a:path w="13439775" h="7561263">
                <a:moveTo>
                  <a:pt x="180000" y="180001"/>
                </a:moveTo>
                <a:lnTo>
                  <a:pt x="180000" y="7381263"/>
                </a:lnTo>
                <a:lnTo>
                  <a:pt x="13259775" y="7381263"/>
                </a:lnTo>
                <a:lnTo>
                  <a:pt x="13259775" y="180001"/>
                </a:lnTo>
                <a:close/>
                <a:moveTo>
                  <a:pt x="0" y="0"/>
                </a:moveTo>
                <a:lnTo>
                  <a:pt x="180000" y="0"/>
                </a:lnTo>
                <a:lnTo>
                  <a:pt x="180000" y="1"/>
                </a:lnTo>
                <a:lnTo>
                  <a:pt x="13259775" y="1"/>
                </a:lnTo>
                <a:lnTo>
                  <a:pt x="13259775" y="0"/>
                </a:lnTo>
                <a:lnTo>
                  <a:pt x="13439775" y="0"/>
                </a:lnTo>
                <a:lnTo>
                  <a:pt x="13439775" y="7381263"/>
                </a:lnTo>
                <a:lnTo>
                  <a:pt x="13439775" y="7561263"/>
                </a:lnTo>
                <a:lnTo>
                  <a:pt x="13259775" y="7561263"/>
                </a:lnTo>
                <a:lnTo>
                  <a:pt x="180000" y="7561263"/>
                </a:lnTo>
                <a:lnTo>
                  <a:pt x="90001" y="7561263"/>
                </a:lnTo>
                <a:lnTo>
                  <a:pt x="0" y="756126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44000" tIns="72000" rIns="144000" bIns="72000" numCol="1" spcCol="0" rtlCol="0" fromWordArt="0" anchor="ctr" anchorCtr="0" forceAA="0" compatLnSpc="1">
            <a:prstTxWarp prst="textNoShape">
              <a:avLst/>
            </a:prstTxWarp>
            <a:noAutofit/>
          </a:bodyPr>
          <a:lstStyle/>
          <a:p>
            <a:pPr algn="ctr">
              <a:lnSpc>
                <a:spcPct val="110000"/>
              </a:lnSpc>
              <a:spcBef>
                <a:spcPts val="2400"/>
              </a:spcBef>
              <a:buClr>
                <a:schemeClr val="bg2"/>
              </a:buClr>
            </a:pPr>
            <a:endParaRPr lang="en-GB" sz="2000" dirty="0">
              <a:solidFill>
                <a:schemeClr val="bg1"/>
              </a:solidFill>
            </a:endParaRPr>
          </a:p>
        </p:txBody>
      </p:sp>
      <p:sp>
        <p:nvSpPr>
          <p:cNvPr id="4" name="Rectangle 3"/>
          <p:cNvSpPr/>
          <p:nvPr userDrawn="1"/>
        </p:nvSpPr>
        <p:spPr bwMode="gray">
          <a:xfrm>
            <a:off x="6633146" y="108225"/>
            <a:ext cx="180001" cy="728111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65638" tIns="82819" rIns="165638" bIns="82819" numCol="1" spcCol="0" rtlCol="0" fromWordArt="0" anchor="ctr" anchorCtr="0" forceAA="0" compatLnSpc="1">
            <a:prstTxWarp prst="textNoShape">
              <a:avLst/>
            </a:prstTxWarp>
            <a:noAutofit/>
          </a:bodyPr>
          <a:lstStyle/>
          <a:p>
            <a:pPr algn="ctr">
              <a:lnSpc>
                <a:spcPct val="110000"/>
              </a:lnSpc>
              <a:spcBef>
                <a:spcPts val="2760"/>
              </a:spcBef>
              <a:buClr>
                <a:schemeClr val="bg2"/>
              </a:buClr>
            </a:pPr>
            <a:endParaRPr lang="en-GB" sz="3200" dirty="0" err="1">
              <a:solidFill>
                <a:schemeClr val="bg1"/>
              </a:solidFill>
              <a:latin typeface="Segoe UI Light" panose="020B0502040204020203" pitchFamily="34" charset="0"/>
            </a:endParaRPr>
          </a:p>
        </p:txBody>
      </p:sp>
      <p:sp>
        <p:nvSpPr>
          <p:cNvPr id="15" name="Content Placeholder 6"/>
          <p:cNvSpPr>
            <a:spLocks noGrp="1"/>
          </p:cNvSpPr>
          <p:nvPr>
            <p:ph sz="quarter" idx="12"/>
          </p:nvPr>
        </p:nvSpPr>
        <p:spPr>
          <a:xfrm>
            <a:off x="7083586" y="2464609"/>
            <a:ext cx="5973007" cy="3980318"/>
          </a:xfrm>
        </p:spPr>
        <p:txBody>
          <a:bodyPr lIns="0" rIns="0">
            <a:normAutofit/>
          </a:bodyPr>
          <a:lstStyle>
            <a:lvl1pPr>
              <a:spcBef>
                <a:spcPts val="600"/>
              </a:spcBef>
              <a:spcAft>
                <a:spcPts val="600"/>
              </a:spcAft>
              <a:buClr>
                <a:schemeClr val="bg1"/>
              </a:buClr>
              <a:defRPr sz="2400">
                <a:solidFill>
                  <a:schemeClr val="bg1"/>
                </a:solidFill>
              </a:defRPr>
            </a:lvl1pPr>
            <a:lvl2pPr>
              <a:spcBef>
                <a:spcPts val="600"/>
              </a:spcBef>
              <a:spcAft>
                <a:spcPts val="600"/>
              </a:spcAft>
              <a:buClr>
                <a:schemeClr val="bg1"/>
              </a:buClr>
              <a:defRPr sz="2000">
                <a:solidFill>
                  <a:schemeClr val="bg1"/>
                </a:solidFill>
              </a:defRPr>
            </a:lvl2pPr>
            <a:lvl3pPr>
              <a:spcBef>
                <a:spcPts val="600"/>
              </a:spcBef>
              <a:spcAft>
                <a:spcPts val="600"/>
              </a:spcAft>
              <a:buClr>
                <a:schemeClr val="bg1"/>
              </a:buClr>
              <a:defRPr sz="1800">
                <a:solidFill>
                  <a:schemeClr val="bg1"/>
                </a:solidFill>
              </a:defRPr>
            </a:lvl3pPr>
            <a:lvl4pPr>
              <a:spcBef>
                <a:spcPts val="600"/>
              </a:spcBef>
              <a:spcAft>
                <a:spcPts val="600"/>
              </a:spcAft>
              <a:buClr>
                <a:schemeClr val="bg1"/>
              </a:buClr>
              <a:defRPr sz="1800">
                <a:solidFill>
                  <a:schemeClr val="bg1"/>
                </a:solidFill>
              </a:defRPr>
            </a:lvl4pPr>
            <a:lvl5pPr>
              <a:spcBef>
                <a:spcPts val="600"/>
              </a:spcBef>
              <a:spcAft>
                <a:spcPts val="600"/>
              </a:spcAft>
              <a:buClr>
                <a:schemeClr val="bg1"/>
              </a:buClr>
              <a:defRPr sz="1800">
                <a:solidFill>
                  <a:schemeClr val="bg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8" name="Title 1"/>
          <p:cNvSpPr>
            <a:spLocks noGrp="1"/>
          </p:cNvSpPr>
          <p:nvPr>
            <p:ph type="ctrTitle" hasCustomPrompt="1"/>
          </p:nvPr>
        </p:nvSpPr>
        <p:spPr bwMode="gray">
          <a:xfrm>
            <a:off x="7117355" y="932945"/>
            <a:ext cx="3756187" cy="598488"/>
          </a:xfrm>
          <a:solidFill>
            <a:srgbClr val="F57B29"/>
          </a:solidFill>
        </p:spPr>
        <p:txBody>
          <a:bodyPr wrap="none" lIns="82819" tIns="72000" rIns="82819" bIns="0" rtlCol="0" anchor="ctr">
            <a:spAutoFit/>
          </a:bodyPr>
          <a:lstStyle>
            <a:lvl1pPr algn="l">
              <a:defRPr lang="en-GB" dirty="0"/>
            </a:lvl1pPr>
          </a:lstStyle>
          <a:p>
            <a:pPr marL="0" lvl="0" indent="0" algn="l">
              <a:spcBef>
                <a:spcPct val="20000"/>
              </a:spcBef>
              <a:buFont typeface="Arial" panose="020B0604020202020204" pitchFamily="34" charset="0"/>
            </a:pPr>
            <a:r>
              <a:rPr lang="en-US" dirty="0"/>
              <a:t>Click to edit title</a:t>
            </a:r>
            <a:endParaRPr lang="en-GB" dirty="0"/>
          </a:p>
        </p:txBody>
      </p:sp>
      <p:sp>
        <p:nvSpPr>
          <p:cNvPr id="19" name="Text Placeholder 5"/>
          <p:cNvSpPr>
            <a:spLocks noGrp="1"/>
          </p:cNvSpPr>
          <p:nvPr>
            <p:ph type="body" sz="quarter" idx="13" hasCustomPrompt="1"/>
          </p:nvPr>
        </p:nvSpPr>
        <p:spPr>
          <a:xfrm>
            <a:off x="7117351" y="1673723"/>
            <a:ext cx="3055242" cy="406265"/>
          </a:xfrm>
          <a:solidFill>
            <a:schemeClr val="tx2"/>
          </a:solidFill>
        </p:spPr>
        <p:txBody>
          <a:bodyPr vert="horz" wrap="none" lIns="72000" tIns="0" rIns="72000" bIns="0" rtlCol="0" anchor="ctr">
            <a:spAutoFit/>
          </a:bodyPr>
          <a:lstStyle>
            <a:lvl1pPr>
              <a:buFontTx/>
              <a:buNone/>
              <a:defRPr lang="en-US" sz="2400" b="1" dirty="0" smtClean="0">
                <a:solidFill>
                  <a:schemeClr val="bg1"/>
                </a:solidFill>
              </a:defRPr>
            </a:lvl1pPr>
          </a:lstStyle>
          <a:p>
            <a:pPr marL="0" lvl="0" indent="0" defTabSz="914400">
              <a:spcBef>
                <a:spcPts val="300"/>
              </a:spcBef>
              <a:spcAft>
                <a:spcPts val="300"/>
              </a:spcAft>
              <a:buFontTx/>
              <a:buNone/>
            </a:pPr>
            <a:r>
              <a:rPr lang="en-US" dirty="0"/>
              <a:t>Click to edit subtitle</a:t>
            </a:r>
          </a:p>
        </p:txBody>
      </p:sp>
      <p:sp>
        <p:nvSpPr>
          <p:cNvPr id="3" name="Media Placeholder 2"/>
          <p:cNvSpPr>
            <a:spLocks noGrp="1"/>
          </p:cNvSpPr>
          <p:nvPr>
            <p:ph type="media" sz="quarter" idx="14"/>
          </p:nvPr>
        </p:nvSpPr>
        <p:spPr>
          <a:xfrm>
            <a:off x="179389" y="181480"/>
            <a:ext cx="6451200" cy="7196461"/>
          </a:xfrm>
        </p:spPr>
        <p:txBody>
          <a:bodyPr/>
          <a:lstStyle>
            <a:lvl1pPr>
              <a:defRPr>
                <a:solidFill>
                  <a:schemeClr val="bg1"/>
                </a:solidFill>
              </a:defRPr>
            </a:lvl1pPr>
          </a:lstStyle>
          <a:p>
            <a:r>
              <a:rPr lang="en-US"/>
              <a:t>Click icon to add media</a:t>
            </a:r>
            <a:endParaRPr lang="en-GB" dirty="0"/>
          </a:p>
        </p:txBody>
      </p:sp>
      <p:sp>
        <p:nvSpPr>
          <p:cNvPr id="17" name="TextBox 16"/>
          <p:cNvSpPr txBox="1"/>
          <p:nvPr userDrawn="1"/>
        </p:nvSpPr>
        <p:spPr>
          <a:xfrm>
            <a:off x="12856690" y="7399656"/>
            <a:ext cx="426079" cy="140423"/>
          </a:xfrm>
          <a:prstGeom prst="rect">
            <a:avLst/>
          </a:prstGeom>
          <a:noFill/>
        </p:spPr>
        <p:txBody>
          <a:bodyPr wrap="square" lIns="0" tIns="0" rIns="0" bIns="0" rtlCol="0">
            <a:spAutoFit/>
          </a:bodyPr>
          <a:lstStyle/>
          <a:p>
            <a:pPr algn="r">
              <a:lnSpc>
                <a:spcPct val="110000"/>
              </a:lnSpc>
              <a:spcBef>
                <a:spcPts val="2760"/>
              </a:spcBef>
              <a:buClr>
                <a:schemeClr val="bg2"/>
              </a:buClr>
            </a:pPr>
            <a:fld id="{08492756-E806-4604-9C5F-A6997CE6540C}" type="slidenum">
              <a:rPr lang="en-GB" sz="900" smtClean="0">
                <a:solidFill>
                  <a:schemeClr val="tx1"/>
                </a:solidFill>
                <a:latin typeface="Segoe UI Light" panose="020B0502040204020203" pitchFamily="34" charset="0"/>
              </a:rPr>
              <a:pPr algn="r">
                <a:lnSpc>
                  <a:spcPct val="110000"/>
                </a:lnSpc>
                <a:spcBef>
                  <a:spcPts val="2760"/>
                </a:spcBef>
                <a:buClr>
                  <a:schemeClr val="bg2"/>
                </a:buClr>
              </a:pPr>
              <a:t>‹#›</a:t>
            </a:fld>
            <a:endParaRPr lang="en-GB" sz="900" dirty="0" err="1">
              <a:solidFill>
                <a:schemeClr val="tx1"/>
              </a:solidFill>
              <a:latin typeface="Segoe UI Light" panose="020B0502040204020203" pitchFamily="34" charset="0"/>
            </a:endParaRPr>
          </a:p>
        </p:txBody>
      </p:sp>
      <p:sp>
        <p:nvSpPr>
          <p:cNvPr id="20" name="TextBox 19"/>
          <p:cNvSpPr txBox="1"/>
          <p:nvPr userDrawn="1"/>
        </p:nvSpPr>
        <p:spPr bwMode="gray">
          <a:xfrm>
            <a:off x="539678" y="7380294"/>
            <a:ext cx="4896000" cy="180975"/>
          </a:xfrm>
          <a:prstGeom prst="rect">
            <a:avLst/>
          </a:prstGeom>
          <a:noFill/>
        </p:spPr>
        <p:txBody>
          <a:bodyPr wrap="none" lIns="0" tIns="0" rIns="0" bIns="0" rtlCol="0" anchor="ctr">
            <a:noAutofit/>
          </a:bodyPr>
          <a:lstStyle/>
          <a:p>
            <a:r>
              <a:rPr lang="en-GB" sz="700" dirty="0">
                <a:solidFill>
                  <a:schemeClr val="tx1"/>
                </a:solidFill>
                <a:latin typeface="Segoe UI Light" panose="020B0502040204020203" pitchFamily="34" charset="0"/>
              </a:rPr>
              <a:t>Document Name Here  |  Month 2016</a:t>
            </a:r>
            <a:r>
              <a:rPr lang="en-GB" sz="700" baseline="0" dirty="0">
                <a:solidFill>
                  <a:schemeClr val="tx1"/>
                </a:solidFill>
                <a:latin typeface="Segoe UI Light" panose="020B0502040204020203" pitchFamily="34" charset="0"/>
              </a:rPr>
              <a:t> </a:t>
            </a:r>
            <a:r>
              <a:rPr lang="en-GB" sz="700" dirty="0">
                <a:solidFill>
                  <a:schemeClr val="tx1"/>
                </a:solidFill>
                <a:latin typeface="Segoe UI Light" panose="020B0502040204020203" pitchFamily="34" charset="0"/>
              </a:rPr>
              <a:t>|  Version 1  |  Public  |  Internal Use Only  |  Confidential  |  Strictly  Confidential (DELETE CLASSIFICATION)</a:t>
            </a:r>
          </a:p>
        </p:txBody>
      </p:sp>
      <p:pic>
        <p:nvPicPr>
          <p:cNvPr id="11" name="Picture 10"/>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52674" y="6923314"/>
            <a:ext cx="2043116" cy="385535"/>
          </a:xfrm>
          <a:prstGeom prst="rect">
            <a:avLst/>
          </a:prstGeom>
        </p:spPr>
      </p:pic>
    </p:spTree>
    <p:extLst>
      <p:ext uri="{BB962C8B-B14F-4D97-AF65-F5344CB8AC3E}">
        <p14:creationId xmlns:p14="http://schemas.microsoft.com/office/powerpoint/2010/main" val="1359809212"/>
      </p:ext>
    </p:extLst>
  </p:cSld>
  <p:clrMapOvr>
    <a:masterClrMapping/>
  </p:clrMapOvr>
  <p:transition>
    <p:fade/>
  </p:transition>
</p:sldLayout>
</file>

<file path=ppt/slideLayouts/slideLayout47.xml><?xml version="1.0" encoding="utf-8"?>
<p:sldLayout xmlns:a="http://schemas.openxmlformats.org/drawingml/2006/main" xmlns:r="http://schemas.openxmlformats.org/officeDocument/2006/relationships" xmlns:p="http://schemas.openxmlformats.org/presentationml/2006/main" showMasterSp="0" preserve="1" userDrawn="1">
  <p:cSld name="1_Presentation - Statement">
    <p:bg>
      <p:bgPr>
        <a:solidFill>
          <a:schemeClr val="bg2"/>
        </a:solidFill>
        <a:effectLst/>
      </p:bgPr>
    </p:bg>
    <p:spTree>
      <p:nvGrpSpPr>
        <p:cNvPr id="1" name=""/>
        <p:cNvGrpSpPr/>
        <p:nvPr/>
      </p:nvGrpSpPr>
      <p:grpSpPr>
        <a:xfrm>
          <a:off x="0" y="0"/>
          <a:ext cx="0" cy="0"/>
          <a:chOff x="0" y="0"/>
          <a:chExt cx="0" cy="0"/>
        </a:xfrm>
      </p:grpSpPr>
      <p:sp>
        <p:nvSpPr>
          <p:cNvPr id="4" name="Picture Placeholder 3"/>
          <p:cNvSpPr>
            <a:spLocks noGrp="1"/>
          </p:cNvSpPr>
          <p:nvPr>
            <p:ph type="pic" sz="quarter" idx="10" hasCustomPrompt="1"/>
          </p:nvPr>
        </p:nvSpPr>
        <p:spPr>
          <a:xfrm>
            <a:off x="173834" y="173831"/>
            <a:ext cx="13092112" cy="7213600"/>
          </a:xfrm>
          <a:solidFill>
            <a:schemeClr val="bg1">
              <a:lumMod val="85000"/>
            </a:schemeClr>
          </a:solidFill>
        </p:spPr>
        <p:txBody>
          <a:bodyPr/>
          <a:lstStyle>
            <a:lvl1pPr marL="0" indent="0">
              <a:buNone/>
              <a:defRPr sz="1600" baseline="0"/>
            </a:lvl1pPr>
          </a:lstStyle>
          <a:p>
            <a:r>
              <a:rPr lang="en-GB" dirty="0"/>
              <a:t>Insert image by clicking the picture icon and selecting file.  Image may then be cropped as desired</a:t>
            </a:r>
          </a:p>
        </p:txBody>
      </p:sp>
      <p:sp>
        <p:nvSpPr>
          <p:cNvPr id="2" name="Title 1"/>
          <p:cNvSpPr>
            <a:spLocks noGrp="1"/>
          </p:cNvSpPr>
          <p:nvPr>
            <p:ph type="title" hasCustomPrompt="1"/>
          </p:nvPr>
        </p:nvSpPr>
        <p:spPr bwMode="gray">
          <a:xfrm>
            <a:off x="556817" y="1188343"/>
            <a:ext cx="8064896" cy="1637234"/>
          </a:xfrm>
          <a:noFill/>
        </p:spPr>
        <p:txBody>
          <a:bodyPr wrap="square" anchor="t"/>
          <a:lstStyle>
            <a:lvl1pPr algn="l">
              <a:lnSpc>
                <a:spcPts val="6100"/>
              </a:lnSpc>
              <a:defRPr sz="5400"/>
            </a:lvl1pPr>
          </a:lstStyle>
          <a:p>
            <a:r>
              <a:rPr lang="en-US" dirty="0"/>
              <a:t>Statement or with </a:t>
            </a:r>
            <a:br>
              <a:rPr lang="en-US" dirty="0"/>
            </a:br>
            <a:r>
              <a:rPr lang="en-US" dirty="0"/>
              <a:t>quote with image</a:t>
            </a:r>
            <a:endParaRPr lang="en-GB" dirty="0"/>
          </a:p>
        </p:txBody>
      </p:sp>
      <p:sp>
        <p:nvSpPr>
          <p:cNvPr id="9" name="Rectangle 6"/>
          <p:cNvSpPr/>
          <p:nvPr userDrawn="1"/>
        </p:nvSpPr>
        <p:spPr bwMode="gray">
          <a:xfrm>
            <a:off x="0" y="5"/>
            <a:ext cx="13439775" cy="7561263"/>
          </a:xfrm>
          <a:custGeom>
            <a:avLst/>
            <a:gdLst/>
            <a:ahLst/>
            <a:cxnLst/>
            <a:rect l="l" t="t" r="r" b="b"/>
            <a:pathLst>
              <a:path w="13439775" h="7561263">
                <a:moveTo>
                  <a:pt x="180000" y="180001"/>
                </a:moveTo>
                <a:lnTo>
                  <a:pt x="180000" y="7381263"/>
                </a:lnTo>
                <a:lnTo>
                  <a:pt x="13259775" y="7381263"/>
                </a:lnTo>
                <a:lnTo>
                  <a:pt x="13259775" y="180001"/>
                </a:lnTo>
                <a:close/>
                <a:moveTo>
                  <a:pt x="0" y="0"/>
                </a:moveTo>
                <a:lnTo>
                  <a:pt x="180000" y="0"/>
                </a:lnTo>
                <a:lnTo>
                  <a:pt x="180000" y="1"/>
                </a:lnTo>
                <a:lnTo>
                  <a:pt x="13259775" y="1"/>
                </a:lnTo>
                <a:lnTo>
                  <a:pt x="13259775" y="0"/>
                </a:lnTo>
                <a:lnTo>
                  <a:pt x="13439775" y="0"/>
                </a:lnTo>
                <a:lnTo>
                  <a:pt x="13439775" y="7381263"/>
                </a:lnTo>
                <a:lnTo>
                  <a:pt x="13439775" y="7561263"/>
                </a:lnTo>
                <a:lnTo>
                  <a:pt x="13259775" y="7561263"/>
                </a:lnTo>
                <a:lnTo>
                  <a:pt x="180000" y="7561263"/>
                </a:lnTo>
                <a:lnTo>
                  <a:pt x="90001" y="7561263"/>
                </a:lnTo>
                <a:lnTo>
                  <a:pt x="0" y="756126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44000" tIns="72000" rIns="144000" bIns="72000" numCol="1" spcCol="0" rtlCol="0" fromWordArt="0" anchor="ctr" anchorCtr="0" forceAA="0" compatLnSpc="1">
            <a:prstTxWarp prst="textNoShape">
              <a:avLst/>
            </a:prstTxWarp>
            <a:noAutofit/>
          </a:bodyPr>
          <a:lstStyle/>
          <a:p>
            <a:pPr algn="ctr">
              <a:lnSpc>
                <a:spcPct val="110000"/>
              </a:lnSpc>
              <a:spcBef>
                <a:spcPts val="2400"/>
              </a:spcBef>
              <a:buClr>
                <a:schemeClr val="bg2"/>
              </a:buClr>
            </a:pPr>
            <a:endParaRPr lang="en-GB" sz="2000" dirty="0">
              <a:solidFill>
                <a:schemeClr val="bg1"/>
              </a:solidFill>
            </a:endParaRPr>
          </a:p>
        </p:txBody>
      </p:sp>
      <p:sp>
        <p:nvSpPr>
          <p:cNvPr id="14" name="TextBox 13"/>
          <p:cNvSpPr txBox="1"/>
          <p:nvPr userDrawn="1"/>
        </p:nvSpPr>
        <p:spPr>
          <a:xfrm>
            <a:off x="12856690" y="7399656"/>
            <a:ext cx="426079" cy="140423"/>
          </a:xfrm>
          <a:prstGeom prst="rect">
            <a:avLst/>
          </a:prstGeom>
          <a:noFill/>
        </p:spPr>
        <p:txBody>
          <a:bodyPr wrap="square" lIns="0" tIns="0" rIns="0" bIns="0" rtlCol="0">
            <a:spAutoFit/>
          </a:bodyPr>
          <a:lstStyle/>
          <a:p>
            <a:pPr algn="r">
              <a:lnSpc>
                <a:spcPct val="110000"/>
              </a:lnSpc>
              <a:spcBef>
                <a:spcPts val="2760"/>
              </a:spcBef>
              <a:buClr>
                <a:schemeClr val="bg2"/>
              </a:buClr>
            </a:pPr>
            <a:fld id="{08492756-E806-4604-9C5F-A6997CE6540C}" type="slidenum">
              <a:rPr lang="en-GB" sz="900" smtClean="0">
                <a:solidFill>
                  <a:schemeClr val="tx1"/>
                </a:solidFill>
                <a:latin typeface="Segoe UI Light" panose="020B0502040204020203" pitchFamily="34" charset="0"/>
              </a:rPr>
              <a:pPr algn="r">
                <a:lnSpc>
                  <a:spcPct val="110000"/>
                </a:lnSpc>
                <a:spcBef>
                  <a:spcPts val="2760"/>
                </a:spcBef>
                <a:buClr>
                  <a:schemeClr val="bg2"/>
                </a:buClr>
              </a:pPr>
              <a:t>‹#›</a:t>
            </a:fld>
            <a:endParaRPr lang="en-GB" sz="900" dirty="0" err="1">
              <a:solidFill>
                <a:schemeClr val="tx1"/>
              </a:solidFill>
              <a:latin typeface="Segoe UI Light" panose="020B0502040204020203" pitchFamily="34" charset="0"/>
            </a:endParaRPr>
          </a:p>
        </p:txBody>
      </p:sp>
      <p:sp>
        <p:nvSpPr>
          <p:cNvPr id="15" name="TextBox 14"/>
          <p:cNvSpPr txBox="1"/>
          <p:nvPr userDrawn="1"/>
        </p:nvSpPr>
        <p:spPr bwMode="gray">
          <a:xfrm>
            <a:off x="539678" y="7380294"/>
            <a:ext cx="4896000" cy="180975"/>
          </a:xfrm>
          <a:prstGeom prst="rect">
            <a:avLst/>
          </a:prstGeom>
          <a:noFill/>
        </p:spPr>
        <p:txBody>
          <a:bodyPr wrap="none" lIns="0" tIns="0" rIns="0" bIns="0" rtlCol="0" anchor="ctr">
            <a:noAutofit/>
          </a:bodyPr>
          <a:lstStyle/>
          <a:p>
            <a:r>
              <a:rPr lang="en-GB" sz="700" dirty="0">
                <a:solidFill>
                  <a:schemeClr val="tx1"/>
                </a:solidFill>
                <a:latin typeface="Segoe UI Light" panose="020B0502040204020203" pitchFamily="34" charset="0"/>
              </a:rPr>
              <a:t>Document Name Here  |  Month 2016</a:t>
            </a:r>
            <a:r>
              <a:rPr lang="en-GB" sz="700" baseline="0" dirty="0">
                <a:solidFill>
                  <a:schemeClr val="tx1"/>
                </a:solidFill>
                <a:latin typeface="Segoe UI Light" panose="020B0502040204020203" pitchFamily="34" charset="0"/>
              </a:rPr>
              <a:t> </a:t>
            </a:r>
            <a:r>
              <a:rPr lang="en-GB" sz="700" dirty="0">
                <a:solidFill>
                  <a:schemeClr val="tx1"/>
                </a:solidFill>
                <a:latin typeface="Segoe UI Light" panose="020B0502040204020203" pitchFamily="34" charset="0"/>
              </a:rPr>
              <a:t>|  Version 1  |  Public  |  Internal Use Only  |  Confidential  |  Strictly  Confidential (DELETE CLASSIFICATION)</a:t>
            </a:r>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52674" y="6923314"/>
            <a:ext cx="2043116" cy="385535"/>
          </a:xfrm>
          <a:prstGeom prst="rect">
            <a:avLst/>
          </a:prstGeom>
        </p:spPr>
      </p:pic>
    </p:spTree>
    <p:extLst>
      <p:ext uri="{BB962C8B-B14F-4D97-AF65-F5344CB8AC3E}">
        <p14:creationId xmlns:p14="http://schemas.microsoft.com/office/powerpoint/2010/main" val="3362662920"/>
      </p:ext>
    </p:extLst>
  </p:cSld>
  <p:clrMapOvr>
    <a:masterClrMapping/>
  </p:clrMapOvr>
  <p:transition>
    <p:fade/>
  </p:transition>
</p:sldLayout>
</file>

<file path=ppt/slideLayouts/slideLayout48.xml><?xml version="1.0" encoding="utf-8"?>
<p:sldLayout xmlns:a="http://schemas.openxmlformats.org/drawingml/2006/main" xmlns:r="http://schemas.openxmlformats.org/officeDocument/2006/relationships" xmlns:p="http://schemas.openxmlformats.org/presentationml/2006/main" showMasterSp="0" preserve="1" userDrawn="1">
  <p:cSld name="Statement with 3 x images">
    <p:bg>
      <p:bgPr>
        <a:solidFill>
          <a:schemeClr val="bg2"/>
        </a:solidFill>
        <a:effectLst/>
      </p:bgPr>
    </p:bg>
    <p:spTree>
      <p:nvGrpSpPr>
        <p:cNvPr id="1" name=""/>
        <p:cNvGrpSpPr/>
        <p:nvPr/>
      </p:nvGrpSpPr>
      <p:grpSpPr>
        <a:xfrm>
          <a:off x="0" y="0"/>
          <a:ext cx="0" cy="0"/>
          <a:chOff x="0" y="0"/>
          <a:chExt cx="0" cy="0"/>
        </a:xfrm>
      </p:grpSpPr>
      <p:sp>
        <p:nvSpPr>
          <p:cNvPr id="13" name="Rectangle 12"/>
          <p:cNvSpPr/>
          <p:nvPr userDrawn="1"/>
        </p:nvSpPr>
        <p:spPr bwMode="gray">
          <a:xfrm>
            <a:off x="3" y="4013853"/>
            <a:ext cx="13439774" cy="354741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65638" tIns="82819" rIns="165638" bIns="82819" numCol="1" spcCol="0" rtlCol="0" fromWordArt="0" anchor="ctr" anchorCtr="0" forceAA="0" compatLnSpc="1">
            <a:prstTxWarp prst="textNoShape">
              <a:avLst/>
            </a:prstTxWarp>
            <a:noAutofit/>
          </a:bodyPr>
          <a:lstStyle/>
          <a:p>
            <a:pPr algn="ctr">
              <a:lnSpc>
                <a:spcPct val="110000"/>
              </a:lnSpc>
              <a:spcBef>
                <a:spcPts val="2760"/>
              </a:spcBef>
              <a:buClr>
                <a:schemeClr val="bg2"/>
              </a:buClr>
            </a:pPr>
            <a:endParaRPr lang="en-GB" sz="3200" dirty="0" err="1">
              <a:solidFill>
                <a:schemeClr val="bg1"/>
              </a:solidFill>
              <a:latin typeface="Segoe UI Light" panose="020B0502040204020203" pitchFamily="34" charset="0"/>
            </a:endParaRPr>
          </a:p>
        </p:txBody>
      </p:sp>
      <p:sp>
        <p:nvSpPr>
          <p:cNvPr id="2" name="Title 1"/>
          <p:cNvSpPr>
            <a:spLocks noGrp="1"/>
          </p:cNvSpPr>
          <p:nvPr>
            <p:ph type="title" hasCustomPrompt="1"/>
          </p:nvPr>
        </p:nvSpPr>
        <p:spPr bwMode="gray">
          <a:xfrm>
            <a:off x="837933" y="1932792"/>
            <a:ext cx="11763919" cy="854969"/>
          </a:xfrm>
          <a:noFill/>
        </p:spPr>
        <p:txBody>
          <a:bodyPr wrap="square" anchor="ctr"/>
          <a:lstStyle>
            <a:lvl1pPr>
              <a:lnSpc>
                <a:spcPts val="6100"/>
              </a:lnSpc>
              <a:defRPr sz="6200"/>
            </a:lvl1pPr>
          </a:lstStyle>
          <a:p>
            <a:r>
              <a:rPr lang="en-US" dirty="0"/>
              <a:t>Click to add statement</a:t>
            </a:r>
            <a:endParaRPr lang="en-GB" dirty="0"/>
          </a:p>
        </p:txBody>
      </p:sp>
      <p:sp>
        <p:nvSpPr>
          <p:cNvPr id="22" name="Picture Placeholder 21"/>
          <p:cNvSpPr>
            <a:spLocks noGrp="1"/>
          </p:cNvSpPr>
          <p:nvPr>
            <p:ph type="pic" sz="quarter" idx="10" hasCustomPrompt="1"/>
          </p:nvPr>
        </p:nvSpPr>
        <p:spPr>
          <a:xfrm>
            <a:off x="194868" y="4218438"/>
            <a:ext cx="4212000" cy="3149417"/>
          </a:xfrm>
          <a:solidFill>
            <a:schemeClr val="accent5"/>
          </a:solidFill>
        </p:spPr>
        <p:txBody>
          <a:bodyPr/>
          <a:lstStyle>
            <a:lvl1pPr marL="0" indent="0">
              <a:buNone/>
              <a:defRPr sz="1800"/>
            </a:lvl1pPr>
          </a:lstStyle>
          <a:p>
            <a:r>
              <a:rPr lang="en-GB" dirty="0"/>
              <a:t>Click to insert image</a:t>
            </a:r>
          </a:p>
        </p:txBody>
      </p:sp>
      <p:sp>
        <p:nvSpPr>
          <p:cNvPr id="28" name="Picture Placeholder 21"/>
          <p:cNvSpPr>
            <a:spLocks noGrp="1"/>
          </p:cNvSpPr>
          <p:nvPr>
            <p:ph type="pic" sz="quarter" idx="11" hasCustomPrompt="1"/>
          </p:nvPr>
        </p:nvSpPr>
        <p:spPr>
          <a:xfrm>
            <a:off x="4618579" y="4218438"/>
            <a:ext cx="4212000" cy="3149417"/>
          </a:xfrm>
          <a:solidFill>
            <a:schemeClr val="accent5"/>
          </a:solidFill>
        </p:spPr>
        <p:txBody>
          <a:bodyPr/>
          <a:lstStyle>
            <a:lvl1pPr marL="0" indent="0">
              <a:buNone/>
              <a:defRPr sz="1800" baseline="0"/>
            </a:lvl1pPr>
          </a:lstStyle>
          <a:p>
            <a:r>
              <a:rPr lang="en-GB" dirty="0"/>
              <a:t>Click to insert image</a:t>
            </a:r>
          </a:p>
        </p:txBody>
      </p:sp>
      <p:sp>
        <p:nvSpPr>
          <p:cNvPr id="29" name="Picture Placeholder 21"/>
          <p:cNvSpPr>
            <a:spLocks noGrp="1"/>
          </p:cNvSpPr>
          <p:nvPr>
            <p:ph type="pic" sz="quarter" idx="12" hasCustomPrompt="1"/>
          </p:nvPr>
        </p:nvSpPr>
        <p:spPr>
          <a:xfrm>
            <a:off x="9042289" y="4218438"/>
            <a:ext cx="4212000" cy="3149417"/>
          </a:xfrm>
          <a:solidFill>
            <a:schemeClr val="accent5"/>
          </a:solidFill>
        </p:spPr>
        <p:txBody>
          <a:bodyPr/>
          <a:lstStyle>
            <a:lvl1pPr marL="0" indent="0">
              <a:buNone/>
              <a:defRPr sz="1800"/>
            </a:lvl1pPr>
          </a:lstStyle>
          <a:p>
            <a:r>
              <a:rPr lang="en-GB" dirty="0"/>
              <a:t>Click to insert image</a:t>
            </a:r>
          </a:p>
        </p:txBody>
      </p:sp>
      <p:sp>
        <p:nvSpPr>
          <p:cNvPr id="17" name="Rectangle 6"/>
          <p:cNvSpPr/>
          <p:nvPr userDrawn="1"/>
        </p:nvSpPr>
        <p:spPr bwMode="gray">
          <a:xfrm>
            <a:off x="0" y="5"/>
            <a:ext cx="13439775" cy="7561263"/>
          </a:xfrm>
          <a:custGeom>
            <a:avLst/>
            <a:gdLst/>
            <a:ahLst/>
            <a:cxnLst/>
            <a:rect l="l" t="t" r="r" b="b"/>
            <a:pathLst>
              <a:path w="13439775" h="7561263">
                <a:moveTo>
                  <a:pt x="180000" y="180001"/>
                </a:moveTo>
                <a:lnTo>
                  <a:pt x="180000" y="7381263"/>
                </a:lnTo>
                <a:lnTo>
                  <a:pt x="13259775" y="7381263"/>
                </a:lnTo>
                <a:lnTo>
                  <a:pt x="13259775" y="180001"/>
                </a:lnTo>
                <a:close/>
                <a:moveTo>
                  <a:pt x="0" y="0"/>
                </a:moveTo>
                <a:lnTo>
                  <a:pt x="180000" y="0"/>
                </a:lnTo>
                <a:lnTo>
                  <a:pt x="180000" y="1"/>
                </a:lnTo>
                <a:lnTo>
                  <a:pt x="13259775" y="1"/>
                </a:lnTo>
                <a:lnTo>
                  <a:pt x="13259775" y="0"/>
                </a:lnTo>
                <a:lnTo>
                  <a:pt x="13439775" y="0"/>
                </a:lnTo>
                <a:lnTo>
                  <a:pt x="13439775" y="7381263"/>
                </a:lnTo>
                <a:lnTo>
                  <a:pt x="13439775" y="7561263"/>
                </a:lnTo>
                <a:lnTo>
                  <a:pt x="13259775" y="7561263"/>
                </a:lnTo>
                <a:lnTo>
                  <a:pt x="180000" y="7561263"/>
                </a:lnTo>
                <a:lnTo>
                  <a:pt x="90001" y="7561263"/>
                </a:lnTo>
                <a:lnTo>
                  <a:pt x="0" y="756126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44000" tIns="72000" rIns="144000" bIns="72000" numCol="1" spcCol="0" rtlCol="0" fromWordArt="0" anchor="ctr" anchorCtr="0" forceAA="0" compatLnSpc="1">
            <a:prstTxWarp prst="textNoShape">
              <a:avLst/>
            </a:prstTxWarp>
            <a:noAutofit/>
          </a:bodyPr>
          <a:lstStyle/>
          <a:p>
            <a:pPr algn="ctr">
              <a:lnSpc>
                <a:spcPct val="110000"/>
              </a:lnSpc>
              <a:spcBef>
                <a:spcPts val="2400"/>
              </a:spcBef>
              <a:buClr>
                <a:schemeClr val="bg2"/>
              </a:buClr>
            </a:pPr>
            <a:endParaRPr lang="en-GB" sz="2000" dirty="0">
              <a:solidFill>
                <a:schemeClr val="bg1"/>
              </a:solidFill>
            </a:endParaRPr>
          </a:p>
        </p:txBody>
      </p:sp>
      <p:sp>
        <p:nvSpPr>
          <p:cNvPr id="16" name="TextBox 15"/>
          <p:cNvSpPr txBox="1"/>
          <p:nvPr userDrawn="1"/>
        </p:nvSpPr>
        <p:spPr>
          <a:xfrm>
            <a:off x="12856690" y="7399656"/>
            <a:ext cx="426079" cy="140423"/>
          </a:xfrm>
          <a:prstGeom prst="rect">
            <a:avLst/>
          </a:prstGeom>
          <a:noFill/>
        </p:spPr>
        <p:txBody>
          <a:bodyPr wrap="square" lIns="0" tIns="0" rIns="0" bIns="0" rtlCol="0">
            <a:spAutoFit/>
          </a:bodyPr>
          <a:lstStyle/>
          <a:p>
            <a:pPr algn="r">
              <a:lnSpc>
                <a:spcPct val="110000"/>
              </a:lnSpc>
              <a:spcBef>
                <a:spcPts val="2760"/>
              </a:spcBef>
              <a:buClr>
                <a:schemeClr val="bg2"/>
              </a:buClr>
            </a:pPr>
            <a:fld id="{08492756-E806-4604-9C5F-A6997CE6540C}" type="slidenum">
              <a:rPr lang="en-GB" sz="900" smtClean="0">
                <a:solidFill>
                  <a:schemeClr val="tx1"/>
                </a:solidFill>
                <a:latin typeface="Segoe UI Light" panose="020B0502040204020203" pitchFamily="34" charset="0"/>
              </a:rPr>
              <a:pPr algn="r">
                <a:lnSpc>
                  <a:spcPct val="110000"/>
                </a:lnSpc>
                <a:spcBef>
                  <a:spcPts val="2760"/>
                </a:spcBef>
                <a:buClr>
                  <a:schemeClr val="bg2"/>
                </a:buClr>
              </a:pPr>
              <a:t>‹#›</a:t>
            </a:fld>
            <a:endParaRPr lang="en-GB" sz="900" dirty="0" err="1">
              <a:solidFill>
                <a:schemeClr val="tx1"/>
              </a:solidFill>
              <a:latin typeface="Segoe UI Light" panose="020B0502040204020203" pitchFamily="34" charset="0"/>
            </a:endParaRPr>
          </a:p>
        </p:txBody>
      </p:sp>
      <p:sp>
        <p:nvSpPr>
          <p:cNvPr id="19" name="TextBox 18"/>
          <p:cNvSpPr txBox="1"/>
          <p:nvPr userDrawn="1"/>
        </p:nvSpPr>
        <p:spPr bwMode="gray">
          <a:xfrm>
            <a:off x="539678" y="7380294"/>
            <a:ext cx="4896000" cy="180975"/>
          </a:xfrm>
          <a:prstGeom prst="rect">
            <a:avLst/>
          </a:prstGeom>
          <a:noFill/>
        </p:spPr>
        <p:txBody>
          <a:bodyPr wrap="none" lIns="0" tIns="0" rIns="0" bIns="0" rtlCol="0" anchor="ctr">
            <a:noAutofit/>
          </a:bodyPr>
          <a:lstStyle/>
          <a:p>
            <a:r>
              <a:rPr lang="en-GB" sz="700" dirty="0">
                <a:solidFill>
                  <a:schemeClr val="tx1"/>
                </a:solidFill>
                <a:latin typeface="Segoe UI Light" panose="020B0502040204020203" pitchFamily="34" charset="0"/>
              </a:rPr>
              <a:t>Document Name Here  |  Month 2016</a:t>
            </a:r>
            <a:r>
              <a:rPr lang="en-GB" sz="700" baseline="0" dirty="0">
                <a:solidFill>
                  <a:schemeClr val="tx1"/>
                </a:solidFill>
                <a:latin typeface="Segoe UI Light" panose="020B0502040204020203" pitchFamily="34" charset="0"/>
              </a:rPr>
              <a:t> </a:t>
            </a:r>
            <a:r>
              <a:rPr lang="en-GB" sz="700" dirty="0">
                <a:solidFill>
                  <a:schemeClr val="tx1"/>
                </a:solidFill>
                <a:latin typeface="Segoe UI Light" panose="020B0502040204020203" pitchFamily="34" charset="0"/>
              </a:rPr>
              <a:t>|  Version 1  |  Public  |  Internal Use Only  |  Confidential  |  Strictly  Confidential (DELETE CLASSIFICATION)</a:t>
            </a:r>
          </a:p>
        </p:txBody>
      </p:sp>
      <p:pic>
        <p:nvPicPr>
          <p:cNvPr id="11" name="Picture 10"/>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52674" y="6923314"/>
            <a:ext cx="2043116" cy="385535"/>
          </a:xfrm>
          <a:prstGeom prst="rect">
            <a:avLst/>
          </a:prstGeom>
        </p:spPr>
      </p:pic>
    </p:spTree>
    <p:extLst>
      <p:ext uri="{BB962C8B-B14F-4D97-AF65-F5344CB8AC3E}">
        <p14:creationId xmlns:p14="http://schemas.microsoft.com/office/powerpoint/2010/main" val="1604523867"/>
      </p:ext>
    </p:extLst>
  </p:cSld>
  <p:clrMapOvr>
    <a:masterClrMapping/>
  </p:clrMapOvr>
  <p:transition>
    <p:fade/>
  </p:transition>
</p:sldLayout>
</file>

<file path=ppt/slideLayouts/slideLayout49.xml><?xml version="1.0" encoding="utf-8"?>
<p:sldLayout xmlns:a="http://schemas.openxmlformats.org/drawingml/2006/main" xmlns:r="http://schemas.openxmlformats.org/officeDocument/2006/relationships" xmlns:p="http://schemas.openxmlformats.org/presentationml/2006/main" showMasterSp="0" preserve="1" userDrawn="1">
  <p:cSld name="Statement with 2 x images">
    <p:bg>
      <p:bgPr>
        <a:solidFill>
          <a:schemeClr val="bg2"/>
        </a:solidFill>
        <a:effectLst/>
      </p:bgPr>
    </p:bg>
    <p:spTree>
      <p:nvGrpSpPr>
        <p:cNvPr id="1" name=""/>
        <p:cNvGrpSpPr/>
        <p:nvPr/>
      </p:nvGrpSpPr>
      <p:grpSpPr>
        <a:xfrm>
          <a:off x="0" y="0"/>
          <a:ext cx="0" cy="0"/>
          <a:chOff x="0" y="0"/>
          <a:chExt cx="0" cy="0"/>
        </a:xfrm>
      </p:grpSpPr>
      <p:sp>
        <p:nvSpPr>
          <p:cNvPr id="11" name="Rectangle 10"/>
          <p:cNvSpPr/>
          <p:nvPr userDrawn="1"/>
        </p:nvSpPr>
        <p:spPr bwMode="gray">
          <a:xfrm>
            <a:off x="1" y="4043802"/>
            <a:ext cx="13371615" cy="351746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65638" tIns="82819" rIns="165638" bIns="82819" numCol="1" spcCol="0" rtlCol="0" fromWordArt="0" anchor="ctr" anchorCtr="0" forceAA="0" compatLnSpc="1">
            <a:prstTxWarp prst="textNoShape">
              <a:avLst/>
            </a:prstTxWarp>
            <a:noAutofit/>
          </a:bodyPr>
          <a:lstStyle/>
          <a:p>
            <a:pPr algn="ctr">
              <a:lnSpc>
                <a:spcPct val="110000"/>
              </a:lnSpc>
              <a:spcBef>
                <a:spcPts val="2760"/>
              </a:spcBef>
              <a:buClr>
                <a:schemeClr val="bg2"/>
              </a:buClr>
            </a:pPr>
            <a:endParaRPr lang="en-GB" sz="3200" dirty="0" err="1">
              <a:solidFill>
                <a:schemeClr val="bg1"/>
              </a:solidFill>
              <a:latin typeface="Segoe UI Light" panose="020B0502040204020203" pitchFamily="34" charset="0"/>
            </a:endParaRPr>
          </a:p>
        </p:txBody>
      </p:sp>
      <p:sp>
        <p:nvSpPr>
          <p:cNvPr id="2" name="Title 1"/>
          <p:cNvSpPr>
            <a:spLocks noGrp="1"/>
          </p:cNvSpPr>
          <p:nvPr>
            <p:ph type="title" hasCustomPrompt="1"/>
          </p:nvPr>
        </p:nvSpPr>
        <p:spPr bwMode="gray">
          <a:xfrm>
            <a:off x="837933" y="2061030"/>
            <a:ext cx="11763919" cy="598488"/>
          </a:xfrm>
          <a:noFill/>
        </p:spPr>
        <p:txBody>
          <a:bodyPr wrap="square" anchor="ctr"/>
          <a:lstStyle>
            <a:lvl1pPr>
              <a:defRPr sz="6200"/>
            </a:lvl1pPr>
          </a:lstStyle>
          <a:p>
            <a:r>
              <a:rPr lang="en-US" dirty="0"/>
              <a:t>Click to add statement</a:t>
            </a:r>
            <a:endParaRPr lang="en-GB" dirty="0"/>
          </a:p>
        </p:txBody>
      </p:sp>
      <p:sp>
        <p:nvSpPr>
          <p:cNvPr id="29" name="Picture Placeholder 21"/>
          <p:cNvSpPr>
            <a:spLocks noGrp="1"/>
          </p:cNvSpPr>
          <p:nvPr>
            <p:ph type="pic" sz="quarter" idx="12" hasCustomPrompt="1"/>
          </p:nvPr>
        </p:nvSpPr>
        <p:spPr>
          <a:xfrm>
            <a:off x="6809889" y="4223796"/>
            <a:ext cx="6442518" cy="3150000"/>
          </a:xfrm>
          <a:solidFill>
            <a:schemeClr val="bg1">
              <a:lumMod val="95000"/>
            </a:schemeClr>
          </a:solidFill>
        </p:spPr>
        <p:txBody>
          <a:bodyPr/>
          <a:lstStyle>
            <a:lvl1pPr marL="0" indent="0">
              <a:buNone/>
              <a:defRPr sz="1600" baseline="0"/>
            </a:lvl1pPr>
          </a:lstStyle>
          <a:p>
            <a:r>
              <a:rPr lang="en-GB" dirty="0"/>
              <a:t>Click to insert image</a:t>
            </a:r>
          </a:p>
        </p:txBody>
      </p:sp>
      <p:sp>
        <p:nvSpPr>
          <p:cNvPr id="13" name="Picture Placeholder 21"/>
          <p:cNvSpPr>
            <a:spLocks noGrp="1"/>
          </p:cNvSpPr>
          <p:nvPr>
            <p:ph type="pic" sz="quarter" idx="13" hasCustomPrompt="1"/>
          </p:nvPr>
        </p:nvSpPr>
        <p:spPr>
          <a:xfrm>
            <a:off x="183261" y="4223796"/>
            <a:ext cx="6443171" cy="3150000"/>
          </a:xfrm>
          <a:solidFill>
            <a:schemeClr val="bg1">
              <a:lumMod val="95000"/>
            </a:schemeClr>
          </a:solidFill>
        </p:spPr>
        <p:txBody>
          <a:bodyPr/>
          <a:lstStyle>
            <a:lvl1pPr marL="0" indent="0">
              <a:buNone/>
              <a:defRPr sz="1600"/>
            </a:lvl1pPr>
          </a:lstStyle>
          <a:p>
            <a:r>
              <a:rPr lang="en-GB" dirty="0"/>
              <a:t>Click to insert image</a:t>
            </a:r>
          </a:p>
        </p:txBody>
      </p:sp>
      <p:sp>
        <p:nvSpPr>
          <p:cNvPr id="16" name="Rectangle 6"/>
          <p:cNvSpPr/>
          <p:nvPr userDrawn="1"/>
        </p:nvSpPr>
        <p:spPr bwMode="gray">
          <a:xfrm>
            <a:off x="0" y="5"/>
            <a:ext cx="13439775" cy="7561263"/>
          </a:xfrm>
          <a:custGeom>
            <a:avLst/>
            <a:gdLst/>
            <a:ahLst/>
            <a:cxnLst/>
            <a:rect l="l" t="t" r="r" b="b"/>
            <a:pathLst>
              <a:path w="13439775" h="7561263">
                <a:moveTo>
                  <a:pt x="180000" y="180001"/>
                </a:moveTo>
                <a:lnTo>
                  <a:pt x="180000" y="7381263"/>
                </a:lnTo>
                <a:lnTo>
                  <a:pt x="13259775" y="7381263"/>
                </a:lnTo>
                <a:lnTo>
                  <a:pt x="13259775" y="180001"/>
                </a:lnTo>
                <a:close/>
                <a:moveTo>
                  <a:pt x="0" y="0"/>
                </a:moveTo>
                <a:lnTo>
                  <a:pt x="180000" y="0"/>
                </a:lnTo>
                <a:lnTo>
                  <a:pt x="180000" y="1"/>
                </a:lnTo>
                <a:lnTo>
                  <a:pt x="13259775" y="1"/>
                </a:lnTo>
                <a:lnTo>
                  <a:pt x="13259775" y="0"/>
                </a:lnTo>
                <a:lnTo>
                  <a:pt x="13439775" y="0"/>
                </a:lnTo>
                <a:lnTo>
                  <a:pt x="13439775" y="7381263"/>
                </a:lnTo>
                <a:lnTo>
                  <a:pt x="13439775" y="7561263"/>
                </a:lnTo>
                <a:lnTo>
                  <a:pt x="13259775" y="7561263"/>
                </a:lnTo>
                <a:lnTo>
                  <a:pt x="180000" y="7561263"/>
                </a:lnTo>
                <a:lnTo>
                  <a:pt x="90001" y="7561263"/>
                </a:lnTo>
                <a:lnTo>
                  <a:pt x="0" y="756126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44000" tIns="72000" rIns="144000" bIns="72000" numCol="1" spcCol="0" rtlCol="0" fromWordArt="0" anchor="ctr" anchorCtr="0" forceAA="0" compatLnSpc="1">
            <a:prstTxWarp prst="textNoShape">
              <a:avLst/>
            </a:prstTxWarp>
            <a:noAutofit/>
          </a:bodyPr>
          <a:lstStyle/>
          <a:p>
            <a:pPr algn="ctr">
              <a:lnSpc>
                <a:spcPct val="110000"/>
              </a:lnSpc>
              <a:spcBef>
                <a:spcPts val="2400"/>
              </a:spcBef>
              <a:buClr>
                <a:schemeClr val="bg2"/>
              </a:buClr>
            </a:pPr>
            <a:endParaRPr lang="en-GB" sz="2000" dirty="0">
              <a:solidFill>
                <a:schemeClr val="bg1"/>
              </a:solidFill>
            </a:endParaRPr>
          </a:p>
        </p:txBody>
      </p:sp>
      <p:sp>
        <p:nvSpPr>
          <p:cNvPr id="12" name="TextBox 11"/>
          <p:cNvSpPr txBox="1"/>
          <p:nvPr userDrawn="1"/>
        </p:nvSpPr>
        <p:spPr bwMode="gray">
          <a:xfrm>
            <a:off x="539678" y="7380294"/>
            <a:ext cx="4896000" cy="180975"/>
          </a:xfrm>
          <a:prstGeom prst="rect">
            <a:avLst/>
          </a:prstGeom>
          <a:noFill/>
        </p:spPr>
        <p:txBody>
          <a:bodyPr wrap="none" lIns="0" tIns="0" rIns="0" bIns="0" rtlCol="0" anchor="ctr">
            <a:noAutofit/>
          </a:bodyPr>
          <a:lstStyle/>
          <a:p>
            <a:r>
              <a:rPr lang="en-GB" sz="700" dirty="0">
                <a:solidFill>
                  <a:schemeClr val="tx1"/>
                </a:solidFill>
                <a:latin typeface="Segoe UI Light" panose="020B0502040204020203" pitchFamily="34" charset="0"/>
              </a:rPr>
              <a:t>Document Name Here  |  Month 2016</a:t>
            </a:r>
            <a:r>
              <a:rPr lang="en-GB" sz="700" baseline="0" dirty="0">
                <a:solidFill>
                  <a:schemeClr val="tx1"/>
                </a:solidFill>
                <a:latin typeface="Segoe UI Light" panose="020B0502040204020203" pitchFamily="34" charset="0"/>
              </a:rPr>
              <a:t> </a:t>
            </a:r>
            <a:r>
              <a:rPr lang="en-GB" sz="700" dirty="0">
                <a:solidFill>
                  <a:schemeClr val="tx1"/>
                </a:solidFill>
                <a:latin typeface="Segoe UI Light" panose="020B0502040204020203" pitchFamily="34" charset="0"/>
              </a:rPr>
              <a:t>|  Version 1  |  Public  |  Internal Use Only  |  Confidential  |  Strictly  Confidential (DELETE CLASSIFICATION)</a:t>
            </a:r>
          </a:p>
        </p:txBody>
      </p:sp>
      <p:sp>
        <p:nvSpPr>
          <p:cNvPr id="18" name="TextBox 17"/>
          <p:cNvSpPr txBox="1"/>
          <p:nvPr userDrawn="1"/>
        </p:nvSpPr>
        <p:spPr>
          <a:xfrm>
            <a:off x="12856690" y="7399656"/>
            <a:ext cx="426079" cy="140423"/>
          </a:xfrm>
          <a:prstGeom prst="rect">
            <a:avLst/>
          </a:prstGeom>
          <a:noFill/>
        </p:spPr>
        <p:txBody>
          <a:bodyPr wrap="square" lIns="0" tIns="0" rIns="0" bIns="0" rtlCol="0">
            <a:spAutoFit/>
          </a:bodyPr>
          <a:lstStyle/>
          <a:p>
            <a:pPr algn="r">
              <a:lnSpc>
                <a:spcPct val="110000"/>
              </a:lnSpc>
              <a:spcBef>
                <a:spcPts val="2760"/>
              </a:spcBef>
              <a:buClr>
                <a:schemeClr val="bg2"/>
              </a:buClr>
            </a:pPr>
            <a:fld id="{08492756-E806-4604-9C5F-A6997CE6540C}" type="slidenum">
              <a:rPr lang="en-GB" sz="900" smtClean="0">
                <a:solidFill>
                  <a:schemeClr val="tx1"/>
                </a:solidFill>
                <a:latin typeface="Segoe UI Light" panose="020B0502040204020203" pitchFamily="34" charset="0"/>
              </a:rPr>
              <a:pPr algn="r">
                <a:lnSpc>
                  <a:spcPct val="110000"/>
                </a:lnSpc>
                <a:spcBef>
                  <a:spcPts val="2760"/>
                </a:spcBef>
                <a:buClr>
                  <a:schemeClr val="bg2"/>
                </a:buClr>
              </a:pPr>
              <a:t>‹#›</a:t>
            </a:fld>
            <a:endParaRPr lang="en-GB" sz="900" dirty="0" err="1">
              <a:solidFill>
                <a:schemeClr val="tx1"/>
              </a:solidFill>
              <a:latin typeface="Segoe UI Light" panose="020B0502040204020203" pitchFamily="34" charset="0"/>
            </a:endParaRPr>
          </a:p>
        </p:txBody>
      </p: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52674" y="6923314"/>
            <a:ext cx="2043116" cy="385535"/>
          </a:xfrm>
          <a:prstGeom prst="rect">
            <a:avLst/>
          </a:prstGeom>
        </p:spPr>
      </p:pic>
    </p:spTree>
    <p:extLst>
      <p:ext uri="{BB962C8B-B14F-4D97-AF65-F5344CB8AC3E}">
        <p14:creationId xmlns:p14="http://schemas.microsoft.com/office/powerpoint/2010/main" val="1259010062"/>
      </p:ext>
    </p:extLst>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Presentation - Fly 3 - Tri Image">
    <p:bg>
      <p:bgPr>
        <a:solidFill>
          <a:schemeClr val="bg2"/>
        </a:solidFill>
        <a:effectLst/>
      </p:bgPr>
    </p:bg>
    <p:spTree>
      <p:nvGrpSpPr>
        <p:cNvPr id="1" name=""/>
        <p:cNvGrpSpPr/>
        <p:nvPr/>
      </p:nvGrpSpPr>
      <p:grpSpPr>
        <a:xfrm>
          <a:off x="0" y="0"/>
          <a:ext cx="0" cy="0"/>
          <a:chOff x="0" y="0"/>
          <a:chExt cx="0" cy="0"/>
        </a:xfrm>
      </p:grpSpPr>
      <p:sp>
        <p:nvSpPr>
          <p:cNvPr id="18" name="Rectangle 6"/>
          <p:cNvSpPr/>
          <p:nvPr userDrawn="1"/>
        </p:nvSpPr>
        <p:spPr bwMode="gray">
          <a:xfrm>
            <a:off x="0" y="5"/>
            <a:ext cx="13439775" cy="7561263"/>
          </a:xfrm>
          <a:custGeom>
            <a:avLst/>
            <a:gdLst/>
            <a:ahLst/>
            <a:cxnLst/>
            <a:rect l="l" t="t" r="r" b="b"/>
            <a:pathLst>
              <a:path w="13439775" h="7561263">
                <a:moveTo>
                  <a:pt x="180000" y="180001"/>
                </a:moveTo>
                <a:lnTo>
                  <a:pt x="180000" y="7381263"/>
                </a:lnTo>
                <a:lnTo>
                  <a:pt x="13259775" y="7381263"/>
                </a:lnTo>
                <a:lnTo>
                  <a:pt x="13259775" y="180001"/>
                </a:lnTo>
                <a:close/>
                <a:moveTo>
                  <a:pt x="0" y="0"/>
                </a:moveTo>
                <a:lnTo>
                  <a:pt x="180000" y="0"/>
                </a:lnTo>
                <a:lnTo>
                  <a:pt x="180000" y="1"/>
                </a:lnTo>
                <a:lnTo>
                  <a:pt x="13259775" y="1"/>
                </a:lnTo>
                <a:lnTo>
                  <a:pt x="13259775" y="0"/>
                </a:lnTo>
                <a:lnTo>
                  <a:pt x="13439775" y="0"/>
                </a:lnTo>
                <a:lnTo>
                  <a:pt x="13439775" y="7381263"/>
                </a:lnTo>
                <a:lnTo>
                  <a:pt x="13439775" y="7561263"/>
                </a:lnTo>
                <a:lnTo>
                  <a:pt x="13259775" y="7561263"/>
                </a:lnTo>
                <a:lnTo>
                  <a:pt x="180000" y="7561263"/>
                </a:lnTo>
                <a:lnTo>
                  <a:pt x="90001" y="7561263"/>
                </a:lnTo>
                <a:lnTo>
                  <a:pt x="0" y="756126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44000" tIns="72000" rIns="144000" bIns="72000" numCol="1" spcCol="0" rtlCol="0" fromWordArt="0" anchor="ctr" anchorCtr="0" forceAA="0" compatLnSpc="1">
            <a:prstTxWarp prst="textNoShape">
              <a:avLst/>
            </a:prstTxWarp>
            <a:noAutofit/>
          </a:bodyPr>
          <a:lstStyle/>
          <a:p>
            <a:pPr algn="ctr">
              <a:lnSpc>
                <a:spcPct val="110000"/>
              </a:lnSpc>
              <a:spcBef>
                <a:spcPts val="2400"/>
              </a:spcBef>
              <a:buClr>
                <a:schemeClr val="bg2"/>
              </a:buClr>
            </a:pPr>
            <a:endParaRPr lang="en-GB" sz="2000" dirty="0">
              <a:solidFill>
                <a:schemeClr val="bg1"/>
              </a:solidFill>
            </a:endParaRPr>
          </a:p>
        </p:txBody>
      </p:sp>
      <p:sp>
        <p:nvSpPr>
          <p:cNvPr id="5" name="Rectangle 4"/>
          <p:cNvSpPr/>
          <p:nvPr userDrawn="1"/>
        </p:nvSpPr>
        <p:spPr bwMode="gray">
          <a:xfrm>
            <a:off x="6731861" y="79403"/>
            <a:ext cx="6594655" cy="733441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65638" tIns="82819" rIns="165638" bIns="82819" numCol="1" spcCol="0" rtlCol="0" fromWordArt="0" anchor="ctr" anchorCtr="0" forceAA="0" compatLnSpc="1">
            <a:prstTxWarp prst="textNoShape">
              <a:avLst/>
            </a:prstTxWarp>
            <a:noAutofit/>
          </a:bodyPr>
          <a:lstStyle/>
          <a:p>
            <a:pPr algn="ctr">
              <a:lnSpc>
                <a:spcPct val="110000"/>
              </a:lnSpc>
              <a:spcBef>
                <a:spcPts val="2760"/>
              </a:spcBef>
              <a:buClr>
                <a:schemeClr val="bg2"/>
              </a:buClr>
            </a:pPr>
            <a:endParaRPr lang="en-GB" sz="3200" dirty="0" err="1">
              <a:solidFill>
                <a:schemeClr val="bg1"/>
              </a:solidFill>
              <a:latin typeface="Segoe UI Light" panose="020B0502040204020203" pitchFamily="34" charset="0"/>
            </a:endParaRPr>
          </a:p>
        </p:txBody>
      </p:sp>
      <p:sp>
        <p:nvSpPr>
          <p:cNvPr id="2" name="Title 1"/>
          <p:cNvSpPr>
            <a:spLocks noGrp="1"/>
          </p:cNvSpPr>
          <p:nvPr>
            <p:ph type="ctrTitle" hasCustomPrompt="1"/>
          </p:nvPr>
        </p:nvSpPr>
        <p:spPr bwMode="gray">
          <a:xfrm>
            <a:off x="556812" y="2604113"/>
            <a:ext cx="2363113" cy="598488"/>
          </a:xfrm>
          <a:solidFill>
            <a:srgbClr val="F57B29"/>
          </a:solidFill>
        </p:spPr>
        <p:txBody>
          <a:bodyPr wrap="none" lIns="82819" tIns="72000" rIns="82819" bIns="0" rtlCol="0" anchor="ctr">
            <a:spAutoFit/>
          </a:bodyPr>
          <a:lstStyle>
            <a:lvl1pPr algn="l">
              <a:defRPr lang="en-GB" dirty="0"/>
            </a:lvl1pPr>
          </a:lstStyle>
          <a:p>
            <a:pPr marL="0" lvl="0" indent="0" algn="l">
              <a:spcBef>
                <a:spcPct val="20000"/>
              </a:spcBef>
              <a:buFont typeface="Arial" panose="020B0604020202020204" pitchFamily="34" charset="0"/>
            </a:pPr>
            <a:r>
              <a:rPr lang="en-US" dirty="0"/>
              <a:t>Fly Style 3</a:t>
            </a:r>
            <a:endParaRPr lang="en-GB" dirty="0"/>
          </a:p>
        </p:txBody>
      </p:sp>
      <p:sp>
        <p:nvSpPr>
          <p:cNvPr id="69" name="Text Placeholder 68"/>
          <p:cNvSpPr>
            <a:spLocks noGrp="1"/>
          </p:cNvSpPr>
          <p:nvPr>
            <p:ph type="body" sz="quarter" idx="10" hasCustomPrompt="1"/>
          </p:nvPr>
        </p:nvSpPr>
        <p:spPr bwMode="gray">
          <a:xfrm>
            <a:off x="556812" y="3959925"/>
            <a:ext cx="5739731" cy="2682175"/>
          </a:xfrm>
        </p:spPr>
        <p:txBody>
          <a:bodyPr wrap="square" lIns="82819" tIns="41410" rIns="82819" bIns="41410">
            <a:normAutofit/>
          </a:bodyPr>
          <a:lstStyle>
            <a:lvl1pPr marL="0" indent="0">
              <a:spcBef>
                <a:spcPts val="1380"/>
              </a:spcBef>
              <a:buNone/>
              <a:defRPr sz="1900">
                <a:solidFill>
                  <a:schemeClr val="bg1"/>
                </a:solidFill>
              </a:defRPr>
            </a:lvl1pPr>
            <a:lvl2pPr marL="525902" indent="0">
              <a:buNone/>
              <a:defRPr>
                <a:solidFill>
                  <a:schemeClr val="bg1"/>
                </a:solidFill>
              </a:defRPr>
            </a:lvl2pPr>
            <a:lvl3pPr marL="1051802" indent="0">
              <a:buNone/>
              <a:defRPr>
                <a:solidFill>
                  <a:schemeClr val="bg1"/>
                </a:solidFill>
              </a:defRPr>
            </a:lvl3pPr>
            <a:lvl4pPr marL="1577704" indent="0">
              <a:buNone/>
              <a:defRPr>
                <a:solidFill>
                  <a:schemeClr val="bg1"/>
                </a:solidFill>
              </a:defRPr>
            </a:lvl4pPr>
            <a:lvl5pPr marL="2103606" indent="0">
              <a:buNone/>
              <a:defRPr>
                <a:solidFill>
                  <a:schemeClr val="bg1"/>
                </a:solidFill>
              </a:defRPr>
            </a:lvl5pPr>
          </a:lstStyle>
          <a:p>
            <a:pPr lvl="0"/>
            <a:r>
              <a:rPr lang="en-US" dirty="0"/>
              <a:t>Click to add text</a:t>
            </a:r>
            <a:endParaRPr lang="en-GB" dirty="0"/>
          </a:p>
        </p:txBody>
      </p:sp>
      <p:sp>
        <p:nvSpPr>
          <p:cNvPr id="19" name="Picture Placeholder 7"/>
          <p:cNvSpPr>
            <a:spLocks noGrp="1"/>
          </p:cNvSpPr>
          <p:nvPr>
            <p:ph type="pic" sz="quarter" idx="16" hasCustomPrompt="1"/>
          </p:nvPr>
        </p:nvSpPr>
        <p:spPr>
          <a:xfrm>
            <a:off x="9028678" y="181778"/>
            <a:ext cx="2016000" cy="7187426"/>
          </a:xfrm>
          <a:solidFill>
            <a:schemeClr val="bg1">
              <a:lumMod val="95000"/>
            </a:schemeClr>
          </a:solidFill>
        </p:spPr>
        <p:txBody>
          <a:bodyPr>
            <a:normAutofit/>
          </a:bodyPr>
          <a:lstStyle>
            <a:lvl1pPr marL="0" indent="0">
              <a:buNone/>
              <a:defRPr sz="2400" baseline="0"/>
            </a:lvl1pPr>
          </a:lstStyle>
          <a:p>
            <a:r>
              <a:rPr lang="en-GB" dirty="0"/>
              <a:t>A picture can be inserted here, it can be left blank or it can be filled in another colour</a:t>
            </a:r>
          </a:p>
        </p:txBody>
      </p:sp>
      <p:sp>
        <p:nvSpPr>
          <p:cNvPr id="20" name="Picture Placeholder 7"/>
          <p:cNvSpPr>
            <a:spLocks noGrp="1"/>
          </p:cNvSpPr>
          <p:nvPr>
            <p:ph type="pic" sz="quarter" idx="17" hasCustomPrompt="1"/>
          </p:nvPr>
        </p:nvSpPr>
        <p:spPr>
          <a:xfrm>
            <a:off x="11239802" y="181778"/>
            <a:ext cx="2016000" cy="7187426"/>
          </a:xfrm>
          <a:solidFill>
            <a:schemeClr val="bg1">
              <a:lumMod val="95000"/>
            </a:schemeClr>
          </a:solidFill>
        </p:spPr>
        <p:txBody>
          <a:bodyPr>
            <a:normAutofit/>
          </a:bodyPr>
          <a:lstStyle>
            <a:lvl1pPr marL="0" indent="0">
              <a:buNone/>
              <a:defRPr sz="2400" baseline="0"/>
            </a:lvl1pPr>
          </a:lstStyle>
          <a:p>
            <a:r>
              <a:rPr lang="en-GB" dirty="0"/>
              <a:t>A picture can be inserted here, it can be left blank or it can be filled in another colour</a:t>
            </a:r>
          </a:p>
        </p:txBody>
      </p:sp>
      <p:sp>
        <p:nvSpPr>
          <p:cNvPr id="21" name="Picture Placeholder 7"/>
          <p:cNvSpPr>
            <a:spLocks noGrp="1"/>
          </p:cNvSpPr>
          <p:nvPr>
            <p:ph type="pic" sz="quarter" idx="18" hasCustomPrompt="1"/>
          </p:nvPr>
        </p:nvSpPr>
        <p:spPr>
          <a:xfrm>
            <a:off x="6817556" y="181778"/>
            <a:ext cx="2016000" cy="7187426"/>
          </a:xfrm>
          <a:solidFill>
            <a:schemeClr val="bg1">
              <a:lumMod val="95000"/>
            </a:schemeClr>
          </a:solidFill>
        </p:spPr>
        <p:txBody>
          <a:bodyPr>
            <a:normAutofit/>
          </a:bodyPr>
          <a:lstStyle>
            <a:lvl1pPr marL="0" indent="0">
              <a:buNone/>
              <a:defRPr sz="2400" baseline="0"/>
            </a:lvl1pPr>
          </a:lstStyle>
          <a:p>
            <a:r>
              <a:rPr lang="en-GB" dirty="0"/>
              <a:t>A picture can be inserted here, it can be left blank or it can be filled in another colour</a:t>
            </a:r>
          </a:p>
        </p:txBody>
      </p:sp>
      <p:grpSp>
        <p:nvGrpSpPr>
          <p:cNvPr id="6" name="Group 5"/>
          <p:cNvGrpSpPr/>
          <p:nvPr userDrawn="1"/>
        </p:nvGrpSpPr>
        <p:grpSpPr>
          <a:xfrm>
            <a:off x="6629995" y="159260"/>
            <a:ext cx="4602244" cy="7311517"/>
            <a:chOff x="6629995" y="159259"/>
            <a:chExt cx="4602244" cy="7209945"/>
          </a:xfrm>
          <a:solidFill>
            <a:schemeClr val="bg1"/>
          </a:solidFill>
        </p:grpSpPr>
        <p:sp>
          <p:nvSpPr>
            <p:cNvPr id="4" name="Rectangle 3"/>
            <p:cNvSpPr/>
            <p:nvPr userDrawn="1"/>
          </p:nvSpPr>
          <p:spPr bwMode="gray">
            <a:xfrm>
              <a:off x="6629995" y="159259"/>
              <a:ext cx="180000" cy="720994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65638" tIns="82819" rIns="165638" bIns="82819" numCol="1" spcCol="0" rtlCol="0" fromWordArt="0" anchor="ctr" anchorCtr="0" forceAA="0" compatLnSpc="1">
              <a:prstTxWarp prst="textNoShape">
                <a:avLst/>
              </a:prstTxWarp>
              <a:noAutofit/>
            </a:bodyPr>
            <a:lstStyle/>
            <a:p>
              <a:pPr algn="ctr">
                <a:lnSpc>
                  <a:spcPct val="110000"/>
                </a:lnSpc>
                <a:spcBef>
                  <a:spcPts val="2760"/>
                </a:spcBef>
                <a:buClr>
                  <a:schemeClr val="bg2"/>
                </a:buClr>
              </a:pPr>
              <a:endParaRPr lang="en-GB" sz="3200" dirty="0" err="1">
                <a:solidFill>
                  <a:schemeClr val="bg1"/>
                </a:solidFill>
                <a:latin typeface="Segoe UI Light" panose="020B0502040204020203" pitchFamily="34" charset="0"/>
              </a:endParaRPr>
            </a:p>
          </p:txBody>
        </p:sp>
        <p:sp>
          <p:nvSpPr>
            <p:cNvPr id="29" name="Rectangle 28"/>
            <p:cNvSpPr/>
            <p:nvPr userDrawn="1"/>
          </p:nvSpPr>
          <p:spPr bwMode="gray">
            <a:xfrm>
              <a:off x="11052239" y="159259"/>
              <a:ext cx="180000" cy="720994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65638" tIns="82819" rIns="165638" bIns="82819" numCol="1" spcCol="0" rtlCol="0" fromWordArt="0" anchor="ctr" anchorCtr="0" forceAA="0" compatLnSpc="1">
              <a:prstTxWarp prst="textNoShape">
                <a:avLst/>
              </a:prstTxWarp>
              <a:noAutofit/>
            </a:bodyPr>
            <a:lstStyle/>
            <a:p>
              <a:pPr algn="ctr">
                <a:lnSpc>
                  <a:spcPct val="110000"/>
                </a:lnSpc>
                <a:spcBef>
                  <a:spcPts val="2760"/>
                </a:spcBef>
                <a:buClr>
                  <a:schemeClr val="bg2"/>
                </a:buClr>
              </a:pPr>
              <a:endParaRPr lang="en-GB" sz="3200" dirty="0" err="1">
                <a:solidFill>
                  <a:schemeClr val="bg1"/>
                </a:solidFill>
                <a:latin typeface="Segoe UI Light" panose="020B0502040204020203" pitchFamily="34" charset="0"/>
              </a:endParaRPr>
            </a:p>
          </p:txBody>
        </p:sp>
        <p:sp>
          <p:nvSpPr>
            <p:cNvPr id="32" name="Rectangle 31"/>
            <p:cNvSpPr/>
            <p:nvPr userDrawn="1"/>
          </p:nvSpPr>
          <p:spPr bwMode="gray">
            <a:xfrm>
              <a:off x="8841117" y="159259"/>
              <a:ext cx="180000" cy="720994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65638" tIns="82819" rIns="165638" bIns="82819" numCol="1" spcCol="0" rtlCol="0" fromWordArt="0" anchor="ctr" anchorCtr="0" forceAA="0" compatLnSpc="1">
              <a:prstTxWarp prst="textNoShape">
                <a:avLst/>
              </a:prstTxWarp>
              <a:noAutofit/>
            </a:bodyPr>
            <a:lstStyle/>
            <a:p>
              <a:pPr algn="ctr">
                <a:lnSpc>
                  <a:spcPct val="110000"/>
                </a:lnSpc>
                <a:spcBef>
                  <a:spcPts val="2760"/>
                </a:spcBef>
                <a:buClr>
                  <a:schemeClr val="bg2"/>
                </a:buClr>
              </a:pPr>
              <a:endParaRPr lang="en-GB" sz="3200" dirty="0" err="1">
                <a:solidFill>
                  <a:schemeClr val="bg1"/>
                </a:solidFill>
                <a:latin typeface="Segoe UI Light" panose="020B0502040204020203" pitchFamily="34" charset="0"/>
              </a:endParaRPr>
            </a:p>
          </p:txBody>
        </p:sp>
      </p:grpSp>
      <p:sp>
        <p:nvSpPr>
          <p:cNvPr id="27" name="Text Placeholder 5"/>
          <p:cNvSpPr>
            <a:spLocks noGrp="1"/>
          </p:cNvSpPr>
          <p:nvPr>
            <p:ph type="body" sz="quarter" idx="12" hasCustomPrompt="1"/>
          </p:nvPr>
        </p:nvSpPr>
        <p:spPr>
          <a:xfrm>
            <a:off x="556809" y="3313433"/>
            <a:ext cx="3468056" cy="525785"/>
          </a:xfrm>
          <a:solidFill>
            <a:schemeClr val="tx2"/>
          </a:solidFill>
        </p:spPr>
        <p:txBody>
          <a:bodyPr wrap="none" lIns="72000" tIns="0" bIns="0">
            <a:spAutoFit/>
          </a:bodyPr>
          <a:lstStyle>
            <a:lvl1pPr marL="0" indent="0">
              <a:lnSpc>
                <a:spcPts val="4100"/>
              </a:lnSpc>
              <a:spcBef>
                <a:spcPts val="600"/>
              </a:spcBef>
              <a:spcAft>
                <a:spcPts val="0"/>
              </a:spcAft>
              <a:buNone/>
              <a:defRPr sz="2800" b="1">
                <a:solidFill>
                  <a:schemeClr val="bg1"/>
                </a:solidFill>
                <a:latin typeface="+mj-lt"/>
              </a:defRPr>
            </a:lvl1pPr>
            <a:lvl2pPr marL="525902" indent="0">
              <a:buNone/>
              <a:defRPr/>
            </a:lvl2pPr>
            <a:lvl3pPr marL="1051804" indent="0">
              <a:buNone/>
              <a:defRPr/>
            </a:lvl3pPr>
            <a:lvl4pPr marL="1577706" indent="0">
              <a:buNone/>
              <a:defRPr/>
            </a:lvl4pPr>
            <a:lvl5pPr marL="2103606" indent="0">
              <a:buNone/>
              <a:defRPr/>
            </a:lvl5pPr>
          </a:lstStyle>
          <a:p>
            <a:pPr lvl="0"/>
            <a:r>
              <a:rPr lang="en-US" dirty="0"/>
              <a:t>Click to edit subtitle</a:t>
            </a:r>
          </a:p>
        </p:txBody>
      </p:sp>
      <p:sp>
        <p:nvSpPr>
          <p:cNvPr id="24" name="TextBox 23"/>
          <p:cNvSpPr txBox="1"/>
          <p:nvPr userDrawn="1"/>
        </p:nvSpPr>
        <p:spPr bwMode="gray">
          <a:xfrm>
            <a:off x="555179" y="7377947"/>
            <a:ext cx="6153433" cy="180975"/>
          </a:xfrm>
          <a:prstGeom prst="rect">
            <a:avLst/>
          </a:prstGeom>
          <a:noFill/>
        </p:spPr>
        <p:txBody>
          <a:bodyPr wrap="none" lIns="0" tIns="0" rIns="0" bIns="0" rtlCol="0" anchor="ctr">
            <a:noAutofit/>
          </a:bodyPr>
          <a:lstStyle/>
          <a:p>
            <a:r>
              <a:rPr lang="en-GB" sz="700" dirty="0">
                <a:solidFill>
                  <a:schemeClr val="tx1"/>
                </a:solidFill>
                <a:latin typeface="+mn-lt"/>
              </a:rPr>
              <a:t>Document Name Here  |  Month 2016</a:t>
            </a:r>
            <a:r>
              <a:rPr lang="en-GB" sz="700" baseline="0" dirty="0">
                <a:solidFill>
                  <a:schemeClr val="tx1"/>
                </a:solidFill>
                <a:latin typeface="+mn-lt"/>
              </a:rPr>
              <a:t> </a:t>
            </a:r>
            <a:r>
              <a:rPr lang="en-GB" sz="700" dirty="0">
                <a:solidFill>
                  <a:schemeClr val="tx1"/>
                </a:solidFill>
                <a:latin typeface="+mn-lt"/>
              </a:rPr>
              <a:t>|  Version 1  |  Public  |  Internal Use Only  |  Confidential  |  Strictly  Confidential (DELETE CLASSIFICATION)</a:t>
            </a:r>
          </a:p>
        </p:txBody>
      </p:sp>
      <p:sp>
        <p:nvSpPr>
          <p:cNvPr id="17" name="TextBox 16"/>
          <p:cNvSpPr txBox="1"/>
          <p:nvPr userDrawn="1"/>
        </p:nvSpPr>
        <p:spPr>
          <a:xfrm>
            <a:off x="12856690" y="7399656"/>
            <a:ext cx="426079" cy="140423"/>
          </a:xfrm>
          <a:prstGeom prst="rect">
            <a:avLst/>
          </a:prstGeom>
          <a:noFill/>
        </p:spPr>
        <p:txBody>
          <a:bodyPr wrap="square" lIns="0" tIns="0" rIns="0" bIns="0" rtlCol="0">
            <a:spAutoFit/>
          </a:bodyPr>
          <a:lstStyle/>
          <a:p>
            <a:pPr algn="r">
              <a:lnSpc>
                <a:spcPct val="110000"/>
              </a:lnSpc>
              <a:spcBef>
                <a:spcPts val="2760"/>
              </a:spcBef>
              <a:buClr>
                <a:schemeClr val="bg2"/>
              </a:buClr>
            </a:pPr>
            <a:fld id="{08492756-E806-4604-9C5F-A6997CE6540C}" type="slidenum">
              <a:rPr lang="en-GB" sz="900" smtClean="0">
                <a:solidFill>
                  <a:schemeClr val="tx1"/>
                </a:solidFill>
                <a:latin typeface="Segoe UI Light" panose="020B0502040204020203" pitchFamily="34" charset="0"/>
              </a:rPr>
              <a:pPr algn="r">
                <a:lnSpc>
                  <a:spcPct val="110000"/>
                </a:lnSpc>
                <a:spcBef>
                  <a:spcPts val="2760"/>
                </a:spcBef>
                <a:buClr>
                  <a:schemeClr val="bg2"/>
                </a:buClr>
              </a:pPr>
              <a:t>‹#›</a:t>
            </a:fld>
            <a:endParaRPr lang="en-GB" sz="900" dirty="0" err="1">
              <a:solidFill>
                <a:schemeClr val="tx1"/>
              </a:solidFill>
              <a:latin typeface="Segoe UI Light" panose="020B0502040204020203" pitchFamily="34" charset="0"/>
            </a:endParaRPr>
          </a:p>
        </p:txBody>
      </p:sp>
      <p:pic>
        <p:nvPicPr>
          <p:cNvPr id="22" name="Picture 2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52674" y="6923314"/>
            <a:ext cx="2043116" cy="385535"/>
          </a:xfrm>
          <a:prstGeom prst="rect">
            <a:avLst/>
          </a:prstGeom>
        </p:spPr>
      </p:pic>
    </p:spTree>
    <p:extLst>
      <p:ext uri="{BB962C8B-B14F-4D97-AF65-F5344CB8AC3E}">
        <p14:creationId xmlns:p14="http://schemas.microsoft.com/office/powerpoint/2010/main" val="1031710724"/>
      </p:ext>
    </p:extLst>
  </p:cSld>
  <p:clrMapOvr>
    <a:masterClrMapping/>
  </p:clrMapOvr>
  <p:transition>
    <p:fade/>
  </p:transition>
</p:sldLayout>
</file>

<file path=ppt/slideLayouts/slideLayout50.xml><?xml version="1.0" encoding="utf-8"?>
<p:sldLayout xmlns:a="http://schemas.openxmlformats.org/drawingml/2006/main" xmlns:r="http://schemas.openxmlformats.org/officeDocument/2006/relationships" xmlns:p="http://schemas.openxmlformats.org/presentationml/2006/main" showMasterSp="0" preserve="1" userDrawn="1">
  <p:cSld name="Statement with bottom image x 1">
    <p:bg>
      <p:bgPr>
        <a:solidFill>
          <a:schemeClr val="bg2"/>
        </a:solidFill>
        <a:effectLst/>
      </p:bgPr>
    </p:bg>
    <p:spTree>
      <p:nvGrpSpPr>
        <p:cNvPr id="1" name=""/>
        <p:cNvGrpSpPr/>
        <p:nvPr/>
      </p:nvGrpSpPr>
      <p:grpSpPr>
        <a:xfrm>
          <a:off x="0" y="0"/>
          <a:ext cx="0" cy="0"/>
          <a:chOff x="0" y="0"/>
          <a:chExt cx="0" cy="0"/>
        </a:xfrm>
      </p:grpSpPr>
      <p:sp>
        <p:nvSpPr>
          <p:cNvPr id="11" name="Rectangle 10"/>
          <p:cNvSpPr/>
          <p:nvPr userDrawn="1"/>
        </p:nvSpPr>
        <p:spPr bwMode="gray">
          <a:xfrm>
            <a:off x="95155" y="4105787"/>
            <a:ext cx="13185261" cy="327450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65638" tIns="82819" rIns="165638" bIns="82819" numCol="1" spcCol="0" rtlCol="0" fromWordArt="0" anchor="ctr" anchorCtr="0" forceAA="0" compatLnSpc="1">
            <a:prstTxWarp prst="textNoShape">
              <a:avLst/>
            </a:prstTxWarp>
            <a:noAutofit/>
          </a:bodyPr>
          <a:lstStyle/>
          <a:p>
            <a:pPr algn="ctr">
              <a:lnSpc>
                <a:spcPct val="110000"/>
              </a:lnSpc>
              <a:spcBef>
                <a:spcPts val="2760"/>
              </a:spcBef>
              <a:buClr>
                <a:schemeClr val="bg2"/>
              </a:buClr>
            </a:pPr>
            <a:endParaRPr lang="en-GB" sz="3200" dirty="0" err="1">
              <a:solidFill>
                <a:schemeClr val="bg1"/>
              </a:solidFill>
              <a:latin typeface="Segoe UI Light" panose="020B0502040204020203" pitchFamily="34" charset="0"/>
            </a:endParaRPr>
          </a:p>
        </p:txBody>
      </p:sp>
      <p:sp>
        <p:nvSpPr>
          <p:cNvPr id="2" name="Title 1"/>
          <p:cNvSpPr>
            <a:spLocks noGrp="1"/>
          </p:cNvSpPr>
          <p:nvPr>
            <p:ph type="title" hasCustomPrompt="1"/>
          </p:nvPr>
        </p:nvSpPr>
        <p:spPr bwMode="gray">
          <a:xfrm>
            <a:off x="837933" y="2061030"/>
            <a:ext cx="11763919" cy="598488"/>
          </a:xfrm>
          <a:noFill/>
        </p:spPr>
        <p:txBody>
          <a:bodyPr wrap="square" anchor="ctr"/>
          <a:lstStyle>
            <a:lvl1pPr>
              <a:defRPr sz="6200"/>
            </a:lvl1pPr>
          </a:lstStyle>
          <a:p>
            <a:r>
              <a:rPr lang="en-US" dirty="0"/>
              <a:t>Click to add statement</a:t>
            </a:r>
            <a:endParaRPr lang="en-GB" dirty="0"/>
          </a:p>
        </p:txBody>
      </p:sp>
      <p:sp>
        <p:nvSpPr>
          <p:cNvPr id="22" name="Picture Placeholder 21"/>
          <p:cNvSpPr>
            <a:spLocks noGrp="1"/>
          </p:cNvSpPr>
          <p:nvPr>
            <p:ph type="pic" sz="quarter" idx="10" hasCustomPrompt="1"/>
          </p:nvPr>
        </p:nvSpPr>
        <p:spPr>
          <a:xfrm>
            <a:off x="179392" y="4284664"/>
            <a:ext cx="13073473" cy="3101788"/>
          </a:xfrm>
          <a:solidFill>
            <a:schemeClr val="bg1">
              <a:lumMod val="85000"/>
            </a:schemeClr>
          </a:solidFill>
        </p:spPr>
        <p:txBody>
          <a:bodyPr/>
          <a:lstStyle>
            <a:lvl1pPr marL="0" indent="0">
              <a:buNone/>
              <a:defRPr sz="1600" baseline="0"/>
            </a:lvl1pPr>
          </a:lstStyle>
          <a:p>
            <a:r>
              <a:rPr lang="en-GB" dirty="0"/>
              <a:t>Click to insert image</a:t>
            </a:r>
          </a:p>
        </p:txBody>
      </p:sp>
      <p:sp>
        <p:nvSpPr>
          <p:cNvPr id="10" name="Rectangle 6"/>
          <p:cNvSpPr/>
          <p:nvPr userDrawn="1"/>
        </p:nvSpPr>
        <p:spPr bwMode="gray">
          <a:xfrm>
            <a:off x="0" y="5"/>
            <a:ext cx="13439775" cy="7561263"/>
          </a:xfrm>
          <a:custGeom>
            <a:avLst/>
            <a:gdLst/>
            <a:ahLst/>
            <a:cxnLst/>
            <a:rect l="l" t="t" r="r" b="b"/>
            <a:pathLst>
              <a:path w="13439775" h="7561263">
                <a:moveTo>
                  <a:pt x="180000" y="180001"/>
                </a:moveTo>
                <a:lnTo>
                  <a:pt x="180000" y="7381263"/>
                </a:lnTo>
                <a:lnTo>
                  <a:pt x="13259775" y="7381263"/>
                </a:lnTo>
                <a:lnTo>
                  <a:pt x="13259775" y="180001"/>
                </a:lnTo>
                <a:close/>
                <a:moveTo>
                  <a:pt x="0" y="0"/>
                </a:moveTo>
                <a:lnTo>
                  <a:pt x="180000" y="0"/>
                </a:lnTo>
                <a:lnTo>
                  <a:pt x="180000" y="1"/>
                </a:lnTo>
                <a:lnTo>
                  <a:pt x="13259775" y="1"/>
                </a:lnTo>
                <a:lnTo>
                  <a:pt x="13259775" y="0"/>
                </a:lnTo>
                <a:lnTo>
                  <a:pt x="13439775" y="0"/>
                </a:lnTo>
                <a:lnTo>
                  <a:pt x="13439775" y="7381263"/>
                </a:lnTo>
                <a:lnTo>
                  <a:pt x="13439775" y="7561263"/>
                </a:lnTo>
                <a:lnTo>
                  <a:pt x="13259775" y="7561263"/>
                </a:lnTo>
                <a:lnTo>
                  <a:pt x="180000" y="7561263"/>
                </a:lnTo>
                <a:lnTo>
                  <a:pt x="90001" y="7561263"/>
                </a:lnTo>
                <a:lnTo>
                  <a:pt x="0" y="756126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44000" tIns="72000" rIns="144000" bIns="72000" numCol="1" spcCol="0" rtlCol="0" fromWordArt="0" anchor="ctr" anchorCtr="0" forceAA="0" compatLnSpc="1">
            <a:prstTxWarp prst="textNoShape">
              <a:avLst/>
            </a:prstTxWarp>
            <a:noAutofit/>
          </a:bodyPr>
          <a:lstStyle/>
          <a:p>
            <a:pPr algn="ctr">
              <a:lnSpc>
                <a:spcPct val="110000"/>
              </a:lnSpc>
              <a:spcBef>
                <a:spcPts val="2400"/>
              </a:spcBef>
              <a:buClr>
                <a:schemeClr val="bg2"/>
              </a:buClr>
            </a:pPr>
            <a:endParaRPr lang="en-GB" sz="2000" dirty="0">
              <a:solidFill>
                <a:schemeClr val="bg1"/>
              </a:solidFill>
            </a:endParaRPr>
          </a:p>
        </p:txBody>
      </p:sp>
      <p:sp>
        <p:nvSpPr>
          <p:cNvPr id="12" name="TextBox 11"/>
          <p:cNvSpPr txBox="1"/>
          <p:nvPr userDrawn="1"/>
        </p:nvSpPr>
        <p:spPr bwMode="gray">
          <a:xfrm>
            <a:off x="539678" y="7380294"/>
            <a:ext cx="4896000" cy="180975"/>
          </a:xfrm>
          <a:prstGeom prst="rect">
            <a:avLst/>
          </a:prstGeom>
          <a:noFill/>
        </p:spPr>
        <p:txBody>
          <a:bodyPr wrap="none" lIns="0" tIns="0" rIns="0" bIns="0" rtlCol="0" anchor="ctr">
            <a:noAutofit/>
          </a:bodyPr>
          <a:lstStyle/>
          <a:p>
            <a:r>
              <a:rPr lang="en-GB" sz="700" dirty="0">
                <a:solidFill>
                  <a:schemeClr val="tx1"/>
                </a:solidFill>
                <a:latin typeface="Segoe UI Light" panose="020B0502040204020203" pitchFamily="34" charset="0"/>
              </a:rPr>
              <a:t>Document Name Here  |  Month 2016</a:t>
            </a:r>
            <a:r>
              <a:rPr lang="en-GB" sz="700" baseline="0" dirty="0">
                <a:solidFill>
                  <a:schemeClr val="tx1"/>
                </a:solidFill>
                <a:latin typeface="Segoe UI Light" panose="020B0502040204020203" pitchFamily="34" charset="0"/>
              </a:rPr>
              <a:t> </a:t>
            </a:r>
            <a:r>
              <a:rPr lang="en-GB" sz="700" dirty="0">
                <a:solidFill>
                  <a:schemeClr val="tx1"/>
                </a:solidFill>
                <a:latin typeface="Segoe UI Light" panose="020B0502040204020203" pitchFamily="34" charset="0"/>
              </a:rPr>
              <a:t>|  Version 1  |  Public  |  Internal Use Only  |  Confidential  |  Strictly  Confidential (DELETE CLASSIFICATION)</a:t>
            </a:r>
          </a:p>
        </p:txBody>
      </p:sp>
      <p:sp>
        <p:nvSpPr>
          <p:cNvPr id="16" name="TextBox 15"/>
          <p:cNvSpPr txBox="1"/>
          <p:nvPr userDrawn="1"/>
        </p:nvSpPr>
        <p:spPr>
          <a:xfrm>
            <a:off x="12856690" y="7399656"/>
            <a:ext cx="426079" cy="140423"/>
          </a:xfrm>
          <a:prstGeom prst="rect">
            <a:avLst/>
          </a:prstGeom>
          <a:noFill/>
        </p:spPr>
        <p:txBody>
          <a:bodyPr wrap="square" lIns="0" tIns="0" rIns="0" bIns="0" rtlCol="0">
            <a:spAutoFit/>
          </a:bodyPr>
          <a:lstStyle/>
          <a:p>
            <a:pPr algn="r">
              <a:lnSpc>
                <a:spcPct val="110000"/>
              </a:lnSpc>
              <a:spcBef>
                <a:spcPts val="2760"/>
              </a:spcBef>
              <a:buClr>
                <a:schemeClr val="bg2"/>
              </a:buClr>
            </a:pPr>
            <a:fld id="{08492756-E806-4604-9C5F-A6997CE6540C}" type="slidenum">
              <a:rPr lang="en-GB" sz="900" smtClean="0">
                <a:solidFill>
                  <a:schemeClr val="tx1"/>
                </a:solidFill>
                <a:latin typeface="Segoe UI Light" panose="020B0502040204020203" pitchFamily="34" charset="0"/>
              </a:rPr>
              <a:pPr algn="r">
                <a:lnSpc>
                  <a:spcPct val="110000"/>
                </a:lnSpc>
                <a:spcBef>
                  <a:spcPts val="2760"/>
                </a:spcBef>
                <a:buClr>
                  <a:schemeClr val="bg2"/>
                </a:buClr>
              </a:pPr>
              <a:t>‹#›</a:t>
            </a:fld>
            <a:endParaRPr lang="en-GB" sz="900" dirty="0" err="1">
              <a:solidFill>
                <a:schemeClr val="tx1"/>
              </a:solidFill>
              <a:latin typeface="Segoe UI Light" panose="020B0502040204020203" pitchFamily="34" charset="0"/>
            </a:endParaRPr>
          </a:p>
        </p:txBody>
      </p:sp>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52674" y="6923314"/>
            <a:ext cx="2043116" cy="385535"/>
          </a:xfrm>
          <a:prstGeom prst="rect">
            <a:avLst/>
          </a:prstGeom>
        </p:spPr>
      </p:pic>
    </p:spTree>
    <p:extLst>
      <p:ext uri="{BB962C8B-B14F-4D97-AF65-F5344CB8AC3E}">
        <p14:creationId xmlns:p14="http://schemas.microsoft.com/office/powerpoint/2010/main" val="1486173551"/>
      </p:ext>
    </p:extLst>
  </p:cSld>
  <p:clrMapOvr>
    <a:masterClrMapping/>
  </p:clrMapOvr>
  <p:transition>
    <p:fade/>
  </p:transition>
</p:sldLayout>
</file>

<file path=ppt/slideLayouts/slideLayout51.xml><?xml version="1.0" encoding="utf-8"?>
<p:sldLayout xmlns:a="http://schemas.openxmlformats.org/drawingml/2006/main" xmlns:r="http://schemas.openxmlformats.org/officeDocument/2006/relationships" xmlns:p="http://schemas.openxmlformats.org/presentationml/2006/main" showMasterSp="0" preserve="1" userDrawn="1">
  <p:cSld name="Back Cover">
    <p:bg>
      <p:bgPr>
        <a:solidFill>
          <a:schemeClr val="bg2"/>
        </a:solidFill>
        <a:effectLst/>
      </p:bgPr>
    </p:bg>
    <p:spTree>
      <p:nvGrpSpPr>
        <p:cNvPr id="1" name=""/>
        <p:cNvGrpSpPr/>
        <p:nvPr/>
      </p:nvGrpSpPr>
      <p:grpSpPr>
        <a:xfrm>
          <a:off x="0" y="0"/>
          <a:ext cx="0" cy="0"/>
          <a:chOff x="0" y="0"/>
          <a:chExt cx="0" cy="0"/>
        </a:xfrm>
      </p:grpSpPr>
      <p:sp>
        <p:nvSpPr>
          <p:cNvPr id="69" name="Text Placeholder 68"/>
          <p:cNvSpPr>
            <a:spLocks noGrp="1"/>
          </p:cNvSpPr>
          <p:nvPr>
            <p:ph type="body" sz="quarter" idx="10" hasCustomPrompt="1"/>
          </p:nvPr>
        </p:nvSpPr>
        <p:spPr bwMode="gray">
          <a:xfrm>
            <a:off x="556669" y="3128920"/>
            <a:ext cx="5939757" cy="2091871"/>
          </a:xfrm>
        </p:spPr>
        <p:txBody>
          <a:bodyPr wrap="square" lIns="82819" tIns="41410" rIns="82819" bIns="41410">
            <a:spAutoFit/>
          </a:bodyPr>
          <a:lstStyle>
            <a:lvl1pPr marL="0" indent="0">
              <a:spcBef>
                <a:spcPts val="0"/>
              </a:spcBef>
              <a:buNone/>
              <a:tabLst>
                <a:tab pos="314080" algn="l"/>
              </a:tabLst>
              <a:defRPr sz="2100" baseline="0">
                <a:solidFill>
                  <a:schemeClr val="bg1"/>
                </a:solidFill>
                <a:latin typeface="+mn-lt"/>
              </a:defRPr>
            </a:lvl1pPr>
            <a:lvl2pPr marL="525902" indent="0">
              <a:buNone/>
              <a:defRPr>
                <a:solidFill>
                  <a:schemeClr val="bg1"/>
                </a:solidFill>
              </a:defRPr>
            </a:lvl2pPr>
            <a:lvl3pPr marL="1051802" indent="0">
              <a:buNone/>
              <a:defRPr>
                <a:solidFill>
                  <a:schemeClr val="bg1"/>
                </a:solidFill>
              </a:defRPr>
            </a:lvl3pPr>
            <a:lvl4pPr marL="1577704" indent="0">
              <a:buNone/>
              <a:defRPr>
                <a:solidFill>
                  <a:schemeClr val="bg1"/>
                </a:solidFill>
              </a:defRPr>
            </a:lvl4pPr>
            <a:lvl5pPr marL="2103606" indent="0">
              <a:buNone/>
              <a:defRPr>
                <a:solidFill>
                  <a:schemeClr val="bg1"/>
                </a:solidFill>
              </a:defRPr>
            </a:lvl5pPr>
          </a:lstStyle>
          <a:p>
            <a:pPr lvl="0"/>
            <a:r>
              <a:rPr lang="en-US" dirty="0" err="1"/>
              <a:t>Firstname</a:t>
            </a:r>
            <a:r>
              <a:rPr lang="en-US" dirty="0"/>
              <a:t> </a:t>
            </a:r>
            <a:r>
              <a:rPr lang="en-US" dirty="0" err="1"/>
              <a:t>Lastname</a:t>
            </a:r>
            <a:endParaRPr lang="en-US" dirty="0"/>
          </a:p>
          <a:p>
            <a:pPr lvl="0"/>
            <a:r>
              <a:rPr lang="en-US" dirty="0"/>
              <a:t>Job title</a:t>
            </a:r>
          </a:p>
          <a:p>
            <a:pPr lvl="0"/>
            <a:r>
              <a:rPr lang="en-US" dirty="0"/>
              <a:t>	020 #### ####</a:t>
            </a:r>
            <a:br>
              <a:rPr lang="en-US" dirty="0"/>
            </a:br>
            <a:r>
              <a:rPr lang="en-US" dirty="0"/>
              <a:t>	##### ######	firstname.lastname@ipsos.com</a:t>
            </a:r>
            <a:endParaRPr lang="en-GB" dirty="0"/>
          </a:p>
        </p:txBody>
      </p:sp>
      <p:sp>
        <p:nvSpPr>
          <p:cNvPr id="159" name="Freeform 7"/>
          <p:cNvSpPr>
            <a:spLocks noChangeAspect="1" noEditPoints="1"/>
          </p:cNvSpPr>
          <p:nvPr userDrawn="1"/>
        </p:nvSpPr>
        <p:spPr bwMode="auto">
          <a:xfrm>
            <a:off x="646035" y="4764299"/>
            <a:ext cx="228093" cy="180000"/>
          </a:xfrm>
          <a:custGeom>
            <a:avLst/>
            <a:gdLst/>
            <a:ahLst/>
            <a:cxnLst>
              <a:cxn ang="0">
                <a:pos x="0" y="169"/>
              </a:cxn>
              <a:cxn ang="0">
                <a:pos x="0" y="76"/>
              </a:cxn>
              <a:cxn ang="0">
                <a:pos x="65" y="125"/>
              </a:cxn>
              <a:cxn ang="0">
                <a:pos x="0" y="169"/>
              </a:cxn>
              <a:cxn ang="0">
                <a:pos x="182" y="179"/>
              </a:cxn>
              <a:cxn ang="0">
                <a:pos x="176" y="182"/>
              </a:cxn>
              <a:cxn ang="0">
                <a:pos x="7" y="182"/>
              </a:cxn>
              <a:cxn ang="0">
                <a:pos x="2" y="179"/>
              </a:cxn>
              <a:cxn ang="0">
                <a:pos x="73" y="131"/>
              </a:cxn>
              <a:cxn ang="0">
                <a:pos x="110" y="131"/>
              </a:cxn>
              <a:cxn ang="0">
                <a:pos x="182" y="179"/>
              </a:cxn>
              <a:cxn ang="0">
                <a:pos x="183" y="76"/>
              </a:cxn>
              <a:cxn ang="0">
                <a:pos x="183" y="169"/>
              </a:cxn>
              <a:cxn ang="0">
                <a:pos x="118" y="125"/>
              </a:cxn>
              <a:cxn ang="0">
                <a:pos x="183" y="76"/>
              </a:cxn>
              <a:cxn ang="0">
                <a:pos x="48" y="65"/>
              </a:cxn>
              <a:cxn ang="0">
                <a:pos x="135" y="65"/>
              </a:cxn>
              <a:cxn ang="0">
                <a:pos x="135" y="72"/>
              </a:cxn>
              <a:cxn ang="0">
                <a:pos x="48" y="72"/>
              </a:cxn>
              <a:cxn ang="0">
                <a:pos x="48" y="65"/>
              </a:cxn>
              <a:cxn ang="0">
                <a:pos x="48" y="78"/>
              </a:cxn>
              <a:cxn ang="0">
                <a:pos x="135" y="78"/>
              </a:cxn>
              <a:cxn ang="0">
                <a:pos x="135" y="85"/>
              </a:cxn>
              <a:cxn ang="0">
                <a:pos x="48" y="85"/>
              </a:cxn>
              <a:cxn ang="0">
                <a:pos x="48" y="78"/>
              </a:cxn>
              <a:cxn ang="0">
                <a:pos x="48" y="91"/>
              </a:cxn>
              <a:cxn ang="0">
                <a:pos x="92" y="91"/>
              </a:cxn>
              <a:cxn ang="0">
                <a:pos x="92" y="98"/>
              </a:cxn>
              <a:cxn ang="0">
                <a:pos x="48" y="98"/>
              </a:cxn>
              <a:cxn ang="0">
                <a:pos x="48" y="91"/>
              </a:cxn>
              <a:cxn ang="0">
                <a:pos x="182" y="65"/>
              </a:cxn>
              <a:cxn ang="0">
                <a:pos x="182" y="65"/>
              </a:cxn>
              <a:cxn ang="0">
                <a:pos x="148" y="91"/>
              </a:cxn>
              <a:cxn ang="0">
                <a:pos x="148" y="54"/>
              </a:cxn>
              <a:cxn ang="0">
                <a:pos x="35" y="54"/>
              </a:cxn>
              <a:cxn ang="0">
                <a:pos x="35" y="91"/>
              </a:cxn>
              <a:cxn ang="0">
                <a:pos x="1" y="65"/>
              </a:cxn>
              <a:cxn ang="0">
                <a:pos x="1" y="65"/>
              </a:cxn>
              <a:cxn ang="0">
                <a:pos x="78" y="8"/>
              </a:cxn>
              <a:cxn ang="0">
                <a:pos x="105" y="8"/>
              </a:cxn>
              <a:cxn ang="0">
                <a:pos x="182" y="65"/>
              </a:cxn>
            </a:cxnLst>
            <a:rect l="0" t="0" r="r" b="b"/>
            <a:pathLst>
              <a:path w="183" h="182">
                <a:moveTo>
                  <a:pt x="0" y="169"/>
                </a:moveTo>
                <a:cubicBezTo>
                  <a:pt x="0" y="76"/>
                  <a:pt x="0" y="76"/>
                  <a:pt x="0" y="76"/>
                </a:cubicBezTo>
                <a:cubicBezTo>
                  <a:pt x="65" y="125"/>
                  <a:pt x="65" y="125"/>
                  <a:pt x="65" y="125"/>
                </a:cubicBezTo>
                <a:cubicBezTo>
                  <a:pt x="0" y="169"/>
                  <a:pt x="0" y="169"/>
                  <a:pt x="0" y="169"/>
                </a:cubicBezTo>
                <a:close/>
                <a:moveTo>
                  <a:pt x="182" y="179"/>
                </a:moveTo>
                <a:cubicBezTo>
                  <a:pt x="180" y="181"/>
                  <a:pt x="178" y="182"/>
                  <a:pt x="176" y="182"/>
                </a:cubicBezTo>
                <a:cubicBezTo>
                  <a:pt x="7" y="182"/>
                  <a:pt x="7" y="182"/>
                  <a:pt x="7" y="182"/>
                </a:cubicBezTo>
                <a:cubicBezTo>
                  <a:pt x="5" y="182"/>
                  <a:pt x="3" y="181"/>
                  <a:pt x="2" y="179"/>
                </a:cubicBezTo>
                <a:cubicBezTo>
                  <a:pt x="73" y="131"/>
                  <a:pt x="73" y="131"/>
                  <a:pt x="73" y="131"/>
                </a:cubicBezTo>
                <a:cubicBezTo>
                  <a:pt x="110" y="131"/>
                  <a:pt x="110" y="131"/>
                  <a:pt x="110" y="131"/>
                </a:cubicBezTo>
                <a:cubicBezTo>
                  <a:pt x="182" y="179"/>
                  <a:pt x="182" y="179"/>
                  <a:pt x="182" y="179"/>
                </a:cubicBezTo>
                <a:close/>
                <a:moveTo>
                  <a:pt x="183" y="76"/>
                </a:moveTo>
                <a:cubicBezTo>
                  <a:pt x="183" y="169"/>
                  <a:pt x="183" y="169"/>
                  <a:pt x="183" y="169"/>
                </a:cubicBezTo>
                <a:cubicBezTo>
                  <a:pt x="118" y="125"/>
                  <a:pt x="118" y="125"/>
                  <a:pt x="118" y="125"/>
                </a:cubicBezTo>
                <a:cubicBezTo>
                  <a:pt x="183" y="76"/>
                  <a:pt x="183" y="76"/>
                  <a:pt x="183" y="76"/>
                </a:cubicBezTo>
                <a:close/>
                <a:moveTo>
                  <a:pt x="48" y="65"/>
                </a:moveTo>
                <a:cubicBezTo>
                  <a:pt x="135" y="65"/>
                  <a:pt x="135" y="65"/>
                  <a:pt x="135" y="65"/>
                </a:cubicBezTo>
                <a:cubicBezTo>
                  <a:pt x="135" y="72"/>
                  <a:pt x="135" y="72"/>
                  <a:pt x="135" y="72"/>
                </a:cubicBezTo>
                <a:cubicBezTo>
                  <a:pt x="48" y="72"/>
                  <a:pt x="48" y="72"/>
                  <a:pt x="48" y="72"/>
                </a:cubicBezTo>
                <a:cubicBezTo>
                  <a:pt x="48" y="65"/>
                  <a:pt x="48" y="65"/>
                  <a:pt x="48" y="65"/>
                </a:cubicBezTo>
                <a:close/>
                <a:moveTo>
                  <a:pt x="48" y="78"/>
                </a:moveTo>
                <a:cubicBezTo>
                  <a:pt x="135" y="78"/>
                  <a:pt x="135" y="78"/>
                  <a:pt x="135" y="78"/>
                </a:cubicBezTo>
                <a:cubicBezTo>
                  <a:pt x="135" y="85"/>
                  <a:pt x="135" y="85"/>
                  <a:pt x="135" y="85"/>
                </a:cubicBezTo>
                <a:cubicBezTo>
                  <a:pt x="48" y="85"/>
                  <a:pt x="48" y="85"/>
                  <a:pt x="48" y="85"/>
                </a:cubicBezTo>
                <a:cubicBezTo>
                  <a:pt x="48" y="78"/>
                  <a:pt x="48" y="78"/>
                  <a:pt x="48" y="78"/>
                </a:cubicBezTo>
                <a:close/>
                <a:moveTo>
                  <a:pt x="48" y="91"/>
                </a:moveTo>
                <a:cubicBezTo>
                  <a:pt x="92" y="91"/>
                  <a:pt x="92" y="91"/>
                  <a:pt x="92" y="91"/>
                </a:cubicBezTo>
                <a:cubicBezTo>
                  <a:pt x="92" y="98"/>
                  <a:pt x="92" y="98"/>
                  <a:pt x="92" y="98"/>
                </a:cubicBezTo>
                <a:cubicBezTo>
                  <a:pt x="48" y="98"/>
                  <a:pt x="48" y="98"/>
                  <a:pt x="48" y="98"/>
                </a:cubicBezTo>
                <a:cubicBezTo>
                  <a:pt x="48" y="91"/>
                  <a:pt x="48" y="91"/>
                  <a:pt x="48" y="91"/>
                </a:cubicBezTo>
                <a:close/>
                <a:moveTo>
                  <a:pt x="182" y="65"/>
                </a:moveTo>
                <a:cubicBezTo>
                  <a:pt x="182" y="65"/>
                  <a:pt x="182" y="65"/>
                  <a:pt x="182" y="65"/>
                </a:cubicBezTo>
                <a:cubicBezTo>
                  <a:pt x="148" y="91"/>
                  <a:pt x="148" y="91"/>
                  <a:pt x="148" y="91"/>
                </a:cubicBezTo>
                <a:cubicBezTo>
                  <a:pt x="148" y="54"/>
                  <a:pt x="148" y="54"/>
                  <a:pt x="148" y="54"/>
                </a:cubicBezTo>
                <a:cubicBezTo>
                  <a:pt x="35" y="54"/>
                  <a:pt x="35" y="54"/>
                  <a:pt x="35" y="54"/>
                </a:cubicBezTo>
                <a:cubicBezTo>
                  <a:pt x="35" y="91"/>
                  <a:pt x="35" y="91"/>
                  <a:pt x="35" y="91"/>
                </a:cubicBezTo>
                <a:cubicBezTo>
                  <a:pt x="1" y="65"/>
                  <a:pt x="1" y="65"/>
                  <a:pt x="1" y="65"/>
                </a:cubicBezTo>
                <a:cubicBezTo>
                  <a:pt x="1" y="65"/>
                  <a:pt x="1" y="65"/>
                  <a:pt x="1" y="65"/>
                </a:cubicBezTo>
                <a:cubicBezTo>
                  <a:pt x="27" y="46"/>
                  <a:pt x="52" y="27"/>
                  <a:pt x="78" y="8"/>
                </a:cubicBezTo>
                <a:cubicBezTo>
                  <a:pt x="89" y="0"/>
                  <a:pt x="95" y="0"/>
                  <a:pt x="105" y="8"/>
                </a:cubicBezTo>
                <a:cubicBezTo>
                  <a:pt x="131" y="27"/>
                  <a:pt x="157" y="46"/>
                  <a:pt x="182" y="65"/>
                </a:cubicBezTo>
                <a:close/>
              </a:path>
            </a:pathLst>
          </a:custGeom>
          <a:solidFill>
            <a:schemeClr val="bg1"/>
          </a:solidFill>
          <a:ln w="9525">
            <a:noFill/>
            <a:round/>
            <a:headEnd/>
            <a:tailEnd/>
          </a:ln>
        </p:spPr>
        <p:txBody>
          <a:bodyPr vert="horz" wrap="square" lIns="105180" tIns="52589" rIns="105180" bIns="52589" numCol="1" anchor="t" anchorCtr="0" compatLnSpc="1">
            <a:prstTxWarp prst="textNoShape">
              <a:avLst/>
            </a:prstTxWarp>
          </a:bodyPr>
          <a:lstStyle/>
          <a:p>
            <a:endParaRPr lang="en-GB" dirty="0">
              <a:latin typeface="+mn-lt"/>
            </a:endParaRPr>
          </a:p>
        </p:txBody>
      </p:sp>
      <p:sp>
        <p:nvSpPr>
          <p:cNvPr id="160" name="Freeform 11"/>
          <p:cNvSpPr>
            <a:spLocks noChangeAspect="1" noEditPoints="1"/>
          </p:cNvSpPr>
          <p:nvPr userDrawn="1"/>
        </p:nvSpPr>
        <p:spPr bwMode="auto">
          <a:xfrm>
            <a:off x="702554" y="4415065"/>
            <a:ext cx="115054" cy="180000"/>
          </a:xfrm>
          <a:custGeom>
            <a:avLst/>
            <a:gdLst/>
            <a:ahLst/>
            <a:cxnLst>
              <a:cxn ang="0">
                <a:pos x="0" y="235"/>
              </a:cxn>
              <a:cxn ang="0">
                <a:pos x="10" y="233"/>
              </a:cxn>
              <a:cxn ang="0">
                <a:pos x="7" y="166"/>
              </a:cxn>
              <a:cxn ang="0">
                <a:pos x="0" y="112"/>
              </a:cxn>
              <a:cxn ang="0">
                <a:pos x="10" y="110"/>
              </a:cxn>
              <a:cxn ang="0">
                <a:pos x="96" y="7"/>
              </a:cxn>
              <a:cxn ang="0">
                <a:pos x="396" y="7"/>
              </a:cxn>
              <a:cxn ang="0">
                <a:pos x="488" y="0"/>
              </a:cxn>
              <a:cxn ang="0">
                <a:pos x="493" y="7"/>
              </a:cxn>
              <a:cxn ang="0">
                <a:pos x="591" y="95"/>
              </a:cxn>
              <a:cxn ang="0">
                <a:pos x="506" y="1162"/>
              </a:cxn>
              <a:cxn ang="0">
                <a:pos x="10" y="1075"/>
              </a:cxn>
              <a:cxn ang="0">
                <a:pos x="7" y="378"/>
              </a:cxn>
              <a:cxn ang="0">
                <a:pos x="0" y="339"/>
              </a:cxn>
              <a:cxn ang="0">
                <a:pos x="10" y="336"/>
              </a:cxn>
              <a:cxn ang="0">
                <a:pos x="7" y="276"/>
              </a:cxn>
              <a:cxn ang="0">
                <a:pos x="249" y="1061"/>
              </a:cxn>
              <a:cxn ang="0">
                <a:pos x="303" y="1115"/>
              </a:cxn>
              <a:cxn ang="0">
                <a:pos x="303" y="1115"/>
              </a:cxn>
              <a:cxn ang="0">
                <a:pos x="358" y="1061"/>
              </a:cxn>
              <a:cxn ang="0">
                <a:pos x="303" y="1007"/>
              </a:cxn>
              <a:cxn ang="0">
                <a:pos x="303" y="1007"/>
              </a:cxn>
              <a:cxn ang="0">
                <a:pos x="187" y="108"/>
              </a:cxn>
              <a:cxn ang="0">
                <a:pos x="202" y="124"/>
              </a:cxn>
              <a:cxn ang="0">
                <a:pos x="202" y="124"/>
              </a:cxn>
              <a:cxn ang="0">
                <a:pos x="218" y="108"/>
              </a:cxn>
              <a:cxn ang="0">
                <a:pos x="202" y="93"/>
              </a:cxn>
              <a:cxn ang="0">
                <a:pos x="202" y="93"/>
              </a:cxn>
              <a:cxn ang="0">
                <a:pos x="261" y="93"/>
              </a:cxn>
              <a:cxn ang="0">
                <a:pos x="249" y="109"/>
              </a:cxn>
              <a:cxn ang="0">
                <a:pos x="346" y="124"/>
              </a:cxn>
              <a:cxn ang="0">
                <a:pos x="358" y="109"/>
              </a:cxn>
              <a:cxn ang="0">
                <a:pos x="261" y="93"/>
              </a:cxn>
              <a:cxn ang="0">
                <a:pos x="46" y="960"/>
              </a:cxn>
              <a:cxn ang="0">
                <a:pos x="560" y="201"/>
              </a:cxn>
            </a:cxnLst>
            <a:rect l="0" t="0" r="r" b="b"/>
            <a:pathLst>
              <a:path w="591" h="1162">
                <a:moveTo>
                  <a:pt x="0" y="274"/>
                </a:moveTo>
                <a:cubicBezTo>
                  <a:pt x="0" y="235"/>
                  <a:pt x="0" y="235"/>
                  <a:pt x="0" y="235"/>
                </a:cubicBezTo>
                <a:cubicBezTo>
                  <a:pt x="0" y="234"/>
                  <a:pt x="3" y="233"/>
                  <a:pt x="7" y="233"/>
                </a:cubicBezTo>
                <a:cubicBezTo>
                  <a:pt x="10" y="233"/>
                  <a:pt x="10" y="233"/>
                  <a:pt x="10" y="233"/>
                </a:cubicBezTo>
                <a:cubicBezTo>
                  <a:pt x="10" y="166"/>
                  <a:pt x="10" y="166"/>
                  <a:pt x="10" y="166"/>
                </a:cubicBezTo>
                <a:cubicBezTo>
                  <a:pt x="7" y="166"/>
                  <a:pt x="7" y="166"/>
                  <a:pt x="7" y="166"/>
                </a:cubicBezTo>
                <a:cubicBezTo>
                  <a:pt x="3" y="166"/>
                  <a:pt x="0" y="164"/>
                  <a:pt x="0" y="163"/>
                </a:cubicBezTo>
                <a:cubicBezTo>
                  <a:pt x="0" y="112"/>
                  <a:pt x="0" y="112"/>
                  <a:pt x="0" y="112"/>
                </a:cubicBezTo>
                <a:cubicBezTo>
                  <a:pt x="0" y="111"/>
                  <a:pt x="3" y="110"/>
                  <a:pt x="7" y="110"/>
                </a:cubicBezTo>
                <a:cubicBezTo>
                  <a:pt x="10" y="110"/>
                  <a:pt x="10" y="110"/>
                  <a:pt x="10" y="110"/>
                </a:cubicBezTo>
                <a:cubicBezTo>
                  <a:pt x="10" y="95"/>
                  <a:pt x="10" y="95"/>
                  <a:pt x="10" y="95"/>
                </a:cubicBezTo>
                <a:cubicBezTo>
                  <a:pt x="10" y="46"/>
                  <a:pt x="49" y="7"/>
                  <a:pt x="96" y="7"/>
                </a:cubicBezTo>
                <a:cubicBezTo>
                  <a:pt x="396" y="7"/>
                  <a:pt x="396" y="7"/>
                  <a:pt x="396" y="7"/>
                </a:cubicBezTo>
                <a:cubicBezTo>
                  <a:pt x="396" y="7"/>
                  <a:pt x="396" y="7"/>
                  <a:pt x="396" y="7"/>
                </a:cubicBezTo>
                <a:cubicBezTo>
                  <a:pt x="396" y="3"/>
                  <a:pt x="399" y="0"/>
                  <a:pt x="401" y="0"/>
                </a:cubicBezTo>
                <a:cubicBezTo>
                  <a:pt x="488" y="0"/>
                  <a:pt x="488" y="0"/>
                  <a:pt x="488" y="0"/>
                </a:cubicBezTo>
                <a:cubicBezTo>
                  <a:pt x="491" y="0"/>
                  <a:pt x="493" y="3"/>
                  <a:pt x="493" y="7"/>
                </a:cubicBezTo>
                <a:cubicBezTo>
                  <a:pt x="493" y="7"/>
                  <a:pt x="493" y="7"/>
                  <a:pt x="493" y="7"/>
                </a:cubicBezTo>
                <a:cubicBezTo>
                  <a:pt x="506" y="7"/>
                  <a:pt x="506" y="7"/>
                  <a:pt x="506" y="7"/>
                </a:cubicBezTo>
                <a:cubicBezTo>
                  <a:pt x="553" y="7"/>
                  <a:pt x="591" y="46"/>
                  <a:pt x="591" y="95"/>
                </a:cubicBezTo>
                <a:cubicBezTo>
                  <a:pt x="591" y="1075"/>
                  <a:pt x="591" y="1075"/>
                  <a:pt x="591" y="1075"/>
                </a:cubicBezTo>
                <a:cubicBezTo>
                  <a:pt x="591" y="1123"/>
                  <a:pt x="553" y="1162"/>
                  <a:pt x="506" y="1162"/>
                </a:cubicBezTo>
                <a:cubicBezTo>
                  <a:pt x="96" y="1162"/>
                  <a:pt x="96" y="1162"/>
                  <a:pt x="96" y="1162"/>
                </a:cubicBezTo>
                <a:cubicBezTo>
                  <a:pt x="49" y="1162"/>
                  <a:pt x="10" y="1123"/>
                  <a:pt x="10" y="1075"/>
                </a:cubicBezTo>
                <a:cubicBezTo>
                  <a:pt x="10" y="378"/>
                  <a:pt x="10" y="378"/>
                  <a:pt x="10" y="378"/>
                </a:cubicBezTo>
                <a:cubicBezTo>
                  <a:pt x="7" y="378"/>
                  <a:pt x="7" y="378"/>
                  <a:pt x="7" y="378"/>
                </a:cubicBezTo>
                <a:cubicBezTo>
                  <a:pt x="3" y="378"/>
                  <a:pt x="0" y="377"/>
                  <a:pt x="0" y="376"/>
                </a:cubicBezTo>
                <a:cubicBezTo>
                  <a:pt x="0" y="339"/>
                  <a:pt x="0" y="339"/>
                  <a:pt x="0" y="339"/>
                </a:cubicBezTo>
                <a:cubicBezTo>
                  <a:pt x="0" y="337"/>
                  <a:pt x="3" y="336"/>
                  <a:pt x="7" y="336"/>
                </a:cubicBezTo>
                <a:cubicBezTo>
                  <a:pt x="10" y="336"/>
                  <a:pt x="10" y="336"/>
                  <a:pt x="10" y="336"/>
                </a:cubicBezTo>
                <a:cubicBezTo>
                  <a:pt x="10" y="276"/>
                  <a:pt x="10" y="276"/>
                  <a:pt x="10" y="276"/>
                </a:cubicBezTo>
                <a:cubicBezTo>
                  <a:pt x="7" y="276"/>
                  <a:pt x="7" y="276"/>
                  <a:pt x="7" y="276"/>
                </a:cubicBezTo>
                <a:cubicBezTo>
                  <a:pt x="3" y="276"/>
                  <a:pt x="0" y="275"/>
                  <a:pt x="0" y="274"/>
                </a:cubicBezTo>
                <a:close/>
                <a:moveTo>
                  <a:pt x="249" y="1061"/>
                </a:moveTo>
                <a:cubicBezTo>
                  <a:pt x="249" y="1061"/>
                  <a:pt x="249" y="1061"/>
                  <a:pt x="249" y="1061"/>
                </a:cubicBezTo>
                <a:cubicBezTo>
                  <a:pt x="249" y="1091"/>
                  <a:pt x="274" y="1115"/>
                  <a:pt x="303" y="1115"/>
                </a:cubicBezTo>
                <a:cubicBezTo>
                  <a:pt x="303" y="1115"/>
                  <a:pt x="303" y="1115"/>
                  <a:pt x="303" y="1115"/>
                </a:cubicBezTo>
                <a:cubicBezTo>
                  <a:pt x="303" y="1115"/>
                  <a:pt x="303" y="1115"/>
                  <a:pt x="303" y="1115"/>
                </a:cubicBezTo>
                <a:cubicBezTo>
                  <a:pt x="333" y="1115"/>
                  <a:pt x="358" y="1091"/>
                  <a:pt x="358" y="1061"/>
                </a:cubicBezTo>
                <a:cubicBezTo>
                  <a:pt x="358" y="1061"/>
                  <a:pt x="358" y="1061"/>
                  <a:pt x="358" y="1061"/>
                </a:cubicBezTo>
                <a:cubicBezTo>
                  <a:pt x="358" y="1061"/>
                  <a:pt x="358" y="1061"/>
                  <a:pt x="358" y="1061"/>
                </a:cubicBezTo>
                <a:cubicBezTo>
                  <a:pt x="358" y="1032"/>
                  <a:pt x="333" y="1007"/>
                  <a:pt x="303" y="1007"/>
                </a:cubicBezTo>
                <a:cubicBezTo>
                  <a:pt x="303" y="1007"/>
                  <a:pt x="303" y="1007"/>
                  <a:pt x="303" y="1007"/>
                </a:cubicBezTo>
                <a:cubicBezTo>
                  <a:pt x="303" y="1007"/>
                  <a:pt x="303" y="1007"/>
                  <a:pt x="303" y="1007"/>
                </a:cubicBezTo>
                <a:cubicBezTo>
                  <a:pt x="274" y="1007"/>
                  <a:pt x="249" y="1032"/>
                  <a:pt x="249" y="1061"/>
                </a:cubicBezTo>
                <a:close/>
                <a:moveTo>
                  <a:pt x="187" y="108"/>
                </a:moveTo>
                <a:cubicBezTo>
                  <a:pt x="187" y="108"/>
                  <a:pt x="187" y="108"/>
                  <a:pt x="187" y="108"/>
                </a:cubicBezTo>
                <a:cubicBezTo>
                  <a:pt x="187" y="117"/>
                  <a:pt x="194" y="124"/>
                  <a:pt x="202" y="124"/>
                </a:cubicBezTo>
                <a:cubicBezTo>
                  <a:pt x="202" y="124"/>
                  <a:pt x="202" y="124"/>
                  <a:pt x="202" y="124"/>
                </a:cubicBezTo>
                <a:cubicBezTo>
                  <a:pt x="202" y="124"/>
                  <a:pt x="202" y="124"/>
                  <a:pt x="202" y="124"/>
                </a:cubicBezTo>
                <a:cubicBezTo>
                  <a:pt x="211" y="124"/>
                  <a:pt x="218" y="117"/>
                  <a:pt x="218" y="108"/>
                </a:cubicBezTo>
                <a:cubicBezTo>
                  <a:pt x="218" y="108"/>
                  <a:pt x="218" y="108"/>
                  <a:pt x="218" y="108"/>
                </a:cubicBezTo>
                <a:cubicBezTo>
                  <a:pt x="218" y="108"/>
                  <a:pt x="218" y="108"/>
                  <a:pt x="218" y="108"/>
                </a:cubicBezTo>
                <a:cubicBezTo>
                  <a:pt x="218" y="101"/>
                  <a:pt x="211" y="93"/>
                  <a:pt x="202" y="93"/>
                </a:cubicBezTo>
                <a:cubicBezTo>
                  <a:pt x="202" y="93"/>
                  <a:pt x="202" y="93"/>
                  <a:pt x="202" y="93"/>
                </a:cubicBezTo>
                <a:cubicBezTo>
                  <a:pt x="202" y="93"/>
                  <a:pt x="202" y="93"/>
                  <a:pt x="202" y="93"/>
                </a:cubicBezTo>
                <a:cubicBezTo>
                  <a:pt x="194" y="93"/>
                  <a:pt x="187" y="101"/>
                  <a:pt x="187" y="108"/>
                </a:cubicBezTo>
                <a:close/>
                <a:moveTo>
                  <a:pt x="261" y="93"/>
                </a:moveTo>
                <a:cubicBezTo>
                  <a:pt x="254" y="93"/>
                  <a:pt x="249" y="100"/>
                  <a:pt x="249" y="109"/>
                </a:cubicBezTo>
                <a:cubicBezTo>
                  <a:pt x="249" y="109"/>
                  <a:pt x="249" y="109"/>
                  <a:pt x="249" y="109"/>
                </a:cubicBezTo>
                <a:cubicBezTo>
                  <a:pt x="249" y="118"/>
                  <a:pt x="254" y="124"/>
                  <a:pt x="261" y="124"/>
                </a:cubicBezTo>
                <a:cubicBezTo>
                  <a:pt x="346" y="124"/>
                  <a:pt x="346" y="124"/>
                  <a:pt x="346" y="124"/>
                </a:cubicBezTo>
                <a:cubicBezTo>
                  <a:pt x="352" y="124"/>
                  <a:pt x="358" y="118"/>
                  <a:pt x="358" y="109"/>
                </a:cubicBezTo>
                <a:cubicBezTo>
                  <a:pt x="358" y="109"/>
                  <a:pt x="358" y="109"/>
                  <a:pt x="358" y="109"/>
                </a:cubicBezTo>
                <a:cubicBezTo>
                  <a:pt x="358" y="100"/>
                  <a:pt x="352" y="93"/>
                  <a:pt x="346" y="93"/>
                </a:cubicBezTo>
                <a:cubicBezTo>
                  <a:pt x="261" y="93"/>
                  <a:pt x="261" y="93"/>
                  <a:pt x="261" y="93"/>
                </a:cubicBezTo>
                <a:close/>
                <a:moveTo>
                  <a:pt x="46" y="201"/>
                </a:moveTo>
                <a:cubicBezTo>
                  <a:pt x="46" y="960"/>
                  <a:pt x="46" y="960"/>
                  <a:pt x="46" y="960"/>
                </a:cubicBezTo>
                <a:cubicBezTo>
                  <a:pt x="560" y="960"/>
                  <a:pt x="560" y="960"/>
                  <a:pt x="560" y="960"/>
                </a:cubicBezTo>
                <a:cubicBezTo>
                  <a:pt x="560" y="201"/>
                  <a:pt x="560" y="201"/>
                  <a:pt x="560" y="201"/>
                </a:cubicBezTo>
                <a:cubicBezTo>
                  <a:pt x="46" y="201"/>
                  <a:pt x="46" y="201"/>
                  <a:pt x="46" y="201"/>
                </a:cubicBezTo>
                <a:close/>
              </a:path>
            </a:pathLst>
          </a:custGeom>
          <a:solidFill>
            <a:schemeClr val="bg1"/>
          </a:solidFill>
          <a:ln w="9525">
            <a:noFill/>
            <a:round/>
            <a:headEnd/>
            <a:tailEnd/>
          </a:ln>
        </p:spPr>
        <p:txBody>
          <a:bodyPr vert="horz" wrap="square" lIns="105180" tIns="52589" rIns="105180" bIns="52589" numCol="1" anchor="t" anchorCtr="0" compatLnSpc="1">
            <a:prstTxWarp prst="textNoShape">
              <a:avLst/>
            </a:prstTxWarp>
          </a:bodyPr>
          <a:lstStyle/>
          <a:p>
            <a:endParaRPr lang="en-GB" dirty="0">
              <a:latin typeface="+mn-lt"/>
            </a:endParaRPr>
          </a:p>
        </p:txBody>
      </p:sp>
      <p:grpSp>
        <p:nvGrpSpPr>
          <p:cNvPr id="28" name="Group 27"/>
          <p:cNvGrpSpPr>
            <a:grpSpLocks noChangeAspect="1"/>
          </p:cNvGrpSpPr>
          <p:nvPr userDrawn="1"/>
        </p:nvGrpSpPr>
        <p:grpSpPr>
          <a:xfrm>
            <a:off x="646963" y="4089538"/>
            <a:ext cx="226229" cy="135137"/>
            <a:chOff x="5081588" y="3579813"/>
            <a:chExt cx="528637" cy="396876"/>
          </a:xfrm>
          <a:solidFill>
            <a:schemeClr val="bg1"/>
          </a:solidFill>
        </p:grpSpPr>
        <p:sp>
          <p:nvSpPr>
            <p:cNvPr id="25" name="Freeform 6"/>
            <p:cNvSpPr>
              <a:spLocks/>
            </p:cNvSpPr>
            <p:nvPr userDrawn="1"/>
          </p:nvSpPr>
          <p:spPr bwMode="auto">
            <a:xfrm>
              <a:off x="5081588" y="3579813"/>
              <a:ext cx="528637" cy="179388"/>
            </a:xfrm>
            <a:custGeom>
              <a:avLst/>
              <a:gdLst>
                <a:gd name="T0" fmla="*/ 70 w 141"/>
                <a:gd name="T1" fmla="*/ 0 h 48"/>
                <a:gd name="T2" fmla="*/ 0 w 141"/>
                <a:gd name="T3" fmla="*/ 23 h 48"/>
                <a:gd name="T4" fmla="*/ 8 w 141"/>
                <a:gd name="T5" fmla="*/ 47 h 48"/>
                <a:gd name="T6" fmla="*/ 42 w 141"/>
                <a:gd name="T7" fmla="*/ 38 h 48"/>
                <a:gd name="T8" fmla="*/ 43 w 141"/>
                <a:gd name="T9" fmla="*/ 23 h 48"/>
                <a:gd name="T10" fmla="*/ 70 w 141"/>
                <a:gd name="T11" fmla="*/ 19 h 48"/>
                <a:gd name="T12" fmla="*/ 98 w 141"/>
                <a:gd name="T13" fmla="*/ 23 h 48"/>
                <a:gd name="T14" fmla="*/ 98 w 141"/>
                <a:gd name="T15" fmla="*/ 38 h 48"/>
                <a:gd name="T16" fmla="*/ 132 w 141"/>
                <a:gd name="T17" fmla="*/ 47 h 48"/>
                <a:gd name="T18" fmla="*/ 141 w 141"/>
                <a:gd name="T19" fmla="*/ 23 h 48"/>
                <a:gd name="T20" fmla="*/ 70 w 141"/>
                <a:gd name="T21" fmla="*/ 0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41" h="48">
                  <a:moveTo>
                    <a:pt x="70" y="0"/>
                  </a:moveTo>
                  <a:cubicBezTo>
                    <a:pt x="29" y="1"/>
                    <a:pt x="9" y="13"/>
                    <a:pt x="0" y="23"/>
                  </a:cubicBezTo>
                  <a:cubicBezTo>
                    <a:pt x="2" y="34"/>
                    <a:pt x="5" y="42"/>
                    <a:pt x="8" y="47"/>
                  </a:cubicBezTo>
                  <a:cubicBezTo>
                    <a:pt x="19" y="48"/>
                    <a:pt x="33" y="44"/>
                    <a:pt x="42" y="38"/>
                  </a:cubicBezTo>
                  <a:cubicBezTo>
                    <a:pt x="43" y="35"/>
                    <a:pt x="43" y="26"/>
                    <a:pt x="43" y="23"/>
                  </a:cubicBezTo>
                  <a:cubicBezTo>
                    <a:pt x="49" y="20"/>
                    <a:pt x="61" y="19"/>
                    <a:pt x="70" y="19"/>
                  </a:cubicBezTo>
                  <a:cubicBezTo>
                    <a:pt x="80" y="19"/>
                    <a:pt x="92" y="20"/>
                    <a:pt x="98" y="23"/>
                  </a:cubicBezTo>
                  <a:cubicBezTo>
                    <a:pt x="97" y="26"/>
                    <a:pt x="97" y="35"/>
                    <a:pt x="98" y="38"/>
                  </a:cubicBezTo>
                  <a:cubicBezTo>
                    <a:pt x="107" y="44"/>
                    <a:pt x="121" y="48"/>
                    <a:pt x="132" y="47"/>
                  </a:cubicBezTo>
                  <a:cubicBezTo>
                    <a:pt x="136" y="42"/>
                    <a:pt x="138" y="34"/>
                    <a:pt x="141" y="23"/>
                  </a:cubicBezTo>
                  <a:cubicBezTo>
                    <a:pt x="132" y="13"/>
                    <a:pt x="112" y="1"/>
                    <a:pt x="7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latin typeface="+mn-lt"/>
              </a:endParaRPr>
            </a:p>
          </p:txBody>
        </p:sp>
        <p:sp>
          <p:nvSpPr>
            <p:cNvPr id="26" name="Freeform 7"/>
            <p:cNvSpPr>
              <a:spLocks noEditPoints="1"/>
            </p:cNvSpPr>
            <p:nvPr userDrawn="1"/>
          </p:nvSpPr>
          <p:spPr bwMode="auto">
            <a:xfrm>
              <a:off x="5149850" y="3676651"/>
              <a:ext cx="393700" cy="300038"/>
            </a:xfrm>
            <a:custGeom>
              <a:avLst/>
              <a:gdLst>
                <a:gd name="T0" fmla="*/ 75 w 105"/>
                <a:gd name="T1" fmla="*/ 10 h 80"/>
                <a:gd name="T2" fmla="*/ 75 w 105"/>
                <a:gd name="T3" fmla="*/ 0 h 80"/>
                <a:gd name="T4" fmla="*/ 62 w 105"/>
                <a:gd name="T5" fmla="*/ 0 h 80"/>
                <a:gd name="T6" fmla="*/ 62 w 105"/>
                <a:gd name="T7" fmla="*/ 9 h 80"/>
                <a:gd name="T8" fmla="*/ 42 w 105"/>
                <a:gd name="T9" fmla="*/ 9 h 80"/>
                <a:gd name="T10" fmla="*/ 42 w 105"/>
                <a:gd name="T11" fmla="*/ 0 h 80"/>
                <a:gd name="T12" fmla="*/ 30 w 105"/>
                <a:gd name="T13" fmla="*/ 0 h 80"/>
                <a:gd name="T14" fmla="*/ 30 w 105"/>
                <a:gd name="T15" fmla="*/ 10 h 80"/>
                <a:gd name="T16" fmla="*/ 0 w 105"/>
                <a:gd name="T17" fmla="*/ 45 h 80"/>
                <a:gd name="T18" fmla="*/ 0 w 105"/>
                <a:gd name="T19" fmla="*/ 68 h 80"/>
                <a:gd name="T20" fmla="*/ 52 w 105"/>
                <a:gd name="T21" fmla="*/ 80 h 80"/>
                <a:gd name="T22" fmla="*/ 52 w 105"/>
                <a:gd name="T23" fmla="*/ 80 h 80"/>
                <a:gd name="T24" fmla="*/ 52 w 105"/>
                <a:gd name="T25" fmla="*/ 80 h 80"/>
                <a:gd name="T26" fmla="*/ 52 w 105"/>
                <a:gd name="T27" fmla="*/ 80 h 80"/>
                <a:gd name="T28" fmla="*/ 53 w 105"/>
                <a:gd name="T29" fmla="*/ 80 h 80"/>
                <a:gd name="T30" fmla="*/ 104 w 105"/>
                <a:gd name="T31" fmla="*/ 68 h 80"/>
                <a:gd name="T32" fmla="*/ 105 w 105"/>
                <a:gd name="T33" fmla="*/ 45 h 80"/>
                <a:gd name="T34" fmla="*/ 75 w 105"/>
                <a:gd name="T35" fmla="*/ 10 h 80"/>
                <a:gd name="T36" fmla="*/ 52 w 105"/>
                <a:gd name="T37" fmla="*/ 63 h 80"/>
                <a:gd name="T38" fmla="*/ 32 w 105"/>
                <a:gd name="T39" fmla="*/ 43 h 80"/>
                <a:gd name="T40" fmla="*/ 52 w 105"/>
                <a:gd name="T41" fmla="*/ 23 h 80"/>
                <a:gd name="T42" fmla="*/ 72 w 105"/>
                <a:gd name="T43" fmla="*/ 43 h 80"/>
                <a:gd name="T44" fmla="*/ 52 w 105"/>
                <a:gd name="T45" fmla="*/ 63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05" h="80">
                  <a:moveTo>
                    <a:pt x="75" y="10"/>
                  </a:moveTo>
                  <a:cubicBezTo>
                    <a:pt x="75" y="0"/>
                    <a:pt x="75" y="0"/>
                    <a:pt x="75" y="0"/>
                  </a:cubicBezTo>
                  <a:cubicBezTo>
                    <a:pt x="62" y="0"/>
                    <a:pt x="62" y="0"/>
                    <a:pt x="62" y="0"/>
                  </a:cubicBezTo>
                  <a:cubicBezTo>
                    <a:pt x="62" y="9"/>
                    <a:pt x="62" y="9"/>
                    <a:pt x="62" y="9"/>
                  </a:cubicBezTo>
                  <a:cubicBezTo>
                    <a:pt x="42" y="9"/>
                    <a:pt x="42" y="9"/>
                    <a:pt x="42" y="9"/>
                  </a:cubicBezTo>
                  <a:cubicBezTo>
                    <a:pt x="42" y="0"/>
                    <a:pt x="42" y="0"/>
                    <a:pt x="42" y="0"/>
                  </a:cubicBezTo>
                  <a:cubicBezTo>
                    <a:pt x="30" y="0"/>
                    <a:pt x="30" y="0"/>
                    <a:pt x="30" y="0"/>
                  </a:cubicBezTo>
                  <a:cubicBezTo>
                    <a:pt x="30" y="10"/>
                    <a:pt x="30" y="10"/>
                    <a:pt x="30" y="10"/>
                  </a:cubicBezTo>
                  <a:cubicBezTo>
                    <a:pt x="0" y="45"/>
                    <a:pt x="0" y="45"/>
                    <a:pt x="0" y="45"/>
                  </a:cubicBezTo>
                  <a:cubicBezTo>
                    <a:pt x="0" y="68"/>
                    <a:pt x="0" y="68"/>
                    <a:pt x="0" y="68"/>
                  </a:cubicBezTo>
                  <a:cubicBezTo>
                    <a:pt x="0" y="68"/>
                    <a:pt x="20" y="80"/>
                    <a:pt x="52" y="80"/>
                  </a:cubicBezTo>
                  <a:cubicBezTo>
                    <a:pt x="52" y="80"/>
                    <a:pt x="52" y="80"/>
                    <a:pt x="52" y="80"/>
                  </a:cubicBezTo>
                  <a:cubicBezTo>
                    <a:pt x="52" y="80"/>
                    <a:pt x="52" y="80"/>
                    <a:pt x="52" y="80"/>
                  </a:cubicBezTo>
                  <a:cubicBezTo>
                    <a:pt x="52" y="80"/>
                    <a:pt x="52" y="80"/>
                    <a:pt x="52" y="80"/>
                  </a:cubicBezTo>
                  <a:cubicBezTo>
                    <a:pt x="52" y="80"/>
                    <a:pt x="52" y="80"/>
                    <a:pt x="53" y="80"/>
                  </a:cubicBezTo>
                  <a:cubicBezTo>
                    <a:pt x="84" y="80"/>
                    <a:pt x="104" y="68"/>
                    <a:pt x="104" y="68"/>
                  </a:cubicBezTo>
                  <a:cubicBezTo>
                    <a:pt x="105" y="45"/>
                    <a:pt x="105" y="45"/>
                    <a:pt x="105" y="45"/>
                  </a:cubicBezTo>
                  <a:lnTo>
                    <a:pt x="75" y="10"/>
                  </a:lnTo>
                  <a:close/>
                  <a:moveTo>
                    <a:pt x="52" y="63"/>
                  </a:moveTo>
                  <a:cubicBezTo>
                    <a:pt x="41" y="63"/>
                    <a:pt x="32" y="54"/>
                    <a:pt x="32" y="43"/>
                  </a:cubicBezTo>
                  <a:cubicBezTo>
                    <a:pt x="32" y="32"/>
                    <a:pt x="41" y="23"/>
                    <a:pt x="52" y="23"/>
                  </a:cubicBezTo>
                  <a:cubicBezTo>
                    <a:pt x="63" y="23"/>
                    <a:pt x="72" y="32"/>
                    <a:pt x="72" y="43"/>
                  </a:cubicBezTo>
                  <a:cubicBezTo>
                    <a:pt x="72" y="54"/>
                    <a:pt x="63" y="63"/>
                    <a:pt x="52"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latin typeface="+mn-lt"/>
              </a:endParaRPr>
            </a:p>
          </p:txBody>
        </p:sp>
      </p:grpSp>
      <p:sp>
        <p:nvSpPr>
          <p:cNvPr id="29" name="TextBox 28">
            <a:hlinkClick r:id="rId2"/>
          </p:cNvPr>
          <p:cNvSpPr txBox="1"/>
          <p:nvPr userDrawn="1"/>
        </p:nvSpPr>
        <p:spPr>
          <a:xfrm>
            <a:off x="6933380" y="6773280"/>
            <a:ext cx="5939757" cy="357376"/>
          </a:xfrm>
          <a:prstGeom prst="rect">
            <a:avLst/>
          </a:prstGeom>
          <a:noFill/>
        </p:spPr>
        <p:txBody>
          <a:bodyPr wrap="square" lIns="82819" tIns="41410" rIns="82819" bIns="41410" rtlCol="0">
            <a:spAutoFit/>
          </a:bodyPr>
          <a:lstStyle/>
          <a:p>
            <a:pPr>
              <a:lnSpc>
                <a:spcPct val="110000"/>
              </a:lnSpc>
              <a:spcBef>
                <a:spcPts val="2760"/>
              </a:spcBef>
              <a:buClr>
                <a:schemeClr val="bg2"/>
              </a:buClr>
            </a:pPr>
            <a:r>
              <a:rPr lang="en-GB" sz="1600" b="1" dirty="0">
                <a:solidFill>
                  <a:schemeClr val="bg1"/>
                </a:solidFill>
                <a:latin typeface="+mj-lt"/>
                <a:ea typeface="Segoe UI" panose="020B0502040204020203" pitchFamily="34" charset="0"/>
                <a:cs typeface="Segoe UI" panose="020B0502040204020203" pitchFamily="34" charset="0"/>
              </a:rPr>
              <a:t>www.ipsos-mori.com/</a:t>
            </a:r>
          </a:p>
        </p:txBody>
      </p:sp>
      <p:sp>
        <p:nvSpPr>
          <p:cNvPr id="23" name="Rectangle 6"/>
          <p:cNvSpPr/>
          <p:nvPr userDrawn="1"/>
        </p:nvSpPr>
        <p:spPr bwMode="gray">
          <a:xfrm>
            <a:off x="0" y="5"/>
            <a:ext cx="13439775" cy="7561263"/>
          </a:xfrm>
          <a:custGeom>
            <a:avLst/>
            <a:gdLst/>
            <a:ahLst/>
            <a:cxnLst/>
            <a:rect l="l" t="t" r="r" b="b"/>
            <a:pathLst>
              <a:path w="13439775" h="7561263">
                <a:moveTo>
                  <a:pt x="180000" y="180001"/>
                </a:moveTo>
                <a:lnTo>
                  <a:pt x="180000" y="7381263"/>
                </a:lnTo>
                <a:lnTo>
                  <a:pt x="13259775" y="7381263"/>
                </a:lnTo>
                <a:lnTo>
                  <a:pt x="13259775" y="180001"/>
                </a:lnTo>
                <a:close/>
                <a:moveTo>
                  <a:pt x="0" y="0"/>
                </a:moveTo>
                <a:lnTo>
                  <a:pt x="180000" y="0"/>
                </a:lnTo>
                <a:lnTo>
                  <a:pt x="180000" y="1"/>
                </a:lnTo>
                <a:lnTo>
                  <a:pt x="13259775" y="1"/>
                </a:lnTo>
                <a:lnTo>
                  <a:pt x="13259775" y="0"/>
                </a:lnTo>
                <a:lnTo>
                  <a:pt x="13439775" y="0"/>
                </a:lnTo>
                <a:lnTo>
                  <a:pt x="13439775" y="7381263"/>
                </a:lnTo>
                <a:lnTo>
                  <a:pt x="13439775" y="7561263"/>
                </a:lnTo>
                <a:lnTo>
                  <a:pt x="13259775" y="7561263"/>
                </a:lnTo>
                <a:lnTo>
                  <a:pt x="180000" y="7561263"/>
                </a:lnTo>
                <a:lnTo>
                  <a:pt x="90001" y="7561263"/>
                </a:lnTo>
                <a:lnTo>
                  <a:pt x="0" y="756126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44000" tIns="72000" rIns="144000" bIns="72000" numCol="1" spcCol="0" rtlCol="0" fromWordArt="0" anchor="ctr" anchorCtr="0" forceAA="0" compatLnSpc="1">
            <a:prstTxWarp prst="textNoShape">
              <a:avLst/>
            </a:prstTxWarp>
            <a:noAutofit/>
          </a:bodyPr>
          <a:lstStyle/>
          <a:p>
            <a:pPr algn="ctr">
              <a:lnSpc>
                <a:spcPct val="110000"/>
              </a:lnSpc>
              <a:spcBef>
                <a:spcPts val="2400"/>
              </a:spcBef>
              <a:buClr>
                <a:schemeClr val="bg2"/>
              </a:buClr>
            </a:pPr>
            <a:endParaRPr lang="en-GB" sz="2000" dirty="0">
              <a:solidFill>
                <a:schemeClr val="bg1"/>
              </a:solidFill>
            </a:endParaRPr>
          </a:p>
        </p:txBody>
      </p:sp>
      <p:sp>
        <p:nvSpPr>
          <p:cNvPr id="21" name="TextBox 20"/>
          <p:cNvSpPr txBox="1"/>
          <p:nvPr userDrawn="1"/>
        </p:nvSpPr>
        <p:spPr bwMode="gray">
          <a:xfrm>
            <a:off x="549203" y="7380294"/>
            <a:ext cx="4896000" cy="180975"/>
          </a:xfrm>
          <a:prstGeom prst="rect">
            <a:avLst/>
          </a:prstGeom>
          <a:noFill/>
        </p:spPr>
        <p:txBody>
          <a:bodyPr wrap="none" lIns="0" tIns="0" rIns="0" bIns="0" rtlCol="0" anchor="ctr">
            <a:noAutofit/>
          </a:bodyPr>
          <a:lstStyle/>
          <a:p>
            <a:r>
              <a:rPr lang="en-GB" sz="700" dirty="0">
                <a:solidFill>
                  <a:schemeClr val="tx1"/>
                </a:solidFill>
                <a:latin typeface="Segoe UI Light" panose="020B0502040204020203" pitchFamily="34" charset="0"/>
              </a:rPr>
              <a:t>Intercultural Trends in the Euro-Mediterranean Region –  Results by country</a:t>
            </a:r>
          </a:p>
        </p:txBody>
      </p:sp>
      <p:sp>
        <p:nvSpPr>
          <p:cNvPr id="22" name="TextBox 21"/>
          <p:cNvSpPr txBox="1"/>
          <p:nvPr userDrawn="1"/>
        </p:nvSpPr>
        <p:spPr>
          <a:xfrm>
            <a:off x="12856690" y="7399656"/>
            <a:ext cx="426079" cy="140423"/>
          </a:xfrm>
          <a:prstGeom prst="rect">
            <a:avLst/>
          </a:prstGeom>
          <a:noFill/>
        </p:spPr>
        <p:txBody>
          <a:bodyPr wrap="square" lIns="0" tIns="0" rIns="0" bIns="0" rtlCol="0">
            <a:spAutoFit/>
          </a:bodyPr>
          <a:lstStyle/>
          <a:p>
            <a:pPr algn="r">
              <a:lnSpc>
                <a:spcPct val="110000"/>
              </a:lnSpc>
              <a:spcBef>
                <a:spcPts val="2760"/>
              </a:spcBef>
              <a:buClr>
                <a:schemeClr val="bg2"/>
              </a:buClr>
            </a:pPr>
            <a:fld id="{08492756-E806-4604-9C5F-A6997CE6540C}" type="slidenum">
              <a:rPr lang="en-GB" sz="900" smtClean="0">
                <a:solidFill>
                  <a:schemeClr val="tx1"/>
                </a:solidFill>
                <a:latin typeface="Segoe UI Light" panose="020B0502040204020203" pitchFamily="34" charset="0"/>
              </a:rPr>
              <a:pPr algn="r">
                <a:lnSpc>
                  <a:spcPct val="110000"/>
                </a:lnSpc>
                <a:spcBef>
                  <a:spcPts val="2760"/>
                </a:spcBef>
                <a:buClr>
                  <a:schemeClr val="bg2"/>
                </a:buClr>
              </a:pPr>
              <a:t>‹#›</a:t>
            </a:fld>
            <a:endParaRPr lang="en-GB" sz="900" dirty="0" err="1">
              <a:solidFill>
                <a:schemeClr val="tx1"/>
              </a:solidFill>
              <a:latin typeface="Segoe UI Light" panose="020B0502040204020203" pitchFamily="34" charset="0"/>
            </a:endParaRPr>
          </a:p>
        </p:txBody>
      </p:sp>
      <p:pic>
        <p:nvPicPr>
          <p:cNvPr id="19" name="Picture 18"/>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552674" y="6462713"/>
            <a:ext cx="2939684" cy="554717"/>
          </a:xfrm>
          <a:prstGeom prst="rect">
            <a:avLst/>
          </a:prstGeom>
        </p:spPr>
      </p:pic>
    </p:spTree>
    <p:extLst>
      <p:ext uri="{BB962C8B-B14F-4D97-AF65-F5344CB8AC3E}">
        <p14:creationId xmlns:p14="http://schemas.microsoft.com/office/powerpoint/2010/main" val="4204501181"/>
      </p:ext>
    </p:extLst>
  </p:cSld>
  <p:clrMapOvr>
    <a:masterClrMapping/>
  </p:clrMapOvr>
  <p:transition>
    <p:fade/>
  </p:transition>
</p:sldLayout>
</file>

<file path=ppt/slideLayouts/slideLayout52.xml><?xml version="1.0" encoding="utf-8"?>
<p:sldLayout xmlns:a="http://schemas.openxmlformats.org/drawingml/2006/main" xmlns:r="http://schemas.openxmlformats.org/officeDocument/2006/relationships" xmlns:p="http://schemas.openxmlformats.org/presentationml/2006/main" showMasterSp="0" preserve="1" userDrawn="1">
  <p:cSld name="Guides Markers">
    <p:bg>
      <p:bgPr>
        <a:solidFill>
          <a:schemeClr val="bg2"/>
        </a:solidFill>
        <a:effectLst/>
      </p:bgPr>
    </p:bg>
    <p:spTree>
      <p:nvGrpSpPr>
        <p:cNvPr id="1" name=""/>
        <p:cNvGrpSpPr/>
        <p:nvPr/>
      </p:nvGrpSpPr>
      <p:grpSpPr>
        <a:xfrm>
          <a:off x="0" y="0"/>
          <a:ext cx="0" cy="0"/>
          <a:chOff x="0" y="0"/>
          <a:chExt cx="0" cy="0"/>
        </a:xfrm>
      </p:grpSpPr>
      <p:sp>
        <p:nvSpPr>
          <p:cNvPr id="35" name="Frame 34"/>
          <p:cNvSpPr/>
          <p:nvPr userDrawn="1"/>
        </p:nvSpPr>
        <p:spPr bwMode="gray">
          <a:xfrm>
            <a:off x="0" y="-168"/>
            <a:ext cx="13439775" cy="7561431"/>
          </a:xfrm>
          <a:prstGeom prst="frame">
            <a:avLst>
              <a:gd name="adj1" fmla="val 2381"/>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5180" tIns="52589" rIns="105180" bIns="52589" numCol="1" spcCol="0" rtlCol="0" fromWordArt="0" anchor="ctr" anchorCtr="0" forceAA="0" compatLnSpc="1">
            <a:prstTxWarp prst="textNoShape">
              <a:avLst/>
            </a:prstTxWarp>
            <a:noAutofit/>
          </a:bodyPr>
          <a:lstStyle/>
          <a:p>
            <a:pPr algn="ctr"/>
            <a:endParaRPr lang="en-GB" dirty="0">
              <a:solidFill>
                <a:schemeClr val="tx1"/>
              </a:solidFill>
              <a:latin typeface="Segoe UI Light" panose="020B0502040204020203" pitchFamily="34" charset="0"/>
            </a:endParaRPr>
          </a:p>
        </p:txBody>
      </p:sp>
      <p:sp>
        <p:nvSpPr>
          <p:cNvPr id="21" name="Rectangle 20"/>
          <p:cNvSpPr/>
          <p:nvPr userDrawn="1"/>
        </p:nvSpPr>
        <p:spPr bwMode="gray">
          <a:xfrm>
            <a:off x="13110747" y="253098"/>
            <a:ext cx="79369" cy="79383"/>
          </a:xfrm>
          <a:prstGeom prst="rect">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211651" tIns="105826" rIns="211651" bIns="105826" numCol="1" spcCol="0" rtlCol="0" fromWordArt="0" anchor="ctr" anchorCtr="0" forceAA="0" compatLnSpc="1">
            <a:prstTxWarp prst="textNoShape">
              <a:avLst/>
            </a:prstTxWarp>
            <a:noAutofit/>
          </a:bodyPr>
          <a:lstStyle/>
          <a:p>
            <a:pPr algn="ctr">
              <a:lnSpc>
                <a:spcPct val="110000"/>
              </a:lnSpc>
              <a:spcBef>
                <a:spcPts val="3528"/>
              </a:spcBef>
              <a:buClr>
                <a:schemeClr val="bg2"/>
              </a:buClr>
            </a:pPr>
            <a:endParaRPr lang="en-GB" sz="2900" dirty="0">
              <a:solidFill>
                <a:schemeClr val="bg1"/>
              </a:solidFill>
            </a:endParaRPr>
          </a:p>
        </p:txBody>
      </p:sp>
      <p:grpSp>
        <p:nvGrpSpPr>
          <p:cNvPr id="3" name="Group 2"/>
          <p:cNvGrpSpPr/>
          <p:nvPr userDrawn="1"/>
        </p:nvGrpSpPr>
        <p:grpSpPr>
          <a:xfrm>
            <a:off x="-612" y="-168"/>
            <a:ext cx="547520" cy="912790"/>
            <a:chOff x="-612" y="0"/>
            <a:chExt cx="547520" cy="912790"/>
          </a:xfrm>
          <a:solidFill>
            <a:schemeClr val="bg2">
              <a:lumMod val="25000"/>
              <a:lumOff val="75000"/>
            </a:schemeClr>
          </a:solidFill>
        </p:grpSpPr>
        <p:sp>
          <p:nvSpPr>
            <p:cNvPr id="8" name="Rectangle 7"/>
            <p:cNvSpPr/>
            <p:nvPr userDrawn="1"/>
          </p:nvSpPr>
          <p:spPr bwMode="gray">
            <a:xfrm>
              <a:off x="-612" y="0"/>
              <a:ext cx="180000" cy="180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44000" tIns="72000" rIns="144000" bIns="72000" numCol="1" spcCol="0" rtlCol="0" fromWordArt="0" anchor="ctr" anchorCtr="0" forceAA="0" compatLnSpc="1">
              <a:prstTxWarp prst="textNoShape">
                <a:avLst/>
              </a:prstTxWarp>
              <a:noAutofit/>
            </a:bodyPr>
            <a:lstStyle/>
            <a:p>
              <a:pPr algn="ctr">
                <a:lnSpc>
                  <a:spcPct val="110000"/>
                </a:lnSpc>
                <a:spcBef>
                  <a:spcPts val="2400"/>
                </a:spcBef>
                <a:buClr>
                  <a:schemeClr val="bg2"/>
                </a:buClr>
              </a:pPr>
              <a:endParaRPr lang="en-GB" sz="2000" dirty="0">
                <a:solidFill>
                  <a:schemeClr val="bg1"/>
                </a:solidFill>
              </a:endParaRPr>
            </a:p>
          </p:txBody>
        </p:sp>
        <p:sp>
          <p:nvSpPr>
            <p:cNvPr id="9" name="Rectangle 8"/>
            <p:cNvSpPr/>
            <p:nvPr userDrawn="1"/>
          </p:nvSpPr>
          <p:spPr bwMode="gray">
            <a:xfrm>
              <a:off x="178842" y="181927"/>
              <a:ext cx="180000" cy="180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44000" tIns="72000" rIns="144000" bIns="72000" numCol="1" spcCol="0" rtlCol="0" fromWordArt="0" anchor="ctr" anchorCtr="0" forceAA="0" compatLnSpc="1">
              <a:prstTxWarp prst="textNoShape">
                <a:avLst/>
              </a:prstTxWarp>
              <a:noAutofit/>
            </a:bodyPr>
            <a:lstStyle/>
            <a:p>
              <a:pPr algn="ctr">
                <a:lnSpc>
                  <a:spcPct val="110000"/>
                </a:lnSpc>
                <a:spcBef>
                  <a:spcPts val="2400"/>
                </a:spcBef>
                <a:buClr>
                  <a:schemeClr val="bg2"/>
                </a:buClr>
              </a:pPr>
              <a:endParaRPr lang="en-GB" sz="2000" dirty="0">
                <a:solidFill>
                  <a:schemeClr val="bg1"/>
                </a:solidFill>
              </a:endParaRPr>
            </a:p>
          </p:txBody>
        </p:sp>
        <p:sp>
          <p:nvSpPr>
            <p:cNvPr id="10" name="Rectangle 9"/>
            <p:cNvSpPr/>
            <p:nvPr userDrawn="1"/>
          </p:nvSpPr>
          <p:spPr bwMode="gray">
            <a:xfrm>
              <a:off x="366908" y="363538"/>
              <a:ext cx="180000" cy="180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44000" tIns="72000" rIns="144000" bIns="72000" numCol="1" spcCol="0" rtlCol="0" fromWordArt="0" anchor="ctr" anchorCtr="0" forceAA="0" compatLnSpc="1">
              <a:prstTxWarp prst="textNoShape">
                <a:avLst/>
              </a:prstTxWarp>
              <a:noAutofit/>
            </a:bodyPr>
            <a:lstStyle/>
            <a:p>
              <a:pPr algn="ctr">
                <a:lnSpc>
                  <a:spcPct val="110000"/>
                </a:lnSpc>
                <a:spcBef>
                  <a:spcPts val="2400"/>
                </a:spcBef>
                <a:buClr>
                  <a:schemeClr val="bg2"/>
                </a:buClr>
              </a:pPr>
              <a:endParaRPr lang="en-GB" sz="2000" dirty="0">
                <a:solidFill>
                  <a:schemeClr val="bg1"/>
                </a:solidFill>
              </a:endParaRPr>
            </a:p>
          </p:txBody>
        </p:sp>
        <p:sp>
          <p:nvSpPr>
            <p:cNvPr id="11" name="Rectangle 10"/>
            <p:cNvSpPr/>
            <p:nvPr userDrawn="1"/>
          </p:nvSpPr>
          <p:spPr bwMode="gray">
            <a:xfrm>
              <a:off x="178842" y="543295"/>
              <a:ext cx="180000" cy="180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44000" tIns="72000" rIns="144000" bIns="72000" numCol="1" spcCol="0" rtlCol="0" fromWordArt="0" anchor="ctr" anchorCtr="0" forceAA="0" compatLnSpc="1">
              <a:prstTxWarp prst="textNoShape">
                <a:avLst/>
              </a:prstTxWarp>
              <a:noAutofit/>
            </a:bodyPr>
            <a:lstStyle/>
            <a:p>
              <a:pPr algn="ctr">
                <a:lnSpc>
                  <a:spcPct val="110000"/>
                </a:lnSpc>
                <a:spcBef>
                  <a:spcPts val="2400"/>
                </a:spcBef>
                <a:buClr>
                  <a:schemeClr val="bg2"/>
                </a:buClr>
              </a:pPr>
              <a:endParaRPr lang="en-GB" sz="2000" dirty="0">
                <a:solidFill>
                  <a:schemeClr val="bg1"/>
                </a:solidFill>
              </a:endParaRPr>
            </a:p>
          </p:txBody>
        </p:sp>
        <p:sp>
          <p:nvSpPr>
            <p:cNvPr id="12" name="Rectangle 11"/>
            <p:cNvSpPr/>
            <p:nvPr userDrawn="1"/>
          </p:nvSpPr>
          <p:spPr bwMode="gray">
            <a:xfrm>
              <a:off x="-612" y="732790"/>
              <a:ext cx="180000" cy="180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44000" tIns="72000" rIns="144000" bIns="72000" numCol="1" spcCol="0" rtlCol="0" fromWordArt="0" anchor="ctr" anchorCtr="0" forceAA="0" compatLnSpc="1">
              <a:prstTxWarp prst="textNoShape">
                <a:avLst/>
              </a:prstTxWarp>
              <a:noAutofit/>
            </a:bodyPr>
            <a:lstStyle/>
            <a:p>
              <a:pPr algn="ctr">
                <a:lnSpc>
                  <a:spcPct val="110000"/>
                </a:lnSpc>
                <a:spcBef>
                  <a:spcPts val="2400"/>
                </a:spcBef>
                <a:buClr>
                  <a:schemeClr val="bg2"/>
                </a:buClr>
              </a:pPr>
              <a:endParaRPr lang="en-GB" sz="2000" dirty="0">
                <a:solidFill>
                  <a:schemeClr val="bg1"/>
                </a:solidFill>
              </a:endParaRPr>
            </a:p>
          </p:txBody>
        </p:sp>
      </p:grpSp>
      <p:grpSp>
        <p:nvGrpSpPr>
          <p:cNvPr id="4" name="Group 3"/>
          <p:cNvGrpSpPr/>
          <p:nvPr userDrawn="1"/>
        </p:nvGrpSpPr>
        <p:grpSpPr>
          <a:xfrm>
            <a:off x="12916142" y="6655406"/>
            <a:ext cx="534571" cy="907248"/>
            <a:chOff x="12904263" y="6649864"/>
            <a:chExt cx="534571" cy="907248"/>
          </a:xfrm>
          <a:solidFill>
            <a:schemeClr val="bg2">
              <a:lumMod val="25000"/>
              <a:lumOff val="75000"/>
            </a:schemeClr>
          </a:solidFill>
        </p:grpSpPr>
        <p:sp>
          <p:nvSpPr>
            <p:cNvPr id="32" name="Rectangle 31"/>
            <p:cNvSpPr/>
            <p:nvPr userDrawn="1"/>
          </p:nvSpPr>
          <p:spPr bwMode="gray">
            <a:xfrm flipH="1">
              <a:off x="13258834" y="6649864"/>
              <a:ext cx="180000" cy="180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44000" tIns="72000" rIns="144000" bIns="72000" numCol="1" spcCol="0" rtlCol="0" fromWordArt="0" anchor="ctr" anchorCtr="0" forceAA="0" compatLnSpc="1">
              <a:prstTxWarp prst="textNoShape">
                <a:avLst/>
              </a:prstTxWarp>
              <a:noAutofit/>
            </a:bodyPr>
            <a:lstStyle/>
            <a:p>
              <a:pPr algn="ctr">
                <a:lnSpc>
                  <a:spcPct val="110000"/>
                </a:lnSpc>
                <a:spcBef>
                  <a:spcPts val="2400"/>
                </a:spcBef>
                <a:buClr>
                  <a:schemeClr val="bg2"/>
                </a:buClr>
              </a:pPr>
              <a:endParaRPr lang="en-GB" sz="2000" dirty="0">
                <a:solidFill>
                  <a:schemeClr val="bg1"/>
                </a:solidFill>
              </a:endParaRPr>
            </a:p>
          </p:txBody>
        </p:sp>
        <p:sp>
          <p:nvSpPr>
            <p:cNvPr id="33" name="Rectangle 32"/>
            <p:cNvSpPr/>
            <p:nvPr userDrawn="1"/>
          </p:nvSpPr>
          <p:spPr bwMode="gray">
            <a:xfrm flipH="1">
              <a:off x="13078198" y="6837333"/>
              <a:ext cx="180000" cy="180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44000" tIns="72000" rIns="144000" bIns="72000" numCol="1" spcCol="0" rtlCol="0" fromWordArt="0" anchor="ctr" anchorCtr="0" forceAA="0" compatLnSpc="1">
              <a:prstTxWarp prst="textNoShape">
                <a:avLst/>
              </a:prstTxWarp>
              <a:noAutofit/>
            </a:bodyPr>
            <a:lstStyle/>
            <a:p>
              <a:pPr algn="ctr">
                <a:lnSpc>
                  <a:spcPct val="110000"/>
                </a:lnSpc>
                <a:spcBef>
                  <a:spcPts val="2400"/>
                </a:spcBef>
                <a:buClr>
                  <a:schemeClr val="bg2"/>
                </a:buClr>
              </a:pPr>
              <a:endParaRPr lang="en-GB" sz="2000" dirty="0">
                <a:solidFill>
                  <a:schemeClr val="bg1"/>
                </a:solidFill>
              </a:endParaRPr>
            </a:p>
          </p:txBody>
        </p:sp>
        <p:sp>
          <p:nvSpPr>
            <p:cNvPr id="34" name="Rectangle 33"/>
            <p:cNvSpPr/>
            <p:nvPr userDrawn="1"/>
          </p:nvSpPr>
          <p:spPr bwMode="gray">
            <a:xfrm flipH="1">
              <a:off x="12904263" y="7013402"/>
              <a:ext cx="180000" cy="180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44000" tIns="72000" rIns="144000" bIns="72000" numCol="1" spcCol="0" rtlCol="0" fromWordArt="0" anchor="ctr" anchorCtr="0" forceAA="0" compatLnSpc="1">
              <a:prstTxWarp prst="textNoShape">
                <a:avLst/>
              </a:prstTxWarp>
              <a:noAutofit/>
            </a:bodyPr>
            <a:lstStyle/>
            <a:p>
              <a:pPr algn="ctr">
                <a:lnSpc>
                  <a:spcPct val="110000"/>
                </a:lnSpc>
                <a:spcBef>
                  <a:spcPts val="2400"/>
                </a:spcBef>
                <a:buClr>
                  <a:schemeClr val="bg2"/>
                </a:buClr>
              </a:pPr>
              <a:endParaRPr lang="en-GB" sz="2000" dirty="0">
                <a:solidFill>
                  <a:schemeClr val="bg1"/>
                </a:solidFill>
              </a:endParaRPr>
            </a:p>
          </p:txBody>
        </p:sp>
        <p:sp>
          <p:nvSpPr>
            <p:cNvPr id="36" name="Rectangle 35"/>
            <p:cNvSpPr/>
            <p:nvPr userDrawn="1"/>
          </p:nvSpPr>
          <p:spPr bwMode="gray">
            <a:xfrm flipH="1">
              <a:off x="13078198" y="7192961"/>
              <a:ext cx="180000" cy="180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44000" tIns="72000" rIns="144000" bIns="72000" numCol="1" spcCol="0" rtlCol="0" fromWordArt="0" anchor="ctr" anchorCtr="0" forceAA="0" compatLnSpc="1">
              <a:prstTxWarp prst="textNoShape">
                <a:avLst/>
              </a:prstTxWarp>
              <a:noAutofit/>
            </a:bodyPr>
            <a:lstStyle/>
            <a:p>
              <a:pPr algn="ctr">
                <a:lnSpc>
                  <a:spcPct val="110000"/>
                </a:lnSpc>
                <a:spcBef>
                  <a:spcPts val="2400"/>
                </a:spcBef>
                <a:buClr>
                  <a:schemeClr val="bg2"/>
                </a:buClr>
              </a:pPr>
              <a:endParaRPr lang="en-GB" sz="2000" dirty="0">
                <a:solidFill>
                  <a:schemeClr val="bg1"/>
                </a:solidFill>
              </a:endParaRPr>
            </a:p>
          </p:txBody>
        </p:sp>
        <p:sp>
          <p:nvSpPr>
            <p:cNvPr id="37" name="Rectangle 36"/>
            <p:cNvSpPr/>
            <p:nvPr userDrawn="1"/>
          </p:nvSpPr>
          <p:spPr bwMode="gray">
            <a:xfrm flipH="1">
              <a:off x="13258834" y="7377112"/>
              <a:ext cx="180000" cy="180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44000" tIns="72000" rIns="144000" bIns="72000" numCol="1" spcCol="0" rtlCol="0" fromWordArt="0" anchor="ctr" anchorCtr="0" forceAA="0" compatLnSpc="1">
              <a:prstTxWarp prst="textNoShape">
                <a:avLst/>
              </a:prstTxWarp>
              <a:noAutofit/>
            </a:bodyPr>
            <a:lstStyle/>
            <a:p>
              <a:pPr algn="ctr">
                <a:lnSpc>
                  <a:spcPct val="110000"/>
                </a:lnSpc>
                <a:spcBef>
                  <a:spcPts val="2400"/>
                </a:spcBef>
                <a:buClr>
                  <a:schemeClr val="bg2"/>
                </a:buClr>
              </a:pPr>
              <a:endParaRPr lang="en-GB" sz="2000" dirty="0">
                <a:solidFill>
                  <a:schemeClr val="bg1"/>
                </a:solidFill>
              </a:endParaRPr>
            </a:p>
          </p:txBody>
        </p:sp>
      </p:grpSp>
      <p:grpSp>
        <p:nvGrpSpPr>
          <p:cNvPr id="38" name="Group 37"/>
          <p:cNvGrpSpPr/>
          <p:nvPr userDrawn="1"/>
        </p:nvGrpSpPr>
        <p:grpSpPr>
          <a:xfrm>
            <a:off x="-612" y="6649864"/>
            <a:ext cx="547520" cy="912790"/>
            <a:chOff x="-612" y="0"/>
            <a:chExt cx="547520" cy="912790"/>
          </a:xfrm>
          <a:solidFill>
            <a:schemeClr val="bg2">
              <a:lumMod val="25000"/>
              <a:lumOff val="75000"/>
            </a:schemeClr>
          </a:solidFill>
        </p:grpSpPr>
        <p:sp>
          <p:nvSpPr>
            <p:cNvPr id="39" name="Rectangle 38"/>
            <p:cNvSpPr/>
            <p:nvPr userDrawn="1"/>
          </p:nvSpPr>
          <p:spPr bwMode="gray">
            <a:xfrm>
              <a:off x="-612" y="0"/>
              <a:ext cx="180000" cy="180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44000" tIns="72000" rIns="144000" bIns="72000" numCol="1" spcCol="0" rtlCol="0" fromWordArt="0" anchor="ctr" anchorCtr="0" forceAA="0" compatLnSpc="1">
              <a:prstTxWarp prst="textNoShape">
                <a:avLst/>
              </a:prstTxWarp>
              <a:noAutofit/>
            </a:bodyPr>
            <a:lstStyle/>
            <a:p>
              <a:pPr algn="ctr">
                <a:lnSpc>
                  <a:spcPct val="110000"/>
                </a:lnSpc>
                <a:spcBef>
                  <a:spcPts val="2400"/>
                </a:spcBef>
                <a:buClr>
                  <a:schemeClr val="bg2"/>
                </a:buClr>
              </a:pPr>
              <a:endParaRPr lang="en-GB" sz="2000" dirty="0">
                <a:solidFill>
                  <a:schemeClr val="bg1"/>
                </a:solidFill>
              </a:endParaRPr>
            </a:p>
          </p:txBody>
        </p:sp>
        <p:sp>
          <p:nvSpPr>
            <p:cNvPr id="40" name="Rectangle 39"/>
            <p:cNvSpPr/>
            <p:nvPr userDrawn="1"/>
          </p:nvSpPr>
          <p:spPr bwMode="gray">
            <a:xfrm>
              <a:off x="175627" y="181927"/>
              <a:ext cx="180000" cy="180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44000" tIns="72000" rIns="144000" bIns="72000" numCol="1" spcCol="0" rtlCol="0" fromWordArt="0" anchor="ctr" anchorCtr="0" forceAA="0" compatLnSpc="1">
              <a:prstTxWarp prst="textNoShape">
                <a:avLst/>
              </a:prstTxWarp>
              <a:noAutofit/>
            </a:bodyPr>
            <a:lstStyle/>
            <a:p>
              <a:pPr algn="ctr">
                <a:lnSpc>
                  <a:spcPct val="110000"/>
                </a:lnSpc>
                <a:spcBef>
                  <a:spcPts val="2400"/>
                </a:spcBef>
                <a:buClr>
                  <a:schemeClr val="bg2"/>
                </a:buClr>
              </a:pPr>
              <a:endParaRPr lang="en-GB" sz="2000" dirty="0">
                <a:solidFill>
                  <a:schemeClr val="bg1"/>
                </a:solidFill>
              </a:endParaRPr>
            </a:p>
          </p:txBody>
        </p:sp>
        <p:sp>
          <p:nvSpPr>
            <p:cNvPr id="41" name="Rectangle 40"/>
            <p:cNvSpPr/>
            <p:nvPr userDrawn="1"/>
          </p:nvSpPr>
          <p:spPr bwMode="gray">
            <a:xfrm>
              <a:off x="366908" y="363538"/>
              <a:ext cx="180000" cy="180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44000" tIns="72000" rIns="144000" bIns="72000" numCol="1" spcCol="0" rtlCol="0" fromWordArt="0" anchor="ctr" anchorCtr="0" forceAA="0" compatLnSpc="1">
              <a:prstTxWarp prst="textNoShape">
                <a:avLst/>
              </a:prstTxWarp>
              <a:noAutofit/>
            </a:bodyPr>
            <a:lstStyle/>
            <a:p>
              <a:pPr algn="ctr">
                <a:lnSpc>
                  <a:spcPct val="110000"/>
                </a:lnSpc>
                <a:spcBef>
                  <a:spcPts val="2400"/>
                </a:spcBef>
                <a:buClr>
                  <a:schemeClr val="bg2"/>
                </a:buClr>
              </a:pPr>
              <a:endParaRPr lang="en-GB" sz="2000" dirty="0">
                <a:solidFill>
                  <a:schemeClr val="bg1"/>
                </a:solidFill>
              </a:endParaRPr>
            </a:p>
          </p:txBody>
        </p:sp>
        <p:sp>
          <p:nvSpPr>
            <p:cNvPr id="42" name="Rectangle 41"/>
            <p:cNvSpPr/>
            <p:nvPr userDrawn="1"/>
          </p:nvSpPr>
          <p:spPr bwMode="gray">
            <a:xfrm>
              <a:off x="175627" y="543295"/>
              <a:ext cx="180000" cy="180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44000" tIns="72000" rIns="144000" bIns="72000" numCol="1" spcCol="0" rtlCol="0" fromWordArt="0" anchor="ctr" anchorCtr="0" forceAA="0" compatLnSpc="1">
              <a:prstTxWarp prst="textNoShape">
                <a:avLst/>
              </a:prstTxWarp>
              <a:noAutofit/>
            </a:bodyPr>
            <a:lstStyle/>
            <a:p>
              <a:pPr algn="ctr">
                <a:lnSpc>
                  <a:spcPct val="110000"/>
                </a:lnSpc>
                <a:spcBef>
                  <a:spcPts val="2400"/>
                </a:spcBef>
                <a:buClr>
                  <a:schemeClr val="bg2"/>
                </a:buClr>
              </a:pPr>
              <a:endParaRPr lang="en-GB" sz="2000" dirty="0">
                <a:solidFill>
                  <a:schemeClr val="bg1"/>
                </a:solidFill>
              </a:endParaRPr>
            </a:p>
          </p:txBody>
        </p:sp>
        <p:sp>
          <p:nvSpPr>
            <p:cNvPr id="43" name="Rectangle 42"/>
            <p:cNvSpPr/>
            <p:nvPr userDrawn="1"/>
          </p:nvSpPr>
          <p:spPr bwMode="gray">
            <a:xfrm>
              <a:off x="-612" y="732790"/>
              <a:ext cx="180000" cy="180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44000" tIns="72000" rIns="144000" bIns="72000" numCol="1" spcCol="0" rtlCol="0" fromWordArt="0" anchor="ctr" anchorCtr="0" forceAA="0" compatLnSpc="1">
              <a:prstTxWarp prst="textNoShape">
                <a:avLst/>
              </a:prstTxWarp>
              <a:noAutofit/>
            </a:bodyPr>
            <a:lstStyle/>
            <a:p>
              <a:pPr algn="ctr">
                <a:lnSpc>
                  <a:spcPct val="110000"/>
                </a:lnSpc>
                <a:spcBef>
                  <a:spcPts val="2400"/>
                </a:spcBef>
                <a:buClr>
                  <a:schemeClr val="bg2"/>
                </a:buClr>
              </a:pPr>
              <a:endParaRPr lang="en-GB" sz="2000" dirty="0">
                <a:solidFill>
                  <a:schemeClr val="bg1"/>
                </a:solidFill>
              </a:endParaRPr>
            </a:p>
          </p:txBody>
        </p:sp>
      </p:grpSp>
      <p:grpSp>
        <p:nvGrpSpPr>
          <p:cNvPr id="44" name="Group 43"/>
          <p:cNvGrpSpPr/>
          <p:nvPr userDrawn="1"/>
        </p:nvGrpSpPr>
        <p:grpSpPr>
          <a:xfrm>
            <a:off x="12902829" y="-168"/>
            <a:ext cx="541295" cy="911410"/>
            <a:chOff x="12897539" y="6649864"/>
            <a:chExt cx="541295" cy="911410"/>
          </a:xfrm>
          <a:solidFill>
            <a:schemeClr val="bg2">
              <a:lumMod val="25000"/>
              <a:lumOff val="75000"/>
            </a:schemeClr>
          </a:solidFill>
        </p:grpSpPr>
        <p:sp>
          <p:nvSpPr>
            <p:cNvPr id="45" name="Rectangle 44"/>
            <p:cNvSpPr/>
            <p:nvPr userDrawn="1"/>
          </p:nvSpPr>
          <p:spPr bwMode="gray">
            <a:xfrm flipH="1">
              <a:off x="13258834" y="6649864"/>
              <a:ext cx="180000" cy="180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44000" tIns="72000" rIns="144000" bIns="72000" numCol="1" spcCol="0" rtlCol="0" fromWordArt="0" anchor="ctr" anchorCtr="0" forceAA="0" compatLnSpc="1">
              <a:prstTxWarp prst="textNoShape">
                <a:avLst/>
              </a:prstTxWarp>
              <a:noAutofit/>
            </a:bodyPr>
            <a:lstStyle/>
            <a:p>
              <a:pPr algn="ctr">
                <a:lnSpc>
                  <a:spcPct val="110000"/>
                </a:lnSpc>
                <a:spcBef>
                  <a:spcPts val="2400"/>
                </a:spcBef>
                <a:buClr>
                  <a:schemeClr val="bg2"/>
                </a:buClr>
              </a:pPr>
              <a:endParaRPr lang="en-GB" sz="2000" dirty="0">
                <a:solidFill>
                  <a:schemeClr val="bg1"/>
                </a:solidFill>
              </a:endParaRPr>
            </a:p>
          </p:txBody>
        </p:sp>
        <p:sp>
          <p:nvSpPr>
            <p:cNvPr id="46" name="Rectangle 45"/>
            <p:cNvSpPr/>
            <p:nvPr userDrawn="1"/>
          </p:nvSpPr>
          <p:spPr bwMode="gray">
            <a:xfrm flipH="1">
              <a:off x="13078198" y="6830609"/>
              <a:ext cx="180000" cy="180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44000" tIns="72000" rIns="144000" bIns="72000" numCol="1" spcCol="0" rtlCol="0" fromWordArt="0" anchor="ctr" anchorCtr="0" forceAA="0" compatLnSpc="1">
              <a:prstTxWarp prst="textNoShape">
                <a:avLst/>
              </a:prstTxWarp>
              <a:noAutofit/>
            </a:bodyPr>
            <a:lstStyle/>
            <a:p>
              <a:pPr algn="ctr">
                <a:lnSpc>
                  <a:spcPct val="110000"/>
                </a:lnSpc>
                <a:spcBef>
                  <a:spcPts val="2400"/>
                </a:spcBef>
                <a:buClr>
                  <a:schemeClr val="bg2"/>
                </a:buClr>
              </a:pPr>
              <a:endParaRPr lang="en-GB" sz="2000" dirty="0">
                <a:solidFill>
                  <a:schemeClr val="bg1"/>
                </a:solidFill>
              </a:endParaRPr>
            </a:p>
          </p:txBody>
        </p:sp>
        <p:sp>
          <p:nvSpPr>
            <p:cNvPr id="47" name="Rectangle 46"/>
            <p:cNvSpPr/>
            <p:nvPr userDrawn="1"/>
          </p:nvSpPr>
          <p:spPr bwMode="gray">
            <a:xfrm flipH="1">
              <a:off x="12897539" y="7013402"/>
              <a:ext cx="180000" cy="180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44000" tIns="72000" rIns="144000" bIns="72000" numCol="1" spcCol="0" rtlCol="0" fromWordArt="0" anchor="ctr" anchorCtr="0" forceAA="0" compatLnSpc="1">
              <a:prstTxWarp prst="textNoShape">
                <a:avLst/>
              </a:prstTxWarp>
              <a:noAutofit/>
            </a:bodyPr>
            <a:lstStyle/>
            <a:p>
              <a:pPr algn="ctr">
                <a:lnSpc>
                  <a:spcPct val="110000"/>
                </a:lnSpc>
                <a:spcBef>
                  <a:spcPts val="2400"/>
                </a:spcBef>
                <a:buClr>
                  <a:schemeClr val="bg2"/>
                </a:buClr>
              </a:pPr>
              <a:endParaRPr lang="en-GB" sz="2000" dirty="0">
                <a:solidFill>
                  <a:schemeClr val="bg1"/>
                </a:solidFill>
              </a:endParaRPr>
            </a:p>
          </p:txBody>
        </p:sp>
        <p:sp>
          <p:nvSpPr>
            <p:cNvPr id="48" name="Rectangle 47"/>
            <p:cNvSpPr/>
            <p:nvPr userDrawn="1"/>
          </p:nvSpPr>
          <p:spPr bwMode="gray">
            <a:xfrm flipH="1">
              <a:off x="13078198" y="7192961"/>
              <a:ext cx="180000" cy="180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44000" tIns="72000" rIns="144000" bIns="72000" numCol="1" spcCol="0" rtlCol="0" fromWordArt="0" anchor="ctr" anchorCtr="0" forceAA="0" compatLnSpc="1">
              <a:prstTxWarp prst="textNoShape">
                <a:avLst/>
              </a:prstTxWarp>
              <a:noAutofit/>
            </a:bodyPr>
            <a:lstStyle/>
            <a:p>
              <a:pPr algn="ctr">
                <a:lnSpc>
                  <a:spcPct val="110000"/>
                </a:lnSpc>
                <a:spcBef>
                  <a:spcPts val="2400"/>
                </a:spcBef>
                <a:buClr>
                  <a:schemeClr val="bg2"/>
                </a:buClr>
              </a:pPr>
              <a:endParaRPr lang="en-GB" sz="2000" dirty="0">
                <a:solidFill>
                  <a:schemeClr val="bg1"/>
                </a:solidFill>
              </a:endParaRPr>
            </a:p>
          </p:txBody>
        </p:sp>
        <p:sp>
          <p:nvSpPr>
            <p:cNvPr id="49" name="Rectangle 48"/>
            <p:cNvSpPr/>
            <p:nvPr userDrawn="1"/>
          </p:nvSpPr>
          <p:spPr bwMode="gray">
            <a:xfrm flipH="1">
              <a:off x="13248895" y="7381274"/>
              <a:ext cx="180000" cy="180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44000" tIns="72000" rIns="144000" bIns="72000" numCol="1" spcCol="0" rtlCol="0" fromWordArt="0" anchor="ctr" anchorCtr="0" forceAA="0" compatLnSpc="1">
              <a:prstTxWarp prst="textNoShape">
                <a:avLst/>
              </a:prstTxWarp>
              <a:noAutofit/>
            </a:bodyPr>
            <a:lstStyle/>
            <a:p>
              <a:pPr algn="ctr">
                <a:lnSpc>
                  <a:spcPct val="110000"/>
                </a:lnSpc>
                <a:spcBef>
                  <a:spcPts val="2400"/>
                </a:spcBef>
                <a:buClr>
                  <a:schemeClr val="bg2"/>
                </a:buClr>
              </a:pPr>
              <a:endParaRPr lang="en-GB" sz="2000" dirty="0">
                <a:solidFill>
                  <a:schemeClr val="bg1"/>
                </a:solidFill>
              </a:endParaRPr>
            </a:p>
          </p:txBody>
        </p:sp>
      </p:grpSp>
      <p:sp>
        <p:nvSpPr>
          <p:cNvPr id="6" name="TextBox 5"/>
          <p:cNvSpPr txBox="1"/>
          <p:nvPr userDrawn="1"/>
        </p:nvSpPr>
        <p:spPr>
          <a:xfrm>
            <a:off x="507325" y="161811"/>
            <a:ext cx="12355067" cy="353486"/>
          </a:xfrm>
          <a:prstGeom prst="rect">
            <a:avLst/>
          </a:prstGeom>
          <a:noFill/>
        </p:spPr>
        <p:txBody>
          <a:bodyPr wrap="square" lIns="72000" tIns="36000" rIns="72000" bIns="36000" rtlCol="0">
            <a:spAutoFit/>
          </a:bodyPr>
          <a:lstStyle/>
          <a:p>
            <a:pPr algn="ctr">
              <a:lnSpc>
                <a:spcPct val="110000"/>
              </a:lnSpc>
              <a:spcBef>
                <a:spcPts val="2400"/>
              </a:spcBef>
              <a:buClr>
                <a:schemeClr val="bg2"/>
              </a:buClr>
            </a:pPr>
            <a:endParaRPr lang="en-GB" sz="1800" dirty="0">
              <a:solidFill>
                <a:schemeClr val="bg1"/>
              </a:solidFill>
            </a:endParaRPr>
          </a:p>
        </p:txBody>
      </p:sp>
      <p:sp>
        <p:nvSpPr>
          <p:cNvPr id="57" name="Rectangle 56"/>
          <p:cNvSpPr/>
          <p:nvPr userDrawn="1"/>
        </p:nvSpPr>
        <p:spPr bwMode="gray">
          <a:xfrm>
            <a:off x="564012" y="6652811"/>
            <a:ext cx="8053559" cy="180000"/>
          </a:xfrm>
          <a:prstGeom prst="rect">
            <a:avLst/>
          </a:prstGeom>
          <a:solidFill>
            <a:schemeClr val="bg2">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44000" tIns="72000" rIns="144000" bIns="72000" numCol="1" spcCol="0" rtlCol="0" fromWordArt="0" anchor="ctr" anchorCtr="0" forceAA="0" compatLnSpc="1">
            <a:prstTxWarp prst="textNoShape">
              <a:avLst/>
            </a:prstTxWarp>
            <a:noAutofit/>
          </a:bodyPr>
          <a:lstStyle/>
          <a:p>
            <a:pPr algn="l">
              <a:lnSpc>
                <a:spcPct val="110000"/>
              </a:lnSpc>
              <a:spcBef>
                <a:spcPts val="2400"/>
              </a:spcBef>
              <a:buClr>
                <a:schemeClr val="bg2"/>
              </a:buClr>
            </a:pPr>
            <a:r>
              <a:rPr lang="en-GB" sz="1100" dirty="0">
                <a:solidFill>
                  <a:schemeClr val="bg1"/>
                </a:solidFill>
              </a:rPr>
              <a:t>Base</a:t>
            </a:r>
          </a:p>
        </p:txBody>
      </p:sp>
      <p:sp>
        <p:nvSpPr>
          <p:cNvPr id="58" name="Rectangle 57"/>
          <p:cNvSpPr/>
          <p:nvPr userDrawn="1"/>
        </p:nvSpPr>
        <p:spPr bwMode="gray">
          <a:xfrm>
            <a:off x="9072565" y="6652811"/>
            <a:ext cx="3830263" cy="180000"/>
          </a:xfrm>
          <a:prstGeom prst="rect">
            <a:avLst/>
          </a:prstGeom>
          <a:solidFill>
            <a:schemeClr val="bg2">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44000" tIns="72000" rIns="144000" bIns="72000" numCol="1" spcCol="0" rtlCol="0" fromWordArt="0" anchor="ctr" anchorCtr="0" forceAA="0" compatLnSpc="1">
            <a:prstTxWarp prst="textNoShape">
              <a:avLst/>
            </a:prstTxWarp>
            <a:noAutofit/>
          </a:bodyPr>
          <a:lstStyle/>
          <a:p>
            <a:pPr algn="l">
              <a:lnSpc>
                <a:spcPct val="110000"/>
              </a:lnSpc>
              <a:spcBef>
                <a:spcPts val="2400"/>
              </a:spcBef>
              <a:buClr>
                <a:schemeClr val="bg2"/>
              </a:buClr>
            </a:pPr>
            <a:r>
              <a:rPr lang="en-GB" sz="1050" dirty="0">
                <a:solidFill>
                  <a:schemeClr val="bg1"/>
                </a:solidFill>
              </a:rPr>
              <a:t>Source</a:t>
            </a:r>
          </a:p>
        </p:txBody>
      </p:sp>
      <p:sp>
        <p:nvSpPr>
          <p:cNvPr id="50" name="TextBox 49"/>
          <p:cNvSpPr txBox="1"/>
          <p:nvPr userDrawn="1"/>
        </p:nvSpPr>
        <p:spPr>
          <a:xfrm>
            <a:off x="679682" y="1271109"/>
            <a:ext cx="1512168" cy="259870"/>
          </a:xfrm>
          <a:prstGeom prst="rect">
            <a:avLst/>
          </a:prstGeom>
          <a:noFill/>
        </p:spPr>
        <p:txBody>
          <a:bodyPr wrap="square" lIns="72000" tIns="36000" rIns="72000" bIns="36000" rtlCol="0">
            <a:spAutoFit/>
          </a:bodyPr>
          <a:lstStyle/>
          <a:p>
            <a:pPr>
              <a:lnSpc>
                <a:spcPct val="110000"/>
              </a:lnSpc>
              <a:spcBef>
                <a:spcPts val="2400"/>
              </a:spcBef>
              <a:buClr>
                <a:schemeClr val="bg2"/>
              </a:buClr>
            </a:pPr>
            <a:r>
              <a:rPr lang="en-GB" sz="1200" dirty="0">
                <a:solidFill>
                  <a:schemeClr val="bg1"/>
                </a:solidFill>
              </a:rPr>
              <a:t>Left margin</a:t>
            </a:r>
          </a:p>
        </p:txBody>
      </p:sp>
      <p:sp>
        <p:nvSpPr>
          <p:cNvPr id="51" name="TextBox 50"/>
          <p:cNvSpPr txBox="1"/>
          <p:nvPr userDrawn="1"/>
        </p:nvSpPr>
        <p:spPr>
          <a:xfrm>
            <a:off x="11184383" y="1260351"/>
            <a:ext cx="1512168" cy="259870"/>
          </a:xfrm>
          <a:prstGeom prst="rect">
            <a:avLst/>
          </a:prstGeom>
          <a:noFill/>
        </p:spPr>
        <p:txBody>
          <a:bodyPr wrap="square" lIns="72000" tIns="36000" rIns="72000" bIns="36000" rtlCol="0">
            <a:spAutoFit/>
          </a:bodyPr>
          <a:lstStyle/>
          <a:p>
            <a:pPr algn="r">
              <a:lnSpc>
                <a:spcPct val="110000"/>
              </a:lnSpc>
              <a:spcBef>
                <a:spcPts val="2400"/>
              </a:spcBef>
              <a:buClr>
                <a:schemeClr val="bg2"/>
              </a:buClr>
            </a:pPr>
            <a:r>
              <a:rPr lang="en-GB" sz="1200" dirty="0">
                <a:solidFill>
                  <a:schemeClr val="bg1"/>
                </a:solidFill>
              </a:rPr>
              <a:t>Right margin</a:t>
            </a:r>
          </a:p>
        </p:txBody>
      </p:sp>
      <p:sp>
        <p:nvSpPr>
          <p:cNvPr id="59" name="Isosceles Triangle 58"/>
          <p:cNvSpPr/>
          <p:nvPr userDrawn="1"/>
        </p:nvSpPr>
        <p:spPr bwMode="gray">
          <a:xfrm rot="16200000">
            <a:off x="589168" y="1365039"/>
            <a:ext cx="167059" cy="72010"/>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44000" tIns="72000" rIns="144000" bIns="72000" numCol="1" spcCol="0" rtlCol="0" fromWordArt="0" anchor="ctr" anchorCtr="0" forceAA="0" compatLnSpc="1">
            <a:prstTxWarp prst="textNoShape">
              <a:avLst/>
            </a:prstTxWarp>
            <a:noAutofit/>
          </a:bodyPr>
          <a:lstStyle/>
          <a:p>
            <a:pPr algn="ctr">
              <a:lnSpc>
                <a:spcPct val="110000"/>
              </a:lnSpc>
              <a:spcBef>
                <a:spcPts val="2400"/>
              </a:spcBef>
              <a:buClr>
                <a:schemeClr val="bg2"/>
              </a:buClr>
            </a:pPr>
            <a:endParaRPr lang="en-GB" sz="2000" dirty="0">
              <a:solidFill>
                <a:schemeClr val="bg1"/>
              </a:solidFill>
            </a:endParaRPr>
          </a:p>
        </p:txBody>
      </p:sp>
      <p:sp>
        <p:nvSpPr>
          <p:cNvPr id="60" name="Isosceles Triangle 59"/>
          <p:cNvSpPr/>
          <p:nvPr userDrawn="1"/>
        </p:nvSpPr>
        <p:spPr bwMode="gray">
          <a:xfrm rot="5400000" flipH="1">
            <a:off x="12721032" y="1365039"/>
            <a:ext cx="167059" cy="72010"/>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44000" tIns="72000" rIns="144000" bIns="72000" numCol="1" spcCol="0" rtlCol="0" fromWordArt="0" anchor="ctr" anchorCtr="0" forceAA="0" compatLnSpc="1">
            <a:prstTxWarp prst="textNoShape">
              <a:avLst/>
            </a:prstTxWarp>
            <a:noAutofit/>
          </a:bodyPr>
          <a:lstStyle/>
          <a:p>
            <a:pPr algn="ctr">
              <a:lnSpc>
                <a:spcPct val="110000"/>
              </a:lnSpc>
              <a:spcBef>
                <a:spcPts val="2400"/>
              </a:spcBef>
              <a:buClr>
                <a:schemeClr val="bg2"/>
              </a:buClr>
            </a:pPr>
            <a:endParaRPr lang="en-GB" sz="2000" dirty="0">
              <a:solidFill>
                <a:schemeClr val="bg1"/>
              </a:solidFill>
            </a:endParaRPr>
          </a:p>
        </p:txBody>
      </p:sp>
      <p:grpSp>
        <p:nvGrpSpPr>
          <p:cNvPr id="61" name="Group 60"/>
          <p:cNvGrpSpPr/>
          <p:nvPr userDrawn="1"/>
        </p:nvGrpSpPr>
        <p:grpSpPr>
          <a:xfrm>
            <a:off x="563844" y="1229439"/>
            <a:ext cx="12348880" cy="4495408"/>
            <a:chOff x="555842" y="1507287"/>
            <a:chExt cx="9574208" cy="3024336"/>
          </a:xfrm>
        </p:grpSpPr>
        <p:cxnSp>
          <p:nvCxnSpPr>
            <p:cNvPr id="62" name="Straight Connector 61"/>
            <p:cNvCxnSpPr/>
            <p:nvPr userDrawn="1"/>
          </p:nvCxnSpPr>
          <p:spPr>
            <a:xfrm>
              <a:off x="555842" y="1507287"/>
              <a:ext cx="0" cy="3024336"/>
            </a:xfrm>
            <a:prstGeom prst="line">
              <a:avLst/>
            </a:prstGeom>
            <a:ln w="12700">
              <a:solidFill>
                <a:schemeClr val="bg1"/>
              </a:solidFill>
              <a:prstDash val="sysDash"/>
            </a:ln>
          </p:spPr>
          <p:style>
            <a:lnRef idx="1">
              <a:schemeClr val="accent1"/>
            </a:lnRef>
            <a:fillRef idx="0">
              <a:schemeClr val="accent1"/>
            </a:fillRef>
            <a:effectRef idx="0">
              <a:schemeClr val="accent1"/>
            </a:effectRef>
            <a:fontRef idx="minor">
              <a:schemeClr val="tx1"/>
            </a:fontRef>
          </p:style>
        </p:cxnSp>
        <p:cxnSp>
          <p:nvCxnSpPr>
            <p:cNvPr id="63" name="Straight Connector 62"/>
            <p:cNvCxnSpPr/>
            <p:nvPr userDrawn="1"/>
          </p:nvCxnSpPr>
          <p:spPr>
            <a:xfrm>
              <a:off x="10130050" y="1507287"/>
              <a:ext cx="0" cy="3024336"/>
            </a:xfrm>
            <a:prstGeom prst="line">
              <a:avLst/>
            </a:prstGeom>
            <a:ln w="12700">
              <a:solidFill>
                <a:schemeClr val="bg1"/>
              </a:solidFill>
              <a:prstDash val="sysDash"/>
            </a:ln>
          </p:spPr>
          <p:style>
            <a:lnRef idx="1">
              <a:schemeClr val="accent1"/>
            </a:lnRef>
            <a:fillRef idx="0">
              <a:schemeClr val="accent1"/>
            </a:fillRef>
            <a:effectRef idx="0">
              <a:schemeClr val="accent1"/>
            </a:effectRef>
            <a:fontRef idx="minor">
              <a:schemeClr val="tx1"/>
            </a:fontRef>
          </p:style>
        </p:cxnSp>
      </p:grpSp>
      <p:grpSp>
        <p:nvGrpSpPr>
          <p:cNvPr id="7" name="Group 6"/>
          <p:cNvGrpSpPr/>
          <p:nvPr userDrawn="1"/>
        </p:nvGrpSpPr>
        <p:grpSpPr>
          <a:xfrm>
            <a:off x="560916" y="2052439"/>
            <a:ext cx="12347841" cy="2592288"/>
            <a:chOff x="560916" y="2772519"/>
            <a:chExt cx="12347841" cy="2592288"/>
          </a:xfrm>
        </p:grpSpPr>
        <p:sp>
          <p:nvSpPr>
            <p:cNvPr id="52" name="Rectangle 51"/>
            <p:cNvSpPr/>
            <p:nvPr userDrawn="1"/>
          </p:nvSpPr>
          <p:spPr bwMode="gray">
            <a:xfrm>
              <a:off x="560916" y="4788743"/>
              <a:ext cx="3798000" cy="576064"/>
            </a:xfrm>
            <a:prstGeom prst="rect">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44000" tIns="72000" rIns="144000" bIns="72000" numCol="1" spcCol="0" rtlCol="0" fromWordArt="0" anchor="ctr" anchorCtr="0" forceAA="0" compatLnSpc="1">
              <a:prstTxWarp prst="textNoShape">
                <a:avLst/>
              </a:prstTxWarp>
              <a:noAutofit/>
            </a:bodyPr>
            <a:lstStyle/>
            <a:p>
              <a:pPr algn="ctr">
                <a:lnSpc>
                  <a:spcPct val="110000"/>
                </a:lnSpc>
                <a:spcBef>
                  <a:spcPts val="2400"/>
                </a:spcBef>
                <a:buClr>
                  <a:schemeClr val="bg2"/>
                </a:buClr>
              </a:pPr>
              <a:r>
                <a:rPr lang="en-GB" sz="1600" b="1" dirty="0">
                  <a:solidFill>
                    <a:schemeClr val="bg1"/>
                  </a:solidFill>
                </a:rPr>
                <a:t>3 box layout (10.55</a:t>
              </a:r>
              <a:r>
                <a:rPr lang="en-GB" sz="1600" b="1" baseline="0" dirty="0">
                  <a:solidFill>
                    <a:schemeClr val="bg1"/>
                  </a:solidFill>
                </a:rPr>
                <a:t> cm)</a:t>
              </a:r>
              <a:endParaRPr lang="en-GB" sz="1600" b="1" dirty="0">
                <a:solidFill>
                  <a:schemeClr val="bg1"/>
                </a:solidFill>
              </a:endParaRPr>
            </a:p>
          </p:txBody>
        </p:sp>
        <p:sp>
          <p:nvSpPr>
            <p:cNvPr id="53" name="Rectangle 52"/>
            <p:cNvSpPr/>
            <p:nvPr userDrawn="1"/>
          </p:nvSpPr>
          <p:spPr bwMode="gray">
            <a:xfrm>
              <a:off x="4835837" y="4788743"/>
              <a:ext cx="3798000" cy="576064"/>
            </a:xfrm>
            <a:prstGeom prst="rect">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44000" tIns="72000" rIns="144000" bIns="72000" numCol="1" spcCol="0" rtlCol="0" fromWordArt="0" anchor="ctr" anchorCtr="0" forceAA="0" compatLnSpc="1">
              <a:prstTxWarp prst="textNoShape">
                <a:avLst/>
              </a:prstTxWarp>
              <a:noAutofit/>
            </a:bodyPr>
            <a:lstStyle/>
            <a:p>
              <a:pPr algn="ctr">
                <a:lnSpc>
                  <a:spcPct val="110000"/>
                </a:lnSpc>
                <a:spcBef>
                  <a:spcPts val="2400"/>
                </a:spcBef>
                <a:buClr>
                  <a:schemeClr val="bg2"/>
                </a:buClr>
              </a:pPr>
              <a:r>
                <a:rPr lang="en-GB" sz="1600" b="1" dirty="0">
                  <a:solidFill>
                    <a:schemeClr val="bg1"/>
                  </a:solidFill>
                </a:rPr>
                <a:t>3 box layout (10.55</a:t>
              </a:r>
              <a:r>
                <a:rPr lang="en-GB" sz="1600" b="1" baseline="0" dirty="0">
                  <a:solidFill>
                    <a:schemeClr val="bg1"/>
                  </a:solidFill>
                </a:rPr>
                <a:t> cm)</a:t>
              </a:r>
              <a:endParaRPr lang="en-GB" sz="1600" b="1" dirty="0">
                <a:solidFill>
                  <a:schemeClr val="bg1"/>
                </a:solidFill>
              </a:endParaRPr>
            </a:p>
          </p:txBody>
        </p:sp>
        <p:sp>
          <p:nvSpPr>
            <p:cNvPr id="54" name="Rectangle 53"/>
            <p:cNvSpPr/>
            <p:nvPr userDrawn="1"/>
          </p:nvSpPr>
          <p:spPr bwMode="gray">
            <a:xfrm>
              <a:off x="9110757" y="4780276"/>
              <a:ext cx="3798000" cy="576064"/>
            </a:xfrm>
            <a:prstGeom prst="rect">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44000" tIns="72000" rIns="144000" bIns="72000" numCol="1" spcCol="0" rtlCol="0" fromWordArt="0" anchor="ctr" anchorCtr="0" forceAA="0" compatLnSpc="1">
              <a:prstTxWarp prst="textNoShape">
                <a:avLst/>
              </a:prstTxWarp>
              <a:noAutofit/>
            </a:bodyPr>
            <a:lstStyle/>
            <a:p>
              <a:pPr algn="ctr">
                <a:lnSpc>
                  <a:spcPct val="110000"/>
                </a:lnSpc>
                <a:spcBef>
                  <a:spcPts val="2400"/>
                </a:spcBef>
                <a:buClr>
                  <a:schemeClr val="bg2"/>
                </a:buClr>
              </a:pPr>
              <a:r>
                <a:rPr lang="en-GB" sz="1600" b="1" dirty="0">
                  <a:solidFill>
                    <a:schemeClr val="bg1"/>
                  </a:solidFill>
                </a:rPr>
                <a:t>3 box layout (10.55</a:t>
              </a:r>
              <a:r>
                <a:rPr lang="en-GB" sz="1600" b="1" baseline="0" dirty="0">
                  <a:solidFill>
                    <a:schemeClr val="bg1"/>
                  </a:solidFill>
                </a:rPr>
                <a:t> cm)</a:t>
              </a:r>
              <a:endParaRPr lang="en-GB" sz="1600" b="1" dirty="0">
                <a:solidFill>
                  <a:schemeClr val="bg1"/>
                </a:solidFill>
              </a:endParaRPr>
            </a:p>
          </p:txBody>
        </p:sp>
        <p:sp>
          <p:nvSpPr>
            <p:cNvPr id="64" name="Rectangle 63"/>
            <p:cNvSpPr/>
            <p:nvPr userDrawn="1"/>
          </p:nvSpPr>
          <p:spPr bwMode="gray">
            <a:xfrm>
              <a:off x="569382" y="3772080"/>
              <a:ext cx="5958000" cy="576064"/>
            </a:xfrm>
            <a:prstGeom prst="rect">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44000" tIns="72000" rIns="144000" bIns="72000" numCol="1" spcCol="0" rtlCol="0" fromWordArt="0" anchor="ctr" anchorCtr="0" forceAA="0" compatLnSpc="1">
              <a:prstTxWarp prst="textNoShape">
                <a:avLst/>
              </a:prstTxWarp>
              <a:noAutofit/>
            </a:bodyPr>
            <a:lstStyle/>
            <a:p>
              <a:pPr algn="ctr">
                <a:lnSpc>
                  <a:spcPct val="110000"/>
                </a:lnSpc>
                <a:spcBef>
                  <a:spcPts val="2400"/>
                </a:spcBef>
                <a:buClr>
                  <a:schemeClr val="bg2"/>
                </a:buClr>
              </a:pPr>
              <a:r>
                <a:rPr lang="en-GB" sz="1600" b="1" dirty="0">
                  <a:solidFill>
                    <a:schemeClr val="bg1"/>
                  </a:solidFill>
                </a:rPr>
                <a:t>2 box layout (16.55 cm)</a:t>
              </a:r>
            </a:p>
          </p:txBody>
        </p:sp>
        <p:sp>
          <p:nvSpPr>
            <p:cNvPr id="66" name="Rectangle 65"/>
            <p:cNvSpPr/>
            <p:nvPr userDrawn="1"/>
          </p:nvSpPr>
          <p:spPr bwMode="gray">
            <a:xfrm>
              <a:off x="6943356" y="3772080"/>
              <a:ext cx="5958000" cy="576064"/>
            </a:xfrm>
            <a:prstGeom prst="rect">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44000" tIns="72000" rIns="144000" bIns="72000" numCol="1" spcCol="0" rtlCol="0" fromWordArt="0" anchor="ctr" anchorCtr="0" forceAA="0" compatLnSpc="1">
              <a:prstTxWarp prst="textNoShape">
                <a:avLst/>
              </a:prstTxWarp>
              <a:noAutofit/>
            </a:bodyPr>
            <a:lstStyle/>
            <a:p>
              <a:pPr algn="ctr">
                <a:lnSpc>
                  <a:spcPct val="110000"/>
                </a:lnSpc>
                <a:spcBef>
                  <a:spcPts val="2400"/>
                </a:spcBef>
                <a:buClr>
                  <a:schemeClr val="bg2"/>
                </a:buClr>
              </a:pPr>
              <a:r>
                <a:rPr lang="en-GB" sz="1600" b="1" dirty="0">
                  <a:solidFill>
                    <a:schemeClr val="bg1"/>
                  </a:solidFill>
                </a:rPr>
                <a:t>2 box layout (16.55 cm)</a:t>
              </a:r>
            </a:p>
          </p:txBody>
        </p:sp>
        <p:sp>
          <p:nvSpPr>
            <p:cNvPr id="67" name="Rectangle 66"/>
            <p:cNvSpPr/>
            <p:nvPr userDrawn="1"/>
          </p:nvSpPr>
          <p:spPr bwMode="gray">
            <a:xfrm>
              <a:off x="575313" y="2772519"/>
              <a:ext cx="12330000" cy="576064"/>
            </a:xfrm>
            <a:prstGeom prst="rect">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44000" tIns="72000" rIns="144000" bIns="72000" numCol="1" spcCol="0" rtlCol="0" fromWordArt="0" anchor="ctr" anchorCtr="0" forceAA="0" compatLnSpc="1">
              <a:prstTxWarp prst="textNoShape">
                <a:avLst/>
              </a:prstTxWarp>
              <a:noAutofit/>
            </a:bodyPr>
            <a:lstStyle/>
            <a:p>
              <a:pPr algn="ctr">
                <a:lnSpc>
                  <a:spcPct val="110000"/>
                </a:lnSpc>
                <a:spcBef>
                  <a:spcPts val="2400"/>
                </a:spcBef>
                <a:buClr>
                  <a:schemeClr val="bg2"/>
                </a:buClr>
              </a:pPr>
              <a:r>
                <a:rPr lang="en-GB" sz="1600" b="1" dirty="0">
                  <a:solidFill>
                    <a:schemeClr val="bg1"/>
                  </a:solidFill>
                </a:rPr>
                <a:t>1 box (34.25 cm)</a:t>
              </a:r>
            </a:p>
          </p:txBody>
        </p:sp>
        <p:sp>
          <p:nvSpPr>
            <p:cNvPr id="68" name="Isosceles Triangle 67"/>
            <p:cNvSpPr/>
            <p:nvPr userDrawn="1"/>
          </p:nvSpPr>
          <p:spPr bwMode="gray">
            <a:xfrm rot="16200000" flipH="1">
              <a:off x="553162" y="3024546"/>
              <a:ext cx="167059" cy="72010"/>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44000" tIns="72000" rIns="144000" bIns="72000" numCol="1" spcCol="0" rtlCol="0" fromWordArt="0" anchor="ctr" anchorCtr="0" forceAA="0" compatLnSpc="1">
              <a:prstTxWarp prst="textNoShape">
                <a:avLst/>
              </a:prstTxWarp>
              <a:noAutofit/>
            </a:bodyPr>
            <a:lstStyle/>
            <a:p>
              <a:pPr algn="ctr">
                <a:lnSpc>
                  <a:spcPct val="110000"/>
                </a:lnSpc>
                <a:spcBef>
                  <a:spcPts val="2400"/>
                </a:spcBef>
                <a:buClr>
                  <a:schemeClr val="bg2"/>
                </a:buClr>
              </a:pPr>
              <a:endParaRPr lang="en-GB" sz="2000" dirty="0">
                <a:solidFill>
                  <a:schemeClr val="bg1"/>
                </a:solidFill>
              </a:endParaRPr>
            </a:p>
          </p:txBody>
        </p:sp>
        <p:sp>
          <p:nvSpPr>
            <p:cNvPr id="69" name="Isosceles Triangle 68"/>
            <p:cNvSpPr/>
            <p:nvPr userDrawn="1"/>
          </p:nvSpPr>
          <p:spPr bwMode="gray">
            <a:xfrm rot="16200000" flipH="1">
              <a:off x="560148" y="4026727"/>
              <a:ext cx="167059" cy="72010"/>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44000" tIns="72000" rIns="144000" bIns="72000" numCol="1" spcCol="0" rtlCol="0" fromWordArt="0" anchor="ctr" anchorCtr="0" forceAA="0" compatLnSpc="1">
              <a:prstTxWarp prst="textNoShape">
                <a:avLst/>
              </a:prstTxWarp>
              <a:noAutofit/>
            </a:bodyPr>
            <a:lstStyle/>
            <a:p>
              <a:pPr algn="ctr">
                <a:lnSpc>
                  <a:spcPct val="110000"/>
                </a:lnSpc>
                <a:spcBef>
                  <a:spcPts val="2400"/>
                </a:spcBef>
                <a:buClr>
                  <a:schemeClr val="bg2"/>
                </a:buClr>
              </a:pPr>
              <a:endParaRPr lang="en-GB" sz="2000" dirty="0">
                <a:solidFill>
                  <a:schemeClr val="bg1"/>
                </a:solidFill>
              </a:endParaRPr>
            </a:p>
          </p:txBody>
        </p:sp>
        <p:sp>
          <p:nvSpPr>
            <p:cNvPr id="70" name="Isosceles Triangle 69"/>
            <p:cNvSpPr/>
            <p:nvPr userDrawn="1"/>
          </p:nvSpPr>
          <p:spPr bwMode="gray">
            <a:xfrm rot="16200000" flipH="1">
              <a:off x="589167" y="5039157"/>
              <a:ext cx="167059" cy="72010"/>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44000" tIns="72000" rIns="144000" bIns="72000" numCol="1" spcCol="0" rtlCol="0" fromWordArt="0" anchor="ctr" anchorCtr="0" forceAA="0" compatLnSpc="1">
              <a:prstTxWarp prst="textNoShape">
                <a:avLst/>
              </a:prstTxWarp>
              <a:noAutofit/>
            </a:bodyPr>
            <a:lstStyle/>
            <a:p>
              <a:pPr algn="ctr">
                <a:lnSpc>
                  <a:spcPct val="110000"/>
                </a:lnSpc>
                <a:spcBef>
                  <a:spcPts val="2400"/>
                </a:spcBef>
                <a:buClr>
                  <a:schemeClr val="bg2"/>
                </a:buClr>
              </a:pPr>
              <a:endParaRPr lang="en-GB" sz="2000" dirty="0">
                <a:solidFill>
                  <a:schemeClr val="bg1"/>
                </a:solidFill>
              </a:endParaRPr>
            </a:p>
          </p:txBody>
        </p:sp>
        <p:sp>
          <p:nvSpPr>
            <p:cNvPr id="71" name="Isosceles Triangle 70"/>
            <p:cNvSpPr/>
            <p:nvPr userDrawn="1"/>
          </p:nvSpPr>
          <p:spPr bwMode="gray">
            <a:xfrm rot="5400000">
              <a:off x="6312323" y="4026727"/>
              <a:ext cx="167059" cy="72010"/>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44000" tIns="72000" rIns="144000" bIns="72000" numCol="1" spcCol="0" rtlCol="0" fromWordArt="0" anchor="ctr" anchorCtr="0" forceAA="0" compatLnSpc="1">
              <a:prstTxWarp prst="textNoShape">
                <a:avLst/>
              </a:prstTxWarp>
              <a:noAutofit/>
            </a:bodyPr>
            <a:lstStyle/>
            <a:p>
              <a:pPr algn="ctr">
                <a:lnSpc>
                  <a:spcPct val="110000"/>
                </a:lnSpc>
                <a:spcBef>
                  <a:spcPts val="2400"/>
                </a:spcBef>
                <a:buClr>
                  <a:schemeClr val="bg2"/>
                </a:buClr>
              </a:pPr>
              <a:endParaRPr lang="en-GB" sz="2000" dirty="0">
                <a:solidFill>
                  <a:schemeClr val="bg1"/>
                </a:solidFill>
              </a:endParaRPr>
            </a:p>
          </p:txBody>
        </p:sp>
        <p:sp>
          <p:nvSpPr>
            <p:cNvPr id="72" name="Isosceles Triangle 71"/>
            <p:cNvSpPr/>
            <p:nvPr userDrawn="1"/>
          </p:nvSpPr>
          <p:spPr bwMode="gray">
            <a:xfrm rot="5400000">
              <a:off x="12716085" y="4026727"/>
              <a:ext cx="167059" cy="72010"/>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44000" tIns="72000" rIns="144000" bIns="72000" numCol="1" spcCol="0" rtlCol="0" fromWordArt="0" anchor="ctr" anchorCtr="0" forceAA="0" compatLnSpc="1">
              <a:prstTxWarp prst="textNoShape">
                <a:avLst/>
              </a:prstTxWarp>
              <a:noAutofit/>
            </a:bodyPr>
            <a:lstStyle/>
            <a:p>
              <a:pPr algn="ctr">
                <a:lnSpc>
                  <a:spcPct val="110000"/>
                </a:lnSpc>
                <a:spcBef>
                  <a:spcPts val="2400"/>
                </a:spcBef>
                <a:buClr>
                  <a:schemeClr val="bg2"/>
                </a:buClr>
              </a:pPr>
              <a:endParaRPr lang="en-GB" sz="2000" dirty="0">
                <a:solidFill>
                  <a:schemeClr val="bg1"/>
                </a:solidFill>
              </a:endParaRPr>
            </a:p>
          </p:txBody>
        </p:sp>
        <p:sp>
          <p:nvSpPr>
            <p:cNvPr id="73" name="Isosceles Triangle 72"/>
            <p:cNvSpPr/>
            <p:nvPr userDrawn="1"/>
          </p:nvSpPr>
          <p:spPr bwMode="gray">
            <a:xfrm rot="16200000" flipH="1">
              <a:off x="6951928" y="4026727"/>
              <a:ext cx="167059" cy="72010"/>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44000" tIns="72000" rIns="144000" bIns="72000" numCol="1" spcCol="0" rtlCol="0" fromWordArt="0" anchor="ctr" anchorCtr="0" forceAA="0" compatLnSpc="1">
              <a:prstTxWarp prst="textNoShape">
                <a:avLst/>
              </a:prstTxWarp>
              <a:noAutofit/>
            </a:bodyPr>
            <a:lstStyle/>
            <a:p>
              <a:pPr algn="ctr">
                <a:lnSpc>
                  <a:spcPct val="110000"/>
                </a:lnSpc>
                <a:spcBef>
                  <a:spcPts val="2400"/>
                </a:spcBef>
                <a:buClr>
                  <a:schemeClr val="bg2"/>
                </a:buClr>
              </a:pPr>
              <a:endParaRPr lang="en-GB" sz="2000" dirty="0">
                <a:solidFill>
                  <a:schemeClr val="bg1"/>
                </a:solidFill>
              </a:endParaRPr>
            </a:p>
          </p:txBody>
        </p:sp>
        <p:sp>
          <p:nvSpPr>
            <p:cNvPr id="74" name="Isosceles Triangle 73"/>
            <p:cNvSpPr/>
            <p:nvPr userDrawn="1"/>
          </p:nvSpPr>
          <p:spPr bwMode="gray">
            <a:xfrm rot="5400000">
              <a:off x="4152082" y="5039157"/>
              <a:ext cx="167059" cy="72010"/>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44000" tIns="72000" rIns="144000" bIns="72000" numCol="1" spcCol="0" rtlCol="0" fromWordArt="0" anchor="ctr" anchorCtr="0" forceAA="0" compatLnSpc="1">
              <a:prstTxWarp prst="textNoShape">
                <a:avLst/>
              </a:prstTxWarp>
              <a:noAutofit/>
            </a:bodyPr>
            <a:lstStyle/>
            <a:p>
              <a:pPr algn="ctr">
                <a:lnSpc>
                  <a:spcPct val="110000"/>
                </a:lnSpc>
                <a:spcBef>
                  <a:spcPts val="2400"/>
                </a:spcBef>
                <a:buClr>
                  <a:schemeClr val="bg2"/>
                </a:buClr>
              </a:pPr>
              <a:endParaRPr lang="en-GB" sz="2000" dirty="0">
                <a:solidFill>
                  <a:schemeClr val="bg1"/>
                </a:solidFill>
              </a:endParaRPr>
            </a:p>
          </p:txBody>
        </p:sp>
        <p:sp>
          <p:nvSpPr>
            <p:cNvPr id="75" name="Isosceles Triangle 74"/>
            <p:cNvSpPr/>
            <p:nvPr userDrawn="1"/>
          </p:nvSpPr>
          <p:spPr bwMode="gray">
            <a:xfrm rot="5400000">
              <a:off x="8498036" y="5039157"/>
              <a:ext cx="167059" cy="72010"/>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44000" tIns="72000" rIns="144000" bIns="72000" numCol="1" spcCol="0" rtlCol="0" fromWordArt="0" anchor="ctr" anchorCtr="0" forceAA="0" compatLnSpc="1">
              <a:prstTxWarp prst="textNoShape">
                <a:avLst/>
              </a:prstTxWarp>
              <a:noAutofit/>
            </a:bodyPr>
            <a:lstStyle/>
            <a:p>
              <a:pPr algn="ctr">
                <a:lnSpc>
                  <a:spcPct val="110000"/>
                </a:lnSpc>
                <a:spcBef>
                  <a:spcPts val="2400"/>
                </a:spcBef>
                <a:buClr>
                  <a:schemeClr val="bg2"/>
                </a:buClr>
              </a:pPr>
              <a:endParaRPr lang="en-GB" sz="2000" dirty="0">
                <a:solidFill>
                  <a:schemeClr val="bg1"/>
                </a:solidFill>
              </a:endParaRPr>
            </a:p>
          </p:txBody>
        </p:sp>
        <p:sp>
          <p:nvSpPr>
            <p:cNvPr id="76" name="Isosceles Triangle 75"/>
            <p:cNvSpPr/>
            <p:nvPr userDrawn="1"/>
          </p:nvSpPr>
          <p:spPr bwMode="gray">
            <a:xfrm rot="5400000">
              <a:off x="12721032" y="5039157"/>
              <a:ext cx="167059" cy="72010"/>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44000" tIns="72000" rIns="144000" bIns="72000" numCol="1" spcCol="0" rtlCol="0" fromWordArt="0" anchor="ctr" anchorCtr="0" forceAA="0" compatLnSpc="1">
              <a:prstTxWarp prst="textNoShape">
                <a:avLst/>
              </a:prstTxWarp>
              <a:noAutofit/>
            </a:bodyPr>
            <a:lstStyle/>
            <a:p>
              <a:pPr algn="ctr">
                <a:lnSpc>
                  <a:spcPct val="110000"/>
                </a:lnSpc>
                <a:spcBef>
                  <a:spcPts val="2400"/>
                </a:spcBef>
                <a:buClr>
                  <a:schemeClr val="bg2"/>
                </a:buClr>
              </a:pPr>
              <a:endParaRPr lang="en-GB" sz="2000" dirty="0">
                <a:solidFill>
                  <a:schemeClr val="bg1"/>
                </a:solidFill>
              </a:endParaRPr>
            </a:p>
          </p:txBody>
        </p:sp>
        <p:sp>
          <p:nvSpPr>
            <p:cNvPr id="77" name="Isosceles Triangle 76"/>
            <p:cNvSpPr/>
            <p:nvPr userDrawn="1"/>
          </p:nvSpPr>
          <p:spPr bwMode="gray">
            <a:xfrm rot="5400000">
              <a:off x="12716085" y="3024546"/>
              <a:ext cx="167059" cy="72010"/>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44000" tIns="72000" rIns="144000" bIns="72000" numCol="1" spcCol="0" rtlCol="0" fromWordArt="0" anchor="ctr" anchorCtr="0" forceAA="0" compatLnSpc="1">
              <a:prstTxWarp prst="textNoShape">
                <a:avLst/>
              </a:prstTxWarp>
              <a:noAutofit/>
            </a:bodyPr>
            <a:lstStyle/>
            <a:p>
              <a:pPr algn="ctr">
                <a:lnSpc>
                  <a:spcPct val="110000"/>
                </a:lnSpc>
                <a:spcBef>
                  <a:spcPts val="2400"/>
                </a:spcBef>
                <a:buClr>
                  <a:schemeClr val="bg2"/>
                </a:buClr>
              </a:pPr>
              <a:endParaRPr lang="en-GB" sz="2000" dirty="0">
                <a:solidFill>
                  <a:schemeClr val="bg1"/>
                </a:solidFill>
              </a:endParaRPr>
            </a:p>
          </p:txBody>
        </p:sp>
        <p:sp>
          <p:nvSpPr>
            <p:cNvPr id="78" name="Isosceles Triangle 77"/>
            <p:cNvSpPr/>
            <p:nvPr userDrawn="1"/>
          </p:nvSpPr>
          <p:spPr bwMode="gray">
            <a:xfrm rot="16200000" flipH="1">
              <a:off x="4788313" y="5039157"/>
              <a:ext cx="167059" cy="72010"/>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44000" tIns="72000" rIns="144000" bIns="72000" numCol="1" spcCol="0" rtlCol="0" fromWordArt="0" anchor="ctr" anchorCtr="0" forceAA="0" compatLnSpc="1">
              <a:prstTxWarp prst="textNoShape">
                <a:avLst/>
              </a:prstTxWarp>
              <a:noAutofit/>
            </a:bodyPr>
            <a:lstStyle/>
            <a:p>
              <a:pPr algn="ctr">
                <a:lnSpc>
                  <a:spcPct val="110000"/>
                </a:lnSpc>
                <a:spcBef>
                  <a:spcPts val="2400"/>
                </a:spcBef>
                <a:buClr>
                  <a:schemeClr val="bg2"/>
                </a:buClr>
              </a:pPr>
              <a:endParaRPr lang="en-GB" sz="2000" dirty="0">
                <a:solidFill>
                  <a:schemeClr val="bg1"/>
                </a:solidFill>
              </a:endParaRPr>
            </a:p>
          </p:txBody>
        </p:sp>
      </p:grpSp>
      <p:cxnSp>
        <p:nvCxnSpPr>
          <p:cNvPr id="79" name="Straight Connector 78"/>
          <p:cNvCxnSpPr/>
          <p:nvPr userDrawn="1"/>
        </p:nvCxnSpPr>
        <p:spPr>
          <a:xfrm>
            <a:off x="600686" y="1552655"/>
            <a:ext cx="12300670" cy="0"/>
          </a:xfrm>
          <a:prstGeom prst="line">
            <a:avLst/>
          </a:prstGeom>
          <a:ln w="12700">
            <a:solidFill>
              <a:schemeClr val="bg1"/>
            </a:solidFill>
            <a:prstDash val="sysDash"/>
          </a:ln>
        </p:spPr>
        <p:style>
          <a:lnRef idx="1">
            <a:schemeClr val="accent1"/>
          </a:lnRef>
          <a:fillRef idx="0">
            <a:schemeClr val="accent1"/>
          </a:fillRef>
          <a:effectRef idx="0">
            <a:schemeClr val="accent1"/>
          </a:effectRef>
          <a:fontRef idx="minor">
            <a:schemeClr val="tx1"/>
          </a:fontRef>
        </p:style>
      </p:cxnSp>
      <p:sp>
        <p:nvSpPr>
          <p:cNvPr id="80" name="TextBox 79"/>
          <p:cNvSpPr txBox="1"/>
          <p:nvPr userDrawn="1"/>
        </p:nvSpPr>
        <p:spPr>
          <a:xfrm>
            <a:off x="5691544" y="1075823"/>
            <a:ext cx="2071298" cy="275836"/>
          </a:xfrm>
          <a:prstGeom prst="rect">
            <a:avLst/>
          </a:prstGeom>
          <a:noFill/>
        </p:spPr>
        <p:txBody>
          <a:bodyPr wrap="square" lIns="72000" tIns="36000" rIns="72000" bIns="36000" rtlCol="0">
            <a:spAutoFit/>
          </a:bodyPr>
          <a:lstStyle/>
          <a:p>
            <a:pPr algn="ctr">
              <a:lnSpc>
                <a:spcPct val="110000"/>
              </a:lnSpc>
              <a:spcBef>
                <a:spcPts val="2400"/>
              </a:spcBef>
              <a:buClr>
                <a:schemeClr val="bg2"/>
              </a:buClr>
            </a:pPr>
            <a:r>
              <a:rPr lang="en-GB" sz="1200" dirty="0">
                <a:solidFill>
                  <a:schemeClr val="bg1"/>
                </a:solidFill>
              </a:rPr>
              <a:t>Base of heading here</a:t>
            </a:r>
          </a:p>
        </p:txBody>
      </p:sp>
      <p:sp>
        <p:nvSpPr>
          <p:cNvPr id="81" name="Isosceles Triangle 80"/>
          <p:cNvSpPr/>
          <p:nvPr userDrawn="1"/>
        </p:nvSpPr>
        <p:spPr bwMode="gray">
          <a:xfrm rot="10800000" flipH="1">
            <a:off x="6637712" y="1388149"/>
            <a:ext cx="167059" cy="72010"/>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44000" tIns="72000" rIns="144000" bIns="72000" numCol="1" spcCol="0" rtlCol="0" fromWordArt="0" anchor="ctr" anchorCtr="0" forceAA="0" compatLnSpc="1">
            <a:prstTxWarp prst="textNoShape">
              <a:avLst/>
            </a:prstTxWarp>
            <a:noAutofit/>
          </a:bodyPr>
          <a:lstStyle/>
          <a:p>
            <a:pPr algn="ctr">
              <a:lnSpc>
                <a:spcPct val="110000"/>
              </a:lnSpc>
              <a:spcBef>
                <a:spcPts val="2400"/>
              </a:spcBef>
              <a:buClr>
                <a:schemeClr val="bg2"/>
              </a:buClr>
            </a:pPr>
            <a:endParaRPr lang="en-GB" sz="2000" dirty="0">
              <a:solidFill>
                <a:schemeClr val="bg1"/>
              </a:solidFill>
            </a:endParaRPr>
          </a:p>
        </p:txBody>
      </p:sp>
      <p:sp>
        <p:nvSpPr>
          <p:cNvPr id="82" name="TextBox 81"/>
          <p:cNvSpPr txBox="1"/>
          <p:nvPr userDrawn="1"/>
        </p:nvSpPr>
        <p:spPr bwMode="gray">
          <a:xfrm>
            <a:off x="2665288" y="4746408"/>
            <a:ext cx="8091319" cy="923330"/>
          </a:xfrm>
          <a:prstGeom prst="rect">
            <a:avLst/>
          </a:prstGeom>
          <a:noFill/>
        </p:spPr>
        <p:txBody>
          <a:bodyPr wrap="none" rtlCol="0" anchor="ctr">
            <a:spAutoFit/>
          </a:bodyPr>
          <a:lstStyle/>
          <a:p>
            <a:pPr algn="ctr"/>
            <a:r>
              <a:rPr lang="en-GB" sz="5400" b="1" dirty="0">
                <a:solidFill>
                  <a:schemeClr val="bg1"/>
                </a:solidFill>
                <a:latin typeface="Segoe UI" panose="020B0502040204020203" pitchFamily="34" charset="0"/>
              </a:rPr>
              <a:t>Drawing guides markers</a:t>
            </a:r>
          </a:p>
        </p:txBody>
      </p:sp>
      <p:sp>
        <p:nvSpPr>
          <p:cNvPr id="83" name="TextBox 82"/>
          <p:cNvSpPr txBox="1"/>
          <p:nvPr userDrawn="1"/>
        </p:nvSpPr>
        <p:spPr>
          <a:xfrm>
            <a:off x="2725896" y="5666552"/>
            <a:ext cx="7970102" cy="353486"/>
          </a:xfrm>
          <a:prstGeom prst="rect">
            <a:avLst/>
          </a:prstGeom>
          <a:noFill/>
        </p:spPr>
        <p:txBody>
          <a:bodyPr wrap="square" lIns="72000" tIns="36000" rIns="72000" bIns="36000" rtlCol="0">
            <a:spAutoFit/>
          </a:bodyPr>
          <a:lstStyle/>
          <a:p>
            <a:pPr algn="ctr">
              <a:lnSpc>
                <a:spcPct val="110000"/>
              </a:lnSpc>
              <a:spcBef>
                <a:spcPts val="2400"/>
              </a:spcBef>
              <a:buClr>
                <a:schemeClr val="bg2"/>
              </a:buClr>
            </a:pPr>
            <a:r>
              <a:rPr lang="en-GB" sz="1800" dirty="0">
                <a:solidFill>
                  <a:schemeClr val="bg1"/>
                </a:solidFill>
              </a:rPr>
              <a:t>Use these markers to realign</a:t>
            </a:r>
            <a:r>
              <a:rPr lang="en-GB" sz="1800" baseline="0" dirty="0">
                <a:solidFill>
                  <a:schemeClr val="bg1"/>
                </a:solidFill>
              </a:rPr>
              <a:t> guides</a:t>
            </a:r>
            <a:endParaRPr lang="en-GB" sz="1800" dirty="0">
              <a:solidFill>
                <a:schemeClr val="bg1"/>
              </a:solidFill>
            </a:endParaRPr>
          </a:p>
        </p:txBody>
      </p:sp>
      <p:cxnSp>
        <p:nvCxnSpPr>
          <p:cNvPr id="84" name="Straight Connector 83"/>
          <p:cNvCxnSpPr/>
          <p:nvPr userDrawn="1"/>
        </p:nvCxnSpPr>
        <p:spPr>
          <a:xfrm>
            <a:off x="575313" y="6457501"/>
            <a:ext cx="12327516" cy="0"/>
          </a:xfrm>
          <a:prstGeom prst="line">
            <a:avLst/>
          </a:prstGeom>
          <a:ln w="12700">
            <a:solidFill>
              <a:schemeClr val="bg1"/>
            </a:solidFill>
            <a:prstDash val="sysDash"/>
          </a:ln>
        </p:spPr>
        <p:style>
          <a:lnRef idx="1">
            <a:schemeClr val="accent1"/>
          </a:lnRef>
          <a:fillRef idx="0">
            <a:schemeClr val="accent1"/>
          </a:fillRef>
          <a:effectRef idx="0">
            <a:schemeClr val="accent1"/>
          </a:effectRef>
          <a:fontRef idx="minor">
            <a:schemeClr val="tx1"/>
          </a:fontRef>
        </p:style>
      </p:cxnSp>
      <p:sp>
        <p:nvSpPr>
          <p:cNvPr id="85" name="Isosceles Triangle 84"/>
          <p:cNvSpPr/>
          <p:nvPr userDrawn="1"/>
        </p:nvSpPr>
        <p:spPr bwMode="gray">
          <a:xfrm rot="10800000" flipH="1">
            <a:off x="6626729" y="6360090"/>
            <a:ext cx="167059" cy="72010"/>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44000" tIns="72000" rIns="144000" bIns="72000" numCol="1" spcCol="0" rtlCol="0" fromWordArt="0" anchor="ctr" anchorCtr="0" forceAA="0" compatLnSpc="1">
            <a:prstTxWarp prst="textNoShape">
              <a:avLst/>
            </a:prstTxWarp>
            <a:noAutofit/>
          </a:bodyPr>
          <a:lstStyle/>
          <a:p>
            <a:pPr algn="ctr">
              <a:lnSpc>
                <a:spcPct val="110000"/>
              </a:lnSpc>
              <a:spcBef>
                <a:spcPts val="2400"/>
              </a:spcBef>
              <a:buClr>
                <a:schemeClr val="bg2"/>
              </a:buClr>
            </a:pPr>
            <a:endParaRPr lang="en-GB" sz="2000" dirty="0">
              <a:solidFill>
                <a:schemeClr val="bg1"/>
              </a:solidFill>
            </a:endParaRPr>
          </a:p>
        </p:txBody>
      </p:sp>
      <p:sp>
        <p:nvSpPr>
          <p:cNvPr id="86" name="TextBox 85"/>
          <p:cNvSpPr txBox="1"/>
          <p:nvPr userDrawn="1"/>
        </p:nvSpPr>
        <p:spPr>
          <a:xfrm>
            <a:off x="5675771" y="6078434"/>
            <a:ext cx="2071298" cy="275836"/>
          </a:xfrm>
          <a:prstGeom prst="rect">
            <a:avLst/>
          </a:prstGeom>
          <a:noFill/>
        </p:spPr>
        <p:txBody>
          <a:bodyPr wrap="square" lIns="72000" tIns="36000" rIns="72000" bIns="36000" rtlCol="0">
            <a:spAutoFit/>
          </a:bodyPr>
          <a:lstStyle/>
          <a:p>
            <a:pPr algn="ctr">
              <a:lnSpc>
                <a:spcPct val="110000"/>
              </a:lnSpc>
              <a:spcBef>
                <a:spcPts val="2400"/>
              </a:spcBef>
              <a:buClr>
                <a:schemeClr val="bg2"/>
              </a:buClr>
            </a:pPr>
            <a:r>
              <a:rPr lang="en-GB" sz="1200" dirty="0">
                <a:solidFill>
                  <a:schemeClr val="bg1"/>
                </a:solidFill>
              </a:rPr>
              <a:t>End</a:t>
            </a:r>
            <a:r>
              <a:rPr lang="en-GB" sz="1200" baseline="0" dirty="0">
                <a:solidFill>
                  <a:schemeClr val="bg1"/>
                </a:solidFill>
              </a:rPr>
              <a:t> of page</a:t>
            </a:r>
            <a:endParaRPr lang="en-GB" sz="1200" dirty="0">
              <a:solidFill>
                <a:schemeClr val="bg1"/>
              </a:solidFill>
            </a:endParaRPr>
          </a:p>
        </p:txBody>
      </p:sp>
      <p:sp>
        <p:nvSpPr>
          <p:cNvPr id="87" name="TextBox 86"/>
          <p:cNvSpPr txBox="1"/>
          <p:nvPr userDrawn="1"/>
        </p:nvSpPr>
        <p:spPr>
          <a:xfrm>
            <a:off x="5674609" y="136966"/>
            <a:ext cx="2071298" cy="275836"/>
          </a:xfrm>
          <a:prstGeom prst="rect">
            <a:avLst/>
          </a:prstGeom>
          <a:noFill/>
        </p:spPr>
        <p:txBody>
          <a:bodyPr wrap="square" lIns="72000" tIns="36000" rIns="72000" bIns="36000" rtlCol="0">
            <a:spAutoFit/>
          </a:bodyPr>
          <a:lstStyle/>
          <a:p>
            <a:pPr algn="ctr">
              <a:lnSpc>
                <a:spcPct val="110000"/>
              </a:lnSpc>
              <a:spcBef>
                <a:spcPts val="2400"/>
              </a:spcBef>
              <a:buClr>
                <a:schemeClr val="bg2"/>
              </a:buClr>
            </a:pPr>
            <a:r>
              <a:rPr lang="en-GB" sz="1200" dirty="0">
                <a:solidFill>
                  <a:schemeClr val="bg1"/>
                </a:solidFill>
              </a:rPr>
              <a:t>Chapter markers here</a:t>
            </a:r>
          </a:p>
        </p:txBody>
      </p:sp>
      <p:sp>
        <p:nvSpPr>
          <p:cNvPr id="88" name="Isosceles Triangle 87"/>
          <p:cNvSpPr/>
          <p:nvPr userDrawn="1"/>
        </p:nvSpPr>
        <p:spPr bwMode="gray">
          <a:xfrm rot="10800000" flipH="1">
            <a:off x="5783783" y="235754"/>
            <a:ext cx="167059" cy="72010"/>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44000" tIns="72000" rIns="144000" bIns="72000" numCol="1" spcCol="0" rtlCol="0" fromWordArt="0" anchor="ctr" anchorCtr="0" forceAA="0" compatLnSpc="1">
            <a:prstTxWarp prst="textNoShape">
              <a:avLst/>
            </a:prstTxWarp>
            <a:noAutofit/>
          </a:bodyPr>
          <a:lstStyle/>
          <a:p>
            <a:pPr algn="ctr">
              <a:lnSpc>
                <a:spcPct val="110000"/>
              </a:lnSpc>
              <a:spcBef>
                <a:spcPts val="2400"/>
              </a:spcBef>
              <a:buClr>
                <a:schemeClr val="bg2"/>
              </a:buClr>
            </a:pPr>
            <a:endParaRPr lang="en-GB" sz="2000" dirty="0">
              <a:solidFill>
                <a:schemeClr val="bg1"/>
              </a:solidFill>
            </a:endParaRPr>
          </a:p>
        </p:txBody>
      </p:sp>
      <p:sp>
        <p:nvSpPr>
          <p:cNvPr id="89" name="Isosceles Triangle 88"/>
          <p:cNvSpPr/>
          <p:nvPr userDrawn="1"/>
        </p:nvSpPr>
        <p:spPr bwMode="gray">
          <a:xfrm rot="10800000" flipH="1">
            <a:off x="7439967" y="235754"/>
            <a:ext cx="167059" cy="72010"/>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44000" tIns="72000" rIns="144000" bIns="72000" numCol="1" spcCol="0" rtlCol="0" fromWordArt="0" anchor="ctr" anchorCtr="0" forceAA="0" compatLnSpc="1">
            <a:prstTxWarp prst="textNoShape">
              <a:avLst/>
            </a:prstTxWarp>
            <a:noAutofit/>
          </a:bodyPr>
          <a:lstStyle/>
          <a:p>
            <a:pPr algn="ctr">
              <a:lnSpc>
                <a:spcPct val="110000"/>
              </a:lnSpc>
              <a:spcBef>
                <a:spcPts val="2400"/>
              </a:spcBef>
              <a:buClr>
                <a:schemeClr val="bg2"/>
              </a:buClr>
            </a:pPr>
            <a:endParaRPr lang="en-GB" sz="2000" dirty="0">
              <a:solidFill>
                <a:schemeClr val="bg1"/>
              </a:solidFill>
            </a:endParaRPr>
          </a:p>
        </p:txBody>
      </p:sp>
      <p:cxnSp>
        <p:nvCxnSpPr>
          <p:cNvPr id="90" name="Straight Connector 89"/>
          <p:cNvCxnSpPr/>
          <p:nvPr userDrawn="1"/>
        </p:nvCxnSpPr>
        <p:spPr>
          <a:xfrm>
            <a:off x="589978" y="360577"/>
            <a:ext cx="12300670" cy="0"/>
          </a:xfrm>
          <a:prstGeom prst="line">
            <a:avLst/>
          </a:prstGeom>
          <a:ln w="12700">
            <a:solidFill>
              <a:schemeClr val="bg1"/>
            </a:solidFill>
            <a:prstDash val="sys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72827370"/>
      </p:ext>
    </p:extLst>
  </p:cSld>
  <p:clrMapOvr>
    <a:masterClrMapping/>
  </p:clrMapOvr>
  <p:transition>
    <p:fade/>
  </p:transition>
</p:sldLayout>
</file>

<file path=ppt/slideLayouts/slideLayout53.xml><?xml version="1.0" encoding="utf-8"?>
<p:sldLayout xmlns:a="http://schemas.openxmlformats.org/drawingml/2006/main" xmlns:r="http://schemas.openxmlformats.org/officeDocument/2006/relationships" xmlns:p="http://schemas.openxmlformats.org/presentationml/2006/main" showMasterSp="0" userDrawn="1">
  <p:cSld name="Presentation - Statement">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bwMode="gray">
          <a:xfrm>
            <a:off x="837933" y="3481391"/>
            <a:ext cx="11763919" cy="598488"/>
          </a:xfrm>
          <a:noFill/>
        </p:spPr>
        <p:txBody>
          <a:bodyPr wrap="square" anchor="ctr"/>
          <a:lstStyle>
            <a:lvl1pPr>
              <a:defRPr sz="5400"/>
            </a:lvl1pPr>
          </a:lstStyle>
          <a:p>
            <a:r>
              <a:rPr lang="en-US" dirty="0"/>
              <a:t>Click to add statement</a:t>
            </a:r>
            <a:endParaRPr lang="en-GB" dirty="0"/>
          </a:p>
        </p:txBody>
      </p:sp>
      <p:sp>
        <p:nvSpPr>
          <p:cNvPr id="24" name="Frame 23"/>
          <p:cNvSpPr/>
          <p:nvPr userDrawn="1"/>
        </p:nvSpPr>
        <p:spPr bwMode="gray">
          <a:xfrm>
            <a:off x="0" y="-167"/>
            <a:ext cx="13439775" cy="7561430"/>
          </a:xfrm>
          <a:prstGeom prst="frame">
            <a:avLst>
              <a:gd name="adj1" fmla="val 2381"/>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dirty="0">
              <a:solidFill>
                <a:schemeClr val="tx1"/>
              </a:solidFill>
              <a:latin typeface="Segoe UI Light" panose="020B0502040204020203" pitchFamily="34" charset="0"/>
            </a:endParaRPr>
          </a:p>
        </p:txBody>
      </p:sp>
      <p:sp>
        <p:nvSpPr>
          <p:cNvPr id="9" name="TextBox 8"/>
          <p:cNvSpPr txBox="1"/>
          <p:nvPr userDrawn="1"/>
        </p:nvSpPr>
        <p:spPr bwMode="gray">
          <a:xfrm>
            <a:off x="546249" y="7380295"/>
            <a:ext cx="6153435" cy="180975"/>
          </a:xfrm>
          <a:prstGeom prst="rect">
            <a:avLst/>
          </a:prstGeom>
          <a:noFill/>
        </p:spPr>
        <p:txBody>
          <a:bodyPr wrap="none" lIns="0" tIns="0" rIns="0" bIns="0" rtlCol="0" anchor="ctr">
            <a:noAutofit/>
          </a:bodyPr>
          <a:lstStyle/>
          <a:p>
            <a:r>
              <a:rPr lang="en-GB" sz="700" dirty="0">
                <a:solidFill>
                  <a:schemeClr val="tx1"/>
                </a:solidFill>
                <a:latin typeface="Segoe UI Light" panose="020B0502040204020203" pitchFamily="34" charset="0"/>
              </a:rPr>
              <a:t>Document Name Here  |  Month 2016</a:t>
            </a:r>
            <a:r>
              <a:rPr lang="en-GB" sz="700" baseline="0" dirty="0">
                <a:solidFill>
                  <a:schemeClr val="tx1"/>
                </a:solidFill>
                <a:latin typeface="Segoe UI Light" panose="020B0502040204020203" pitchFamily="34" charset="0"/>
              </a:rPr>
              <a:t> </a:t>
            </a:r>
            <a:r>
              <a:rPr lang="en-GB" sz="700" dirty="0">
                <a:solidFill>
                  <a:schemeClr val="tx1"/>
                </a:solidFill>
                <a:latin typeface="Segoe UI Light" panose="020B0502040204020203" pitchFamily="34" charset="0"/>
              </a:rPr>
              <a:t>|  Version 1  |  Public  |  Internal Use Only  |  Confidential  |  Strictly  Confidential (DELETE CLASSIFICATION)</a:t>
            </a:r>
          </a:p>
        </p:txBody>
      </p:sp>
      <p:sp>
        <p:nvSpPr>
          <p:cNvPr id="6" name="TextBox 5"/>
          <p:cNvSpPr txBox="1"/>
          <p:nvPr userDrawn="1"/>
        </p:nvSpPr>
        <p:spPr>
          <a:xfrm>
            <a:off x="12856690" y="7399656"/>
            <a:ext cx="426079" cy="140423"/>
          </a:xfrm>
          <a:prstGeom prst="rect">
            <a:avLst/>
          </a:prstGeom>
          <a:noFill/>
        </p:spPr>
        <p:txBody>
          <a:bodyPr wrap="square" lIns="0" tIns="0" rIns="0" bIns="0" rtlCol="0">
            <a:spAutoFit/>
          </a:bodyPr>
          <a:lstStyle/>
          <a:p>
            <a:pPr algn="r">
              <a:lnSpc>
                <a:spcPct val="110000"/>
              </a:lnSpc>
              <a:spcBef>
                <a:spcPts val="2760"/>
              </a:spcBef>
              <a:buClr>
                <a:schemeClr val="bg2"/>
              </a:buClr>
            </a:pPr>
            <a:fld id="{08492756-E806-4604-9C5F-A6997CE6540C}" type="slidenum">
              <a:rPr lang="en-GB" sz="900" smtClean="0">
                <a:solidFill>
                  <a:schemeClr val="tx1"/>
                </a:solidFill>
                <a:latin typeface="Segoe UI Light" panose="020B0502040204020203" pitchFamily="34" charset="0"/>
              </a:rPr>
              <a:pPr algn="r">
                <a:lnSpc>
                  <a:spcPct val="110000"/>
                </a:lnSpc>
                <a:spcBef>
                  <a:spcPts val="2760"/>
                </a:spcBef>
                <a:buClr>
                  <a:schemeClr val="bg2"/>
                </a:buClr>
              </a:pPr>
              <a:t>‹#›</a:t>
            </a:fld>
            <a:endParaRPr lang="en-GB" sz="900" dirty="0" err="1">
              <a:solidFill>
                <a:schemeClr val="tx1"/>
              </a:solidFill>
              <a:latin typeface="Segoe UI Light" panose="020B0502040204020203" pitchFamily="34" charset="0"/>
            </a:endParaRPr>
          </a:p>
        </p:txBody>
      </p:sp>
    </p:spTree>
    <p:extLst>
      <p:ext uri="{BB962C8B-B14F-4D97-AF65-F5344CB8AC3E}">
        <p14:creationId xmlns:p14="http://schemas.microsoft.com/office/powerpoint/2010/main" val="3664375271"/>
      </p:ext>
    </p:extLst>
  </p:cSld>
  <p:clrMapOvr>
    <a:masterClrMapping/>
  </p:clrMapOvr>
  <p:transition>
    <p:fade/>
  </p:transition>
</p:sldLayout>
</file>

<file path=ppt/slideLayouts/slideLayout54.xml><?xml version="1.0" encoding="utf-8"?>
<p:sldLayout xmlns:a="http://schemas.openxmlformats.org/drawingml/2006/main" xmlns:r="http://schemas.openxmlformats.org/officeDocument/2006/relationships" xmlns:p="http://schemas.openxmlformats.org/presentationml/2006/main" showMasterSp="0" userDrawn="1">
  <p:cSld name="1_Presentation - Cover - Full Image">
    <p:bg>
      <p:bgPr>
        <a:solidFill>
          <a:schemeClr val="bg1"/>
        </a:solidFill>
        <a:effectLst/>
      </p:bgPr>
    </p:bg>
    <p:spTree>
      <p:nvGrpSpPr>
        <p:cNvPr id="1" name=""/>
        <p:cNvGrpSpPr/>
        <p:nvPr/>
      </p:nvGrpSpPr>
      <p:grpSpPr>
        <a:xfrm>
          <a:off x="0" y="0"/>
          <a:ext cx="0" cy="0"/>
          <a:chOff x="0" y="0"/>
          <a:chExt cx="0" cy="0"/>
        </a:xfrm>
      </p:grpSpPr>
      <p:sp>
        <p:nvSpPr>
          <p:cNvPr id="5" name="Picture Placeholder 4"/>
          <p:cNvSpPr>
            <a:spLocks noGrp="1"/>
          </p:cNvSpPr>
          <p:nvPr>
            <p:ph type="pic" sz="quarter" idx="11" hasCustomPrompt="1"/>
          </p:nvPr>
        </p:nvSpPr>
        <p:spPr>
          <a:xfrm>
            <a:off x="227455" y="179388"/>
            <a:ext cx="12984866" cy="7200900"/>
          </a:xfrm>
          <a:solidFill>
            <a:schemeClr val="tx1"/>
          </a:solidFill>
        </p:spPr>
        <p:txBody>
          <a:bodyPr>
            <a:normAutofit/>
          </a:bodyPr>
          <a:lstStyle>
            <a:lvl1pPr>
              <a:defRPr sz="1600" baseline="0">
                <a:solidFill>
                  <a:schemeClr val="bg1"/>
                </a:solidFill>
              </a:defRPr>
            </a:lvl1pPr>
          </a:lstStyle>
          <a:p>
            <a:r>
              <a:rPr lang="en-GB" dirty="0"/>
              <a:t>Click icon to place image (or select frame and copy/paste image into it)</a:t>
            </a:r>
          </a:p>
        </p:txBody>
      </p:sp>
      <p:sp>
        <p:nvSpPr>
          <p:cNvPr id="3" name="Subtitle 2"/>
          <p:cNvSpPr>
            <a:spLocks noGrp="1"/>
          </p:cNvSpPr>
          <p:nvPr>
            <p:ph type="subTitle" idx="1" hasCustomPrompt="1"/>
          </p:nvPr>
        </p:nvSpPr>
        <p:spPr bwMode="gray">
          <a:xfrm>
            <a:off x="694054" y="4194212"/>
            <a:ext cx="6030800" cy="478968"/>
          </a:xfrm>
          <a:solidFill>
            <a:schemeClr val="accent2"/>
          </a:solidFill>
        </p:spPr>
        <p:txBody>
          <a:bodyPr wrap="none" lIns="72000" tIns="36000" rIns="72000" bIns="36000" rtlCol="0" anchor="t">
            <a:spAutoFit/>
          </a:bodyPr>
          <a:lstStyle>
            <a:lvl1pPr marL="0" indent="0">
              <a:buNone/>
              <a:defRPr lang="en-GB" sz="2400" b="1" baseline="0" dirty="0" smtClean="0">
                <a:solidFill>
                  <a:schemeClr val="bg1"/>
                </a:solidFill>
                <a:latin typeface="+mj-lt"/>
              </a:defRPr>
            </a:lvl1pPr>
          </a:lstStyle>
          <a:p>
            <a:pPr lvl="0">
              <a:spcBef>
                <a:spcPct val="0"/>
              </a:spcBef>
            </a:pPr>
            <a:r>
              <a:rPr lang="en-US" dirty="0"/>
              <a:t>Click to edit subtitle Click to add subtitle</a:t>
            </a:r>
            <a:endParaRPr lang="en-GB" dirty="0"/>
          </a:p>
        </p:txBody>
      </p:sp>
      <p:sp>
        <p:nvSpPr>
          <p:cNvPr id="69" name="Text Placeholder 68"/>
          <p:cNvSpPr>
            <a:spLocks noGrp="1"/>
          </p:cNvSpPr>
          <p:nvPr>
            <p:ph type="body" sz="quarter" idx="10" hasCustomPrompt="1"/>
          </p:nvPr>
        </p:nvSpPr>
        <p:spPr bwMode="gray">
          <a:xfrm>
            <a:off x="694053" y="4798059"/>
            <a:ext cx="6153435" cy="1080000"/>
          </a:xfrm>
        </p:spPr>
        <p:txBody>
          <a:bodyPr wrap="square" lIns="0" tIns="0" rIns="0" bIns="0">
            <a:noAutofit/>
          </a:bodyPr>
          <a:lstStyle>
            <a:lvl1pPr marL="0" indent="0">
              <a:spcBef>
                <a:spcPts val="1200"/>
              </a:spcBef>
              <a:buNone/>
              <a:defRPr sz="1600">
                <a:solidFill>
                  <a:schemeClr val="bg1"/>
                </a:solidFill>
              </a:defRPr>
            </a:lvl1pPr>
            <a:lvl2pPr marL="457200" indent="0">
              <a:buNone/>
              <a:defRPr>
                <a:solidFill>
                  <a:schemeClr val="bg1"/>
                </a:solidFill>
              </a:defRPr>
            </a:lvl2pPr>
            <a:lvl3pPr marL="914400" indent="0">
              <a:buNone/>
              <a:defRPr>
                <a:solidFill>
                  <a:schemeClr val="bg1"/>
                </a:solidFill>
              </a:defRPr>
            </a:lvl3pPr>
            <a:lvl4pPr marL="1371600" indent="0">
              <a:buNone/>
              <a:defRPr>
                <a:solidFill>
                  <a:schemeClr val="bg1"/>
                </a:solidFill>
              </a:defRPr>
            </a:lvl4pPr>
            <a:lvl5pPr marL="1828800" indent="0">
              <a:buNone/>
              <a:defRPr>
                <a:solidFill>
                  <a:schemeClr val="bg1"/>
                </a:solidFill>
              </a:defRPr>
            </a:lvl5pPr>
          </a:lstStyle>
          <a:p>
            <a:pPr lvl="0"/>
            <a:r>
              <a:rPr lang="en-US" dirty="0"/>
              <a:t>Click to add text</a:t>
            </a:r>
            <a:endParaRPr lang="en-GB" dirty="0"/>
          </a:p>
        </p:txBody>
      </p:sp>
      <p:sp>
        <p:nvSpPr>
          <p:cNvPr id="2" name="Title 1"/>
          <p:cNvSpPr>
            <a:spLocks noGrp="1"/>
          </p:cNvSpPr>
          <p:nvPr>
            <p:ph type="ctrTitle" hasCustomPrompt="1"/>
          </p:nvPr>
        </p:nvSpPr>
        <p:spPr bwMode="gray">
          <a:xfrm>
            <a:off x="694054" y="3310965"/>
            <a:ext cx="3256835" cy="781171"/>
          </a:xfrm>
          <a:solidFill>
            <a:schemeClr val="accent3"/>
          </a:solidFill>
        </p:spPr>
        <p:txBody>
          <a:bodyPr vert="horz" wrap="none" lIns="72000" tIns="18000" rIns="72000" bIns="18000" rtlCol="0" anchor="b">
            <a:spAutoFit/>
          </a:bodyPr>
          <a:lstStyle>
            <a:lvl1pPr>
              <a:defRPr lang="en-GB" sz="4400" baseline="0" dirty="0"/>
            </a:lvl1pPr>
          </a:lstStyle>
          <a:p>
            <a:pPr marL="0" lvl="0" indent="0" algn="l">
              <a:lnSpc>
                <a:spcPct val="110000"/>
              </a:lnSpc>
              <a:spcBef>
                <a:spcPct val="0"/>
              </a:spcBef>
              <a:spcAft>
                <a:spcPts val="600"/>
              </a:spcAft>
              <a:buClr>
                <a:schemeClr val="bg2"/>
              </a:buClr>
              <a:buFontTx/>
            </a:pPr>
            <a:r>
              <a:rPr lang="en-US" dirty="0"/>
              <a:t>with image.</a:t>
            </a:r>
            <a:endParaRPr lang="en-GB" dirty="0"/>
          </a:p>
        </p:txBody>
      </p:sp>
      <p:sp>
        <p:nvSpPr>
          <p:cNvPr id="158" name="Frame 157"/>
          <p:cNvSpPr/>
          <p:nvPr userDrawn="1"/>
        </p:nvSpPr>
        <p:spPr bwMode="gray">
          <a:xfrm>
            <a:off x="0" y="-167"/>
            <a:ext cx="13439775" cy="7561430"/>
          </a:xfrm>
          <a:prstGeom prst="frame">
            <a:avLst>
              <a:gd name="adj1" fmla="val 2381"/>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dirty="0">
              <a:solidFill>
                <a:schemeClr val="tx1"/>
              </a:solidFill>
              <a:latin typeface="Segoe UI Light" panose="020B0502040204020203" pitchFamily="34" charset="0"/>
            </a:endParaRPr>
          </a:p>
        </p:txBody>
      </p:sp>
      <p:sp>
        <p:nvSpPr>
          <p:cNvPr id="12" name="TextBox 11"/>
          <p:cNvSpPr txBox="1"/>
          <p:nvPr userDrawn="1"/>
        </p:nvSpPr>
        <p:spPr bwMode="gray">
          <a:xfrm>
            <a:off x="536724" y="7380289"/>
            <a:ext cx="6153435" cy="180975"/>
          </a:xfrm>
          <a:prstGeom prst="rect">
            <a:avLst/>
          </a:prstGeom>
          <a:noFill/>
        </p:spPr>
        <p:txBody>
          <a:bodyPr wrap="none" lIns="0" tIns="0" rIns="0" bIns="0" rtlCol="0" anchor="ctr">
            <a:noAutofit/>
          </a:bodyPr>
          <a:lstStyle/>
          <a:p>
            <a:r>
              <a:rPr lang="en-GB" sz="700" dirty="0">
                <a:solidFill>
                  <a:schemeClr val="tx1"/>
                </a:solidFill>
                <a:latin typeface="Segoe UI Light" panose="020B0502040204020203" pitchFamily="34" charset="0"/>
              </a:rPr>
              <a:t>Document Name Here  |  Month 2016</a:t>
            </a:r>
            <a:r>
              <a:rPr lang="en-GB" sz="700" baseline="0" dirty="0">
                <a:solidFill>
                  <a:schemeClr val="tx1"/>
                </a:solidFill>
                <a:latin typeface="Segoe UI Light" panose="020B0502040204020203" pitchFamily="34" charset="0"/>
              </a:rPr>
              <a:t> </a:t>
            </a:r>
            <a:r>
              <a:rPr lang="en-GB" sz="700" dirty="0">
                <a:solidFill>
                  <a:schemeClr val="tx1"/>
                </a:solidFill>
                <a:latin typeface="Segoe UI Light" panose="020B0502040204020203" pitchFamily="34" charset="0"/>
              </a:rPr>
              <a:t>|  Version 1  |  Public  |  Internal Use Only  |  Confidential  |  Strictly  Confidential (DELETE CLASSIFICATION)</a:t>
            </a:r>
          </a:p>
        </p:txBody>
      </p:sp>
      <p:sp>
        <p:nvSpPr>
          <p:cNvPr id="6" name="Text Placeholder 5"/>
          <p:cNvSpPr>
            <a:spLocks noGrp="1"/>
          </p:cNvSpPr>
          <p:nvPr>
            <p:ph type="body" sz="quarter" idx="13" hasCustomPrompt="1"/>
          </p:nvPr>
        </p:nvSpPr>
        <p:spPr>
          <a:xfrm>
            <a:off x="694335" y="2377793"/>
            <a:ext cx="2698990" cy="781171"/>
          </a:xfrm>
          <a:solidFill>
            <a:schemeClr val="accent3"/>
          </a:solidFill>
        </p:spPr>
        <p:txBody>
          <a:bodyPr wrap="none" lIns="72000" tIns="18000" rIns="72000" bIns="18000" rtlCol="0" anchor="b">
            <a:spAutoFit/>
          </a:bodyPr>
          <a:lstStyle>
            <a:lvl1pPr marL="0" indent="0">
              <a:buFontTx/>
              <a:buNone/>
              <a:defRPr lang="en-GB" sz="4400" b="1" baseline="0" dirty="0">
                <a:solidFill>
                  <a:schemeClr val="bg1"/>
                </a:solidFill>
                <a:latin typeface="+mj-lt"/>
              </a:defRPr>
            </a:lvl1pPr>
          </a:lstStyle>
          <a:p>
            <a:pPr marL="0" lvl="0">
              <a:spcBef>
                <a:spcPct val="0"/>
              </a:spcBef>
              <a:buNone/>
            </a:pPr>
            <a:r>
              <a:rPr lang="en-US" dirty="0"/>
              <a:t>Title slide</a:t>
            </a:r>
            <a:endParaRPr lang="en-GB" dirty="0"/>
          </a:p>
        </p:txBody>
      </p:sp>
      <p:sp>
        <p:nvSpPr>
          <p:cNvPr id="14" name="TextBox 13"/>
          <p:cNvSpPr txBox="1"/>
          <p:nvPr userDrawn="1"/>
        </p:nvSpPr>
        <p:spPr>
          <a:xfrm>
            <a:off x="12856690" y="7399656"/>
            <a:ext cx="426079" cy="140423"/>
          </a:xfrm>
          <a:prstGeom prst="rect">
            <a:avLst/>
          </a:prstGeom>
          <a:noFill/>
        </p:spPr>
        <p:txBody>
          <a:bodyPr wrap="square" lIns="0" tIns="0" rIns="0" bIns="0" rtlCol="0">
            <a:spAutoFit/>
          </a:bodyPr>
          <a:lstStyle/>
          <a:p>
            <a:pPr algn="r">
              <a:lnSpc>
                <a:spcPct val="110000"/>
              </a:lnSpc>
              <a:spcBef>
                <a:spcPts val="2760"/>
              </a:spcBef>
              <a:buClr>
                <a:schemeClr val="bg2"/>
              </a:buClr>
            </a:pPr>
            <a:fld id="{08492756-E806-4604-9C5F-A6997CE6540C}" type="slidenum">
              <a:rPr lang="en-GB" sz="900" smtClean="0">
                <a:solidFill>
                  <a:schemeClr val="tx1"/>
                </a:solidFill>
                <a:latin typeface="Segoe UI Light" panose="020B0502040204020203" pitchFamily="34" charset="0"/>
              </a:rPr>
              <a:pPr algn="r">
                <a:lnSpc>
                  <a:spcPct val="110000"/>
                </a:lnSpc>
                <a:spcBef>
                  <a:spcPts val="2760"/>
                </a:spcBef>
                <a:buClr>
                  <a:schemeClr val="bg2"/>
                </a:buClr>
              </a:pPr>
              <a:t>‹#›</a:t>
            </a:fld>
            <a:endParaRPr lang="en-GB" sz="900" dirty="0" err="1">
              <a:solidFill>
                <a:schemeClr val="tx1"/>
              </a:solidFill>
              <a:latin typeface="Segoe UI Light" panose="020B0502040204020203" pitchFamily="34" charset="0"/>
            </a:endParaRPr>
          </a:p>
        </p:txBody>
      </p:sp>
      <p:pic>
        <p:nvPicPr>
          <p:cNvPr id="11" name="Picture 10"/>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52674" y="6923314"/>
            <a:ext cx="2043116" cy="385535"/>
          </a:xfrm>
          <a:prstGeom prst="rect">
            <a:avLst/>
          </a:prstGeom>
        </p:spPr>
      </p:pic>
    </p:spTree>
    <p:extLst>
      <p:ext uri="{BB962C8B-B14F-4D97-AF65-F5344CB8AC3E}">
        <p14:creationId xmlns:p14="http://schemas.microsoft.com/office/powerpoint/2010/main" val="3576820296"/>
      </p:ext>
    </p:extLst>
  </p:cSld>
  <p:clrMapOvr>
    <a:masterClrMapping/>
  </p:clrMapOvr>
  <p:transition>
    <p:fade/>
  </p:transition>
</p:sldLayout>
</file>

<file path=ppt/slideLayouts/slideLayout55.xml><?xml version="1.0" encoding="utf-8"?>
<p:sldLayout xmlns:a="http://schemas.openxmlformats.org/drawingml/2006/main" xmlns:r="http://schemas.openxmlformats.org/officeDocument/2006/relationships" xmlns:p="http://schemas.openxmlformats.org/presentationml/2006/main" userDrawn="1">
  <p:cSld name="Presentation - Title, Subtitle, Full Page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bwMode="gray">
          <a:xfrm>
            <a:off x="687183" y="764997"/>
            <a:ext cx="3368453" cy="562137"/>
          </a:xfrm>
          <a:solidFill>
            <a:srgbClr val="F57B29"/>
          </a:solidFill>
        </p:spPr>
        <p:txBody>
          <a:bodyPr tIns="18000" bIns="18000"/>
          <a:lstStyle>
            <a:lvl1pPr algn="l">
              <a:defRPr>
                <a:latin typeface="+mj-lt"/>
              </a:defRPr>
            </a:lvl1pPr>
          </a:lstStyle>
          <a:p>
            <a:r>
              <a:rPr lang="en-US" dirty="0"/>
              <a:t>Click to edit title</a:t>
            </a:r>
            <a:endParaRPr lang="en-GB" dirty="0"/>
          </a:p>
        </p:txBody>
      </p:sp>
      <p:sp>
        <p:nvSpPr>
          <p:cNvPr id="4" name="Content Placeholder 3"/>
          <p:cNvSpPr>
            <a:spLocks noGrp="1"/>
          </p:cNvSpPr>
          <p:nvPr>
            <p:ph sz="quarter" idx="15"/>
          </p:nvPr>
        </p:nvSpPr>
        <p:spPr>
          <a:xfrm>
            <a:off x="694336" y="1963739"/>
            <a:ext cx="12059086" cy="468312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0" name="Text Placeholder 8"/>
          <p:cNvSpPr>
            <a:spLocks noGrp="1"/>
          </p:cNvSpPr>
          <p:nvPr>
            <p:ph type="body" sz="quarter" idx="16" hasCustomPrompt="1"/>
          </p:nvPr>
        </p:nvSpPr>
        <p:spPr>
          <a:xfrm>
            <a:off x="694337" y="1408819"/>
            <a:ext cx="3465611" cy="406265"/>
          </a:xfrm>
          <a:solidFill>
            <a:schemeClr val="tx2"/>
          </a:solidFill>
        </p:spPr>
        <p:txBody>
          <a:bodyPr vert="horz" wrap="none" lIns="72000" tIns="0" rIns="72000" bIns="0" rtlCol="0">
            <a:spAutoFit/>
          </a:bodyPr>
          <a:lstStyle>
            <a:lvl1pPr marL="273050" indent="-273050">
              <a:buNone/>
              <a:defRPr lang="en-US" sz="2400" b="1" dirty="0" smtClean="0">
                <a:solidFill>
                  <a:schemeClr val="bg1"/>
                </a:solidFill>
                <a:latin typeface="+mj-lt"/>
              </a:defRPr>
            </a:lvl1pPr>
          </a:lstStyle>
          <a:p>
            <a:pPr marL="0" lvl="0" indent="0">
              <a:spcBef>
                <a:spcPts val="300"/>
              </a:spcBef>
              <a:spcAft>
                <a:spcPts val="300"/>
              </a:spcAft>
            </a:pPr>
            <a:r>
              <a:rPr lang="en-US" dirty="0"/>
              <a:t>Subtitle text (optional)</a:t>
            </a:r>
          </a:p>
        </p:txBody>
      </p:sp>
    </p:spTree>
    <p:extLst>
      <p:ext uri="{BB962C8B-B14F-4D97-AF65-F5344CB8AC3E}">
        <p14:creationId xmlns:p14="http://schemas.microsoft.com/office/powerpoint/2010/main" val="1289244463"/>
      </p:ext>
    </p:extLst>
  </p:cSld>
  <p:clrMapOvr>
    <a:masterClrMapping/>
  </p:clrMapOvr>
  <p:transition>
    <p:fade/>
  </p:transition>
</p:sldLayout>
</file>

<file path=ppt/slideLayouts/slideLayout56.xml><?xml version="1.0" encoding="utf-8"?>
<p:sldLayout xmlns:a="http://schemas.openxmlformats.org/drawingml/2006/main" xmlns:r="http://schemas.openxmlformats.org/officeDocument/2006/relationships" xmlns:p="http://schemas.openxmlformats.org/presentationml/2006/main" userDrawn="1">
  <p:cSld name="Report - Title, Subtitle, Full Page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bwMode="gray">
          <a:xfrm>
            <a:off x="697682" y="1046023"/>
            <a:ext cx="9855805" cy="634840"/>
          </a:xfrm>
        </p:spPr>
        <p:txBody>
          <a:bodyPr/>
          <a:lstStyle>
            <a:lvl1pPr algn="l">
              <a:defRPr b="1" baseline="0"/>
            </a:lvl1pPr>
          </a:lstStyle>
          <a:p>
            <a:r>
              <a:rPr lang="en-US" dirty="0"/>
              <a:t>Click to edit                                                          title</a:t>
            </a:r>
            <a:endParaRPr lang="en-GB" dirty="0"/>
          </a:p>
        </p:txBody>
      </p:sp>
      <p:sp>
        <p:nvSpPr>
          <p:cNvPr id="4" name="Content Placeholder 3"/>
          <p:cNvSpPr>
            <a:spLocks noGrp="1"/>
          </p:cNvSpPr>
          <p:nvPr>
            <p:ph sz="quarter" idx="11"/>
          </p:nvPr>
        </p:nvSpPr>
        <p:spPr>
          <a:xfrm>
            <a:off x="694336" y="2124447"/>
            <a:ext cx="12059086" cy="4338266"/>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8" name="Text Placeholder 7"/>
          <p:cNvSpPr>
            <a:spLocks noGrp="1"/>
          </p:cNvSpPr>
          <p:nvPr>
            <p:ph type="body" sz="quarter" idx="12" hasCustomPrompt="1"/>
          </p:nvPr>
        </p:nvSpPr>
        <p:spPr>
          <a:xfrm>
            <a:off x="688387" y="1682530"/>
            <a:ext cx="2882246" cy="304699"/>
          </a:xfrm>
          <a:solidFill>
            <a:srgbClr val="71B2C9"/>
          </a:solidFill>
        </p:spPr>
        <p:txBody>
          <a:bodyPr vert="horz" wrap="none" lIns="72000" tIns="0" rIns="72000" bIns="0" rtlCol="0">
            <a:spAutoFit/>
          </a:bodyPr>
          <a:lstStyle>
            <a:lvl1pPr>
              <a:buFontTx/>
              <a:buNone/>
              <a:defRPr lang="en-GB" sz="1800" b="1" dirty="0">
                <a:solidFill>
                  <a:schemeClr val="bg1"/>
                </a:solidFill>
                <a:latin typeface="+mj-lt"/>
              </a:defRPr>
            </a:lvl1pPr>
          </a:lstStyle>
          <a:p>
            <a:pPr marL="0" lvl="0" indent="0">
              <a:spcBef>
                <a:spcPts val="300"/>
              </a:spcBef>
              <a:spcAft>
                <a:spcPts val="300"/>
              </a:spcAft>
              <a:buNone/>
            </a:pPr>
            <a:r>
              <a:rPr lang="en-US" dirty="0"/>
              <a:t>Click to </a:t>
            </a:r>
            <a:r>
              <a:rPr lang="en-US" dirty="0" err="1"/>
              <a:t>ejdit</a:t>
            </a:r>
            <a:r>
              <a:rPr lang="en-US" dirty="0"/>
              <a:t> Master text.</a:t>
            </a:r>
            <a:endParaRPr lang="en-GB" dirty="0"/>
          </a:p>
        </p:txBody>
      </p:sp>
    </p:spTree>
    <p:extLst>
      <p:ext uri="{BB962C8B-B14F-4D97-AF65-F5344CB8AC3E}">
        <p14:creationId xmlns:p14="http://schemas.microsoft.com/office/powerpoint/2010/main" val="3516408632"/>
      </p:ext>
    </p:extLst>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Fly 4 - Double Image">
    <p:bg>
      <p:bgPr>
        <a:solidFill>
          <a:schemeClr val="bg2"/>
        </a:solidFill>
        <a:effectLst/>
      </p:bgPr>
    </p:bg>
    <p:spTree>
      <p:nvGrpSpPr>
        <p:cNvPr id="1" name=""/>
        <p:cNvGrpSpPr/>
        <p:nvPr/>
      </p:nvGrpSpPr>
      <p:grpSpPr>
        <a:xfrm>
          <a:off x="0" y="0"/>
          <a:ext cx="0" cy="0"/>
          <a:chOff x="0" y="0"/>
          <a:chExt cx="0" cy="0"/>
        </a:xfrm>
      </p:grpSpPr>
      <p:sp>
        <p:nvSpPr>
          <p:cNvPr id="16" name="Rectangle 6"/>
          <p:cNvSpPr/>
          <p:nvPr userDrawn="1"/>
        </p:nvSpPr>
        <p:spPr bwMode="gray">
          <a:xfrm>
            <a:off x="0" y="5"/>
            <a:ext cx="13439775" cy="7561263"/>
          </a:xfrm>
          <a:custGeom>
            <a:avLst/>
            <a:gdLst/>
            <a:ahLst/>
            <a:cxnLst/>
            <a:rect l="l" t="t" r="r" b="b"/>
            <a:pathLst>
              <a:path w="13439775" h="7561263">
                <a:moveTo>
                  <a:pt x="180000" y="180001"/>
                </a:moveTo>
                <a:lnTo>
                  <a:pt x="180000" y="7381263"/>
                </a:lnTo>
                <a:lnTo>
                  <a:pt x="13259775" y="7381263"/>
                </a:lnTo>
                <a:lnTo>
                  <a:pt x="13259775" y="180001"/>
                </a:lnTo>
                <a:close/>
                <a:moveTo>
                  <a:pt x="0" y="0"/>
                </a:moveTo>
                <a:lnTo>
                  <a:pt x="180000" y="0"/>
                </a:lnTo>
                <a:lnTo>
                  <a:pt x="180000" y="1"/>
                </a:lnTo>
                <a:lnTo>
                  <a:pt x="13259775" y="1"/>
                </a:lnTo>
                <a:lnTo>
                  <a:pt x="13259775" y="0"/>
                </a:lnTo>
                <a:lnTo>
                  <a:pt x="13439775" y="0"/>
                </a:lnTo>
                <a:lnTo>
                  <a:pt x="13439775" y="7381263"/>
                </a:lnTo>
                <a:lnTo>
                  <a:pt x="13439775" y="7561263"/>
                </a:lnTo>
                <a:lnTo>
                  <a:pt x="13259775" y="7561263"/>
                </a:lnTo>
                <a:lnTo>
                  <a:pt x="180000" y="7561263"/>
                </a:lnTo>
                <a:lnTo>
                  <a:pt x="90001" y="7561263"/>
                </a:lnTo>
                <a:lnTo>
                  <a:pt x="0" y="756126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44000" tIns="72000" rIns="144000" bIns="72000" numCol="1" spcCol="0" rtlCol="0" fromWordArt="0" anchor="ctr" anchorCtr="0" forceAA="0" compatLnSpc="1">
            <a:prstTxWarp prst="textNoShape">
              <a:avLst/>
            </a:prstTxWarp>
            <a:noAutofit/>
          </a:bodyPr>
          <a:lstStyle/>
          <a:p>
            <a:pPr algn="ctr">
              <a:lnSpc>
                <a:spcPct val="110000"/>
              </a:lnSpc>
              <a:spcBef>
                <a:spcPts val="2400"/>
              </a:spcBef>
              <a:buClr>
                <a:schemeClr val="bg2"/>
              </a:buClr>
            </a:pPr>
            <a:endParaRPr lang="en-GB" sz="2000" dirty="0">
              <a:solidFill>
                <a:schemeClr val="bg1"/>
              </a:solidFill>
            </a:endParaRPr>
          </a:p>
        </p:txBody>
      </p:sp>
      <p:sp>
        <p:nvSpPr>
          <p:cNvPr id="5" name="Rectangle 4"/>
          <p:cNvSpPr/>
          <p:nvPr userDrawn="1"/>
        </p:nvSpPr>
        <p:spPr bwMode="gray">
          <a:xfrm>
            <a:off x="6731861" y="79403"/>
            <a:ext cx="6594655" cy="733441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65638" tIns="82819" rIns="165638" bIns="82819" numCol="1" spcCol="0" rtlCol="0" fromWordArt="0" anchor="ctr" anchorCtr="0" forceAA="0" compatLnSpc="1">
            <a:prstTxWarp prst="textNoShape">
              <a:avLst/>
            </a:prstTxWarp>
            <a:noAutofit/>
          </a:bodyPr>
          <a:lstStyle/>
          <a:p>
            <a:pPr algn="ctr">
              <a:lnSpc>
                <a:spcPct val="110000"/>
              </a:lnSpc>
              <a:spcBef>
                <a:spcPts val="2760"/>
              </a:spcBef>
              <a:buClr>
                <a:schemeClr val="bg2"/>
              </a:buClr>
            </a:pPr>
            <a:endParaRPr lang="en-GB" sz="3200" dirty="0" err="1">
              <a:solidFill>
                <a:schemeClr val="bg1"/>
              </a:solidFill>
              <a:latin typeface="Segoe UI Light" panose="020B0502040204020203" pitchFamily="34" charset="0"/>
            </a:endParaRPr>
          </a:p>
        </p:txBody>
      </p:sp>
      <p:sp>
        <p:nvSpPr>
          <p:cNvPr id="69" name="Text Placeholder 68"/>
          <p:cNvSpPr>
            <a:spLocks noGrp="1"/>
          </p:cNvSpPr>
          <p:nvPr>
            <p:ph type="body" sz="quarter" idx="10" hasCustomPrompt="1"/>
          </p:nvPr>
        </p:nvSpPr>
        <p:spPr bwMode="black">
          <a:xfrm>
            <a:off x="556812" y="3959925"/>
            <a:ext cx="5877987" cy="2682175"/>
          </a:xfrm>
        </p:spPr>
        <p:txBody>
          <a:bodyPr wrap="square" lIns="0" tIns="0" rIns="0" bIns="0">
            <a:noAutofit/>
          </a:bodyPr>
          <a:lstStyle>
            <a:lvl1pPr marL="0" indent="0">
              <a:spcBef>
                <a:spcPts val="1380"/>
              </a:spcBef>
              <a:buNone/>
              <a:defRPr sz="1900">
                <a:solidFill>
                  <a:schemeClr val="bg1"/>
                </a:solidFill>
              </a:defRPr>
            </a:lvl1pPr>
            <a:lvl2pPr marL="525902" indent="0">
              <a:buNone/>
              <a:defRPr>
                <a:solidFill>
                  <a:schemeClr val="bg1"/>
                </a:solidFill>
              </a:defRPr>
            </a:lvl2pPr>
            <a:lvl3pPr marL="1051802" indent="0">
              <a:buNone/>
              <a:defRPr>
                <a:solidFill>
                  <a:schemeClr val="bg1"/>
                </a:solidFill>
              </a:defRPr>
            </a:lvl3pPr>
            <a:lvl4pPr marL="1577704" indent="0">
              <a:buNone/>
              <a:defRPr>
                <a:solidFill>
                  <a:schemeClr val="bg1"/>
                </a:solidFill>
              </a:defRPr>
            </a:lvl4pPr>
            <a:lvl5pPr marL="2103606" indent="0">
              <a:buNone/>
              <a:defRPr>
                <a:solidFill>
                  <a:schemeClr val="bg1"/>
                </a:solidFill>
              </a:defRPr>
            </a:lvl5pPr>
          </a:lstStyle>
          <a:p>
            <a:pPr lvl="0"/>
            <a:r>
              <a:rPr lang="en-US" dirty="0"/>
              <a:t>Click to add text</a:t>
            </a:r>
            <a:endParaRPr lang="en-GB" dirty="0"/>
          </a:p>
        </p:txBody>
      </p:sp>
      <p:sp>
        <p:nvSpPr>
          <p:cNvPr id="4" name="Rectangle 3"/>
          <p:cNvSpPr/>
          <p:nvPr userDrawn="1"/>
        </p:nvSpPr>
        <p:spPr bwMode="gray">
          <a:xfrm>
            <a:off x="6629887" y="161215"/>
            <a:ext cx="180001" cy="720994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65638" tIns="82819" rIns="165638" bIns="82819" numCol="1" spcCol="0" rtlCol="0" fromWordArt="0" anchor="ctr" anchorCtr="0" forceAA="0" compatLnSpc="1">
            <a:prstTxWarp prst="textNoShape">
              <a:avLst/>
            </a:prstTxWarp>
            <a:noAutofit/>
          </a:bodyPr>
          <a:lstStyle/>
          <a:p>
            <a:pPr algn="ctr">
              <a:lnSpc>
                <a:spcPct val="110000"/>
              </a:lnSpc>
              <a:spcBef>
                <a:spcPts val="2760"/>
              </a:spcBef>
              <a:buClr>
                <a:schemeClr val="bg2"/>
              </a:buClr>
            </a:pPr>
            <a:endParaRPr lang="en-GB" sz="3200" dirty="0" err="1">
              <a:solidFill>
                <a:schemeClr val="bg1"/>
              </a:solidFill>
              <a:latin typeface="Segoe UI Light" panose="020B0502040204020203" pitchFamily="34" charset="0"/>
            </a:endParaRPr>
          </a:p>
        </p:txBody>
      </p:sp>
      <p:sp>
        <p:nvSpPr>
          <p:cNvPr id="28" name="Picture Placeholder 7"/>
          <p:cNvSpPr>
            <a:spLocks noGrp="1"/>
          </p:cNvSpPr>
          <p:nvPr>
            <p:ph type="pic" sz="quarter" idx="13" hasCustomPrompt="1"/>
          </p:nvPr>
        </p:nvSpPr>
        <p:spPr>
          <a:xfrm>
            <a:off x="6809888" y="3866361"/>
            <a:ext cx="6444256" cy="3511581"/>
          </a:xfrm>
          <a:solidFill>
            <a:schemeClr val="bg1">
              <a:lumMod val="95000"/>
            </a:schemeClr>
          </a:solidFill>
        </p:spPr>
        <p:txBody>
          <a:bodyPr>
            <a:normAutofit/>
          </a:bodyPr>
          <a:lstStyle>
            <a:lvl1pPr marL="0" indent="0">
              <a:buNone/>
              <a:defRPr sz="2800" baseline="0"/>
            </a:lvl1pPr>
          </a:lstStyle>
          <a:p>
            <a:r>
              <a:rPr lang="en-GB" dirty="0"/>
              <a:t>A picture can be inserted here, it can be left blank or it can be filled in another colour</a:t>
            </a:r>
          </a:p>
        </p:txBody>
      </p:sp>
      <p:sp>
        <p:nvSpPr>
          <p:cNvPr id="35" name="Picture Placeholder 7"/>
          <p:cNvSpPr>
            <a:spLocks noGrp="1"/>
          </p:cNvSpPr>
          <p:nvPr>
            <p:ph type="pic" sz="quarter" idx="14" hasCustomPrompt="1"/>
          </p:nvPr>
        </p:nvSpPr>
        <p:spPr>
          <a:xfrm>
            <a:off x="6809888" y="180234"/>
            <a:ext cx="6444256" cy="3530401"/>
          </a:xfrm>
          <a:solidFill>
            <a:schemeClr val="bg1">
              <a:lumMod val="95000"/>
            </a:schemeClr>
          </a:solidFill>
        </p:spPr>
        <p:txBody>
          <a:bodyPr>
            <a:normAutofit/>
          </a:bodyPr>
          <a:lstStyle>
            <a:lvl1pPr marL="0" indent="0">
              <a:buNone/>
              <a:defRPr sz="2800" baseline="0"/>
            </a:lvl1pPr>
          </a:lstStyle>
          <a:p>
            <a:r>
              <a:rPr lang="en-GB" dirty="0"/>
              <a:t>A picture can be inserted here, it can be left blank or it can be filled in another colour</a:t>
            </a:r>
          </a:p>
        </p:txBody>
      </p:sp>
      <p:sp>
        <p:nvSpPr>
          <p:cNvPr id="6" name="Rectangle 5"/>
          <p:cNvSpPr/>
          <p:nvPr userDrawn="1"/>
        </p:nvSpPr>
        <p:spPr bwMode="gray">
          <a:xfrm>
            <a:off x="6759693" y="3690631"/>
            <a:ext cx="6566822" cy="180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211651" tIns="105826" rIns="211651" bIns="105826" numCol="1" spcCol="0" rtlCol="0" fromWordArt="0" anchor="ctr" anchorCtr="0" forceAA="0" compatLnSpc="1">
            <a:prstTxWarp prst="textNoShape">
              <a:avLst/>
            </a:prstTxWarp>
            <a:noAutofit/>
          </a:bodyPr>
          <a:lstStyle/>
          <a:p>
            <a:pPr algn="ctr">
              <a:lnSpc>
                <a:spcPct val="110000"/>
              </a:lnSpc>
              <a:spcBef>
                <a:spcPts val="3528"/>
              </a:spcBef>
              <a:buClr>
                <a:schemeClr val="bg2"/>
              </a:buClr>
            </a:pPr>
            <a:endParaRPr lang="en-GB" sz="2900" dirty="0">
              <a:solidFill>
                <a:schemeClr val="bg1"/>
              </a:solidFill>
            </a:endParaRPr>
          </a:p>
        </p:txBody>
      </p:sp>
      <p:sp>
        <p:nvSpPr>
          <p:cNvPr id="17" name="Title 1"/>
          <p:cNvSpPr>
            <a:spLocks noGrp="1"/>
          </p:cNvSpPr>
          <p:nvPr>
            <p:ph type="ctrTitle" hasCustomPrompt="1"/>
          </p:nvPr>
        </p:nvSpPr>
        <p:spPr bwMode="gray">
          <a:xfrm>
            <a:off x="556812" y="2604113"/>
            <a:ext cx="2320089" cy="598488"/>
          </a:xfrm>
          <a:solidFill>
            <a:srgbClr val="F57B29"/>
          </a:solidFill>
        </p:spPr>
        <p:txBody>
          <a:bodyPr wrap="none" lIns="82819" tIns="72000" rIns="82819" bIns="0" rtlCol="0" anchor="ctr">
            <a:spAutoFit/>
          </a:bodyPr>
          <a:lstStyle>
            <a:lvl1pPr algn="l">
              <a:defRPr lang="en-GB" dirty="0"/>
            </a:lvl1pPr>
          </a:lstStyle>
          <a:p>
            <a:pPr marL="0" lvl="0" indent="0" algn="l">
              <a:spcBef>
                <a:spcPct val="20000"/>
              </a:spcBef>
              <a:buFont typeface="Arial" panose="020B0604020202020204" pitchFamily="34" charset="0"/>
            </a:pPr>
            <a:r>
              <a:rPr lang="en-US" dirty="0"/>
              <a:t>Fly style 4</a:t>
            </a:r>
            <a:endParaRPr lang="en-GB" dirty="0"/>
          </a:p>
        </p:txBody>
      </p:sp>
      <p:sp>
        <p:nvSpPr>
          <p:cNvPr id="18" name="Text Placeholder 5"/>
          <p:cNvSpPr>
            <a:spLocks noGrp="1"/>
          </p:cNvSpPr>
          <p:nvPr>
            <p:ph type="body" sz="quarter" idx="12" hasCustomPrompt="1"/>
          </p:nvPr>
        </p:nvSpPr>
        <p:spPr>
          <a:xfrm>
            <a:off x="556809" y="3313433"/>
            <a:ext cx="3468056" cy="525785"/>
          </a:xfrm>
          <a:solidFill>
            <a:schemeClr val="tx2"/>
          </a:solidFill>
        </p:spPr>
        <p:txBody>
          <a:bodyPr wrap="none" lIns="72000" tIns="0" bIns="0">
            <a:spAutoFit/>
          </a:bodyPr>
          <a:lstStyle>
            <a:lvl1pPr marL="0" indent="0">
              <a:lnSpc>
                <a:spcPts val="4100"/>
              </a:lnSpc>
              <a:spcBef>
                <a:spcPts val="600"/>
              </a:spcBef>
              <a:spcAft>
                <a:spcPts val="0"/>
              </a:spcAft>
              <a:buNone/>
              <a:defRPr sz="2800" b="1">
                <a:solidFill>
                  <a:schemeClr val="bg1"/>
                </a:solidFill>
                <a:latin typeface="+mj-lt"/>
              </a:defRPr>
            </a:lvl1pPr>
            <a:lvl2pPr marL="525902" indent="0">
              <a:buNone/>
              <a:defRPr/>
            </a:lvl2pPr>
            <a:lvl3pPr marL="1051804" indent="0">
              <a:buNone/>
              <a:defRPr/>
            </a:lvl3pPr>
            <a:lvl4pPr marL="1577706" indent="0">
              <a:buNone/>
              <a:defRPr/>
            </a:lvl4pPr>
            <a:lvl5pPr marL="2103606" indent="0">
              <a:buNone/>
              <a:defRPr/>
            </a:lvl5pPr>
          </a:lstStyle>
          <a:p>
            <a:pPr lvl="0"/>
            <a:r>
              <a:rPr lang="en-US" dirty="0"/>
              <a:t>Click to edit subtitle</a:t>
            </a:r>
          </a:p>
        </p:txBody>
      </p:sp>
      <p:sp>
        <p:nvSpPr>
          <p:cNvPr id="21" name="TextBox 20"/>
          <p:cNvSpPr txBox="1"/>
          <p:nvPr userDrawn="1"/>
        </p:nvSpPr>
        <p:spPr bwMode="gray">
          <a:xfrm>
            <a:off x="555179" y="7377947"/>
            <a:ext cx="6153433" cy="180975"/>
          </a:xfrm>
          <a:prstGeom prst="rect">
            <a:avLst/>
          </a:prstGeom>
          <a:noFill/>
        </p:spPr>
        <p:txBody>
          <a:bodyPr wrap="none" lIns="0" tIns="0" rIns="0" bIns="0" rtlCol="0" anchor="ctr">
            <a:noAutofit/>
          </a:bodyPr>
          <a:lstStyle/>
          <a:p>
            <a:r>
              <a:rPr lang="en-GB" sz="700" dirty="0">
                <a:solidFill>
                  <a:schemeClr val="tx1"/>
                </a:solidFill>
                <a:latin typeface="+mn-lt"/>
              </a:rPr>
              <a:t>Document Name Here  |  Month 2016</a:t>
            </a:r>
            <a:r>
              <a:rPr lang="en-GB" sz="700" baseline="0" dirty="0">
                <a:solidFill>
                  <a:schemeClr val="tx1"/>
                </a:solidFill>
                <a:latin typeface="+mn-lt"/>
              </a:rPr>
              <a:t> </a:t>
            </a:r>
            <a:r>
              <a:rPr lang="en-GB" sz="700" dirty="0">
                <a:solidFill>
                  <a:schemeClr val="tx1"/>
                </a:solidFill>
                <a:latin typeface="+mn-lt"/>
              </a:rPr>
              <a:t>|  Version 1  |  Public  |  Internal Use Only  |  Confidential  |  Strictly  Confidential (DELETE CLASSIFICATION)</a:t>
            </a:r>
          </a:p>
        </p:txBody>
      </p:sp>
      <p:sp>
        <p:nvSpPr>
          <p:cNvPr id="15" name="TextBox 14"/>
          <p:cNvSpPr txBox="1"/>
          <p:nvPr userDrawn="1"/>
        </p:nvSpPr>
        <p:spPr>
          <a:xfrm>
            <a:off x="12856690" y="7399656"/>
            <a:ext cx="426079" cy="140423"/>
          </a:xfrm>
          <a:prstGeom prst="rect">
            <a:avLst/>
          </a:prstGeom>
          <a:noFill/>
        </p:spPr>
        <p:txBody>
          <a:bodyPr wrap="square" lIns="0" tIns="0" rIns="0" bIns="0" rtlCol="0">
            <a:spAutoFit/>
          </a:bodyPr>
          <a:lstStyle/>
          <a:p>
            <a:pPr algn="r">
              <a:lnSpc>
                <a:spcPct val="110000"/>
              </a:lnSpc>
              <a:spcBef>
                <a:spcPts val="2760"/>
              </a:spcBef>
              <a:buClr>
                <a:schemeClr val="bg2"/>
              </a:buClr>
            </a:pPr>
            <a:fld id="{08492756-E806-4604-9C5F-A6997CE6540C}" type="slidenum">
              <a:rPr lang="en-GB" sz="900" smtClean="0">
                <a:solidFill>
                  <a:schemeClr val="tx1"/>
                </a:solidFill>
                <a:latin typeface="Segoe UI Light" panose="020B0502040204020203" pitchFamily="34" charset="0"/>
              </a:rPr>
              <a:pPr algn="r">
                <a:lnSpc>
                  <a:spcPct val="110000"/>
                </a:lnSpc>
                <a:spcBef>
                  <a:spcPts val="2760"/>
                </a:spcBef>
                <a:buClr>
                  <a:schemeClr val="bg2"/>
                </a:buClr>
              </a:pPr>
              <a:t>‹#›</a:t>
            </a:fld>
            <a:endParaRPr lang="en-GB" sz="900" dirty="0" err="1">
              <a:solidFill>
                <a:schemeClr val="tx1"/>
              </a:solidFill>
              <a:latin typeface="Segoe UI Light" panose="020B0502040204020203" pitchFamily="34" charset="0"/>
            </a:endParaRPr>
          </a:p>
        </p:txBody>
      </p:sp>
      <p:pic>
        <p:nvPicPr>
          <p:cNvPr id="14" name="Picture 1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52674" y="6923314"/>
            <a:ext cx="2043116" cy="385535"/>
          </a:xfrm>
          <a:prstGeom prst="rect">
            <a:avLst/>
          </a:prstGeom>
        </p:spPr>
      </p:pic>
    </p:spTree>
    <p:extLst>
      <p:ext uri="{BB962C8B-B14F-4D97-AF65-F5344CB8AC3E}">
        <p14:creationId xmlns:p14="http://schemas.microsoft.com/office/powerpoint/2010/main" val="43922582"/>
      </p:ext>
    </p:extLst>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Fly - v5">
    <p:bg>
      <p:bgPr>
        <a:solidFill>
          <a:schemeClr val="bg2"/>
        </a:solidFill>
        <a:effectLst/>
      </p:bgPr>
    </p:bg>
    <p:spTree>
      <p:nvGrpSpPr>
        <p:cNvPr id="1" name=""/>
        <p:cNvGrpSpPr/>
        <p:nvPr/>
      </p:nvGrpSpPr>
      <p:grpSpPr>
        <a:xfrm>
          <a:off x="0" y="0"/>
          <a:ext cx="0" cy="0"/>
          <a:chOff x="0" y="0"/>
          <a:chExt cx="0" cy="0"/>
        </a:xfrm>
      </p:grpSpPr>
      <p:sp>
        <p:nvSpPr>
          <p:cNvPr id="4" name="Rectangle 3"/>
          <p:cNvSpPr/>
          <p:nvPr userDrawn="1"/>
        </p:nvSpPr>
        <p:spPr bwMode="gray">
          <a:xfrm>
            <a:off x="179389" y="179387"/>
            <a:ext cx="13101024" cy="360116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65638" tIns="82819" rIns="165638" bIns="82819" numCol="1" spcCol="0" rtlCol="0" fromWordArt="0" anchor="ctr" anchorCtr="0" forceAA="0" compatLnSpc="1">
            <a:prstTxWarp prst="textNoShape">
              <a:avLst/>
            </a:prstTxWarp>
            <a:noAutofit/>
          </a:bodyPr>
          <a:lstStyle/>
          <a:p>
            <a:pPr algn="ctr">
              <a:lnSpc>
                <a:spcPct val="110000"/>
              </a:lnSpc>
              <a:spcBef>
                <a:spcPts val="2760"/>
              </a:spcBef>
              <a:buClr>
                <a:schemeClr val="bg2"/>
              </a:buClr>
            </a:pPr>
            <a:endParaRPr lang="en-GB" sz="3200" dirty="0" err="1">
              <a:solidFill>
                <a:schemeClr val="bg1"/>
              </a:solidFill>
              <a:latin typeface="Segoe UI Light" panose="020B0502040204020203" pitchFamily="34" charset="0"/>
            </a:endParaRPr>
          </a:p>
        </p:txBody>
      </p:sp>
      <p:sp>
        <p:nvSpPr>
          <p:cNvPr id="69" name="Text Placeholder 68"/>
          <p:cNvSpPr>
            <a:spLocks noGrp="1"/>
          </p:cNvSpPr>
          <p:nvPr>
            <p:ph type="body" sz="quarter" idx="10" hasCustomPrompt="1"/>
          </p:nvPr>
        </p:nvSpPr>
        <p:spPr bwMode="black">
          <a:xfrm>
            <a:off x="556806" y="5474337"/>
            <a:ext cx="12361600" cy="1167769"/>
          </a:xfrm>
        </p:spPr>
        <p:txBody>
          <a:bodyPr wrap="square" lIns="82819" tIns="41410" rIns="82819" bIns="41410">
            <a:normAutofit/>
          </a:bodyPr>
          <a:lstStyle>
            <a:lvl1pPr marL="0" indent="0">
              <a:spcBef>
                <a:spcPts val="1380"/>
              </a:spcBef>
              <a:buNone/>
              <a:defRPr sz="1900">
                <a:solidFill>
                  <a:schemeClr val="bg1"/>
                </a:solidFill>
              </a:defRPr>
            </a:lvl1pPr>
            <a:lvl2pPr marL="525902" indent="0">
              <a:buNone/>
              <a:defRPr>
                <a:solidFill>
                  <a:schemeClr val="bg1"/>
                </a:solidFill>
              </a:defRPr>
            </a:lvl2pPr>
            <a:lvl3pPr marL="1051802" indent="0">
              <a:buNone/>
              <a:defRPr>
                <a:solidFill>
                  <a:schemeClr val="bg1"/>
                </a:solidFill>
              </a:defRPr>
            </a:lvl3pPr>
            <a:lvl4pPr marL="1577704" indent="0">
              <a:buNone/>
              <a:defRPr>
                <a:solidFill>
                  <a:schemeClr val="bg1"/>
                </a:solidFill>
              </a:defRPr>
            </a:lvl4pPr>
            <a:lvl5pPr marL="2103606" indent="0">
              <a:buNone/>
              <a:defRPr>
                <a:solidFill>
                  <a:schemeClr val="bg1"/>
                </a:solidFill>
              </a:defRPr>
            </a:lvl5pPr>
          </a:lstStyle>
          <a:p>
            <a:pPr lvl="0"/>
            <a:r>
              <a:rPr lang="en-US" dirty="0"/>
              <a:t>Click to add text</a:t>
            </a:r>
            <a:endParaRPr lang="en-GB" dirty="0"/>
          </a:p>
        </p:txBody>
      </p:sp>
      <p:sp>
        <p:nvSpPr>
          <p:cNvPr id="8" name="Picture Placeholder 7"/>
          <p:cNvSpPr>
            <a:spLocks noGrp="1"/>
          </p:cNvSpPr>
          <p:nvPr>
            <p:ph type="pic" sz="quarter" idx="11" hasCustomPrompt="1"/>
          </p:nvPr>
        </p:nvSpPr>
        <p:spPr>
          <a:xfrm>
            <a:off x="179391" y="179388"/>
            <a:ext cx="13079411" cy="3511243"/>
          </a:xfrm>
          <a:solidFill>
            <a:schemeClr val="bg1">
              <a:lumMod val="95000"/>
            </a:schemeClr>
          </a:solidFill>
        </p:spPr>
        <p:txBody>
          <a:bodyPr>
            <a:normAutofit/>
          </a:bodyPr>
          <a:lstStyle>
            <a:lvl1pPr marL="0" indent="0">
              <a:buNone/>
              <a:defRPr sz="1600" baseline="0"/>
            </a:lvl1pPr>
          </a:lstStyle>
          <a:p>
            <a:r>
              <a:rPr lang="en-GB" dirty="0"/>
              <a:t>Picture placeholder – insert image here</a:t>
            </a:r>
          </a:p>
        </p:txBody>
      </p:sp>
      <p:sp>
        <p:nvSpPr>
          <p:cNvPr id="11" name="Rectangle 6"/>
          <p:cNvSpPr/>
          <p:nvPr userDrawn="1"/>
        </p:nvSpPr>
        <p:spPr bwMode="gray">
          <a:xfrm>
            <a:off x="0" y="5"/>
            <a:ext cx="13439775" cy="7561263"/>
          </a:xfrm>
          <a:custGeom>
            <a:avLst/>
            <a:gdLst/>
            <a:ahLst/>
            <a:cxnLst/>
            <a:rect l="l" t="t" r="r" b="b"/>
            <a:pathLst>
              <a:path w="13439775" h="7561263">
                <a:moveTo>
                  <a:pt x="180000" y="180001"/>
                </a:moveTo>
                <a:lnTo>
                  <a:pt x="180000" y="7381263"/>
                </a:lnTo>
                <a:lnTo>
                  <a:pt x="13259775" y="7381263"/>
                </a:lnTo>
                <a:lnTo>
                  <a:pt x="13259775" y="180001"/>
                </a:lnTo>
                <a:close/>
                <a:moveTo>
                  <a:pt x="0" y="0"/>
                </a:moveTo>
                <a:lnTo>
                  <a:pt x="180000" y="0"/>
                </a:lnTo>
                <a:lnTo>
                  <a:pt x="180000" y="1"/>
                </a:lnTo>
                <a:lnTo>
                  <a:pt x="13259775" y="1"/>
                </a:lnTo>
                <a:lnTo>
                  <a:pt x="13259775" y="0"/>
                </a:lnTo>
                <a:lnTo>
                  <a:pt x="13439775" y="0"/>
                </a:lnTo>
                <a:lnTo>
                  <a:pt x="13439775" y="7381263"/>
                </a:lnTo>
                <a:lnTo>
                  <a:pt x="13439775" y="7561263"/>
                </a:lnTo>
                <a:lnTo>
                  <a:pt x="13259775" y="7561263"/>
                </a:lnTo>
                <a:lnTo>
                  <a:pt x="180000" y="7561263"/>
                </a:lnTo>
                <a:lnTo>
                  <a:pt x="90001" y="7561263"/>
                </a:lnTo>
                <a:lnTo>
                  <a:pt x="0" y="756126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44000" tIns="72000" rIns="144000" bIns="72000" numCol="1" spcCol="0" rtlCol="0" fromWordArt="0" anchor="ctr" anchorCtr="0" forceAA="0" compatLnSpc="1">
            <a:prstTxWarp prst="textNoShape">
              <a:avLst/>
            </a:prstTxWarp>
            <a:noAutofit/>
          </a:bodyPr>
          <a:lstStyle/>
          <a:p>
            <a:pPr algn="ctr">
              <a:lnSpc>
                <a:spcPct val="110000"/>
              </a:lnSpc>
              <a:spcBef>
                <a:spcPts val="2400"/>
              </a:spcBef>
              <a:buClr>
                <a:schemeClr val="bg2"/>
              </a:buClr>
            </a:pPr>
            <a:endParaRPr lang="en-GB" sz="2000" dirty="0">
              <a:solidFill>
                <a:schemeClr val="bg1"/>
              </a:solidFill>
            </a:endParaRPr>
          </a:p>
        </p:txBody>
      </p:sp>
      <p:sp>
        <p:nvSpPr>
          <p:cNvPr id="19" name="Title 1"/>
          <p:cNvSpPr>
            <a:spLocks noGrp="1"/>
          </p:cNvSpPr>
          <p:nvPr>
            <p:ph type="ctrTitle" hasCustomPrompt="1"/>
          </p:nvPr>
        </p:nvSpPr>
        <p:spPr bwMode="gray">
          <a:xfrm>
            <a:off x="556812" y="4094552"/>
            <a:ext cx="3756187" cy="598488"/>
          </a:xfrm>
          <a:solidFill>
            <a:srgbClr val="F57B29"/>
          </a:solidFill>
        </p:spPr>
        <p:txBody>
          <a:bodyPr wrap="none" lIns="82819" tIns="72000" rIns="82819" bIns="0" rtlCol="0" anchor="ctr">
            <a:spAutoFit/>
          </a:bodyPr>
          <a:lstStyle>
            <a:lvl1pPr algn="l">
              <a:defRPr lang="en-GB" dirty="0"/>
            </a:lvl1pPr>
          </a:lstStyle>
          <a:p>
            <a:pPr marL="0" lvl="0" indent="0" algn="l">
              <a:spcBef>
                <a:spcPct val="20000"/>
              </a:spcBef>
              <a:buFont typeface="Arial" panose="020B0604020202020204" pitchFamily="34" charset="0"/>
            </a:pPr>
            <a:r>
              <a:rPr lang="en-US" dirty="0"/>
              <a:t>Click to edit title</a:t>
            </a:r>
            <a:endParaRPr lang="en-GB" dirty="0"/>
          </a:p>
        </p:txBody>
      </p:sp>
      <p:sp>
        <p:nvSpPr>
          <p:cNvPr id="20" name="Text Placeholder 5"/>
          <p:cNvSpPr>
            <a:spLocks noGrp="1"/>
          </p:cNvSpPr>
          <p:nvPr>
            <p:ph type="body" sz="quarter" idx="12" hasCustomPrompt="1"/>
          </p:nvPr>
        </p:nvSpPr>
        <p:spPr>
          <a:xfrm>
            <a:off x="556809" y="4803872"/>
            <a:ext cx="3468056" cy="525785"/>
          </a:xfrm>
          <a:solidFill>
            <a:schemeClr val="tx2"/>
          </a:solidFill>
        </p:spPr>
        <p:txBody>
          <a:bodyPr wrap="none" lIns="72000" tIns="0" bIns="0">
            <a:spAutoFit/>
          </a:bodyPr>
          <a:lstStyle>
            <a:lvl1pPr marL="0" indent="0">
              <a:lnSpc>
                <a:spcPts val="4100"/>
              </a:lnSpc>
              <a:spcBef>
                <a:spcPts val="600"/>
              </a:spcBef>
              <a:spcAft>
                <a:spcPts val="0"/>
              </a:spcAft>
              <a:buNone/>
              <a:defRPr sz="2800" b="1">
                <a:solidFill>
                  <a:schemeClr val="bg1"/>
                </a:solidFill>
                <a:latin typeface="+mj-lt"/>
              </a:defRPr>
            </a:lvl1pPr>
            <a:lvl2pPr marL="525902" indent="0">
              <a:buNone/>
              <a:defRPr/>
            </a:lvl2pPr>
            <a:lvl3pPr marL="1051804" indent="0">
              <a:buNone/>
              <a:defRPr/>
            </a:lvl3pPr>
            <a:lvl4pPr marL="1577706" indent="0">
              <a:buNone/>
              <a:defRPr/>
            </a:lvl4pPr>
            <a:lvl5pPr marL="2103606" indent="0">
              <a:buNone/>
              <a:defRPr/>
            </a:lvl5pPr>
          </a:lstStyle>
          <a:p>
            <a:pPr lvl="0"/>
            <a:r>
              <a:rPr lang="en-US" dirty="0"/>
              <a:t>Click to edit subtitle</a:t>
            </a:r>
          </a:p>
        </p:txBody>
      </p:sp>
      <p:sp>
        <p:nvSpPr>
          <p:cNvPr id="18" name="Rectangle 17"/>
          <p:cNvSpPr/>
          <p:nvPr userDrawn="1"/>
        </p:nvSpPr>
        <p:spPr bwMode="gray">
          <a:xfrm>
            <a:off x="0" y="3690631"/>
            <a:ext cx="13344623" cy="180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44000" tIns="72000" rIns="144000" bIns="72000" numCol="1" spcCol="0" rtlCol="0" fromWordArt="0" anchor="ctr" anchorCtr="0" forceAA="0" compatLnSpc="1">
            <a:prstTxWarp prst="textNoShape">
              <a:avLst/>
            </a:prstTxWarp>
            <a:noAutofit/>
          </a:bodyPr>
          <a:lstStyle/>
          <a:p>
            <a:pPr algn="ctr">
              <a:lnSpc>
                <a:spcPct val="110000"/>
              </a:lnSpc>
              <a:spcBef>
                <a:spcPts val="2400"/>
              </a:spcBef>
              <a:buClr>
                <a:schemeClr val="bg2"/>
              </a:buClr>
            </a:pPr>
            <a:endParaRPr lang="en-GB" sz="2000" dirty="0">
              <a:solidFill>
                <a:schemeClr val="bg1"/>
              </a:solidFill>
            </a:endParaRPr>
          </a:p>
        </p:txBody>
      </p:sp>
      <p:sp>
        <p:nvSpPr>
          <p:cNvPr id="14" name="TextBox 13"/>
          <p:cNvSpPr txBox="1"/>
          <p:nvPr userDrawn="1"/>
        </p:nvSpPr>
        <p:spPr bwMode="gray">
          <a:xfrm>
            <a:off x="555179" y="7377947"/>
            <a:ext cx="6153433" cy="180975"/>
          </a:xfrm>
          <a:prstGeom prst="rect">
            <a:avLst/>
          </a:prstGeom>
          <a:noFill/>
        </p:spPr>
        <p:txBody>
          <a:bodyPr wrap="none" lIns="0" tIns="0" rIns="0" bIns="0" rtlCol="0" anchor="ctr">
            <a:noAutofit/>
          </a:bodyPr>
          <a:lstStyle/>
          <a:p>
            <a:r>
              <a:rPr lang="en-GB" sz="700" dirty="0">
                <a:solidFill>
                  <a:schemeClr val="tx1"/>
                </a:solidFill>
                <a:latin typeface="+mn-lt"/>
              </a:rPr>
              <a:t>Document Name Here  |  Month 2016</a:t>
            </a:r>
            <a:r>
              <a:rPr lang="en-GB" sz="700" baseline="0" dirty="0">
                <a:solidFill>
                  <a:schemeClr val="tx1"/>
                </a:solidFill>
                <a:latin typeface="+mn-lt"/>
              </a:rPr>
              <a:t> </a:t>
            </a:r>
            <a:r>
              <a:rPr lang="en-GB" sz="700" dirty="0">
                <a:solidFill>
                  <a:schemeClr val="tx1"/>
                </a:solidFill>
                <a:latin typeface="+mn-lt"/>
              </a:rPr>
              <a:t>|  Version 1  |  Public  |  Internal Use Only  |  Confidential  |  Strictly  Confidential (DELETE CLASSIFICATION)</a:t>
            </a:r>
          </a:p>
        </p:txBody>
      </p:sp>
      <p:sp>
        <p:nvSpPr>
          <p:cNvPr id="17" name="TextBox 16"/>
          <p:cNvSpPr txBox="1"/>
          <p:nvPr userDrawn="1"/>
        </p:nvSpPr>
        <p:spPr>
          <a:xfrm>
            <a:off x="12856690" y="7399656"/>
            <a:ext cx="426079" cy="140423"/>
          </a:xfrm>
          <a:prstGeom prst="rect">
            <a:avLst/>
          </a:prstGeom>
          <a:noFill/>
        </p:spPr>
        <p:txBody>
          <a:bodyPr wrap="square" lIns="0" tIns="0" rIns="0" bIns="0" rtlCol="0">
            <a:spAutoFit/>
          </a:bodyPr>
          <a:lstStyle/>
          <a:p>
            <a:pPr algn="r">
              <a:lnSpc>
                <a:spcPct val="110000"/>
              </a:lnSpc>
              <a:spcBef>
                <a:spcPts val="2760"/>
              </a:spcBef>
              <a:buClr>
                <a:schemeClr val="bg2"/>
              </a:buClr>
            </a:pPr>
            <a:fld id="{08492756-E806-4604-9C5F-A6997CE6540C}" type="slidenum">
              <a:rPr lang="en-GB" sz="900" smtClean="0">
                <a:solidFill>
                  <a:schemeClr val="tx1"/>
                </a:solidFill>
                <a:latin typeface="Segoe UI Light" panose="020B0502040204020203" pitchFamily="34" charset="0"/>
              </a:rPr>
              <a:pPr algn="r">
                <a:lnSpc>
                  <a:spcPct val="110000"/>
                </a:lnSpc>
                <a:spcBef>
                  <a:spcPts val="2760"/>
                </a:spcBef>
                <a:buClr>
                  <a:schemeClr val="bg2"/>
                </a:buClr>
              </a:pPr>
              <a:t>‹#›</a:t>
            </a:fld>
            <a:endParaRPr lang="en-GB" sz="900" dirty="0" err="1">
              <a:solidFill>
                <a:schemeClr val="tx1"/>
              </a:solidFill>
              <a:latin typeface="Segoe UI Light" panose="020B0502040204020203" pitchFamily="34" charset="0"/>
            </a:endParaRPr>
          </a:p>
        </p:txBody>
      </p:sp>
      <p:pic>
        <p:nvPicPr>
          <p:cNvPr id="12" name="Picture 1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52674" y="6923314"/>
            <a:ext cx="2043116" cy="385535"/>
          </a:xfrm>
          <a:prstGeom prst="rect">
            <a:avLst/>
          </a:prstGeom>
        </p:spPr>
      </p:pic>
    </p:spTree>
    <p:extLst>
      <p:ext uri="{BB962C8B-B14F-4D97-AF65-F5344CB8AC3E}">
        <p14:creationId xmlns:p14="http://schemas.microsoft.com/office/powerpoint/2010/main" val="623476994"/>
      </p:ext>
    </p:extLst>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Statement with image background">
    <p:bg>
      <p:bgPr>
        <a:solidFill>
          <a:schemeClr val="bg2"/>
        </a:solidFill>
        <a:effectLst/>
      </p:bgPr>
    </p:bg>
    <p:spTree>
      <p:nvGrpSpPr>
        <p:cNvPr id="1" name=""/>
        <p:cNvGrpSpPr/>
        <p:nvPr/>
      </p:nvGrpSpPr>
      <p:grpSpPr>
        <a:xfrm>
          <a:off x="0" y="0"/>
          <a:ext cx="0" cy="0"/>
          <a:chOff x="0" y="0"/>
          <a:chExt cx="0" cy="0"/>
        </a:xfrm>
      </p:grpSpPr>
      <p:sp>
        <p:nvSpPr>
          <p:cNvPr id="9" name="Rectangle 6"/>
          <p:cNvSpPr/>
          <p:nvPr userDrawn="1"/>
        </p:nvSpPr>
        <p:spPr bwMode="gray">
          <a:xfrm>
            <a:off x="0" y="5"/>
            <a:ext cx="13439775" cy="7561263"/>
          </a:xfrm>
          <a:custGeom>
            <a:avLst/>
            <a:gdLst/>
            <a:ahLst/>
            <a:cxnLst/>
            <a:rect l="l" t="t" r="r" b="b"/>
            <a:pathLst>
              <a:path w="13439775" h="7561263">
                <a:moveTo>
                  <a:pt x="180000" y="180001"/>
                </a:moveTo>
                <a:lnTo>
                  <a:pt x="180000" y="7381263"/>
                </a:lnTo>
                <a:lnTo>
                  <a:pt x="13259775" y="7381263"/>
                </a:lnTo>
                <a:lnTo>
                  <a:pt x="13259775" y="180001"/>
                </a:lnTo>
                <a:close/>
                <a:moveTo>
                  <a:pt x="0" y="0"/>
                </a:moveTo>
                <a:lnTo>
                  <a:pt x="180000" y="0"/>
                </a:lnTo>
                <a:lnTo>
                  <a:pt x="180000" y="1"/>
                </a:lnTo>
                <a:lnTo>
                  <a:pt x="13259775" y="1"/>
                </a:lnTo>
                <a:lnTo>
                  <a:pt x="13259775" y="0"/>
                </a:lnTo>
                <a:lnTo>
                  <a:pt x="13439775" y="0"/>
                </a:lnTo>
                <a:lnTo>
                  <a:pt x="13439775" y="7381263"/>
                </a:lnTo>
                <a:lnTo>
                  <a:pt x="13439775" y="7561263"/>
                </a:lnTo>
                <a:lnTo>
                  <a:pt x="13259775" y="7561263"/>
                </a:lnTo>
                <a:lnTo>
                  <a:pt x="180000" y="7561263"/>
                </a:lnTo>
                <a:lnTo>
                  <a:pt x="90001" y="7561263"/>
                </a:lnTo>
                <a:lnTo>
                  <a:pt x="0" y="756126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44000" tIns="72000" rIns="144000" bIns="72000" numCol="1" spcCol="0" rtlCol="0" fromWordArt="0" anchor="ctr" anchorCtr="0" forceAA="0" compatLnSpc="1">
            <a:prstTxWarp prst="textNoShape">
              <a:avLst/>
            </a:prstTxWarp>
            <a:noAutofit/>
          </a:bodyPr>
          <a:lstStyle/>
          <a:p>
            <a:pPr algn="ctr">
              <a:lnSpc>
                <a:spcPct val="110000"/>
              </a:lnSpc>
              <a:spcBef>
                <a:spcPts val="2400"/>
              </a:spcBef>
              <a:buClr>
                <a:schemeClr val="bg2"/>
              </a:buClr>
            </a:pPr>
            <a:endParaRPr lang="en-GB" sz="2000" dirty="0">
              <a:solidFill>
                <a:schemeClr val="bg1"/>
              </a:solidFill>
            </a:endParaRPr>
          </a:p>
        </p:txBody>
      </p:sp>
      <p:sp>
        <p:nvSpPr>
          <p:cNvPr id="5" name="Picture Placeholder 4"/>
          <p:cNvSpPr>
            <a:spLocks noGrp="1" noChangeAspect="1"/>
          </p:cNvSpPr>
          <p:nvPr>
            <p:ph type="pic" sz="quarter" idx="11" hasCustomPrompt="1"/>
          </p:nvPr>
        </p:nvSpPr>
        <p:spPr>
          <a:xfrm>
            <a:off x="179388" y="179388"/>
            <a:ext cx="13093700" cy="7200900"/>
          </a:xfrm>
        </p:spPr>
        <p:txBody>
          <a:bodyPr/>
          <a:lstStyle>
            <a:lvl1pPr>
              <a:defRPr sz="1600" baseline="0">
                <a:solidFill>
                  <a:schemeClr val="bg1"/>
                </a:solidFill>
              </a:defRPr>
            </a:lvl1pPr>
          </a:lstStyle>
          <a:p>
            <a:r>
              <a:rPr lang="en-GB" dirty="0"/>
              <a:t>Click icon to place image (or select frame and copy/paste image into it)</a:t>
            </a:r>
          </a:p>
        </p:txBody>
      </p:sp>
      <p:sp>
        <p:nvSpPr>
          <p:cNvPr id="13" name="Text Placeholder 5"/>
          <p:cNvSpPr>
            <a:spLocks noGrp="1"/>
          </p:cNvSpPr>
          <p:nvPr>
            <p:ph type="body" sz="quarter" idx="13" hasCustomPrompt="1"/>
          </p:nvPr>
        </p:nvSpPr>
        <p:spPr>
          <a:xfrm>
            <a:off x="561826" y="2563773"/>
            <a:ext cx="4147527" cy="781171"/>
          </a:xfrm>
          <a:solidFill>
            <a:srgbClr val="F57B29"/>
          </a:solidFill>
        </p:spPr>
        <p:txBody>
          <a:bodyPr vert="horz" wrap="none" lIns="72000" tIns="18000" rIns="72000" bIns="18000" rtlCol="0" anchor="ctr">
            <a:spAutoFit/>
          </a:bodyPr>
          <a:lstStyle>
            <a:lvl1pPr>
              <a:defRPr lang="en-US" sz="4400" b="1" dirty="0" smtClean="0">
                <a:solidFill>
                  <a:schemeClr val="bg1"/>
                </a:solidFill>
                <a:latin typeface="+mj-lt"/>
              </a:defRPr>
            </a:lvl1pPr>
          </a:lstStyle>
          <a:p>
            <a:pPr marL="0" lvl="0" indent="0">
              <a:spcBef>
                <a:spcPct val="0"/>
              </a:spcBef>
              <a:buFontTx/>
              <a:buNone/>
            </a:pPr>
            <a:r>
              <a:rPr lang="en-US" dirty="0"/>
              <a:t>Sentence line 2</a:t>
            </a:r>
          </a:p>
        </p:txBody>
      </p:sp>
      <p:sp>
        <p:nvSpPr>
          <p:cNvPr id="14" name="Text Placeholder 8"/>
          <p:cNvSpPr>
            <a:spLocks noGrp="1"/>
          </p:cNvSpPr>
          <p:nvPr>
            <p:ph type="body" sz="quarter" idx="14" hasCustomPrompt="1"/>
          </p:nvPr>
        </p:nvSpPr>
        <p:spPr>
          <a:xfrm>
            <a:off x="562545" y="3525444"/>
            <a:ext cx="4147527" cy="722758"/>
          </a:xfrm>
          <a:solidFill>
            <a:srgbClr val="F57B29"/>
          </a:solidFill>
        </p:spPr>
        <p:txBody>
          <a:bodyPr vert="horz" wrap="none" lIns="72000" tIns="18000" rIns="72000" bIns="18000" rtlCol="0" anchor="ctr">
            <a:spAutoFit/>
          </a:bodyPr>
          <a:lstStyle>
            <a:lvl1pPr>
              <a:defRPr lang="en-US" sz="4400" b="1" dirty="0" smtClean="0">
                <a:solidFill>
                  <a:schemeClr val="bg1"/>
                </a:solidFill>
                <a:latin typeface="+mj-lt"/>
              </a:defRPr>
            </a:lvl1pPr>
          </a:lstStyle>
          <a:p>
            <a:pPr marL="0" lvl="0" indent="0">
              <a:spcBef>
                <a:spcPct val="0"/>
              </a:spcBef>
              <a:buFontTx/>
              <a:buNone/>
            </a:pPr>
            <a:r>
              <a:rPr lang="en-US" dirty="0"/>
              <a:t>Sentence line 3</a:t>
            </a:r>
          </a:p>
        </p:txBody>
      </p:sp>
      <p:sp>
        <p:nvSpPr>
          <p:cNvPr id="17" name="Text Placeholder 13"/>
          <p:cNvSpPr>
            <a:spLocks noGrp="1"/>
          </p:cNvSpPr>
          <p:nvPr>
            <p:ph type="body" sz="quarter" idx="15" hasCustomPrompt="1"/>
          </p:nvPr>
        </p:nvSpPr>
        <p:spPr>
          <a:xfrm>
            <a:off x="563264" y="4457909"/>
            <a:ext cx="4147527" cy="722758"/>
          </a:xfrm>
          <a:solidFill>
            <a:srgbClr val="F57B29"/>
          </a:solidFill>
        </p:spPr>
        <p:txBody>
          <a:bodyPr vert="horz" wrap="none" lIns="72000" tIns="18000" rIns="72000" bIns="18000" rtlCol="0" anchor="ctr">
            <a:spAutoFit/>
          </a:bodyPr>
          <a:lstStyle>
            <a:lvl1pPr>
              <a:defRPr lang="en-US" sz="4400" b="1" dirty="0" smtClean="0">
                <a:solidFill>
                  <a:schemeClr val="bg1"/>
                </a:solidFill>
                <a:latin typeface="+mj-lt"/>
              </a:defRPr>
            </a:lvl1pPr>
          </a:lstStyle>
          <a:p>
            <a:pPr marL="0" lvl="0" indent="0">
              <a:spcBef>
                <a:spcPct val="0"/>
              </a:spcBef>
              <a:buFontTx/>
              <a:buNone/>
            </a:pPr>
            <a:r>
              <a:rPr lang="en-US" dirty="0"/>
              <a:t>Sentence line 4</a:t>
            </a:r>
          </a:p>
        </p:txBody>
      </p:sp>
      <p:sp>
        <p:nvSpPr>
          <p:cNvPr id="18" name="Text Placeholder 5"/>
          <p:cNvSpPr>
            <a:spLocks noGrp="1"/>
          </p:cNvSpPr>
          <p:nvPr>
            <p:ph type="body" sz="quarter" idx="16" hasCustomPrompt="1"/>
          </p:nvPr>
        </p:nvSpPr>
        <p:spPr>
          <a:xfrm>
            <a:off x="561107" y="1631308"/>
            <a:ext cx="4147527" cy="781171"/>
          </a:xfrm>
          <a:solidFill>
            <a:srgbClr val="F57B29"/>
          </a:solidFill>
        </p:spPr>
        <p:txBody>
          <a:bodyPr vert="horz" wrap="none" lIns="72000" tIns="18000" rIns="72000" bIns="18000" rtlCol="0" anchor="ctr">
            <a:spAutoFit/>
          </a:bodyPr>
          <a:lstStyle>
            <a:lvl1pPr>
              <a:defRPr lang="en-US" sz="4400" b="1" dirty="0" smtClean="0">
                <a:solidFill>
                  <a:schemeClr val="bg1"/>
                </a:solidFill>
                <a:latin typeface="+mj-lt"/>
              </a:defRPr>
            </a:lvl1pPr>
          </a:lstStyle>
          <a:p>
            <a:pPr marL="0" lvl="0" indent="0">
              <a:spcBef>
                <a:spcPct val="0"/>
              </a:spcBef>
              <a:buFontTx/>
              <a:buNone/>
            </a:pPr>
            <a:r>
              <a:rPr lang="en-US" dirty="0"/>
              <a:t>Sentence line 1</a:t>
            </a:r>
          </a:p>
        </p:txBody>
      </p:sp>
      <p:sp>
        <p:nvSpPr>
          <p:cNvPr id="15" name="TextBox 14"/>
          <p:cNvSpPr txBox="1"/>
          <p:nvPr userDrawn="1"/>
        </p:nvSpPr>
        <p:spPr bwMode="gray">
          <a:xfrm>
            <a:off x="555179" y="7377947"/>
            <a:ext cx="6153433" cy="180975"/>
          </a:xfrm>
          <a:prstGeom prst="rect">
            <a:avLst/>
          </a:prstGeom>
          <a:noFill/>
        </p:spPr>
        <p:txBody>
          <a:bodyPr wrap="none" lIns="0" tIns="0" rIns="0" bIns="0" rtlCol="0" anchor="ctr">
            <a:noAutofit/>
          </a:bodyPr>
          <a:lstStyle/>
          <a:p>
            <a:r>
              <a:rPr lang="en-GB" sz="700" dirty="0">
                <a:solidFill>
                  <a:schemeClr val="tx1"/>
                </a:solidFill>
                <a:latin typeface="+mn-lt"/>
              </a:rPr>
              <a:t>Document Name Here  |  Month 2016</a:t>
            </a:r>
            <a:r>
              <a:rPr lang="en-GB" sz="700" baseline="0" dirty="0">
                <a:solidFill>
                  <a:schemeClr val="tx1"/>
                </a:solidFill>
                <a:latin typeface="+mn-lt"/>
              </a:rPr>
              <a:t> </a:t>
            </a:r>
            <a:r>
              <a:rPr lang="en-GB" sz="700" dirty="0">
                <a:solidFill>
                  <a:schemeClr val="tx1"/>
                </a:solidFill>
                <a:latin typeface="+mn-lt"/>
              </a:rPr>
              <a:t>|  Version 1  |  Public  |  Internal Use Only  |  Confidential  |  Strictly  Confidential (DELETE CLASSIFICATION)</a:t>
            </a:r>
          </a:p>
        </p:txBody>
      </p:sp>
      <p:sp>
        <p:nvSpPr>
          <p:cNvPr id="22" name="TextBox 21"/>
          <p:cNvSpPr txBox="1"/>
          <p:nvPr userDrawn="1"/>
        </p:nvSpPr>
        <p:spPr>
          <a:xfrm>
            <a:off x="12856690" y="7399656"/>
            <a:ext cx="426079" cy="140423"/>
          </a:xfrm>
          <a:prstGeom prst="rect">
            <a:avLst/>
          </a:prstGeom>
          <a:noFill/>
        </p:spPr>
        <p:txBody>
          <a:bodyPr wrap="square" lIns="0" tIns="0" rIns="0" bIns="0" rtlCol="0">
            <a:spAutoFit/>
          </a:bodyPr>
          <a:lstStyle/>
          <a:p>
            <a:pPr algn="r">
              <a:lnSpc>
                <a:spcPct val="110000"/>
              </a:lnSpc>
              <a:spcBef>
                <a:spcPts val="2760"/>
              </a:spcBef>
              <a:buClr>
                <a:schemeClr val="bg2"/>
              </a:buClr>
            </a:pPr>
            <a:fld id="{08492756-E806-4604-9C5F-A6997CE6540C}" type="slidenum">
              <a:rPr lang="en-GB" sz="900" smtClean="0">
                <a:solidFill>
                  <a:schemeClr val="tx1"/>
                </a:solidFill>
                <a:latin typeface="Segoe UI Light" panose="020B0502040204020203" pitchFamily="34" charset="0"/>
              </a:rPr>
              <a:pPr algn="r">
                <a:lnSpc>
                  <a:spcPct val="110000"/>
                </a:lnSpc>
                <a:spcBef>
                  <a:spcPts val="2760"/>
                </a:spcBef>
                <a:buClr>
                  <a:schemeClr val="bg2"/>
                </a:buClr>
              </a:pPr>
              <a:t>‹#›</a:t>
            </a:fld>
            <a:endParaRPr lang="en-GB" sz="900" dirty="0" err="1">
              <a:solidFill>
                <a:schemeClr val="tx1"/>
              </a:solidFill>
              <a:latin typeface="Segoe UI Light" panose="020B0502040204020203" pitchFamily="34" charset="0"/>
            </a:endParaRPr>
          </a:p>
        </p:txBody>
      </p:sp>
      <p:pic>
        <p:nvPicPr>
          <p:cNvPr id="11" name="Picture 10"/>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52674" y="6923314"/>
            <a:ext cx="2043116" cy="385535"/>
          </a:xfrm>
          <a:prstGeom prst="rect">
            <a:avLst/>
          </a:prstGeom>
        </p:spPr>
      </p:pic>
    </p:spTree>
    <p:extLst>
      <p:ext uri="{BB962C8B-B14F-4D97-AF65-F5344CB8AC3E}">
        <p14:creationId xmlns:p14="http://schemas.microsoft.com/office/powerpoint/2010/main" val="3741856089"/>
      </p:ext>
    </p:extLst>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Statement with colour fill">
    <p:bg>
      <p:bgPr>
        <a:solidFill>
          <a:schemeClr val="bg2"/>
        </a:solidFill>
        <a:effectLst/>
      </p:bgPr>
    </p:bg>
    <p:spTree>
      <p:nvGrpSpPr>
        <p:cNvPr id="1" name=""/>
        <p:cNvGrpSpPr/>
        <p:nvPr/>
      </p:nvGrpSpPr>
      <p:grpSpPr>
        <a:xfrm>
          <a:off x="0" y="0"/>
          <a:ext cx="0" cy="0"/>
          <a:chOff x="0" y="0"/>
          <a:chExt cx="0" cy="0"/>
        </a:xfrm>
      </p:grpSpPr>
      <p:sp>
        <p:nvSpPr>
          <p:cNvPr id="9" name="Rectangle 6"/>
          <p:cNvSpPr/>
          <p:nvPr userDrawn="1"/>
        </p:nvSpPr>
        <p:spPr bwMode="gray">
          <a:xfrm>
            <a:off x="0" y="5"/>
            <a:ext cx="13439775" cy="7561263"/>
          </a:xfrm>
          <a:custGeom>
            <a:avLst/>
            <a:gdLst/>
            <a:ahLst/>
            <a:cxnLst/>
            <a:rect l="l" t="t" r="r" b="b"/>
            <a:pathLst>
              <a:path w="13439775" h="7561263">
                <a:moveTo>
                  <a:pt x="180000" y="180001"/>
                </a:moveTo>
                <a:lnTo>
                  <a:pt x="180000" y="7381263"/>
                </a:lnTo>
                <a:lnTo>
                  <a:pt x="13259775" y="7381263"/>
                </a:lnTo>
                <a:lnTo>
                  <a:pt x="13259775" y="180001"/>
                </a:lnTo>
                <a:close/>
                <a:moveTo>
                  <a:pt x="0" y="0"/>
                </a:moveTo>
                <a:lnTo>
                  <a:pt x="180000" y="0"/>
                </a:lnTo>
                <a:lnTo>
                  <a:pt x="180000" y="1"/>
                </a:lnTo>
                <a:lnTo>
                  <a:pt x="13259775" y="1"/>
                </a:lnTo>
                <a:lnTo>
                  <a:pt x="13259775" y="0"/>
                </a:lnTo>
                <a:lnTo>
                  <a:pt x="13439775" y="0"/>
                </a:lnTo>
                <a:lnTo>
                  <a:pt x="13439775" y="7381263"/>
                </a:lnTo>
                <a:lnTo>
                  <a:pt x="13439775" y="7561263"/>
                </a:lnTo>
                <a:lnTo>
                  <a:pt x="13259775" y="7561263"/>
                </a:lnTo>
                <a:lnTo>
                  <a:pt x="180000" y="7561263"/>
                </a:lnTo>
                <a:lnTo>
                  <a:pt x="90001" y="7561263"/>
                </a:lnTo>
                <a:lnTo>
                  <a:pt x="0" y="756126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44000" tIns="72000" rIns="144000" bIns="72000" numCol="1" spcCol="0" rtlCol="0" fromWordArt="0" anchor="ctr" anchorCtr="0" forceAA="0" compatLnSpc="1">
            <a:prstTxWarp prst="textNoShape">
              <a:avLst/>
            </a:prstTxWarp>
            <a:noAutofit/>
          </a:bodyPr>
          <a:lstStyle/>
          <a:p>
            <a:pPr algn="ctr">
              <a:lnSpc>
                <a:spcPct val="110000"/>
              </a:lnSpc>
              <a:spcBef>
                <a:spcPts val="2400"/>
              </a:spcBef>
              <a:buClr>
                <a:schemeClr val="bg2"/>
              </a:buClr>
            </a:pPr>
            <a:endParaRPr lang="en-GB" sz="2000" dirty="0">
              <a:solidFill>
                <a:schemeClr val="bg1"/>
              </a:solidFill>
            </a:endParaRPr>
          </a:p>
        </p:txBody>
      </p:sp>
      <p:sp>
        <p:nvSpPr>
          <p:cNvPr id="10" name="Text Placeholder 5"/>
          <p:cNvSpPr>
            <a:spLocks noGrp="1"/>
          </p:cNvSpPr>
          <p:nvPr>
            <p:ph type="body" sz="quarter" idx="13" hasCustomPrompt="1"/>
          </p:nvPr>
        </p:nvSpPr>
        <p:spPr>
          <a:xfrm>
            <a:off x="561107" y="2494715"/>
            <a:ext cx="4147527" cy="781171"/>
          </a:xfrm>
          <a:solidFill>
            <a:srgbClr val="F57B29"/>
          </a:solidFill>
        </p:spPr>
        <p:txBody>
          <a:bodyPr vert="horz" wrap="none" lIns="72000" tIns="18000" rIns="72000" bIns="18000" rtlCol="0" anchor="ctr">
            <a:spAutoFit/>
          </a:bodyPr>
          <a:lstStyle>
            <a:lvl1pPr>
              <a:defRPr lang="en-US" sz="4400" b="1" dirty="0" smtClean="0">
                <a:solidFill>
                  <a:schemeClr val="bg1"/>
                </a:solidFill>
                <a:latin typeface="+mj-lt"/>
              </a:defRPr>
            </a:lvl1pPr>
          </a:lstStyle>
          <a:p>
            <a:pPr marL="0" lvl="0" indent="0">
              <a:spcBef>
                <a:spcPct val="0"/>
              </a:spcBef>
              <a:buFontTx/>
              <a:buNone/>
            </a:pPr>
            <a:r>
              <a:rPr lang="en-US" dirty="0"/>
              <a:t>Sentence line 2</a:t>
            </a:r>
          </a:p>
        </p:txBody>
      </p:sp>
      <p:sp>
        <p:nvSpPr>
          <p:cNvPr id="11" name="Text Placeholder 8"/>
          <p:cNvSpPr>
            <a:spLocks noGrp="1"/>
          </p:cNvSpPr>
          <p:nvPr>
            <p:ph type="body" sz="quarter" idx="14" hasCustomPrompt="1"/>
          </p:nvPr>
        </p:nvSpPr>
        <p:spPr>
          <a:xfrm>
            <a:off x="561107" y="3449797"/>
            <a:ext cx="4147527" cy="722758"/>
          </a:xfrm>
          <a:solidFill>
            <a:srgbClr val="F57B29"/>
          </a:solidFill>
        </p:spPr>
        <p:txBody>
          <a:bodyPr vert="horz" wrap="none" lIns="72000" tIns="18000" rIns="72000" bIns="18000" rtlCol="0" anchor="ctr">
            <a:spAutoFit/>
          </a:bodyPr>
          <a:lstStyle>
            <a:lvl1pPr>
              <a:defRPr lang="en-US" sz="4400" b="1" dirty="0" smtClean="0">
                <a:solidFill>
                  <a:schemeClr val="bg1"/>
                </a:solidFill>
                <a:latin typeface="+mj-lt"/>
              </a:defRPr>
            </a:lvl1pPr>
          </a:lstStyle>
          <a:p>
            <a:pPr marL="0" lvl="0" indent="0">
              <a:spcBef>
                <a:spcPct val="0"/>
              </a:spcBef>
              <a:buFontTx/>
              <a:buNone/>
            </a:pPr>
            <a:r>
              <a:rPr lang="en-US" dirty="0"/>
              <a:t>Sentence line 3</a:t>
            </a:r>
          </a:p>
        </p:txBody>
      </p:sp>
      <p:sp>
        <p:nvSpPr>
          <p:cNvPr id="16" name="Text Placeholder 13"/>
          <p:cNvSpPr>
            <a:spLocks noGrp="1"/>
          </p:cNvSpPr>
          <p:nvPr>
            <p:ph type="body" sz="quarter" idx="15" hasCustomPrompt="1"/>
          </p:nvPr>
        </p:nvSpPr>
        <p:spPr>
          <a:xfrm>
            <a:off x="561107" y="4339324"/>
            <a:ext cx="4147527" cy="722758"/>
          </a:xfrm>
          <a:solidFill>
            <a:srgbClr val="F57B29"/>
          </a:solidFill>
        </p:spPr>
        <p:txBody>
          <a:bodyPr vert="horz" wrap="none" lIns="72000" tIns="18000" rIns="72000" bIns="18000" rtlCol="0" anchor="ctr">
            <a:spAutoFit/>
          </a:bodyPr>
          <a:lstStyle>
            <a:lvl1pPr>
              <a:defRPr lang="en-US" sz="4400" b="1" dirty="0" smtClean="0">
                <a:solidFill>
                  <a:schemeClr val="bg1"/>
                </a:solidFill>
                <a:latin typeface="+mj-lt"/>
              </a:defRPr>
            </a:lvl1pPr>
          </a:lstStyle>
          <a:p>
            <a:pPr marL="0" lvl="0" indent="0">
              <a:spcBef>
                <a:spcPct val="0"/>
              </a:spcBef>
              <a:buFontTx/>
              <a:buNone/>
            </a:pPr>
            <a:r>
              <a:rPr lang="en-US" dirty="0"/>
              <a:t>Sentence line 4</a:t>
            </a:r>
          </a:p>
        </p:txBody>
      </p:sp>
      <p:sp>
        <p:nvSpPr>
          <p:cNvPr id="17" name="Text Placeholder 5"/>
          <p:cNvSpPr>
            <a:spLocks noGrp="1"/>
          </p:cNvSpPr>
          <p:nvPr>
            <p:ph type="body" sz="quarter" idx="16" hasCustomPrompt="1"/>
          </p:nvPr>
        </p:nvSpPr>
        <p:spPr>
          <a:xfrm>
            <a:off x="561107" y="1597400"/>
            <a:ext cx="4147527" cy="781171"/>
          </a:xfrm>
          <a:solidFill>
            <a:srgbClr val="F57B29"/>
          </a:solidFill>
        </p:spPr>
        <p:txBody>
          <a:bodyPr wrap="none" lIns="72000" tIns="18000" rIns="72000" bIns="18000" rtlCol="0" anchor="ctr">
            <a:spAutoFit/>
          </a:bodyPr>
          <a:lstStyle>
            <a:lvl1pPr marL="0" indent="0" algn="l">
              <a:buFontTx/>
              <a:buNone/>
              <a:defRPr lang="en-US" sz="4400" b="1" dirty="0" smtClean="0">
                <a:solidFill>
                  <a:schemeClr val="bg1"/>
                </a:solidFill>
                <a:latin typeface="+mj-lt"/>
              </a:defRPr>
            </a:lvl1pPr>
            <a:lvl2pPr>
              <a:defRPr lang="en-US" dirty="0" smtClean="0"/>
            </a:lvl2pPr>
            <a:lvl3pPr>
              <a:defRPr lang="en-US" dirty="0" smtClean="0"/>
            </a:lvl3pPr>
            <a:lvl4pPr>
              <a:defRPr lang="en-US" dirty="0" smtClean="0"/>
            </a:lvl4pPr>
            <a:lvl5pPr>
              <a:defRPr lang="en-GB" dirty="0"/>
            </a:lvl5pPr>
          </a:lstStyle>
          <a:p>
            <a:pPr lvl="0">
              <a:spcBef>
                <a:spcPct val="0"/>
              </a:spcBef>
              <a:buNone/>
            </a:pPr>
            <a:r>
              <a:rPr lang="en-US" dirty="0"/>
              <a:t>Sentence line 1</a:t>
            </a:r>
          </a:p>
        </p:txBody>
      </p:sp>
      <p:sp>
        <p:nvSpPr>
          <p:cNvPr id="18" name="TextBox 17"/>
          <p:cNvSpPr txBox="1"/>
          <p:nvPr userDrawn="1"/>
        </p:nvSpPr>
        <p:spPr bwMode="gray">
          <a:xfrm>
            <a:off x="555179" y="7377947"/>
            <a:ext cx="6153433" cy="180975"/>
          </a:xfrm>
          <a:prstGeom prst="rect">
            <a:avLst/>
          </a:prstGeom>
          <a:noFill/>
        </p:spPr>
        <p:txBody>
          <a:bodyPr wrap="none" lIns="0" tIns="0" rIns="0" bIns="0" rtlCol="0" anchor="ctr">
            <a:noAutofit/>
          </a:bodyPr>
          <a:lstStyle/>
          <a:p>
            <a:r>
              <a:rPr lang="en-GB" sz="700" dirty="0">
                <a:solidFill>
                  <a:schemeClr val="tx1"/>
                </a:solidFill>
                <a:latin typeface="+mn-lt"/>
              </a:rPr>
              <a:t>Document Name Here  |  Month 2016</a:t>
            </a:r>
            <a:r>
              <a:rPr lang="en-GB" sz="700" baseline="0" dirty="0">
                <a:solidFill>
                  <a:schemeClr val="tx1"/>
                </a:solidFill>
                <a:latin typeface="+mn-lt"/>
              </a:rPr>
              <a:t> </a:t>
            </a:r>
            <a:r>
              <a:rPr lang="en-GB" sz="700" dirty="0">
                <a:solidFill>
                  <a:schemeClr val="tx1"/>
                </a:solidFill>
                <a:latin typeface="+mn-lt"/>
              </a:rPr>
              <a:t>|  Version 1  |  Public  |  Internal Use Only  |  Confidential  |  Strictly  Confidential (DELETE CLASSIFICATION)</a:t>
            </a:r>
          </a:p>
        </p:txBody>
      </p:sp>
      <p:sp>
        <p:nvSpPr>
          <p:cNvPr id="20" name="TextBox 19"/>
          <p:cNvSpPr txBox="1"/>
          <p:nvPr userDrawn="1"/>
        </p:nvSpPr>
        <p:spPr>
          <a:xfrm>
            <a:off x="12856690" y="7399656"/>
            <a:ext cx="426079" cy="140423"/>
          </a:xfrm>
          <a:prstGeom prst="rect">
            <a:avLst/>
          </a:prstGeom>
          <a:noFill/>
        </p:spPr>
        <p:txBody>
          <a:bodyPr wrap="square" lIns="0" tIns="0" rIns="0" bIns="0" rtlCol="0">
            <a:spAutoFit/>
          </a:bodyPr>
          <a:lstStyle/>
          <a:p>
            <a:pPr algn="r">
              <a:lnSpc>
                <a:spcPct val="110000"/>
              </a:lnSpc>
              <a:spcBef>
                <a:spcPts val="2760"/>
              </a:spcBef>
              <a:buClr>
                <a:schemeClr val="bg2"/>
              </a:buClr>
            </a:pPr>
            <a:fld id="{08492756-E806-4604-9C5F-A6997CE6540C}" type="slidenum">
              <a:rPr lang="en-GB" sz="900" smtClean="0">
                <a:solidFill>
                  <a:schemeClr val="tx1"/>
                </a:solidFill>
                <a:latin typeface="Segoe UI Light" panose="020B0502040204020203" pitchFamily="34" charset="0"/>
              </a:rPr>
              <a:pPr algn="r">
                <a:lnSpc>
                  <a:spcPct val="110000"/>
                </a:lnSpc>
                <a:spcBef>
                  <a:spcPts val="2760"/>
                </a:spcBef>
                <a:buClr>
                  <a:schemeClr val="bg2"/>
                </a:buClr>
              </a:pPr>
              <a:t>‹#›</a:t>
            </a:fld>
            <a:endParaRPr lang="en-GB" sz="900" dirty="0" err="1">
              <a:solidFill>
                <a:schemeClr val="tx1"/>
              </a:solidFill>
              <a:latin typeface="Segoe UI Light" panose="020B0502040204020203" pitchFamily="34" charset="0"/>
            </a:endParaRPr>
          </a:p>
        </p:txBody>
      </p:sp>
      <p:pic>
        <p:nvPicPr>
          <p:cNvPr id="12" name="Picture 1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52674" y="6923314"/>
            <a:ext cx="2043116" cy="385535"/>
          </a:xfrm>
          <a:prstGeom prst="rect">
            <a:avLst/>
          </a:prstGeom>
        </p:spPr>
      </p:pic>
    </p:spTree>
    <p:extLst>
      <p:ext uri="{BB962C8B-B14F-4D97-AF65-F5344CB8AC3E}">
        <p14:creationId xmlns:p14="http://schemas.microsoft.com/office/powerpoint/2010/main" val="730214738"/>
      </p:ext>
    </p:extLst>
  </p:cSld>
  <p:clrMapOvr>
    <a:masterClrMapping/>
  </p:clrMapOvr>
  <p:transition>
    <p:fade/>
  </p:transition>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50" Type="http://schemas.openxmlformats.org/officeDocument/2006/relationships/slideLayout" Target="../slideLayouts/slideLayout50.xml"/><Relationship Id="rId55" Type="http://schemas.openxmlformats.org/officeDocument/2006/relationships/slideLayout" Target="../slideLayouts/slideLayout55.xml"/><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9" Type="http://schemas.openxmlformats.org/officeDocument/2006/relationships/slideLayout" Target="../slideLayouts/slideLayout29.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3" Type="http://schemas.openxmlformats.org/officeDocument/2006/relationships/slideLayout" Target="../slideLayouts/slideLayout53.xml"/><Relationship Id="rId58" Type="http://schemas.openxmlformats.org/officeDocument/2006/relationships/image" Target="../media/image1.emf"/><Relationship Id="rId5" Type="http://schemas.openxmlformats.org/officeDocument/2006/relationships/slideLayout" Target="../slideLayouts/slideLayout5.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slideLayout" Target="../slideLayouts/slideLayout48.xml"/><Relationship Id="rId56" Type="http://schemas.openxmlformats.org/officeDocument/2006/relationships/slideLayout" Target="../slideLayouts/slideLayout56.xml"/><Relationship Id="rId8" Type="http://schemas.openxmlformats.org/officeDocument/2006/relationships/slideLayout" Target="../slideLayouts/slideLayout8.xml"/><Relationship Id="rId51" Type="http://schemas.openxmlformats.org/officeDocument/2006/relationships/slideLayout" Target="../slideLayouts/slideLayout51.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59" Type="http://schemas.openxmlformats.org/officeDocument/2006/relationships/image" Target="../media/image2.jpeg"/><Relationship Id="rId20" Type="http://schemas.openxmlformats.org/officeDocument/2006/relationships/slideLayout" Target="../slideLayouts/slideLayout20.xml"/><Relationship Id="rId41" Type="http://schemas.openxmlformats.org/officeDocument/2006/relationships/slideLayout" Target="../slideLayouts/slideLayout41.xml"/><Relationship Id="rId54" Type="http://schemas.openxmlformats.org/officeDocument/2006/relationships/slideLayout" Target="../slideLayouts/slideLayout54.xml"/><Relationship Id="rId1" Type="http://schemas.openxmlformats.org/officeDocument/2006/relationships/slideLayout" Target="../slideLayouts/slideLayout1.xml"/><Relationship Id="rId6" Type="http://schemas.openxmlformats.org/officeDocument/2006/relationships/slideLayout" Target="../slideLayouts/slideLayout6.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slideLayout" Target="../slideLayouts/slideLayout49.xml"/><Relationship Id="rId57" Type="http://schemas.openxmlformats.org/officeDocument/2006/relationships/theme" Target="../theme/theme1.xml"/><Relationship Id="rId10" Type="http://schemas.openxmlformats.org/officeDocument/2006/relationships/slideLayout" Target="../slideLayouts/slideLayout10.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52" Type="http://schemas.openxmlformats.org/officeDocument/2006/relationships/slideLayout" Target="../slideLayouts/slideLayout5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07681"/>
        </a:solidFill>
        <a:effectLst/>
      </p:bgPr>
    </p:bg>
    <p:spTree>
      <p:nvGrpSpPr>
        <p:cNvPr id="1" name=""/>
        <p:cNvGrpSpPr/>
        <p:nvPr/>
      </p:nvGrpSpPr>
      <p:grpSpPr>
        <a:xfrm>
          <a:off x="0" y="0"/>
          <a:ext cx="0" cy="0"/>
          <a:chOff x="0" y="0"/>
          <a:chExt cx="0" cy="0"/>
        </a:xfrm>
      </p:grpSpPr>
      <p:sp>
        <p:nvSpPr>
          <p:cNvPr id="5" name="Rectangle 4"/>
          <p:cNvSpPr/>
          <p:nvPr/>
        </p:nvSpPr>
        <p:spPr bwMode="gray">
          <a:xfrm>
            <a:off x="179390" y="179389"/>
            <a:ext cx="13085761" cy="719855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65638" tIns="82819" rIns="165638" bIns="82819" numCol="1" spcCol="0" rtlCol="0" fromWordArt="0" anchor="ctr" anchorCtr="0" forceAA="0" compatLnSpc="1">
            <a:prstTxWarp prst="textNoShape">
              <a:avLst/>
            </a:prstTxWarp>
            <a:noAutofit/>
          </a:bodyPr>
          <a:lstStyle/>
          <a:p>
            <a:pPr algn="ctr">
              <a:lnSpc>
                <a:spcPct val="110000"/>
              </a:lnSpc>
              <a:spcBef>
                <a:spcPts val="2760"/>
              </a:spcBef>
              <a:buClr>
                <a:schemeClr val="bg2"/>
              </a:buClr>
            </a:pPr>
            <a:endParaRPr lang="en-GB" sz="3200" dirty="0" err="1">
              <a:solidFill>
                <a:schemeClr val="bg1"/>
              </a:solidFill>
              <a:latin typeface="Segoe UI Light" panose="020B0502040204020203" pitchFamily="34" charset="0"/>
            </a:endParaRPr>
          </a:p>
        </p:txBody>
      </p:sp>
      <p:sp>
        <p:nvSpPr>
          <p:cNvPr id="4" name="TextBox 3"/>
          <p:cNvSpPr txBox="1"/>
          <p:nvPr/>
        </p:nvSpPr>
        <p:spPr>
          <a:xfrm>
            <a:off x="12856690" y="7399656"/>
            <a:ext cx="426079" cy="152349"/>
          </a:xfrm>
          <a:prstGeom prst="rect">
            <a:avLst/>
          </a:prstGeom>
          <a:noFill/>
        </p:spPr>
        <p:txBody>
          <a:bodyPr wrap="square" lIns="0" tIns="0" rIns="0" bIns="0" rtlCol="0">
            <a:spAutoFit/>
          </a:bodyPr>
          <a:lstStyle/>
          <a:p>
            <a:pPr algn="r">
              <a:lnSpc>
                <a:spcPct val="110000"/>
              </a:lnSpc>
              <a:spcBef>
                <a:spcPts val="2760"/>
              </a:spcBef>
              <a:buClr>
                <a:schemeClr val="bg2"/>
              </a:buClr>
            </a:pPr>
            <a:fld id="{08492756-E806-4604-9C5F-A6997CE6540C}" type="slidenum">
              <a:rPr lang="en-GB" sz="900" smtClean="0">
                <a:solidFill>
                  <a:schemeClr val="bg1"/>
                </a:solidFill>
                <a:latin typeface="Segoe UI Light" panose="020B0502040204020203" pitchFamily="34" charset="0"/>
              </a:rPr>
              <a:pPr algn="r">
                <a:lnSpc>
                  <a:spcPct val="110000"/>
                </a:lnSpc>
                <a:spcBef>
                  <a:spcPts val="2760"/>
                </a:spcBef>
                <a:buClr>
                  <a:schemeClr val="bg2"/>
                </a:buClr>
              </a:pPr>
              <a:t>‹#›</a:t>
            </a:fld>
            <a:endParaRPr lang="en-GB" sz="900" dirty="0" err="1">
              <a:solidFill>
                <a:schemeClr val="bg1"/>
              </a:solidFill>
              <a:latin typeface="Segoe UI Light" panose="020B0502040204020203" pitchFamily="34" charset="0"/>
            </a:endParaRPr>
          </a:p>
        </p:txBody>
      </p:sp>
      <p:sp>
        <p:nvSpPr>
          <p:cNvPr id="2" name="Title Placeholder 1"/>
          <p:cNvSpPr>
            <a:spLocks noGrp="1"/>
          </p:cNvSpPr>
          <p:nvPr>
            <p:ph type="title"/>
          </p:nvPr>
        </p:nvSpPr>
        <p:spPr bwMode="gray">
          <a:xfrm>
            <a:off x="550202" y="633775"/>
            <a:ext cx="2963086" cy="562137"/>
          </a:xfrm>
          <a:prstGeom prst="rect">
            <a:avLst/>
          </a:prstGeom>
          <a:solidFill>
            <a:srgbClr val="71B2C9"/>
          </a:solidFill>
        </p:spPr>
        <p:txBody>
          <a:bodyPr wrap="none" lIns="82819" tIns="36000" rIns="82819" bIns="0" rtlCol="0" anchor="ctr">
            <a:spAutoFit/>
          </a:bodyPr>
          <a:lstStyle/>
          <a:p>
            <a:pPr marL="0" lvl="0" indent="0" algn="l">
              <a:spcBef>
                <a:spcPct val="20000"/>
              </a:spcBef>
              <a:buFont typeface="Arial" panose="020B0604020202020204" pitchFamily="34" charset="0"/>
            </a:pPr>
            <a:r>
              <a:rPr lang="en-US" dirty="0"/>
              <a:t>Click to edit title</a:t>
            </a:r>
            <a:endParaRPr lang="en-GB" dirty="0"/>
          </a:p>
        </p:txBody>
      </p:sp>
      <p:sp>
        <p:nvSpPr>
          <p:cNvPr id="3" name="Text Placeholder 2"/>
          <p:cNvSpPr>
            <a:spLocks noGrp="1"/>
          </p:cNvSpPr>
          <p:nvPr>
            <p:ph type="body" idx="1"/>
          </p:nvPr>
        </p:nvSpPr>
        <p:spPr bwMode="gray">
          <a:xfrm>
            <a:off x="550198" y="1741244"/>
            <a:ext cx="12306492" cy="4895268"/>
          </a:xfrm>
          <a:prstGeom prst="rect">
            <a:avLst/>
          </a:prstGeom>
        </p:spPr>
        <p:txBody>
          <a:bodyPr vert="horz" lIns="0" tIns="41410" rIns="0" bIns="41410" rtlCol="0">
            <a:noAutofit/>
          </a:body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8" name="TextBox 7"/>
          <p:cNvSpPr txBox="1"/>
          <p:nvPr/>
        </p:nvSpPr>
        <p:spPr bwMode="gray">
          <a:xfrm>
            <a:off x="539678" y="7380294"/>
            <a:ext cx="4896000" cy="180975"/>
          </a:xfrm>
          <a:prstGeom prst="rect">
            <a:avLst/>
          </a:prstGeom>
          <a:noFill/>
        </p:spPr>
        <p:txBody>
          <a:bodyPr wrap="none" lIns="0" tIns="0" rIns="0" bIns="0" rtlCol="0" anchor="ctr">
            <a:noAutofit/>
          </a:bodyPr>
          <a:lstStyle/>
          <a:p>
            <a:pPr marL="0" marR="0" indent="0" algn="l" defTabSz="1051802" rtl="0" eaLnBrk="1" fontAlgn="auto" latinLnBrk="0" hangingPunct="1">
              <a:lnSpc>
                <a:spcPct val="100000"/>
              </a:lnSpc>
              <a:spcBef>
                <a:spcPts val="0"/>
              </a:spcBef>
              <a:spcAft>
                <a:spcPts val="0"/>
              </a:spcAft>
              <a:buClrTx/>
              <a:buSzTx/>
              <a:buFontTx/>
              <a:buNone/>
              <a:tabLst/>
              <a:defRPr/>
            </a:pPr>
            <a:r>
              <a:rPr lang="en-GB" sz="700" dirty="0">
                <a:solidFill>
                  <a:schemeClr val="bg1"/>
                </a:solidFill>
                <a:latin typeface="Segoe UI Light" panose="020B0502040204020203" pitchFamily="34" charset="0"/>
              </a:rPr>
              <a:t>Intercultural Trends in the Euro-Mediterranean Region – </a:t>
            </a:r>
            <a:r>
              <a:rPr lang="en-GB" sz="700" baseline="0" dirty="0">
                <a:solidFill>
                  <a:schemeClr val="bg1"/>
                </a:solidFill>
                <a:latin typeface="Segoe UI Light" panose="020B0502040204020203" pitchFamily="34" charset="0"/>
              </a:rPr>
              <a:t> Results by country</a:t>
            </a:r>
            <a:endParaRPr lang="en-GB" sz="700" dirty="0">
              <a:solidFill>
                <a:schemeClr val="bg1"/>
              </a:solidFill>
              <a:latin typeface="Segoe UI Light" panose="020B0502040204020203" pitchFamily="34" charset="0"/>
            </a:endParaRPr>
          </a:p>
        </p:txBody>
      </p:sp>
      <p:pic>
        <p:nvPicPr>
          <p:cNvPr id="10" name="Picture 9"/>
          <p:cNvPicPr>
            <a:picLocks noChangeAspect="1"/>
          </p:cNvPicPr>
          <p:nvPr userDrawn="1"/>
        </p:nvPicPr>
        <p:blipFill>
          <a:blip r:embed="rId58" cstate="print">
            <a:extLst>
              <a:ext uri="{28A0092B-C50C-407E-A947-70E740481C1C}">
                <a14:useLocalDpi xmlns:a14="http://schemas.microsoft.com/office/drawing/2010/main" val="0"/>
              </a:ext>
            </a:extLst>
          </a:blip>
          <a:stretch>
            <a:fillRect/>
          </a:stretch>
        </p:blipFill>
        <p:spPr>
          <a:xfrm>
            <a:off x="556750" y="6923650"/>
            <a:ext cx="2041343" cy="385200"/>
          </a:xfrm>
          <a:prstGeom prst="rect">
            <a:avLst/>
          </a:prstGeom>
        </p:spPr>
      </p:pic>
      <p:pic>
        <p:nvPicPr>
          <p:cNvPr id="9" name="Content Placeholder 3"/>
          <p:cNvPicPr>
            <a:picLocks noChangeAspect="1"/>
          </p:cNvPicPr>
          <p:nvPr userDrawn="1"/>
        </p:nvPicPr>
        <p:blipFill>
          <a:blip r:embed="rId59" cstate="print">
            <a:extLst>
              <a:ext uri="{28A0092B-C50C-407E-A947-70E740481C1C}">
                <a14:useLocalDpi xmlns:a14="http://schemas.microsoft.com/office/drawing/2010/main" val="0"/>
              </a:ext>
            </a:extLst>
          </a:blip>
          <a:srcRect/>
          <a:stretch>
            <a:fillRect/>
          </a:stretch>
        </p:blipFill>
        <p:spPr bwMode="auto">
          <a:xfrm>
            <a:off x="11468057" y="6825453"/>
            <a:ext cx="1416839" cy="54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137976078"/>
      </p:ext>
    </p:extLst>
  </p:cSld>
  <p:clrMap bg1="lt1" tx1="dk1" bg2="lt2" tx2="dk2" accent1="accent1" accent2="accent2" accent3="accent3" accent4="accent4" accent5="accent5" accent6="accent6" hlink="hlink" folHlink="folHlink"/>
  <p:sldLayoutIdLst>
    <p:sldLayoutId id="2147483876" r:id="rId1"/>
    <p:sldLayoutId id="2147483649" r:id="rId2"/>
    <p:sldLayoutId id="2147483670" r:id="rId3"/>
    <p:sldLayoutId id="2147483904" r:id="rId4"/>
    <p:sldLayoutId id="2147483874" r:id="rId5"/>
    <p:sldLayoutId id="2147483875" r:id="rId6"/>
    <p:sldLayoutId id="2147483883" r:id="rId7"/>
    <p:sldLayoutId id="2147483671" r:id="rId8"/>
    <p:sldLayoutId id="2147483672" r:id="rId9"/>
    <p:sldLayoutId id="2147483867" r:id="rId10"/>
    <p:sldLayoutId id="2147483882" r:id="rId11"/>
    <p:sldLayoutId id="2147483650" r:id="rId12"/>
    <p:sldLayoutId id="2147483673" r:id="rId13"/>
    <p:sldLayoutId id="2147483659" r:id="rId14"/>
    <p:sldLayoutId id="2147483674" r:id="rId15"/>
    <p:sldLayoutId id="2147483896" r:id="rId16"/>
    <p:sldLayoutId id="2147483662" r:id="rId17"/>
    <p:sldLayoutId id="2147483675" r:id="rId18"/>
    <p:sldLayoutId id="2147483660" r:id="rId19"/>
    <p:sldLayoutId id="2147483676" r:id="rId20"/>
    <p:sldLayoutId id="2147483663" r:id="rId21"/>
    <p:sldLayoutId id="2147483678" r:id="rId22"/>
    <p:sldLayoutId id="2147483664" r:id="rId23"/>
    <p:sldLayoutId id="2147483677" r:id="rId24"/>
    <p:sldLayoutId id="2147483665" r:id="rId25"/>
    <p:sldLayoutId id="2147483679" r:id="rId26"/>
    <p:sldLayoutId id="2147483666" r:id="rId27"/>
    <p:sldLayoutId id="2147483680" r:id="rId28"/>
    <p:sldLayoutId id="2147483775" r:id="rId29"/>
    <p:sldLayoutId id="2147483776" r:id="rId30"/>
    <p:sldLayoutId id="2147483777" r:id="rId31"/>
    <p:sldLayoutId id="2147483778" r:id="rId32"/>
    <p:sldLayoutId id="2147483667" r:id="rId33"/>
    <p:sldLayoutId id="2147483681" r:id="rId34"/>
    <p:sldLayoutId id="2147483668" r:id="rId35"/>
    <p:sldLayoutId id="2147483682" r:id="rId36"/>
    <p:sldLayoutId id="2147483669" r:id="rId37"/>
    <p:sldLayoutId id="2147483683" r:id="rId38"/>
    <p:sldLayoutId id="2147483905" r:id="rId39"/>
    <p:sldLayoutId id="2147483906" r:id="rId40"/>
    <p:sldLayoutId id="2147483908" r:id="rId41"/>
    <p:sldLayoutId id="2147483907" r:id="rId42"/>
    <p:sldLayoutId id="2147483909" r:id="rId43"/>
    <p:sldLayoutId id="2147483713" r:id="rId44"/>
    <p:sldLayoutId id="2147483916" r:id="rId45"/>
    <p:sldLayoutId id="2147483917" r:id="rId46"/>
    <p:sldLayoutId id="2147483915" r:id="rId47"/>
    <p:sldLayoutId id="2147483884" r:id="rId48"/>
    <p:sldLayoutId id="2147483888" r:id="rId49"/>
    <p:sldLayoutId id="2147483889" r:id="rId50"/>
    <p:sldLayoutId id="2147483860" r:id="rId51"/>
    <p:sldLayoutId id="2147483901" r:id="rId52"/>
    <p:sldLayoutId id="2147483923" r:id="rId53"/>
    <p:sldLayoutId id="2147484048" r:id="rId54"/>
    <p:sldLayoutId id="2147484049" r:id="rId55"/>
    <p:sldLayoutId id="2147484050" r:id="rId56"/>
  </p:sldLayoutIdLst>
  <p:transition>
    <p:fade/>
  </p:transition>
  <p:hf hdr="0" ftr="0" dt="0"/>
  <p:txStyles>
    <p:titleStyle>
      <a:lvl1pPr algn="ctr" defTabSz="1051802" rtl="0" eaLnBrk="1" latinLnBrk="0" hangingPunct="1">
        <a:lnSpc>
          <a:spcPts val="4100"/>
        </a:lnSpc>
        <a:spcBef>
          <a:spcPts val="0"/>
        </a:spcBef>
        <a:buNone/>
        <a:defRPr lang="en-GB" sz="2800" b="1" kern="1200" smtClean="0">
          <a:solidFill>
            <a:schemeClr val="bg1"/>
          </a:solidFill>
          <a:latin typeface="+mj-lt"/>
          <a:ea typeface="+mn-ea"/>
          <a:cs typeface="+mn-cs"/>
        </a:defRPr>
      </a:lvl1pPr>
    </p:titleStyle>
    <p:bodyStyle>
      <a:lvl1pPr marL="314080" indent="-314080" algn="l" defTabSz="1051802" rtl="0" eaLnBrk="1" latinLnBrk="0" hangingPunct="1">
        <a:lnSpc>
          <a:spcPct val="110000"/>
        </a:lnSpc>
        <a:spcBef>
          <a:spcPts val="600"/>
        </a:spcBef>
        <a:spcAft>
          <a:spcPts val="600"/>
        </a:spcAft>
        <a:buClr>
          <a:schemeClr val="bg2"/>
        </a:buClr>
        <a:buFont typeface="Wingdings" panose="05000000000000000000" pitchFamily="2" charset="2"/>
        <a:buChar char="§"/>
        <a:defRPr sz="3200" kern="1200">
          <a:solidFill>
            <a:schemeClr val="tx1"/>
          </a:solidFill>
          <a:latin typeface="+mn-lt"/>
          <a:ea typeface="+mn-ea"/>
          <a:cs typeface="+mn-cs"/>
        </a:defRPr>
      </a:lvl1pPr>
      <a:lvl2pPr marL="854590" indent="-328688" algn="l" defTabSz="1051802" rtl="0" eaLnBrk="1" latinLnBrk="0" hangingPunct="1">
        <a:lnSpc>
          <a:spcPct val="110000"/>
        </a:lnSpc>
        <a:spcBef>
          <a:spcPts val="600"/>
        </a:spcBef>
        <a:spcAft>
          <a:spcPts val="600"/>
        </a:spcAft>
        <a:buClr>
          <a:schemeClr val="bg2"/>
        </a:buClr>
        <a:buFont typeface="Geomanist Light" pitchFamily="50" charset="0"/>
        <a:buChar char="–"/>
        <a:defRPr sz="2800" kern="1200">
          <a:solidFill>
            <a:schemeClr val="tx1"/>
          </a:solidFill>
          <a:latin typeface="+mn-lt"/>
          <a:ea typeface="+mn-ea"/>
          <a:cs typeface="+mn-cs"/>
        </a:defRPr>
      </a:lvl2pPr>
      <a:lvl3pPr marL="1314754" indent="-262950" algn="l" defTabSz="1051802" rtl="0" eaLnBrk="1" latinLnBrk="0" hangingPunct="1">
        <a:lnSpc>
          <a:spcPct val="110000"/>
        </a:lnSpc>
        <a:spcBef>
          <a:spcPts val="600"/>
        </a:spcBef>
        <a:spcAft>
          <a:spcPts val="600"/>
        </a:spcAft>
        <a:buClr>
          <a:schemeClr val="bg2"/>
        </a:buClr>
        <a:buFont typeface="Geomanist Light" pitchFamily="50" charset="0"/>
        <a:buChar char="–"/>
        <a:defRPr sz="2400" kern="1200">
          <a:solidFill>
            <a:schemeClr val="tx1"/>
          </a:solidFill>
          <a:latin typeface="+mn-lt"/>
          <a:ea typeface="+mn-ea"/>
          <a:cs typeface="+mn-cs"/>
        </a:defRPr>
      </a:lvl3pPr>
      <a:lvl4pPr marL="1840656" indent="-262950" algn="l" defTabSz="1051802" rtl="0" eaLnBrk="1" latinLnBrk="0" hangingPunct="1">
        <a:lnSpc>
          <a:spcPct val="110000"/>
        </a:lnSpc>
        <a:spcBef>
          <a:spcPts val="600"/>
        </a:spcBef>
        <a:spcAft>
          <a:spcPts val="600"/>
        </a:spcAft>
        <a:buClr>
          <a:schemeClr val="bg2"/>
        </a:buClr>
        <a:buFont typeface="Geomanist Light" pitchFamily="50" charset="0"/>
        <a:buChar char="–"/>
        <a:defRPr sz="2100" kern="1200">
          <a:solidFill>
            <a:schemeClr val="tx1"/>
          </a:solidFill>
          <a:latin typeface="+mn-lt"/>
          <a:ea typeface="+mn-ea"/>
          <a:cs typeface="+mn-cs"/>
        </a:defRPr>
      </a:lvl4pPr>
      <a:lvl5pPr marL="2366556" indent="-262950" algn="l" defTabSz="1051802" rtl="0" eaLnBrk="1" latinLnBrk="0" hangingPunct="1">
        <a:lnSpc>
          <a:spcPct val="110000"/>
        </a:lnSpc>
        <a:spcBef>
          <a:spcPts val="600"/>
        </a:spcBef>
        <a:spcAft>
          <a:spcPts val="600"/>
        </a:spcAft>
        <a:buClr>
          <a:schemeClr val="bg2"/>
        </a:buClr>
        <a:buFont typeface="Geomanist Light" pitchFamily="50" charset="0"/>
        <a:buChar char="–"/>
        <a:defRPr sz="2100" kern="1200">
          <a:solidFill>
            <a:schemeClr val="tx1"/>
          </a:solidFill>
          <a:latin typeface="+mn-lt"/>
          <a:ea typeface="+mn-ea"/>
          <a:cs typeface="+mn-cs"/>
        </a:defRPr>
      </a:lvl5pPr>
      <a:lvl6pPr marL="2892458" indent="-262950" algn="l" defTabSz="1051802"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6pPr>
      <a:lvl7pPr marL="3418359" indent="-262950" algn="l" defTabSz="1051802"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7pPr>
      <a:lvl8pPr marL="3944260" indent="-262950" algn="l" defTabSz="1051802"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8pPr>
      <a:lvl9pPr marL="4470162" indent="-262950" algn="l" defTabSz="1051802"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9pPr>
    </p:bodyStyle>
    <p:otherStyle>
      <a:defPPr>
        <a:defRPr lang="en-US"/>
      </a:defPPr>
      <a:lvl1pPr marL="0" algn="l" defTabSz="1051802" rtl="0" eaLnBrk="1" latinLnBrk="0" hangingPunct="1">
        <a:defRPr sz="2100" kern="1200">
          <a:solidFill>
            <a:schemeClr val="tx1"/>
          </a:solidFill>
          <a:latin typeface="+mn-lt"/>
          <a:ea typeface="+mn-ea"/>
          <a:cs typeface="+mn-cs"/>
        </a:defRPr>
      </a:lvl1pPr>
      <a:lvl2pPr marL="525902" algn="l" defTabSz="1051802" rtl="0" eaLnBrk="1" latinLnBrk="0" hangingPunct="1">
        <a:defRPr sz="2100" kern="1200">
          <a:solidFill>
            <a:schemeClr val="tx1"/>
          </a:solidFill>
          <a:latin typeface="+mn-lt"/>
          <a:ea typeface="+mn-ea"/>
          <a:cs typeface="+mn-cs"/>
        </a:defRPr>
      </a:lvl2pPr>
      <a:lvl3pPr marL="1051802" algn="l" defTabSz="1051802" rtl="0" eaLnBrk="1" latinLnBrk="0" hangingPunct="1">
        <a:defRPr sz="2100" kern="1200">
          <a:solidFill>
            <a:schemeClr val="tx1"/>
          </a:solidFill>
          <a:latin typeface="+mn-lt"/>
          <a:ea typeface="+mn-ea"/>
          <a:cs typeface="+mn-cs"/>
        </a:defRPr>
      </a:lvl3pPr>
      <a:lvl4pPr marL="1577704" algn="l" defTabSz="1051802" rtl="0" eaLnBrk="1" latinLnBrk="0" hangingPunct="1">
        <a:defRPr sz="2100" kern="1200">
          <a:solidFill>
            <a:schemeClr val="tx1"/>
          </a:solidFill>
          <a:latin typeface="+mn-lt"/>
          <a:ea typeface="+mn-ea"/>
          <a:cs typeface="+mn-cs"/>
        </a:defRPr>
      </a:lvl4pPr>
      <a:lvl5pPr marL="2103606" algn="l" defTabSz="1051802" rtl="0" eaLnBrk="1" latinLnBrk="0" hangingPunct="1">
        <a:defRPr sz="2100" kern="1200">
          <a:solidFill>
            <a:schemeClr val="tx1"/>
          </a:solidFill>
          <a:latin typeface="+mn-lt"/>
          <a:ea typeface="+mn-ea"/>
          <a:cs typeface="+mn-cs"/>
        </a:defRPr>
      </a:lvl5pPr>
      <a:lvl6pPr marL="2629507" algn="l" defTabSz="1051802" rtl="0" eaLnBrk="1" latinLnBrk="0" hangingPunct="1">
        <a:defRPr sz="2100" kern="1200">
          <a:solidFill>
            <a:schemeClr val="tx1"/>
          </a:solidFill>
          <a:latin typeface="+mn-lt"/>
          <a:ea typeface="+mn-ea"/>
          <a:cs typeface="+mn-cs"/>
        </a:defRPr>
      </a:lvl6pPr>
      <a:lvl7pPr marL="3155408" algn="l" defTabSz="1051802" rtl="0" eaLnBrk="1" latinLnBrk="0" hangingPunct="1">
        <a:defRPr sz="2100" kern="1200">
          <a:solidFill>
            <a:schemeClr val="tx1"/>
          </a:solidFill>
          <a:latin typeface="+mn-lt"/>
          <a:ea typeface="+mn-ea"/>
          <a:cs typeface="+mn-cs"/>
        </a:defRPr>
      </a:lvl7pPr>
      <a:lvl8pPr marL="3681310" algn="l" defTabSz="1051802" rtl="0" eaLnBrk="1" latinLnBrk="0" hangingPunct="1">
        <a:defRPr sz="2100" kern="1200">
          <a:solidFill>
            <a:schemeClr val="tx1"/>
          </a:solidFill>
          <a:latin typeface="+mn-lt"/>
          <a:ea typeface="+mn-ea"/>
          <a:cs typeface="+mn-cs"/>
        </a:defRPr>
      </a:lvl8pPr>
      <a:lvl9pPr marL="4207211" algn="l" defTabSz="1051802" rtl="0" eaLnBrk="1" latinLnBrk="0" hangingPunct="1">
        <a:defRPr sz="21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chart" Target="../charts/chart11.xml"/><Relationship Id="rId1" Type="http://schemas.openxmlformats.org/officeDocument/2006/relationships/slideLayout" Target="../slideLayouts/slideLayout14.xml"/><Relationship Id="rId4" Type="http://schemas.openxmlformats.org/officeDocument/2006/relationships/chart" Target="../charts/chart12.xml"/></Relationships>
</file>

<file path=ppt/slides/_rels/slide11.xml.rels><?xml version="1.0" encoding="UTF-8" standalone="yes"?>
<Relationships xmlns="http://schemas.openxmlformats.org/package/2006/relationships"><Relationship Id="rId3" Type="http://schemas.openxmlformats.org/officeDocument/2006/relationships/chart" Target="../charts/chart14.xml"/><Relationship Id="rId2" Type="http://schemas.openxmlformats.org/officeDocument/2006/relationships/chart" Target="../charts/chart13.xml"/><Relationship Id="rId1" Type="http://schemas.openxmlformats.org/officeDocument/2006/relationships/slideLayout" Target="../slideLayouts/slideLayout14.xml"/><Relationship Id="rId4" Type="http://schemas.openxmlformats.org/officeDocument/2006/relationships/chart" Target="../charts/chart15.xml"/></Relationships>
</file>

<file path=ppt/slides/_rels/slide12.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chart" Target="../charts/chart16.xml"/><Relationship Id="rId1" Type="http://schemas.openxmlformats.org/officeDocument/2006/relationships/slideLayout" Target="../slideLayouts/slideLayout14.xml"/><Relationship Id="rId4" Type="http://schemas.openxmlformats.org/officeDocument/2006/relationships/chart" Target="../charts/chart1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chart" Target="../charts/chart18.xml"/><Relationship Id="rId1" Type="http://schemas.openxmlformats.org/officeDocument/2006/relationships/slideLayout" Target="../slideLayouts/slideLayout12.xml"/><Relationship Id="rId4" Type="http://schemas.openxmlformats.org/officeDocument/2006/relationships/chart" Target="../charts/chart19.xml"/></Relationships>
</file>

<file path=ppt/slides/_rels/slide15.xml.rels><?xml version="1.0" encoding="UTF-8" standalone="yes"?>
<Relationships xmlns="http://schemas.openxmlformats.org/package/2006/relationships"><Relationship Id="rId3" Type="http://schemas.openxmlformats.org/officeDocument/2006/relationships/chart" Target="../charts/chart20.xml"/><Relationship Id="rId2" Type="http://schemas.openxmlformats.org/officeDocument/2006/relationships/image" Target="../media/image12.emf"/><Relationship Id="rId1" Type="http://schemas.openxmlformats.org/officeDocument/2006/relationships/slideLayout" Target="../slideLayouts/slideLayout12.xml"/><Relationship Id="rId4" Type="http://schemas.openxmlformats.org/officeDocument/2006/relationships/chart" Target="../charts/chart21.xml"/></Relationships>
</file>

<file path=ppt/slides/_rels/slide16.xml.rels><?xml version="1.0" encoding="UTF-8" standalone="yes"?>
<Relationships xmlns="http://schemas.openxmlformats.org/package/2006/relationships"><Relationship Id="rId3" Type="http://schemas.openxmlformats.org/officeDocument/2006/relationships/chart" Target="../charts/chart23.xml"/><Relationship Id="rId2" Type="http://schemas.openxmlformats.org/officeDocument/2006/relationships/chart" Target="../charts/chart22.xml"/><Relationship Id="rId1" Type="http://schemas.openxmlformats.org/officeDocument/2006/relationships/slideLayout" Target="../slideLayouts/slideLayout14.xml"/><Relationship Id="rId4" Type="http://schemas.openxmlformats.org/officeDocument/2006/relationships/chart" Target="../charts/chart24.xml"/></Relationships>
</file>

<file path=ppt/slides/_rels/slide17.xml.rels><?xml version="1.0" encoding="UTF-8" standalone="yes"?>
<Relationships xmlns="http://schemas.openxmlformats.org/package/2006/relationships"><Relationship Id="rId3" Type="http://schemas.openxmlformats.org/officeDocument/2006/relationships/chart" Target="../charts/chart26.xml"/><Relationship Id="rId2" Type="http://schemas.openxmlformats.org/officeDocument/2006/relationships/chart" Target="../charts/chart25.xml"/><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chart" Target="../charts/chart28.xml"/><Relationship Id="rId2" Type="http://schemas.openxmlformats.org/officeDocument/2006/relationships/chart" Target="../charts/chart27.xm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3" Type="http://schemas.openxmlformats.org/officeDocument/2006/relationships/chart" Target="../charts/chart30.xml"/><Relationship Id="rId2" Type="http://schemas.openxmlformats.org/officeDocument/2006/relationships/chart" Target="../charts/chart29.xml"/><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3" Type="http://schemas.openxmlformats.org/officeDocument/2006/relationships/chart" Target="../charts/chart31.xml"/><Relationship Id="rId2" Type="http://schemas.openxmlformats.org/officeDocument/2006/relationships/image" Target="../media/image13.png"/><Relationship Id="rId1" Type="http://schemas.openxmlformats.org/officeDocument/2006/relationships/slideLayout" Target="../slideLayouts/slideLayout12.xml"/><Relationship Id="rId4" Type="http://schemas.openxmlformats.org/officeDocument/2006/relationships/chart" Target="../charts/chart32.xml"/></Relationships>
</file>

<file path=ppt/slides/_rels/slide22.xml.rels><?xml version="1.0" encoding="UTF-8" standalone="yes"?>
<Relationships xmlns="http://schemas.openxmlformats.org/package/2006/relationships"><Relationship Id="rId3" Type="http://schemas.openxmlformats.org/officeDocument/2006/relationships/chart" Target="../charts/chart33.xml"/><Relationship Id="rId2" Type="http://schemas.openxmlformats.org/officeDocument/2006/relationships/notesSlide" Target="../notesSlides/notesSlide2.xml"/><Relationship Id="rId1" Type="http://schemas.openxmlformats.org/officeDocument/2006/relationships/slideLayout" Target="../slideLayouts/slideLayout14.xml"/><Relationship Id="rId5" Type="http://schemas.openxmlformats.org/officeDocument/2006/relationships/chart" Target="../charts/chart35.xml"/><Relationship Id="rId4" Type="http://schemas.openxmlformats.org/officeDocument/2006/relationships/chart" Target="../charts/chart34.xml"/></Relationships>
</file>

<file path=ppt/slides/_rels/slide23.xml.rels><?xml version="1.0" encoding="UTF-8" standalone="yes"?>
<Relationships xmlns="http://schemas.openxmlformats.org/package/2006/relationships"><Relationship Id="rId3" Type="http://schemas.openxmlformats.org/officeDocument/2006/relationships/chart" Target="../charts/chart37.xml"/><Relationship Id="rId2" Type="http://schemas.openxmlformats.org/officeDocument/2006/relationships/chart" Target="../charts/chart36.xml"/><Relationship Id="rId1" Type="http://schemas.openxmlformats.org/officeDocument/2006/relationships/slideLayout" Target="../slideLayouts/slideLayout56.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3" Type="http://schemas.openxmlformats.org/officeDocument/2006/relationships/chart" Target="../charts/chart39.xml"/><Relationship Id="rId2" Type="http://schemas.openxmlformats.org/officeDocument/2006/relationships/chart" Target="../charts/chart38.xml"/><Relationship Id="rId1" Type="http://schemas.openxmlformats.org/officeDocument/2006/relationships/slideLayout" Target="../slideLayouts/slideLayout12.xml"/><Relationship Id="rId4" Type="http://schemas.openxmlformats.org/officeDocument/2006/relationships/image" Target="../media/image14.emf"/></Relationships>
</file>

<file path=ppt/slides/_rels/slide26.xml.rels><?xml version="1.0" encoding="UTF-8" standalone="yes"?>
<Relationships xmlns="http://schemas.openxmlformats.org/package/2006/relationships"><Relationship Id="rId3" Type="http://schemas.openxmlformats.org/officeDocument/2006/relationships/chart" Target="../charts/chart40.xml"/><Relationship Id="rId2" Type="http://schemas.openxmlformats.org/officeDocument/2006/relationships/image" Target="../media/image15.emf"/><Relationship Id="rId1" Type="http://schemas.openxmlformats.org/officeDocument/2006/relationships/slideLayout" Target="../slideLayouts/slideLayout12.xml"/><Relationship Id="rId4" Type="http://schemas.openxmlformats.org/officeDocument/2006/relationships/chart" Target="../charts/chart41.xml"/></Relationships>
</file>

<file path=ppt/slides/_rels/slide27.xml.rels><?xml version="1.0" encoding="UTF-8" standalone="yes"?>
<Relationships xmlns="http://schemas.openxmlformats.org/package/2006/relationships"><Relationship Id="rId3" Type="http://schemas.openxmlformats.org/officeDocument/2006/relationships/chart" Target="../charts/chart43.xml"/><Relationship Id="rId2" Type="http://schemas.openxmlformats.org/officeDocument/2006/relationships/chart" Target="../charts/chart42.xml"/><Relationship Id="rId1" Type="http://schemas.openxmlformats.org/officeDocument/2006/relationships/slideLayout" Target="../slideLayouts/slideLayout14.xml"/><Relationship Id="rId4" Type="http://schemas.openxmlformats.org/officeDocument/2006/relationships/image" Target="../media/image16.png"/></Relationships>
</file>

<file path=ppt/slides/_rels/slide28.xml.rels><?xml version="1.0" encoding="UTF-8" standalone="yes"?>
<Relationships xmlns="http://schemas.openxmlformats.org/package/2006/relationships"><Relationship Id="rId3" Type="http://schemas.openxmlformats.org/officeDocument/2006/relationships/chart" Target="../charts/chart44.xml"/><Relationship Id="rId2" Type="http://schemas.openxmlformats.org/officeDocument/2006/relationships/image" Target="../media/image16.png"/><Relationship Id="rId1" Type="http://schemas.openxmlformats.org/officeDocument/2006/relationships/slideLayout" Target="../slideLayouts/slideLayout14.xml"/><Relationship Id="rId4" Type="http://schemas.openxmlformats.org/officeDocument/2006/relationships/chart" Target="../charts/chart45.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3" Type="http://schemas.openxmlformats.org/officeDocument/2006/relationships/chart" Target="../charts/chart47.xml"/><Relationship Id="rId2" Type="http://schemas.openxmlformats.org/officeDocument/2006/relationships/chart" Target="../charts/chart46.xml"/><Relationship Id="rId1" Type="http://schemas.openxmlformats.org/officeDocument/2006/relationships/slideLayout" Target="../slideLayouts/slideLayout14.xml"/><Relationship Id="rId4" Type="http://schemas.openxmlformats.org/officeDocument/2006/relationships/image" Target="../media/image17.emf"/></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3" Type="http://schemas.openxmlformats.org/officeDocument/2006/relationships/chart" Target="../charts/chart49.xml"/><Relationship Id="rId2" Type="http://schemas.openxmlformats.org/officeDocument/2006/relationships/chart" Target="../charts/chart48.xml"/><Relationship Id="rId1" Type="http://schemas.openxmlformats.org/officeDocument/2006/relationships/slideLayout" Target="../slideLayouts/slideLayout14.xml"/><Relationship Id="rId4" Type="http://schemas.openxmlformats.org/officeDocument/2006/relationships/image" Target="../media/image14.emf"/></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51.xml"/></Relationships>
</file>

<file path=ppt/slides/_rels/slide4.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xml"/><Relationship Id="rId1" Type="http://schemas.openxmlformats.org/officeDocument/2006/relationships/slideLayout" Target="../slideLayouts/slideLayout12.xml"/><Relationship Id="rId5" Type="http://schemas.openxmlformats.org/officeDocument/2006/relationships/image" Target="../media/image9.emf"/><Relationship Id="rId4" Type="http://schemas.openxmlformats.org/officeDocument/2006/relationships/chart" Target="../charts/chart2.xml"/></Relationships>
</file>

<file path=ppt/slides/_rels/slide5.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image" Target="../media/image9.emf"/><Relationship Id="rId1" Type="http://schemas.openxmlformats.org/officeDocument/2006/relationships/slideLayout" Target="../slideLayouts/slideLayout12.xml"/><Relationship Id="rId4" Type="http://schemas.openxmlformats.org/officeDocument/2006/relationships/chart" Target="../charts/chart4.xml"/></Relationships>
</file>

<file path=ppt/slides/_rels/slide6.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chart" Target="../charts/chart5.xml"/><Relationship Id="rId1" Type="http://schemas.openxmlformats.org/officeDocument/2006/relationships/slideLayout" Target="../slideLayouts/slideLayout56.xml"/></Relationships>
</file>

<file path=ppt/slides/_rels/slide7.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chart" Target="../charts/chart7.xml"/><Relationship Id="rId1" Type="http://schemas.openxmlformats.org/officeDocument/2006/relationships/slideLayout" Target="../slideLayouts/slideLayout5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chart" Target="../charts/chart9.xml"/><Relationship Id="rId2" Type="http://schemas.openxmlformats.org/officeDocument/2006/relationships/image" Target="../media/image10.emf"/><Relationship Id="rId1" Type="http://schemas.openxmlformats.org/officeDocument/2006/relationships/slideLayout" Target="../slideLayouts/slideLayout14.xml"/><Relationship Id="rId4" Type="http://schemas.openxmlformats.org/officeDocument/2006/relationships/chart" Target="../charts/chart1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a:xfrm>
            <a:off x="552673" y="5623387"/>
            <a:ext cx="4158733" cy="491946"/>
          </a:xfrm>
        </p:spPr>
        <p:txBody>
          <a:bodyPr/>
          <a:lstStyle/>
          <a:p>
            <a:r>
              <a:rPr lang="en-GB" dirty="0"/>
              <a:t>Country results: Croatia</a:t>
            </a:r>
          </a:p>
        </p:txBody>
      </p:sp>
      <p:sp>
        <p:nvSpPr>
          <p:cNvPr id="3" name="Text Placeholder 2"/>
          <p:cNvSpPr>
            <a:spLocks noGrp="1"/>
          </p:cNvSpPr>
          <p:nvPr>
            <p:ph type="body" sz="quarter" idx="13"/>
          </p:nvPr>
        </p:nvSpPr>
        <p:spPr>
          <a:xfrm>
            <a:off x="552673" y="4741416"/>
            <a:ext cx="10221563" cy="621127"/>
          </a:xfrm>
        </p:spPr>
        <p:txBody>
          <a:bodyPr/>
          <a:lstStyle/>
          <a:p>
            <a:pPr>
              <a:lnSpc>
                <a:spcPct val="100000"/>
              </a:lnSpc>
              <a:spcBef>
                <a:spcPts val="0"/>
              </a:spcBef>
              <a:spcAft>
                <a:spcPts val="0"/>
              </a:spcAft>
            </a:pPr>
            <a:r>
              <a:rPr lang="en-GB" sz="3800" dirty="0"/>
              <a:t>Intercultural Trends in the Euro-Med Region</a:t>
            </a:r>
          </a:p>
        </p:txBody>
      </p:sp>
    </p:spTree>
    <p:extLst>
      <p:ext uri="{BB962C8B-B14F-4D97-AF65-F5344CB8AC3E}">
        <p14:creationId xmlns:p14="http://schemas.microsoft.com/office/powerpoint/2010/main" val="2600425611"/>
      </p:ext>
    </p:extLst>
  </p:cSld>
  <p:clrMapOvr>
    <a:masterClrMapping/>
  </p:clrMapOvr>
  <p:transition>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66647" y="615600"/>
            <a:ext cx="5642937" cy="561600"/>
          </a:xfrm>
          <a:solidFill>
            <a:srgbClr val="71B2C9"/>
          </a:solidFill>
        </p:spPr>
        <p:txBody>
          <a:bodyPr wrap="square" lIns="82819" tIns="72000" rIns="82819" bIns="36000" rtlCol="0" anchor="ctr">
            <a:spAutoFit/>
          </a:bodyPr>
          <a:lstStyle/>
          <a:p>
            <a:r>
              <a:rPr lang="en-GB" dirty="0"/>
              <a:t>Key values when raising children</a:t>
            </a:r>
          </a:p>
        </p:txBody>
      </p:sp>
      <p:sp>
        <p:nvSpPr>
          <p:cNvPr id="4" name="Text Placeholder 5"/>
          <p:cNvSpPr txBox="1">
            <a:spLocks/>
          </p:cNvSpPr>
          <p:nvPr/>
        </p:nvSpPr>
        <p:spPr>
          <a:xfrm>
            <a:off x="3068733" y="6512097"/>
            <a:ext cx="8135183" cy="739632"/>
          </a:xfrm>
          <a:prstGeom prst="rect">
            <a:avLst/>
          </a:prstGeom>
          <a:noFill/>
        </p:spPr>
        <p:txBody>
          <a:bodyPr vert="horz" lIns="0" tIns="0" rIns="0" bIns="0" rtlCol="0" anchor="b">
            <a:noAutofit/>
          </a:bodyPr>
          <a:lstStyle>
            <a:defPPr>
              <a:defRPr lang="en-US"/>
            </a:defPPr>
            <a:lvl1pPr indent="0">
              <a:lnSpc>
                <a:spcPct val="110000"/>
              </a:lnSpc>
              <a:spcBef>
                <a:spcPts val="600"/>
              </a:spcBef>
              <a:spcAft>
                <a:spcPts val="0"/>
              </a:spcAft>
              <a:buClr>
                <a:schemeClr val="bg2"/>
              </a:buClr>
              <a:buFontTx/>
              <a:buNone/>
              <a:defRPr sz="1000"/>
            </a:lvl1pPr>
            <a:lvl2pPr indent="0">
              <a:lnSpc>
                <a:spcPct val="110000"/>
              </a:lnSpc>
              <a:spcBef>
                <a:spcPts val="600"/>
              </a:spcBef>
              <a:spcAft>
                <a:spcPts val="600"/>
              </a:spcAft>
              <a:buClr>
                <a:schemeClr val="bg2"/>
              </a:buClr>
              <a:buFontTx/>
              <a:buNone/>
              <a:defRPr sz="2400"/>
            </a:lvl2pPr>
            <a:lvl3pPr marL="1051804" indent="0">
              <a:lnSpc>
                <a:spcPct val="110000"/>
              </a:lnSpc>
              <a:spcBef>
                <a:spcPts val="600"/>
              </a:spcBef>
              <a:spcAft>
                <a:spcPts val="600"/>
              </a:spcAft>
              <a:buClr>
                <a:schemeClr val="bg2"/>
              </a:buClr>
              <a:buFontTx/>
              <a:buNone/>
              <a:defRPr sz="2000"/>
            </a:lvl3pPr>
            <a:lvl4pPr marL="1577706" indent="0">
              <a:lnSpc>
                <a:spcPct val="110000"/>
              </a:lnSpc>
              <a:spcBef>
                <a:spcPts val="600"/>
              </a:spcBef>
              <a:spcAft>
                <a:spcPts val="600"/>
              </a:spcAft>
              <a:buClr>
                <a:schemeClr val="bg2"/>
              </a:buClr>
              <a:buFontTx/>
              <a:buNone/>
            </a:lvl4pPr>
            <a:lvl5pPr indent="0">
              <a:lnSpc>
                <a:spcPct val="110000"/>
              </a:lnSpc>
              <a:spcBef>
                <a:spcPts val="600"/>
              </a:spcBef>
              <a:spcAft>
                <a:spcPts val="600"/>
              </a:spcAft>
              <a:buClr>
                <a:schemeClr val="bg2"/>
              </a:buClr>
              <a:buFontTx/>
              <a:buNone/>
            </a:lvl5pPr>
            <a:lvl6pPr marL="2514600" indent="-228600">
              <a:spcBef>
                <a:spcPct val="20000"/>
              </a:spcBef>
              <a:buFont typeface="Arial" panose="020B0604020202020204" pitchFamily="34" charset="0"/>
              <a:buChar char="•"/>
              <a:defRPr sz="2000"/>
            </a:lvl6pPr>
            <a:lvl7pPr marL="2971800" indent="-228600">
              <a:spcBef>
                <a:spcPct val="20000"/>
              </a:spcBef>
              <a:buFont typeface="Arial" panose="020B0604020202020204" pitchFamily="34" charset="0"/>
              <a:buChar char="•"/>
              <a:defRPr sz="2000"/>
            </a:lvl7pPr>
            <a:lvl8pPr marL="3429000" indent="-228600">
              <a:spcBef>
                <a:spcPct val="20000"/>
              </a:spcBef>
              <a:buFont typeface="Arial" panose="020B0604020202020204" pitchFamily="34" charset="0"/>
              <a:buChar char="•"/>
              <a:defRPr sz="2000"/>
            </a:lvl8pPr>
            <a:lvl9pPr marL="3886200" indent="-228600">
              <a:spcBef>
                <a:spcPct val="20000"/>
              </a:spcBef>
              <a:buFont typeface="Arial" panose="020B0604020202020204" pitchFamily="34" charset="0"/>
              <a:buChar char="•"/>
              <a:defRPr sz="2000"/>
            </a:lvl9pPr>
          </a:lstStyle>
          <a:p>
            <a:r>
              <a:rPr lang="en-GB" dirty="0">
                <a:solidFill>
                  <a:schemeClr val="tx1">
                    <a:lumMod val="75000"/>
                    <a:lumOff val="25000"/>
                  </a:schemeClr>
                </a:solidFill>
              </a:rPr>
              <a:t>Survey question: </a:t>
            </a:r>
            <a:r>
              <a:rPr lang="en-GB" b="1" dirty="0">
                <a:solidFill>
                  <a:schemeClr val="tx1">
                    <a:lumMod val="75000"/>
                    <a:lumOff val="25000"/>
                  </a:schemeClr>
                </a:solidFill>
              </a:rPr>
              <a:t>In bringing up their children, parents in different countries may place different emphasis on different values. Assuming that we limit ourselves to six values only, I’d like to know which one of these is most important, to you personally, when raising children? And the second most important?</a:t>
            </a:r>
          </a:p>
          <a:p>
            <a:r>
              <a:rPr lang="en-GB" dirty="0">
                <a:solidFill>
                  <a:schemeClr val="tx1">
                    <a:lumMod val="75000"/>
                    <a:lumOff val="25000"/>
                  </a:schemeClr>
                </a:solidFill>
              </a:rPr>
              <a:t>Base: all respondents (%), by country</a:t>
            </a:r>
          </a:p>
        </p:txBody>
      </p:sp>
      <p:graphicFrame>
        <p:nvGraphicFramePr>
          <p:cNvPr id="11" name="Content Placeholder 6">
            <a:extLst>
              <a:ext uri="{FF2B5EF4-FFF2-40B4-BE49-F238E27FC236}">
                <a16:creationId xmlns:a16="http://schemas.microsoft.com/office/drawing/2014/main" id="{D8894972-210C-40D4-BE2F-AF9B89C1E341}"/>
              </a:ext>
            </a:extLst>
          </p:cNvPr>
          <p:cNvGraphicFramePr>
            <a:graphicFrameLocks/>
          </p:cNvGraphicFramePr>
          <p:nvPr>
            <p:extLst>
              <p:ext uri="{D42A27DB-BD31-4B8C-83A1-F6EECF244321}">
                <p14:modId xmlns:p14="http://schemas.microsoft.com/office/powerpoint/2010/main" val="1713653127"/>
              </p:ext>
            </p:extLst>
          </p:nvPr>
        </p:nvGraphicFramePr>
        <p:xfrm>
          <a:off x="5639767" y="1172539"/>
          <a:ext cx="6858868" cy="5151421"/>
        </p:xfrm>
        <a:graphic>
          <a:graphicData uri="http://schemas.openxmlformats.org/drawingml/2006/chart">
            <c:chart xmlns:c="http://schemas.openxmlformats.org/drawingml/2006/chart" xmlns:r="http://schemas.openxmlformats.org/officeDocument/2006/relationships" r:id="rId2"/>
          </a:graphicData>
        </a:graphic>
      </p:graphicFrame>
      <p:pic>
        <p:nvPicPr>
          <p:cNvPr id="12" name="Picture 11"/>
          <p:cNvPicPr>
            <a:picLocks noChangeAspect="1"/>
          </p:cNvPicPr>
          <p:nvPr/>
        </p:nvPicPr>
        <p:blipFill rotWithShape="1">
          <a:blip r:embed="rId3"/>
          <a:srcRect l="17765" t="87720" r="46855" b="753"/>
          <a:stretch/>
        </p:blipFill>
        <p:spPr>
          <a:xfrm>
            <a:off x="5351735" y="5900097"/>
            <a:ext cx="2503636" cy="612000"/>
          </a:xfrm>
          <a:prstGeom prst="rect">
            <a:avLst/>
          </a:prstGeom>
        </p:spPr>
      </p:pic>
      <p:graphicFrame>
        <p:nvGraphicFramePr>
          <p:cNvPr id="7" name="Content Placeholder 6">
            <a:extLst>
              <a:ext uri="{FF2B5EF4-FFF2-40B4-BE49-F238E27FC236}">
                <a16:creationId xmlns:a16="http://schemas.microsoft.com/office/drawing/2014/main" id="{1C950B64-00A8-4949-9040-567AC92F79C0}"/>
              </a:ext>
            </a:extLst>
          </p:cNvPr>
          <p:cNvGraphicFramePr>
            <a:graphicFrameLocks/>
          </p:cNvGraphicFramePr>
          <p:nvPr>
            <p:extLst>
              <p:ext uri="{D42A27DB-BD31-4B8C-83A1-F6EECF244321}">
                <p14:modId xmlns:p14="http://schemas.microsoft.com/office/powerpoint/2010/main" val="4074595983"/>
              </p:ext>
            </p:extLst>
          </p:nvPr>
        </p:nvGraphicFramePr>
        <p:xfrm>
          <a:off x="0" y="1355333"/>
          <a:ext cx="6858868" cy="5151421"/>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529140871"/>
      </p:ext>
    </p:extLst>
  </p:cSld>
  <p:clrMapOvr>
    <a:masterClrMapping/>
  </p:clrMapOvr>
  <p:transition>
    <p:fad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Content Placeholder 6"/>
          <p:cNvGraphicFramePr>
            <a:graphicFrameLocks/>
          </p:cNvGraphicFramePr>
          <p:nvPr>
            <p:extLst>
              <p:ext uri="{D42A27DB-BD31-4B8C-83A1-F6EECF244321}">
                <p14:modId xmlns:p14="http://schemas.microsoft.com/office/powerpoint/2010/main" val="503769956"/>
              </p:ext>
            </p:extLst>
          </p:nvPr>
        </p:nvGraphicFramePr>
        <p:xfrm>
          <a:off x="7116790" y="1651187"/>
          <a:ext cx="5328592" cy="515142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3" name="Content Placeholder 6"/>
          <p:cNvGraphicFramePr>
            <a:graphicFrameLocks/>
          </p:cNvGraphicFramePr>
          <p:nvPr>
            <p:extLst>
              <p:ext uri="{D42A27DB-BD31-4B8C-83A1-F6EECF244321}">
                <p14:modId xmlns:p14="http://schemas.microsoft.com/office/powerpoint/2010/main" val="3023068877"/>
              </p:ext>
            </p:extLst>
          </p:nvPr>
        </p:nvGraphicFramePr>
        <p:xfrm>
          <a:off x="4084105" y="1654565"/>
          <a:ext cx="5328592" cy="5151421"/>
        </p:xfrm>
        <a:graphic>
          <a:graphicData uri="http://schemas.openxmlformats.org/drawingml/2006/chart">
            <c:chart xmlns:c="http://schemas.openxmlformats.org/drawingml/2006/chart" xmlns:r="http://schemas.openxmlformats.org/officeDocument/2006/relationships" r:id="rId3"/>
          </a:graphicData>
        </a:graphic>
      </p:graphicFrame>
      <p:sp>
        <p:nvSpPr>
          <p:cNvPr id="2" name="Title 1"/>
          <p:cNvSpPr>
            <a:spLocks noGrp="1"/>
          </p:cNvSpPr>
          <p:nvPr>
            <p:ph type="title"/>
          </p:nvPr>
        </p:nvSpPr>
        <p:spPr>
          <a:xfrm>
            <a:off x="566647" y="500399"/>
            <a:ext cx="5642937" cy="561600"/>
          </a:xfrm>
        </p:spPr>
        <p:txBody>
          <a:bodyPr/>
          <a:lstStyle/>
          <a:p>
            <a:r>
              <a:rPr lang="en-GB" dirty="0"/>
              <a:t>Key values when raising children</a:t>
            </a:r>
          </a:p>
        </p:txBody>
      </p:sp>
      <p:sp>
        <p:nvSpPr>
          <p:cNvPr id="7" name="Text Placeholder 6"/>
          <p:cNvSpPr>
            <a:spLocks noGrp="1"/>
          </p:cNvSpPr>
          <p:nvPr>
            <p:ph type="body" sz="quarter" idx="14"/>
          </p:nvPr>
        </p:nvSpPr>
        <p:spPr>
          <a:xfrm>
            <a:off x="262038" y="1152003"/>
            <a:ext cx="12915697" cy="374398"/>
          </a:xfrm>
        </p:spPr>
        <p:txBody>
          <a:bodyPr/>
          <a:lstStyle/>
          <a:p>
            <a:r>
              <a:rPr lang="en-GB" dirty="0"/>
              <a:t>Perceptions about key values for parents raising children in European and SEM countries</a:t>
            </a:r>
          </a:p>
        </p:txBody>
      </p:sp>
      <p:sp>
        <p:nvSpPr>
          <p:cNvPr id="4" name="Text Placeholder 5"/>
          <p:cNvSpPr txBox="1">
            <a:spLocks/>
          </p:cNvSpPr>
          <p:nvPr/>
        </p:nvSpPr>
        <p:spPr>
          <a:xfrm>
            <a:off x="3049199" y="6364800"/>
            <a:ext cx="8135183" cy="739632"/>
          </a:xfrm>
          <a:prstGeom prst="rect">
            <a:avLst/>
          </a:prstGeom>
          <a:noFill/>
        </p:spPr>
        <p:txBody>
          <a:bodyPr vert="horz" lIns="0" tIns="0" rIns="0" bIns="0" rtlCol="0" anchor="b">
            <a:noAutofit/>
          </a:bodyPr>
          <a:lstStyle>
            <a:defPPr>
              <a:defRPr lang="en-US"/>
            </a:defPPr>
            <a:lvl1pPr indent="0">
              <a:lnSpc>
                <a:spcPct val="110000"/>
              </a:lnSpc>
              <a:spcBef>
                <a:spcPts val="600"/>
              </a:spcBef>
              <a:spcAft>
                <a:spcPts val="0"/>
              </a:spcAft>
              <a:buClr>
                <a:schemeClr val="bg2"/>
              </a:buClr>
              <a:buFontTx/>
              <a:buNone/>
              <a:defRPr sz="1000"/>
            </a:lvl1pPr>
            <a:lvl2pPr indent="0">
              <a:lnSpc>
                <a:spcPct val="110000"/>
              </a:lnSpc>
              <a:spcBef>
                <a:spcPts val="600"/>
              </a:spcBef>
              <a:spcAft>
                <a:spcPts val="600"/>
              </a:spcAft>
              <a:buClr>
                <a:schemeClr val="bg2"/>
              </a:buClr>
              <a:buFontTx/>
              <a:buNone/>
              <a:defRPr sz="2400"/>
            </a:lvl2pPr>
            <a:lvl3pPr marL="1051804" indent="0">
              <a:lnSpc>
                <a:spcPct val="110000"/>
              </a:lnSpc>
              <a:spcBef>
                <a:spcPts val="600"/>
              </a:spcBef>
              <a:spcAft>
                <a:spcPts val="600"/>
              </a:spcAft>
              <a:buClr>
                <a:schemeClr val="bg2"/>
              </a:buClr>
              <a:buFontTx/>
              <a:buNone/>
              <a:defRPr sz="2000"/>
            </a:lvl3pPr>
            <a:lvl4pPr marL="1577706" indent="0">
              <a:lnSpc>
                <a:spcPct val="110000"/>
              </a:lnSpc>
              <a:spcBef>
                <a:spcPts val="600"/>
              </a:spcBef>
              <a:spcAft>
                <a:spcPts val="600"/>
              </a:spcAft>
              <a:buClr>
                <a:schemeClr val="bg2"/>
              </a:buClr>
              <a:buFontTx/>
              <a:buNone/>
            </a:lvl4pPr>
            <a:lvl5pPr indent="0">
              <a:lnSpc>
                <a:spcPct val="110000"/>
              </a:lnSpc>
              <a:spcBef>
                <a:spcPts val="600"/>
              </a:spcBef>
              <a:spcAft>
                <a:spcPts val="600"/>
              </a:spcAft>
              <a:buClr>
                <a:schemeClr val="bg2"/>
              </a:buClr>
              <a:buFontTx/>
              <a:buNone/>
            </a:lvl5pPr>
            <a:lvl6pPr marL="2514600" indent="-228600">
              <a:spcBef>
                <a:spcPct val="20000"/>
              </a:spcBef>
              <a:buFont typeface="Arial" panose="020B0604020202020204" pitchFamily="34" charset="0"/>
              <a:buChar char="•"/>
              <a:defRPr sz="2000"/>
            </a:lvl6pPr>
            <a:lvl7pPr marL="2971800" indent="-228600">
              <a:spcBef>
                <a:spcPct val="20000"/>
              </a:spcBef>
              <a:buFont typeface="Arial" panose="020B0604020202020204" pitchFamily="34" charset="0"/>
              <a:buChar char="•"/>
              <a:defRPr sz="2000"/>
            </a:lvl7pPr>
            <a:lvl8pPr marL="3429000" indent="-228600">
              <a:spcBef>
                <a:spcPct val="20000"/>
              </a:spcBef>
              <a:buFont typeface="Arial" panose="020B0604020202020204" pitchFamily="34" charset="0"/>
              <a:buChar char="•"/>
              <a:defRPr sz="2000"/>
            </a:lvl8pPr>
            <a:lvl9pPr marL="3886200" indent="-228600">
              <a:spcBef>
                <a:spcPct val="20000"/>
              </a:spcBef>
              <a:buFont typeface="Arial" panose="020B0604020202020204" pitchFamily="34" charset="0"/>
              <a:buChar char="•"/>
              <a:defRPr sz="2000"/>
            </a:lvl9pPr>
          </a:lstStyle>
          <a:p>
            <a:r>
              <a:rPr lang="en-GB" dirty="0">
                <a:solidFill>
                  <a:schemeClr val="tx1">
                    <a:lumMod val="75000"/>
                    <a:lumOff val="25000"/>
                  </a:schemeClr>
                </a:solidFill>
              </a:rPr>
              <a:t>Survey question: </a:t>
            </a:r>
            <a:r>
              <a:rPr lang="en-GB" b="1" dirty="0">
                <a:solidFill>
                  <a:schemeClr val="tx1">
                    <a:lumMod val="75000"/>
                    <a:lumOff val="25000"/>
                  </a:schemeClr>
                </a:solidFill>
              </a:rPr>
              <a:t>In bringing up their children, parents in different countries may place different emphasis on different values. Assuming that we limit ourselves to six values only, I’d like to know which one of these is most important, to you personally, when raising children? And the second most important?</a:t>
            </a:r>
            <a:br>
              <a:rPr lang="en-GB" b="1" dirty="0">
                <a:solidFill>
                  <a:schemeClr val="tx1">
                    <a:lumMod val="75000"/>
                    <a:lumOff val="25000"/>
                  </a:schemeClr>
                </a:solidFill>
              </a:rPr>
            </a:br>
            <a:r>
              <a:rPr lang="en-GB" b="1" dirty="0">
                <a:solidFill>
                  <a:schemeClr val="tx1">
                    <a:lumMod val="75000"/>
                    <a:lumOff val="25000"/>
                  </a:schemeClr>
                </a:solidFill>
              </a:rPr>
              <a:t>And which one of these six do you think is most important to parents raising children in Europe? And the second most important?</a:t>
            </a:r>
          </a:p>
          <a:p>
            <a:r>
              <a:rPr lang="en-GB" dirty="0">
                <a:solidFill>
                  <a:schemeClr val="tx1">
                    <a:lumMod val="75000"/>
                    <a:lumOff val="25000"/>
                  </a:schemeClr>
                </a:solidFill>
              </a:rPr>
              <a:t>Base: all respondents (%), by country and country group</a:t>
            </a:r>
          </a:p>
        </p:txBody>
      </p:sp>
      <p:graphicFrame>
        <p:nvGraphicFramePr>
          <p:cNvPr id="9" name="Content Placeholder 6"/>
          <p:cNvGraphicFramePr>
            <a:graphicFrameLocks/>
          </p:cNvGraphicFramePr>
          <p:nvPr>
            <p:extLst>
              <p:ext uri="{D42A27DB-BD31-4B8C-83A1-F6EECF244321}">
                <p14:modId xmlns:p14="http://schemas.microsoft.com/office/powerpoint/2010/main" val="2955375672"/>
              </p:ext>
            </p:extLst>
          </p:nvPr>
        </p:nvGraphicFramePr>
        <p:xfrm>
          <a:off x="383183" y="1651927"/>
          <a:ext cx="5328592" cy="5151421"/>
        </p:xfrm>
        <a:graphic>
          <a:graphicData uri="http://schemas.openxmlformats.org/drawingml/2006/chart">
            <c:chart xmlns:c="http://schemas.openxmlformats.org/drawingml/2006/chart" xmlns:r="http://schemas.openxmlformats.org/officeDocument/2006/relationships" r:id="rId4"/>
          </a:graphicData>
        </a:graphic>
      </p:graphicFrame>
      <p:sp>
        <p:nvSpPr>
          <p:cNvPr id="3" name="TextBox 2"/>
          <p:cNvSpPr txBox="1"/>
          <p:nvPr/>
        </p:nvSpPr>
        <p:spPr>
          <a:xfrm>
            <a:off x="6551036" y="1542335"/>
            <a:ext cx="5328592" cy="1037583"/>
          </a:xfrm>
          <a:prstGeom prst="rect">
            <a:avLst/>
          </a:prstGeom>
          <a:noFill/>
        </p:spPr>
        <p:txBody>
          <a:bodyPr wrap="square" lIns="72000" tIns="36000" rIns="72000" bIns="36000" rtlCol="0">
            <a:spAutoFit/>
          </a:bodyPr>
          <a:lstStyle/>
          <a:p>
            <a:pPr algn="ctr">
              <a:lnSpc>
                <a:spcPct val="110000"/>
              </a:lnSpc>
              <a:spcBef>
                <a:spcPts val="2400"/>
              </a:spcBef>
              <a:buClr>
                <a:schemeClr val="bg2"/>
              </a:buClr>
            </a:pPr>
            <a:r>
              <a:rPr lang="en-GB" sz="1900" b="1" dirty="0">
                <a:solidFill>
                  <a:schemeClr val="tx2">
                    <a:lumMod val="75000"/>
                  </a:schemeClr>
                </a:solidFill>
              </a:rPr>
              <a:t>Perceptions in Croatia about key values of parents in:</a:t>
            </a:r>
            <a:br>
              <a:rPr lang="en-GB" sz="1900" b="1" dirty="0">
                <a:solidFill>
                  <a:schemeClr val="tx2">
                    <a:lumMod val="75000"/>
                  </a:schemeClr>
                </a:solidFill>
              </a:rPr>
            </a:br>
            <a:r>
              <a:rPr lang="en-GB" sz="1900" dirty="0">
                <a:solidFill>
                  <a:schemeClr val="tx2">
                    <a:lumMod val="75000"/>
                  </a:schemeClr>
                </a:solidFill>
              </a:rPr>
              <a:t>       &amp;</a:t>
            </a:r>
          </a:p>
        </p:txBody>
      </p:sp>
    </p:spTree>
    <p:extLst>
      <p:ext uri="{BB962C8B-B14F-4D97-AF65-F5344CB8AC3E}">
        <p14:creationId xmlns:p14="http://schemas.microsoft.com/office/powerpoint/2010/main" val="998280299"/>
      </p:ext>
    </p:extLst>
  </p:cSld>
  <p:clrMapOvr>
    <a:masterClrMapping/>
  </p:clrMapOvr>
  <p:transition>
    <p:fad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Content Placeholder 6"/>
          <p:cNvGraphicFramePr>
            <a:graphicFrameLocks/>
          </p:cNvGraphicFramePr>
          <p:nvPr>
            <p:extLst>
              <p:ext uri="{D42A27DB-BD31-4B8C-83A1-F6EECF244321}">
                <p14:modId xmlns:p14="http://schemas.microsoft.com/office/powerpoint/2010/main" val="4285214589"/>
              </p:ext>
            </p:extLst>
          </p:nvPr>
        </p:nvGraphicFramePr>
        <p:xfrm>
          <a:off x="5112434" y="1260850"/>
          <a:ext cx="7394020" cy="5037874"/>
        </p:xfrm>
        <a:graphic>
          <a:graphicData uri="http://schemas.openxmlformats.org/drawingml/2006/chart">
            <c:chart xmlns:c="http://schemas.openxmlformats.org/drawingml/2006/chart" xmlns:r="http://schemas.openxmlformats.org/officeDocument/2006/relationships" r:id="rId2"/>
          </a:graphicData>
        </a:graphic>
      </p:graphicFrame>
      <p:sp>
        <p:nvSpPr>
          <p:cNvPr id="11" name="Rectangle 10"/>
          <p:cNvSpPr/>
          <p:nvPr/>
        </p:nvSpPr>
        <p:spPr bwMode="gray">
          <a:xfrm>
            <a:off x="4454168" y="1661188"/>
            <a:ext cx="3489855" cy="4127482"/>
          </a:xfrm>
          <a:prstGeom prst="rect">
            <a:avLst/>
          </a:prstGeom>
          <a:solidFill>
            <a:srgbClr val="F57B29">
              <a:alpha val="3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44000" tIns="72000" rIns="144000" bIns="72000" numCol="1" spcCol="0" rtlCol="0" fromWordArt="0" anchor="ctr" anchorCtr="0" forceAA="0" compatLnSpc="1">
            <a:prstTxWarp prst="textNoShape">
              <a:avLst/>
            </a:prstTxWarp>
            <a:noAutofit/>
          </a:bodyPr>
          <a:lstStyle/>
          <a:p>
            <a:pPr algn="ctr" defTabSz="914400">
              <a:lnSpc>
                <a:spcPct val="110000"/>
              </a:lnSpc>
              <a:spcBef>
                <a:spcPts val="2400"/>
              </a:spcBef>
              <a:buClr>
                <a:srgbClr val="007681"/>
              </a:buClr>
            </a:pPr>
            <a:endParaRPr lang="en-GB" sz="2000" dirty="0">
              <a:solidFill>
                <a:prstClr val="white"/>
              </a:solidFill>
              <a:latin typeface="Segoe UI"/>
            </a:endParaRPr>
          </a:p>
        </p:txBody>
      </p:sp>
      <p:sp>
        <p:nvSpPr>
          <p:cNvPr id="2" name="Title 1"/>
          <p:cNvSpPr>
            <a:spLocks noGrp="1"/>
          </p:cNvSpPr>
          <p:nvPr>
            <p:ph type="title"/>
          </p:nvPr>
        </p:nvSpPr>
        <p:spPr>
          <a:xfrm>
            <a:off x="566647" y="500400"/>
            <a:ext cx="7593400" cy="561600"/>
          </a:xfrm>
          <a:solidFill>
            <a:srgbClr val="71B2C9"/>
          </a:solidFill>
        </p:spPr>
        <p:txBody>
          <a:bodyPr wrap="square" lIns="72000" tIns="36000" rIns="72000" bIns="0" rtlCol="0" anchor="b">
            <a:spAutoFit/>
          </a:bodyPr>
          <a:lstStyle/>
          <a:p>
            <a:r>
              <a:rPr lang="en-GB" dirty="0"/>
              <a:t>Perceptions about women’s roles in society</a:t>
            </a:r>
          </a:p>
        </p:txBody>
      </p:sp>
      <p:sp>
        <p:nvSpPr>
          <p:cNvPr id="4" name="Text Placeholder 3"/>
          <p:cNvSpPr>
            <a:spLocks noGrp="1"/>
          </p:cNvSpPr>
          <p:nvPr>
            <p:ph type="body" sz="quarter" idx="14"/>
          </p:nvPr>
        </p:nvSpPr>
        <p:spPr>
          <a:xfrm>
            <a:off x="566647" y="1152000"/>
            <a:ext cx="6162759" cy="374400"/>
          </a:xfrm>
        </p:spPr>
        <p:txBody>
          <a:bodyPr/>
          <a:lstStyle/>
          <a:p>
            <a:r>
              <a:rPr lang="en-GB" dirty="0"/>
              <a:t>Should women be playing a greater role?</a:t>
            </a:r>
          </a:p>
        </p:txBody>
      </p:sp>
      <p:pic>
        <p:nvPicPr>
          <p:cNvPr id="8" name="Picture 7"/>
          <p:cNvPicPr>
            <a:picLocks noChangeAspect="1"/>
          </p:cNvPicPr>
          <p:nvPr/>
        </p:nvPicPr>
        <p:blipFill rotWithShape="1">
          <a:blip r:embed="rId3"/>
          <a:srcRect l="11542" t="93039" r="10004" b="1713"/>
          <a:stretch/>
        </p:blipFill>
        <p:spPr>
          <a:xfrm>
            <a:off x="5329570" y="5944648"/>
            <a:ext cx="5875200" cy="288000"/>
          </a:xfrm>
          <a:prstGeom prst="rect">
            <a:avLst/>
          </a:prstGeom>
        </p:spPr>
      </p:pic>
      <p:sp>
        <p:nvSpPr>
          <p:cNvPr id="10" name="TextBox 9"/>
          <p:cNvSpPr txBox="1"/>
          <p:nvPr/>
        </p:nvSpPr>
        <p:spPr>
          <a:xfrm>
            <a:off x="1697845" y="1869836"/>
            <a:ext cx="2702708" cy="306678"/>
          </a:xfrm>
          <a:prstGeom prst="rect">
            <a:avLst/>
          </a:prstGeom>
          <a:noFill/>
        </p:spPr>
        <p:txBody>
          <a:bodyPr wrap="square" lIns="72000" tIns="36000" rIns="72000" bIns="36000" rtlCol="0">
            <a:spAutoFit/>
          </a:bodyPr>
          <a:lstStyle/>
          <a:p>
            <a:pPr>
              <a:lnSpc>
                <a:spcPct val="110000"/>
              </a:lnSpc>
              <a:spcBef>
                <a:spcPts val="2400"/>
              </a:spcBef>
              <a:buClr>
                <a:schemeClr val="bg2"/>
              </a:buClr>
            </a:pPr>
            <a:r>
              <a:rPr lang="en-GB" sz="1500" b="1" dirty="0">
                <a:solidFill>
                  <a:schemeClr val="bg1">
                    <a:lumMod val="50000"/>
                  </a:schemeClr>
                </a:solidFill>
              </a:rPr>
              <a:t>Women’s role in: </a:t>
            </a:r>
          </a:p>
        </p:txBody>
      </p:sp>
      <p:sp>
        <p:nvSpPr>
          <p:cNvPr id="6" name="Text Placeholder 5"/>
          <p:cNvSpPr txBox="1">
            <a:spLocks/>
          </p:cNvSpPr>
          <p:nvPr/>
        </p:nvSpPr>
        <p:spPr>
          <a:xfrm>
            <a:off x="3049199" y="6364800"/>
            <a:ext cx="8135183" cy="739632"/>
          </a:xfrm>
          <a:prstGeom prst="rect">
            <a:avLst/>
          </a:prstGeom>
          <a:noFill/>
        </p:spPr>
        <p:txBody>
          <a:bodyPr vert="horz" lIns="0" tIns="0" rIns="0" bIns="0" rtlCol="0" anchor="b">
            <a:noAutofit/>
          </a:bodyPr>
          <a:lstStyle>
            <a:defPPr>
              <a:defRPr lang="en-US"/>
            </a:defPPr>
            <a:lvl1pPr indent="0">
              <a:lnSpc>
                <a:spcPct val="110000"/>
              </a:lnSpc>
              <a:spcBef>
                <a:spcPts val="600"/>
              </a:spcBef>
              <a:spcAft>
                <a:spcPts val="0"/>
              </a:spcAft>
              <a:buClr>
                <a:schemeClr val="bg2"/>
              </a:buClr>
              <a:buFontTx/>
              <a:buNone/>
              <a:defRPr sz="1000"/>
            </a:lvl1pPr>
            <a:lvl2pPr indent="0">
              <a:lnSpc>
                <a:spcPct val="110000"/>
              </a:lnSpc>
              <a:spcBef>
                <a:spcPts val="600"/>
              </a:spcBef>
              <a:spcAft>
                <a:spcPts val="600"/>
              </a:spcAft>
              <a:buClr>
                <a:schemeClr val="bg2"/>
              </a:buClr>
              <a:buFontTx/>
              <a:buNone/>
              <a:defRPr sz="2400"/>
            </a:lvl2pPr>
            <a:lvl3pPr marL="1051804" indent="0">
              <a:lnSpc>
                <a:spcPct val="110000"/>
              </a:lnSpc>
              <a:spcBef>
                <a:spcPts val="600"/>
              </a:spcBef>
              <a:spcAft>
                <a:spcPts val="600"/>
              </a:spcAft>
              <a:buClr>
                <a:schemeClr val="bg2"/>
              </a:buClr>
              <a:buFontTx/>
              <a:buNone/>
              <a:defRPr sz="2000"/>
            </a:lvl3pPr>
            <a:lvl4pPr marL="1577706" indent="0">
              <a:lnSpc>
                <a:spcPct val="110000"/>
              </a:lnSpc>
              <a:spcBef>
                <a:spcPts val="600"/>
              </a:spcBef>
              <a:spcAft>
                <a:spcPts val="600"/>
              </a:spcAft>
              <a:buClr>
                <a:schemeClr val="bg2"/>
              </a:buClr>
              <a:buFontTx/>
              <a:buNone/>
            </a:lvl4pPr>
            <a:lvl5pPr indent="0">
              <a:lnSpc>
                <a:spcPct val="110000"/>
              </a:lnSpc>
              <a:spcBef>
                <a:spcPts val="600"/>
              </a:spcBef>
              <a:spcAft>
                <a:spcPts val="600"/>
              </a:spcAft>
              <a:buClr>
                <a:schemeClr val="bg2"/>
              </a:buClr>
              <a:buFontTx/>
              <a:buNone/>
            </a:lvl5pPr>
            <a:lvl6pPr marL="2514600" indent="-228600">
              <a:spcBef>
                <a:spcPct val="20000"/>
              </a:spcBef>
              <a:buFont typeface="Arial" panose="020B0604020202020204" pitchFamily="34" charset="0"/>
              <a:buChar char="•"/>
              <a:defRPr sz="2000"/>
            </a:lvl6pPr>
            <a:lvl7pPr marL="2971800" indent="-228600">
              <a:spcBef>
                <a:spcPct val="20000"/>
              </a:spcBef>
              <a:buFont typeface="Arial" panose="020B0604020202020204" pitchFamily="34" charset="0"/>
              <a:buChar char="•"/>
              <a:defRPr sz="2000"/>
            </a:lvl7pPr>
            <a:lvl8pPr marL="3429000" indent="-228600">
              <a:spcBef>
                <a:spcPct val="20000"/>
              </a:spcBef>
              <a:buFont typeface="Arial" panose="020B0604020202020204" pitchFamily="34" charset="0"/>
              <a:buChar char="•"/>
              <a:defRPr sz="2000"/>
            </a:lvl8pPr>
            <a:lvl9pPr marL="3886200" indent="-228600">
              <a:spcBef>
                <a:spcPct val="20000"/>
              </a:spcBef>
              <a:buFont typeface="Arial" panose="020B0604020202020204" pitchFamily="34" charset="0"/>
              <a:buChar char="•"/>
              <a:defRPr sz="2000"/>
            </a:lvl9pPr>
          </a:lstStyle>
          <a:p>
            <a:r>
              <a:rPr lang="en-GB" dirty="0">
                <a:solidFill>
                  <a:schemeClr val="tx1">
                    <a:lumMod val="75000"/>
                    <a:lumOff val="25000"/>
                  </a:schemeClr>
                </a:solidFill>
              </a:rPr>
              <a:t>Survey question: </a:t>
            </a:r>
            <a:r>
              <a:rPr lang="en-GB" b="1" dirty="0">
                <a:solidFill>
                  <a:schemeClr val="tx1">
                    <a:lumMod val="75000"/>
                    <a:lumOff val="25000"/>
                  </a:schemeClr>
                </a:solidFill>
              </a:rPr>
              <a:t>Compared to their present role in your country, do you think that women should be playing a greater, the same, or lesser role in each of the following domains:</a:t>
            </a:r>
          </a:p>
          <a:p>
            <a:r>
              <a:rPr lang="en-GB" dirty="0">
                <a:solidFill>
                  <a:schemeClr val="tx1">
                    <a:lumMod val="75000"/>
                    <a:lumOff val="25000"/>
                  </a:schemeClr>
                </a:solidFill>
              </a:rPr>
              <a:t>Base: all respondents (%), by country and country group</a:t>
            </a:r>
          </a:p>
        </p:txBody>
      </p:sp>
      <p:graphicFrame>
        <p:nvGraphicFramePr>
          <p:cNvPr id="12" name="Content Placeholder 6"/>
          <p:cNvGraphicFramePr>
            <a:graphicFrameLocks/>
          </p:cNvGraphicFramePr>
          <p:nvPr>
            <p:extLst>
              <p:ext uri="{D42A27DB-BD31-4B8C-83A1-F6EECF244321}">
                <p14:modId xmlns:p14="http://schemas.microsoft.com/office/powerpoint/2010/main" val="2911104970"/>
              </p:ext>
            </p:extLst>
          </p:nvPr>
        </p:nvGraphicFramePr>
        <p:xfrm>
          <a:off x="903316" y="1583195"/>
          <a:ext cx="7023188" cy="5151421"/>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38782499"/>
      </p:ext>
    </p:extLst>
  </p:cSld>
  <p:clrMapOvr>
    <a:masterClrMapping/>
  </p:clrMapOvr>
  <p:transition>
    <p:fad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453350" y="2656800"/>
            <a:ext cx="5434889" cy="547200"/>
          </a:xfrm>
          <a:solidFill>
            <a:srgbClr val="F57B29"/>
          </a:solidFill>
        </p:spPr>
        <p:txBody>
          <a:bodyPr wrap="square" lIns="82819" tIns="36000" rIns="82819" bIns="36000" rtlCol="0" anchor="ctr">
            <a:spAutoFit/>
          </a:bodyPr>
          <a:lstStyle/>
          <a:p>
            <a:r>
              <a:rPr lang="en-GB" dirty="0"/>
              <a:t>Cross-cultural media reporting</a:t>
            </a:r>
          </a:p>
        </p:txBody>
      </p:sp>
    </p:spTree>
    <p:extLst>
      <p:ext uri="{BB962C8B-B14F-4D97-AF65-F5344CB8AC3E}">
        <p14:creationId xmlns:p14="http://schemas.microsoft.com/office/powerpoint/2010/main" val="75318942"/>
      </p:ext>
    </p:extLst>
  </p:cSld>
  <p:clrMapOvr>
    <a:masterClrMapping/>
  </p:clrMapOvr>
  <p:transition>
    <p:fad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bwMode="gray">
          <a:xfrm>
            <a:off x="4415631" y="1381274"/>
            <a:ext cx="3364072" cy="4566459"/>
          </a:xfrm>
          <a:prstGeom prst="rect">
            <a:avLst/>
          </a:prstGeom>
          <a:solidFill>
            <a:srgbClr val="F57B29">
              <a:alpha val="3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44000" tIns="72000" rIns="144000" bIns="72000" numCol="1" spcCol="0" rtlCol="0" fromWordArt="0" anchor="ctr" anchorCtr="0" forceAA="0" compatLnSpc="1">
            <a:prstTxWarp prst="textNoShape">
              <a:avLst/>
            </a:prstTxWarp>
            <a:noAutofit/>
          </a:bodyPr>
          <a:lstStyle/>
          <a:p>
            <a:pPr algn="ctr" defTabSz="914400">
              <a:lnSpc>
                <a:spcPct val="110000"/>
              </a:lnSpc>
              <a:spcBef>
                <a:spcPts val="2400"/>
              </a:spcBef>
              <a:buClr>
                <a:srgbClr val="007681"/>
              </a:buClr>
            </a:pPr>
            <a:endParaRPr lang="en-GB" sz="2000" dirty="0">
              <a:solidFill>
                <a:prstClr val="white"/>
              </a:solidFill>
              <a:latin typeface="Segoe UI"/>
            </a:endParaRPr>
          </a:p>
        </p:txBody>
      </p:sp>
      <p:graphicFrame>
        <p:nvGraphicFramePr>
          <p:cNvPr id="7" name="Content Placeholder 6"/>
          <p:cNvGraphicFramePr>
            <a:graphicFrameLocks/>
          </p:cNvGraphicFramePr>
          <p:nvPr>
            <p:extLst>
              <p:ext uri="{D42A27DB-BD31-4B8C-83A1-F6EECF244321}">
                <p14:modId xmlns:p14="http://schemas.microsoft.com/office/powerpoint/2010/main" val="1623321133"/>
              </p:ext>
            </p:extLst>
          </p:nvPr>
        </p:nvGraphicFramePr>
        <p:xfrm>
          <a:off x="4919687" y="1381274"/>
          <a:ext cx="7157188" cy="5151421"/>
        </p:xfrm>
        <a:graphic>
          <a:graphicData uri="http://schemas.openxmlformats.org/drawingml/2006/chart">
            <c:chart xmlns:c="http://schemas.openxmlformats.org/drawingml/2006/chart" xmlns:r="http://schemas.openxmlformats.org/officeDocument/2006/relationships" r:id="rId2"/>
          </a:graphicData>
        </a:graphic>
      </p:graphicFrame>
      <p:sp>
        <p:nvSpPr>
          <p:cNvPr id="2" name="Title 1"/>
          <p:cNvSpPr>
            <a:spLocks noGrp="1"/>
          </p:cNvSpPr>
          <p:nvPr>
            <p:ph type="title"/>
          </p:nvPr>
        </p:nvSpPr>
        <p:spPr>
          <a:xfrm>
            <a:off x="566647" y="615600"/>
            <a:ext cx="6297256" cy="561600"/>
          </a:xfrm>
          <a:solidFill>
            <a:srgbClr val="71B2C9"/>
          </a:solidFill>
        </p:spPr>
        <p:txBody>
          <a:bodyPr wrap="square" lIns="72000" tIns="36000" rIns="72000" bIns="36000" rtlCol="0" anchor="b">
            <a:spAutoFit/>
          </a:bodyPr>
          <a:lstStyle/>
          <a:p>
            <a:r>
              <a:rPr lang="en-GB" sz="2800" dirty="0"/>
              <a:t>Interest in SEM/European countries</a:t>
            </a:r>
          </a:p>
        </p:txBody>
      </p:sp>
      <p:sp>
        <p:nvSpPr>
          <p:cNvPr id="6" name="Text Placeholder 5"/>
          <p:cNvSpPr txBox="1">
            <a:spLocks/>
          </p:cNvSpPr>
          <p:nvPr/>
        </p:nvSpPr>
        <p:spPr>
          <a:xfrm>
            <a:off x="3049199" y="6364800"/>
            <a:ext cx="8135183" cy="739632"/>
          </a:xfrm>
          <a:prstGeom prst="rect">
            <a:avLst/>
          </a:prstGeom>
          <a:noFill/>
        </p:spPr>
        <p:txBody>
          <a:bodyPr vert="horz" lIns="0" tIns="0" rIns="0" bIns="0" rtlCol="0" anchor="b">
            <a:noAutofit/>
          </a:bodyPr>
          <a:lstStyle>
            <a:defPPr>
              <a:defRPr lang="en-US"/>
            </a:defPPr>
            <a:lvl1pPr indent="0">
              <a:lnSpc>
                <a:spcPct val="110000"/>
              </a:lnSpc>
              <a:spcBef>
                <a:spcPts val="600"/>
              </a:spcBef>
              <a:spcAft>
                <a:spcPts val="0"/>
              </a:spcAft>
              <a:buClr>
                <a:schemeClr val="bg2"/>
              </a:buClr>
              <a:buFontTx/>
              <a:buNone/>
              <a:defRPr sz="1000"/>
            </a:lvl1pPr>
            <a:lvl2pPr indent="0">
              <a:lnSpc>
                <a:spcPct val="110000"/>
              </a:lnSpc>
              <a:spcBef>
                <a:spcPts val="600"/>
              </a:spcBef>
              <a:spcAft>
                <a:spcPts val="600"/>
              </a:spcAft>
              <a:buClr>
                <a:schemeClr val="bg2"/>
              </a:buClr>
              <a:buFontTx/>
              <a:buNone/>
              <a:defRPr sz="2400"/>
            </a:lvl2pPr>
            <a:lvl3pPr marL="1051804" indent="0">
              <a:lnSpc>
                <a:spcPct val="110000"/>
              </a:lnSpc>
              <a:spcBef>
                <a:spcPts val="600"/>
              </a:spcBef>
              <a:spcAft>
                <a:spcPts val="600"/>
              </a:spcAft>
              <a:buClr>
                <a:schemeClr val="bg2"/>
              </a:buClr>
              <a:buFontTx/>
              <a:buNone/>
              <a:defRPr sz="2000"/>
            </a:lvl3pPr>
            <a:lvl4pPr marL="1577706" indent="0">
              <a:lnSpc>
                <a:spcPct val="110000"/>
              </a:lnSpc>
              <a:spcBef>
                <a:spcPts val="600"/>
              </a:spcBef>
              <a:spcAft>
                <a:spcPts val="600"/>
              </a:spcAft>
              <a:buClr>
                <a:schemeClr val="bg2"/>
              </a:buClr>
              <a:buFontTx/>
              <a:buNone/>
            </a:lvl4pPr>
            <a:lvl5pPr indent="0">
              <a:lnSpc>
                <a:spcPct val="110000"/>
              </a:lnSpc>
              <a:spcBef>
                <a:spcPts val="600"/>
              </a:spcBef>
              <a:spcAft>
                <a:spcPts val="600"/>
              </a:spcAft>
              <a:buClr>
                <a:schemeClr val="bg2"/>
              </a:buClr>
              <a:buFontTx/>
              <a:buNone/>
            </a:lvl5pPr>
            <a:lvl6pPr marL="2514600" indent="-228600">
              <a:spcBef>
                <a:spcPct val="20000"/>
              </a:spcBef>
              <a:buFont typeface="Arial" panose="020B0604020202020204" pitchFamily="34" charset="0"/>
              <a:buChar char="•"/>
              <a:defRPr sz="2000"/>
            </a:lvl6pPr>
            <a:lvl7pPr marL="2971800" indent="-228600">
              <a:spcBef>
                <a:spcPct val="20000"/>
              </a:spcBef>
              <a:buFont typeface="Arial" panose="020B0604020202020204" pitchFamily="34" charset="0"/>
              <a:buChar char="•"/>
              <a:defRPr sz="2000"/>
            </a:lvl7pPr>
            <a:lvl8pPr marL="3429000" indent="-228600">
              <a:spcBef>
                <a:spcPct val="20000"/>
              </a:spcBef>
              <a:buFont typeface="Arial" panose="020B0604020202020204" pitchFamily="34" charset="0"/>
              <a:buChar char="•"/>
              <a:defRPr sz="2000"/>
            </a:lvl8pPr>
            <a:lvl9pPr marL="3886200" indent="-228600">
              <a:spcBef>
                <a:spcPct val="20000"/>
              </a:spcBef>
              <a:buFont typeface="Arial" panose="020B0604020202020204" pitchFamily="34" charset="0"/>
              <a:buChar char="•"/>
              <a:defRPr sz="2000"/>
            </a:lvl9pPr>
          </a:lstStyle>
          <a:p>
            <a:r>
              <a:rPr lang="en-GB" dirty="0">
                <a:solidFill>
                  <a:schemeClr val="tx1">
                    <a:lumMod val="75000"/>
                    <a:lumOff val="25000"/>
                  </a:schemeClr>
                </a:solidFill>
              </a:rPr>
              <a:t>Survey question: </a:t>
            </a:r>
            <a:r>
              <a:rPr lang="en-GB" b="1" dirty="0">
                <a:solidFill>
                  <a:schemeClr val="tx1">
                    <a:lumMod val="75000"/>
                    <a:lumOff val="25000"/>
                  </a:schemeClr>
                </a:solidFill>
              </a:rPr>
              <a:t>Thinking about the countries bordering the southern and eastern shore of the Mediterranean Sea </a:t>
            </a:r>
            <a:r>
              <a:rPr lang="en-GB" dirty="0">
                <a:solidFill>
                  <a:schemeClr val="tx1">
                    <a:lumMod val="75000"/>
                    <a:lumOff val="25000"/>
                  </a:schemeClr>
                </a:solidFill>
              </a:rPr>
              <a:t>(asked in European countries)</a:t>
            </a:r>
            <a:r>
              <a:rPr lang="en-GB" b="1" dirty="0">
                <a:solidFill>
                  <a:schemeClr val="tx1">
                    <a:lumMod val="75000"/>
                    <a:lumOff val="25000"/>
                  </a:schemeClr>
                </a:solidFill>
              </a:rPr>
              <a:t>/European countries </a:t>
            </a:r>
            <a:r>
              <a:rPr lang="en-GB" dirty="0">
                <a:solidFill>
                  <a:schemeClr val="tx1">
                    <a:lumMod val="75000"/>
                    <a:lumOff val="25000"/>
                  </a:schemeClr>
                </a:solidFill>
              </a:rPr>
              <a:t>(asked in SEM countries)</a:t>
            </a:r>
            <a:r>
              <a:rPr lang="en-GB" b="1" dirty="0">
                <a:solidFill>
                  <a:schemeClr val="tx1">
                    <a:lumMod val="75000"/>
                    <a:lumOff val="25000"/>
                  </a:schemeClr>
                </a:solidFill>
              </a:rPr>
              <a:t>, how interested are you in knowing about their:</a:t>
            </a:r>
          </a:p>
          <a:p>
            <a:r>
              <a:rPr lang="en-GB" dirty="0">
                <a:solidFill>
                  <a:schemeClr val="tx1">
                    <a:lumMod val="75000"/>
                    <a:lumOff val="25000"/>
                  </a:schemeClr>
                </a:solidFill>
              </a:rPr>
              <a:t>Base: all respondents (%), by country and country group</a:t>
            </a:r>
          </a:p>
        </p:txBody>
      </p:sp>
      <p:pic>
        <p:nvPicPr>
          <p:cNvPr id="10" name="Picture 9"/>
          <p:cNvPicPr>
            <a:picLocks noChangeAspect="1"/>
          </p:cNvPicPr>
          <p:nvPr/>
        </p:nvPicPr>
        <p:blipFill rotWithShape="1">
          <a:blip r:embed="rId3"/>
          <a:srcRect t="92028"/>
          <a:stretch/>
        </p:blipFill>
        <p:spPr>
          <a:xfrm>
            <a:off x="4049267" y="5947733"/>
            <a:ext cx="8226424" cy="414000"/>
          </a:xfrm>
          <a:prstGeom prst="rect">
            <a:avLst/>
          </a:prstGeom>
        </p:spPr>
      </p:pic>
      <p:graphicFrame>
        <p:nvGraphicFramePr>
          <p:cNvPr id="12" name="Content Placeholder 6"/>
          <p:cNvGraphicFramePr>
            <a:graphicFrameLocks/>
          </p:cNvGraphicFramePr>
          <p:nvPr>
            <p:extLst>
              <p:ext uri="{D42A27DB-BD31-4B8C-83A1-F6EECF244321}">
                <p14:modId xmlns:p14="http://schemas.microsoft.com/office/powerpoint/2010/main" val="3137659259"/>
              </p:ext>
            </p:extLst>
          </p:nvPr>
        </p:nvGraphicFramePr>
        <p:xfrm>
          <a:off x="920835" y="1287097"/>
          <a:ext cx="6858868" cy="5151421"/>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970512550"/>
      </p:ext>
    </p:extLst>
  </p:cSld>
  <p:clrMapOvr>
    <a:masterClrMapping/>
  </p:clrMapOvr>
  <p:transition>
    <p:fad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66647" y="615600"/>
            <a:ext cx="6153240" cy="561600"/>
          </a:xfrm>
          <a:solidFill>
            <a:srgbClr val="71B2C9"/>
          </a:solidFill>
        </p:spPr>
        <p:txBody>
          <a:bodyPr wrap="square" lIns="72000" tIns="36000" rIns="72000" bIns="36000" rtlCol="0" anchor="b">
            <a:spAutoFit/>
          </a:bodyPr>
          <a:lstStyle/>
          <a:p>
            <a:r>
              <a:rPr lang="en-GB" dirty="0"/>
              <a:t>Interest in SEM/European countries</a:t>
            </a:r>
          </a:p>
        </p:txBody>
      </p:sp>
      <p:pic>
        <p:nvPicPr>
          <p:cNvPr id="10" name="Picture 9"/>
          <p:cNvPicPr>
            <a:picLocks noChangeAspect="1"/>
          </p:cNvPicPr>
          <p:nvPr/>
        </p:nvPicPr>
        <p:blipFill rotWithShape="1">
          <a:blip r:embed="rId2"/>
          <a:srcRect t="92028"/>
          <a:stretch/>
        </p:blipFill>
        <p:spPr>
          <a:xfrm>
            <a:off x="3003578" y="5662449"/>
            <a:ext cx="8226424" cy="414000"/>
          </a:xfrm>
          <a:prstGeom prst="rect">
            <a:avLst/>
          </a:prstGeom>
        </p:spPr>
      </p:pic>
      <p:sp>
        <p:nvSpPr>
          <p:cNvPr id="11" name="Text Placeholder 5">
            <a:extLst>
              <a:ext uri="{FF2B5EF4-FFF2-40B4-BE49-F238E27FC236}">
                <a16:creationId xmlns:a16="http://schemas.microsoft.com/office/drawing/2014/main" id="{C29C930F-78CF-4B39-BC91-C9C74D8C37A9}"/>
              </a:ext>
            </a:extLst>
          </p:cNvPr>
          <p:cNvSpPr txBox="1">
            <a:spLocks/>
          </p:cNvSpPr>
          <p:nvPr/>
        </p:nvSpPr>
        <p:spPr>
          <a:xfrm>
            <a:off x="3049199" y="6364800"/>
            <a:ext cx="8135183" cy="739632"/>
          </a:xfrm>
          <a:prstGeom prst="rect">
            <a:avLst/>
          </a:prstGeom>
          <a:noFill/>
        </p:spPr>
        <p:txBody>
          <a:bodyPr vert="horz" lIns="0" tIns="0" rIns="0" bIns="0" rtlCol="0" anchor="b">
            <a:noAutofit/>
          </a:bodyPr>
          <a:lstStyle>
            <a:defPPr>
              <a:defRPr lang="en-US"/>
            </a:defPPr>
            <a:lvl1pPr indent="0">
              <a:lnSpc>
                <a:spcPct val="110000"/>
              </a:lnSpc>
              <a:spcBef>
                <a:spcPts val="600"/>
              </a:spcBef>
              <a:spcAft>
                <a:spcPts val="0"/>
              </a:spcAft>
              <a:buClr>
                <a:schemeClr val="bg2"/>
              </a:buClr>
              <a:buFontTx/>
              <a:buNone/>
              <a:defRPr sz="1000"/>
            </a:lvl1pPr>
            <a:lvl2pPr indent="0">
              <a:lnSpc>
                <a:spcPct val="110000"/>
              </a:lnSpc>
              <a:spcBef>
                <a:spcPts val="600"/>
              </a:spcBef>
              <a:spcAft>
                <a:spcPts val="600"/>
              </a:spcAft>
              <a:buClr>
                <a:schemeClr val="bg2"/>
              </a:buClr>
              <a:buFontTx/>
              <a:buNone/>
              <a:defRPr sz="2400"/>
            </a:lvl2pPr>
            <a:lvl3pPr marL="1051804" indent="0">
              <a:lnSpc>
                <a:spcPct val="110000"/>
              </a:lnSpc>
              <a:spcBef>
                <a:spcPts val="600"/>
              </a:spcBef>
              <a:spcAft>
                <a:spcPts val="600"/>
              </a:spcAft>
              <a:buClr>
                <a:schemeClr val="bg2"/>
              </a:buClr>
              <a:buFontTx/>
              <a:buNone/>
              <a:defRPr sz="2000"/>
            </a:lvl3pPr>
            <a:lvl4pPr marL="1577706" indent="0">
              <a:lnSpc>
                <a:spcPct val="110000"/>
              </a:lnSpc>
              <a:spcBef>
                <a:spcPts val="600"/>
              </a:spcBef>
              <a:spcAft>
                <a:spcPts val="600"/>
              </a:spcAft>
              <a:buClr>
                <a:schemeClr val="bg2"/>
              </a:buClr>
              <a:buFontTx/>
              <a:buNone/>
            </a:lvl4pPr>
            <a:lvl5pPr indent="0">
              <a:lnSpc>
                <a:spcPct val="110000"/>
              </a:lnSpc>
              <a:spcBef>
                <a:spcPts val="600"/>
              </a:spcBef>
              <a:spcAft>
                <a:spcPts val="600"/>
              </a:spcAft>
              <a:buClr>
                <a:schemeClr val="bg2"/>
              </a:buClr>
              <a:buFontTx/>
              <a:buNone/>
            </a:lvl5pPr>
            <a:lvl6pPr marL="2514600" indent="-228600">
              <a:spcBef>
                <a:spcPct val="20000"/>
              </a:spcBef>
              <a:buFont typeface="Arial" panose="020B0604020202020204" pitchFamily="34" charset="0"/>
              <a:buChar char="•"/>
              <a:defRPr sz="2000"/>
            </a:lvl6pPr>
            <a:lvl7pPr marL="2971800" indent="-228600">
              <a:spcBef>
                <a:spcPct val="20000"/>
              </a:spcBef>
              <a:buFont typeface="Arial" panose="020B0604020202020204" pitchFamily="34" charset="0"/>
              <a:buChar char="•"/>
              <a:defRPr sz="2000"/>
            </a:lvl7pPr>
            <a:lvl8pPr marL="3429000" indent="-228600">
              <a:spcBef>
                <a:spcPct val="20000"/>
              </a:spcBef>
              <a:buFont typeface="Arial" panose="020B0604020202020204" pitchFamily="34" charset="0"/>
              <a:buChar char="•"/>
              <a:defRPr sz="2000"/>
            </a:lvl8pPr>
            <a:lvl9pPr marL="3886200" indent="-228600">
              <a:spcBef>
                <a:spcPct val="20000"/>
              </a:spcBef>
              <a:buFont typeface="Arial" panose="020B0604020202020204" pitchFamily="34" charset="0"/>
              <a:buChar char="•"/>
              <a:defRPr sz="2000"/>
            </a:lvl9pPr>
          </a:lstStyle>
          <a:p>
            <a:r>
              <a:rPr lang="en-GB" dirty="0">
                <a:solidFill>
                  <a:schemeClr val="tx1">
                    <a:lumMod val="75000"/>
                    <a:lumOff val="25000"/>
                  </a:schemeClr>
                </a:solidFill>
              </a:rPr>
              <a:t>Survey question: </a:t>
            </a:r>
            <a:r>
              <a:rPr lang="en-GB" b="1" dirty="0">
                <a:solidFill>
                  <a:schemeClr val="tx1">
                    <a:lumMod val="75000"/>
                    <a:lumOff val="25000"/>
                  </a:schemeClr>
                </a:solidFill>
              </a:rPr>
              <a:t>Thinking about the countries bordering the southern and eastern shore of the Mediterranean Sea </a:t>
            </a:r>
            <a:r>
              <a:rPr lang="en-GB" dirty="0">
                <a:solidFill>
                  <a:schemeClr val="tx1">
                    <a:lumMod val="75000"/>
                    <a:lumOff val="25000"/>
                  </a:schemeClr>
                </a:solidFill>
              </a:rPr>
              <a:t>(asked in European countries)</a:t>
            </a:r>
            <a:r>
              <a:rPr lang="en-GB" b="1" dirty="0">
                <a:solidFill>
                  <a:schemeClr val="tx1">
                    <a:lumMod val="75000"/>
                    <a:lumOff val="25000"/>
                  </a:schemeClr>
                </a:solidFill>
              </a:rPr>
              <a:t>/European countries </a:t>
            </a:r>
            <a:r>
              <a:rPr lang="en-GB" dirty="0">
                <a:solidFill>
                  <a:schemeClr val="tx1">
                    <a:lumMod val="75000"/>
                    <a:lumOff val="25000"/>
                  </a:schemeClr>
                </a:solidFill>
              </a:rPr>
              <a:t>(asked in SEM countries)</a:t>
            </a:r>
            <a:r>
              <a:rPr lang="en-GB" b="1" dirty="0">
                <a:solidFill>
                  <a:schemeClr val="tx1">
                    <a:lumMod val="75000"/>
                    <a:lumOff val="25000"/>
                  </a:schemeClr>
                </a:solidFill>
              </a:rPr>
              <a:t>, how interested are you in knowing about their:</a:t>
            </a:r>
          </a:p>
          <a:p>
            <a:r>
              <a:rPr lang="en-GB" dirty="0">
                <a:solidFill>
                  <a:schemeClr val="tx1">
                    <a:lumMod val="75000"/>
                    <a:lumOff val="25000"/>
                  </a:schemeClr>
                </a:solidFill>
              </a:rPr>
              <a:t>Base: all respondents (%), by country and country group</a:t>
            </a:r>
          </a:p>
        </p:txBody>
      </p:sp>
      <p:graphicFrame>
        <p:nvGraphicFramePr>
          <p:cNvPr id="8" name="Content Placeholder 6">
            <a:extLst>
              <a:ext uri="{FF2B5EF4-FFF2-40B4-BE49-F238E27FC236}">
                <a16:creationId xmlns:a16="http://schemas.microsoft.com/office/drawing/2014/main" id="{D1E76362-5ACE-472C-835D-026C1B0EC484}"/>
              </a:ext>
            </a:extLst>
          </p:cNvPr>
          <p:cNvGraphicFramePr>
            <a:graphicFrameLocks/>
          </p:cNvGraphicFramePr>
          <p:nvPr>
            <p:extLst>
              <p:ext uri="{D42A27DB-BD31-4B8C-83A1-F6EECF244321}">
                <p14:modId xmlns:p14="http://schemas.microsoft.com/office/powerpoint/2010/main" val="1816145904"/>
              </p:ext>
            </p:extLst>
          </p:nvPr>
        </p:nvGraphicFramePr>
        <p:xfrm>
          <a:off x="5639767" y="1163436"/>
          <a:ext cx="6858868" cy="5151421"/>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7" name="Content Placeholder 6">
            <a:extLst>
              <a:ext uri="{FF2B5EF4-FFF2-40B4-BE49-F238E27FC236}">
                <a16:creationId xmlns:a16="http://schemas.microsoft.com/office/drawing/2014/main" id="{58DA0399-7401-4171-B40B-33E899612D35}"/>
              </a:ext>
            </a:extLst>
          </p:cNvPr>
          <p:cNvGraphicFramePr>
            <a:graphicFrameLocks/>
          </p:cNvGraphicFramePr>
          <p:nvPr>
            <p:extLst>
              <p:ext uri="{D42A27DB-BD31-4B8C-83A1-F6EECF244321}">
                <p14:modId xmlns:p14="http://schemas.microsoft.com/office/powerpoint/2010/main" val="57581223"/>
              </p:ext>
            </p:extLst>
          </p:nvPr>
        </p:nvGraphicFramePr>
        <p:xfrm>
          <a:off x="-27881" y="1250803"/>
          <a:ext cx="6858868" cy="5151421"/>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896046159"/>
      </p:ext>
    </p:extLst>
  </p:cSld>
  <p:clrMapOvr>
    <a:masterClrMapping/>
  </p:clrMapOvr>
  <p:transition>
    <p:fad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Content Placeholder 6"/>
          <p:cNvGraphicFramePr>
            <a:graphicFrameLocks/>
          </p:cNvGraphicFramePr>
          <p:nvPr>
            <p:extLst>
              <p:ext uri="{D42A27DB-BD31-4B8C-83A1-F6EECF244321}">
                <p14:modId xmlns:p14="http://schemas.microsoft.com/office/powerpoint/2010/main" val="531225545"/>
              </p:ext>
            </p:extLst>
          </p:nvPr>
        </p:nvGraphicFramePr>
        <p:xfrm>
          <a:off x="7079927" y="1716093"/>
          <a:ext cx="7200798" cy="4392488"/>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0" name="Content Placeholder 6"/>
          <p:cNvGraphicFramePr>
            <a:graphicFrameLocks/>
          </p:cNvGraphicFramePr>
          <p:nvPr>
            <p:extLst>
              <p:ext uri="{D42A27DB-BD31-4B8C-83A1-F6EECF244321}">
                <p14:modId xmlns:p14="http://schemas.microsoft.com/office/powerpoint/2010/main" val="3699113572"/>
              </p:ext>
            </p:extLst>
          </p:nvPr>
        </p:nvGraphicFramePr>
        <p:xfrm>
          <a:off x="3759420" y="1690921"/>
          <a:ext cx="7200798" cy="4392488"/>
        </p:xfrm>
        <a:graphic>
          <a:graphicData uri="http://schemas.openxmlformats.org/drawingml/2006/chart">
            <c:chart xmlns:c="http://schemas.openxmlformats.org/drawingml/2006/chart" xmlns:r="http://schemas.openxmlformats.org/officeDocument/2006/relationships" r:id="rId3"/>
          </a:graphicData>
        </a:graphic>
      </p:graphicFrame>
      <p:sp>
        <p:nvSpPr>
          <p:cNvPr id="11" name="Rectangle 10"/>
          <p:cNvSpPr/>
          <p:nvPr/>
        </p:nvSpPr>
        <p:spPr bwMode="gray">
          <a:xfrm>
            <a:off x="3925500" y="1710688"/>
            <a:ext cx="2938403" cy="4302191"/>
          </a:xfrm>
          <a:prstGeom prst="rect">
            <a:avLst/>
          </a:prstGeom>
          <a:solidFill>
            <a:srgbClr val="F57B29">
              <a:alpha val="3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44000" tIns="72000" rIns="144000" bIns="72000" numCol="1" spcCol="0" rtlCol="0" fromWordArt="0" anchor="ctr" anchorCtr="0" forceAA="0" compatLnSpc="1">
            <a:prstTxWarp prst="textNoShape">
              <a:avLst/>
            </a:prstTxWarp>
            <a:noAutofit/>
          </a:bodyPr>
          <a:lstStyle/>
          <a:p>
            <a:pPr algn="ctr" defTabSz="914400">
              <a:lnSpc>
                <a:spcPct val="110000"/>
              </a:lnSpc>
              <a:spcBef>
                <a:spcPts val="2400"/>
              </a:spcBef>
              <a:buClr>
                <a:srgbClr val="007681"/>
              </a:buClr>
            </a:pPr>
            <a:endParaRPr lang="en-GB" sz="2000" dirty="0">
              <a:solidFill>
                <a:prstClr val="white"/>
              </a:solidFill>
              <a:latin typeface="Segoe UI"/>
            </a:endParaRPr>
          </a:p>
        </p:txBody>
      </p:sp>
      <p:sp>
        <p:nvSpPr>
          <p:cNvPr id="2" name="Title 1"/>
          <p:cNvSpPr>
            <a:spLocks noGrp="1"/>
          </p:cNvSpPr>
          <p:nvPr>
            <p:ph type="title"/>
          </p:nvPr>
        </p:nvSpPr>
        <p:spPr>
          <a:xfrm>
            <a:off x="566647" y="500400"/>
            <a:ext cx="6945328" cy="562137"/>
          </a:xfrm>
        </p:spPr>
        <p:txBody>
          <a:bodyPr/>
          <a:lstStyle/>
          <a:p>
            <a:r>
              <a:rPr lang="en-GB" dirty="0"/>
              <a:t>Media role in shaping public perception</a:t>
            </a:r>
          </a:p>
        </p:txBody>
      </p:sp>
      <p:sp>
        <p:nvSpPr>
          <p:cNvPr id="7" name="Text Placeholder 6"/>
          <p:cNvSpPr>
            <a:spLocks noGrp="1"/>
          </p:cNvSpPr>
          <p:nvPr>
            <p:ph type="body" sz="quarter" idx="14"/>
          </p:nvPr>
        </p:nvSpPr>
        <p:spPr>
          <a:xfrm>
            <a:off x="566647" y="1152002"/>
            <a:ext cx="11719472" cy="374398"/>
          </a:xfrm>
        </p:spPr>
        <p:txBody>
          <a:bodyPr/>
          <a:lstStyle/>
          <a:p>
            <a:r>
              <a:rPr lang="en-GB" dirty="0"/>
              <a:t>Did media cause a change in views about people from SEM/European countries?</a:t>
            </a:r>
          </a:p>
        </p:txBody>
      </p:sp>
      <p:sp>
        <p:nvSpPr>
          <p:cNvPr id="4" name="Text Placeholder 5"/>
          <p:cNvSpPr txBox="1">
            <a:spLocks/>
          </p:cNvSpPr>
          <p:nvPr/>
        </p:nvSpPr>
        <p:spPr>
          <a:xfrm>
            <a:off x="3049199" y="6364800"/>
            <a:ext cx="8135183" cy="739632"/>
          </a:xfrm>
          <a:prstGeom prst="rect">
            <a:avLst/>
          </a:prstGeom>
          <a:noFill/>
        </p:spPr>
        <p:txBody>
          <a:bodyPr vert="horz" lIns="0" tIns="0" rIns="0" bIns="0" rtlCol="0" anchor="b">
            <a:noAutofit/>
          </a:bodyPr>
          <a:lstStyle>
            <a:defPPr>
              <a:defRPr lang="en-US"/>
            </a:defPPr>
            <a:lvl1pPr indent="0">
              <a:lnSpc>
                <a:spcPct val="110000"/>
              </a:lnSpc>
              <a:spcBef>
                <a:spcPts val="600"/>
              </a:spcBef>
              <a:spcAft>
                <a:spcPts val="0"/>
              </a:spcAft>
              <a:buClr>
                <a:schemeClr val="bg2"/>
              </a:buClr>
              <a:buFontTx/>
              <a:buNone/>
              <a:defRPr sz="1000"/>
            </a:lvl1pPr>
            <a:lvl2pPr indent="0">
              <a:lnSpc>
                <a:spcPct val="110000"/>
              </a:lnSpc>
              <a:spcBef>
                <a:spcPts val="600"/>
              </a:spcBef>
              <a:spcAft>
                <a:spcPts val="600"/>
              </a:spcAft>
              <a:buClr>
                <a:schemeClr val="bg2"/>
              </a:buClr>
              <a:buFontTx/>
              <a:buNone/>
              <a:defRPr sz="2400"/>
            </a:lvl2pPr>
            <a:lvl3pPr marL="1051804" indent="0">
              <a:lnSpc>
                <a:spcPct val="110000"/>
              </a:lnSpc>
              <a:spcBef>
                <a:spcPts val="600"/>
              </a:spcBef>
              <a:spcAft>
                <a:spcPts val="600"/>
              </a:spcAft>
              <a:buClr>
                <a:schemeClr val="bg2"/>
              </a:buClr>
              <a:buFontTx/>
              <a:buNone/>
              <a:defRPr sz="2000"/>
            </a:lvl3pPr>
            <a:lvl4pPr marL="1577706" indent="0">
              <a:lnSpc>
                <a:spcPct val="110000"/>
              </a:lnSpc>
              <a:spcBef>
                <a:spcPts val="600"/>
              </a:spcBef>
              <a:spcAft>
                <a:spcPts val="600"/>
              </a:spcAft>
              <a:buClr>
                <a:schemeClr val="bg2"/>
              </a:buClr>
              <a:buFontTx/>
              <a:buNone/>
            </a:lvl4pPr>
            <a:lvl5pPr indent="0">
              <a:lnSpc>
                <a:spcPct val="110000"/>
              </a:lnSpc>
              <a:spcBef>
                <a:spcPts val="600"/>
              </a:spcBef>
              <a:spcAft>
                <a:spcPts val="600"/>
              </a:spcAft>
              <a:buClr>
                <a:schemeClr val="bg2"/>
              </a:buClr>
              <a:buFontTx/>
              <a:buNone/>
            </a:lvl5pPr>
            <a:lvl6pPr marL="2514600" indent="-228600">
              <a:spcBef>
                <a:spcPct val="20000"/>
              </a:spcBef>
              <a:buFont typeface="Arial" panose="020B0604020202020204" pitchFamily="34" charset="0"/>
              <a:buChar char="•"/>
              <a:defRPr sz="2000"/>
            </a:lvl6pPr>
            <a:lvl7pPr marL="2971800" indent="-228600">
              <a:spcBef>
                <a:spcPct val="20000"/>
              </a:spcBef>
              <a:buFont typeface="Arial" panose="020B0604020202020204" pitchFamily="34" charset="0"/>
              <a:buChar char="•"/>
              <a:defRPr sz="2000"/>
            </a:lvl7pPr>
            <a:lvl8pPr marL="3429000" indent="-228600">
              <a:spcBef>
                <a:spcPct val="20000"/>
              </a:spcBef>
              <a:buFont typeface="Arial" panose="020B0604020202020204" pitchFamily="34" charset="0"/>
              <a:buChar char="•"/>
              <a:defRPr sz="2000"/>
            </a:lvl8pPr>
            <a:lvl9pPr marL="3886200" indent="-228600">
              <a:spcBef>
                <a:spcPct val="20000"/>
              </a:spcBef>
              <a:buFont typeface="Arial" panose="020B0604020202020204" pitchFamily="34" charset="0"/>
              <a:buChar char="•"/>
              <a:defRPr sz="2000"/>
            </a:lvl9pPr>
          </a:lstStyle>
          <a:p>
            <a:r>
              <a:rPr lang="en-GB" dirty="0">
                <a:solidFill>
                  <a:schemeClr val="tx1">
                    <a:lumMod val="75000"/>
                    <a:lumOff val="25000"/>
                  </a:schemeClr>
                </a:solidFill>
              </a:rPr>
              <a:t>Survey question: </a:t>
            </a:r>
            <a:r>
              <a:rPr lang="en-GB" b="1" dirty="0">
                <a:solidFill>
                  <a:schemeClr val="tx1">
                    <a:lumMod val="75000"/>
                    <a:lumOff val="25000"/>
                  </a:schemeClr>
                </a:solidFill>
              </a:rPr>
              <a:t>During the past 12 months, have you seen, read or heard anything in the media that has influenced your view of people in countries bordering the southern and eastern shore of the Mediterranean Sea </a:t>
            </a:r>
            <a:r>
              <a:rPr lang="en-GB" dirty="0">
                <a:solidFill>
                  <a:schemeClr val="tx1">
                    <a:lumMod val="75000"/>
                    <a:lumOff val="25000"/>
                  </a:schemeClr>
                </a:solidFill>
              </a:rPr>
              <a:t>(asked in European countries)</a:t>
            </a:r>
            <a:r>
              <a:rPr lang="en-GB" b="1" dirty="0">
                <a:solidFill>
                  <a:schemeClr val="tx1">
                    <a:lumMod val="75000"/>
                    <a:lumOff val="25000"/>
                  </a:schemeClr>
                </a:solidFill>
              </a:rPr>
              <a:t>/European countries </a:t>
            </a:r>
            <a:r>
              <a:rPr lang="en-GB" dirty="0">
                <a:solidFill>
                  <a:schemeClr val="tx1">
                    <a:lumMod val="75000"/>
                    <a:lumOff val="25000"/>
                  </a:schemeClr>
                </a:solidFill>
              </a:rPr>
              <a:t>(asked in SEM countries)</a:t>
            </a:r>
          </a:p>
          <a:p>
            <a:r>
              <a:rPr lang="en-GB" dirty="0">
                <a:solidFill>
                  <a:schemeClr val="tx1">
                    <a:lumMod val="75000"/>
                    <a:lumOff val="25000"/>
                  </a:schemeClr>
                </a:solidFill>
              </a:rPr>
              <a:t>Base: all respondents (%), by country and country group</a:t>
            </a:r>
          </a:p>
        </p:txBody>
      </p:sp>
      <p:graphicFrame>
        <p:nvGraphicFramePr>
          <p:cNvPr id="8" name="Content Placeholder 6"/>
          <p:cNvGraphicFramePr>
            <a:graphicFrameLocks/>
          </p:cNvGraphicFramePr>
          <p:nvPr>
            <p:extLst>
              <p:ext uri="{D42A27DB-BD31-4B8C-83A1-F6EECF244321}">
                <p14:modId xmlns:p14="http://schemas.microsoft.com/office/powerpoint/2010/main" val="1106444442"/>
              </p:ext>
            </p:extLst>
          </p:nvPr>
        </p:nvGraphicFramePr>
        <p:xfrm>
          <a:off x="438912" y="1796185"/>
          <a:ext cx="7200798" cy="4502089"/>
        </p:xfrm>
        <a:graphic>
          <a:graphicData uri="http://schemas.openxmlformats.org/drawingml/2006/chart">
            <c:chart xmlns:c="http://schemas.openxmlformats.org/drawingml/2006/chart" xmlns:r="http://schemas.openxmlformats.org/officeDocument/2006/relationships" r:id="rId4"/>
          </a:graphicData>
        </a:graphic>
      </p:graphicFrame>
      <p:sp>
        <p:nvSpPr>
          <p:cNvPr id="3" name="Rectangle 2"/>
          <p:cNvSpPr/>
          <p:nvPr/>
        </p:nvSpPr>
        <p:spPr bwMode="gray">
          <a:xfrm>
            <a:off x="13272615" y="1788025"/>
            <a:ext cx="167160" cy="552446"/>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44000" tIns="72000" rIns="144000" bIns="72000" numCol="1" spcCol="0" rtlCol="0" fromWordArt="0" anchor="ctr" anchorCtr="0" forceAA="0" compatLnSpc="1">
            <a:prstTxWarp prst="textNoShape">
              <a:avLst/>
            </a:prstTxWarp>
            <a:noAutofit/>
          </a:bodyPr>
          <a:lstStyle/>
          <a:p>
            <a:pPr algn="ctr">
              <a:lnSpc>
                <a:spcPct val="110000"/>
              </a:lnSpc>
              <a:spcBef>
                <a:spcPts val="2400"/>
              </a:spcBef>
              <a:buClr>
                <a:schemeClr val="bg2"/>
              </a:buClr>
            </a:pPr>
            <a:endParaRPr lang="en-GB" sz="2000" dirty="0">
              <a:solidFill>
                <a:schemeClr val="bg1"/>
              </a:solidFill>
            </a:endParaRPr>
          </a:p>
        </p:txBody>
      </p:sp>
    </p:spTree>
    <p:extLst>
      <p:ext uri="{BB962C8B-B14F-4D97-AF65-F5344CB8AC3E}">
        <p14:creationId xmlns:p14="http://schemas.microsoft.com/office/powerpoint/2010/main" val="1803573073"/>
      </p:ext>
    </p:extLst>
  </p:cSld>
  <p:clrMapOvr>
    <a:masterClrMapping/>
  </p:clrMapOvr>
  <p:transition>
    <p:fade/>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66647" y="615600"/>
            <a:ext cx="9545720" cy="562137"/>
          </a:xfrm>
        </p:spPr>
        <p:txBody>
          <a:bodyPr/>
          <a:lstStyle/>
          <a:p>
            <a:r>
              <a:rPr lang="en-GB" dirty="0"/>
              <a:t>Most trusted media sources for cross-cultural reporting</a:t>
            </a:r>
          </a:p>
        </p:txBody>
      </p:sp>
      <p:sp>
        <p:nvSpPr>
          <p:cNvPr id="4" name="Text Placeholder 5"/>
          <p:cNvSpPr txBox="1">
            <a:spLocks/>
          </p:cNvSpPr>
          <p:nvPr/>
        </p:nvSpPr>
        <p:spPr>
          <a:xfrm>
            <a:off x="3049199" y="6364800"/>
            <a:ext cx="8135183" cy="739632"/>
          </a:xfrm>
          <a:prstGeom prst="rect">
            <a:avLst/>
          </a:prstGeom>
          <a:noFill/>
        </p:spPr>
        <p:txBody>
          <a:bodyPr vert="horz" lIns="0" tIns="0" rIns="0" bIns="0" rtlCol="0" anchor="b">
            <a:noAutofit/>
          </a:bodyPr>
          <a:lstStyle>
            <a:defPPr>
              <a:defRPr lang="en-US"/>
            </a:defPPr>
            <a:lvl1pPr indent="0">
              <a:lnSpc>
                <a:spcPct val="110000"/>
              </a:lnSpc>
              <a:spcBef>
                <a:spcPts val="600"/>
              </a:spcBef>
              <a:spcAft>
                <a:spcPts val="0"/>
              </a:spcAft>
              <a:buClr>
                <a:schemeClr val="bg2"/>
              </a:buClr>
              <a:buFontTx/>
              <a:buNone/>
              <a:defRPr sz="1000"/>
            </a:lvl1pPr>
            <a:lvl2pPr indent="0">
              <a:lnSpc>
                <a:spcPct val="110000"/>
              </a:lnSpc>
              <a:spcBef>
                <a:spcPts val="600"/>
              </a:spcBef>
              <a:spcAft>
                <a:spcPts val="600"/>
              </a:spcAft>
              <a:buClr>
                <a:schemeClr val="bg2"/>
              </a:buClr>
              <a:buFontTx/>
              <a:buNone/>
              <a:defRPr sz="2400"/>
            </a:lvl2pPr>
            <a:lvl3pPr marL="1051804" indent="0">
              <a:lnSpc>
                <a:spcPct val="110000"/>
              </a:lnSpc>
              <a:spcBef>
                <a:spcPts val="600"/>
              </a:spcBef>
              <a:spcAft>
                <a:spcPts val="600"/>
              </a:spcAft>
              <a:buClr>
                <a:schemeClr val="bg2"/>
              </a:buClr>
              <a:buFontTx/>
              <a:buNone/>
              <a:defRPr sz="2000"/>
            </a:lvl3pPr>
            <a:lvl4pPr marL="1577706" indent="0">
              <a:lnSpc>
                <a:spcPct val="110000"/>
              </a:lnSpc>
              <a:spcBef>
                <a:spcPts val="600"/>
              </a:spcBef>
              <a:spcAft>
                <a:spcPts val="600"/>
              </a:spcAft>
              <a:buClr>
                <a:schemeClr val="bg2"/>
              </a:buClr>
              <a:buFontTx/>
              <a:buNone/>
            </a:lvl4pPr>
            <a:lvl5pPr indent="0">
              <a:lnSpc>
                <a:spcPct val="110000"/>
              </a:lnSpc>
              <a:spcBef>
                <a:spcPts val="600"/>
              </a:spcBef>
              <a:spcAft>
                <a:spcPts val="600"/>
              </a:spcAft>
              <a:buClr>
                <a:schemeClr val="bg2"/>
              </a:buClr>
              <a:buFontTx/>
              <a:buNone/>
            </a:lvl5pPr>
            <a:lvl6pPr marL="2514600" indent="-228600">
              <a:spcBef>
                <a:spcPct val="20000"/>
              </a:spcBef>
              <a:buFont typeface="Arial" panose="020B0604020202020204" pitchFamily="34" charset="0"/>
              <a:buChar char="•"/>
              <a:defRPr sz="2000"/>
            </a:lvl6pPr>
            <a:lvl7pPr marL="2971800" indent="-228600">
              <a:spcBef>
                <a:spcPct val="20000"/>
              </a:spcBef>
              <a:buFont typeface="Arial" panose="020B0604020202020204" pitchFamily="34" charset="0"/>
              <a:buChar char="•"/>
              <a:defRPr sz="2000"/>
            </a:lvl7pPr>
            <a:lvl8pPr marL="3429000" indent="-228600">
              <a:spcBef>
                <a:spcPct val="20000"/>
              </a:spcBef>
              <a:buFont typeface="Arial" panose="020B0604020202020204" pitchFamily="34" charset="0"/>
              <a:buChar char="•"/>
              <a:defRPr sz="2000"/>
            </a:lvl8pPr>
            <a:lvl9pPr marL="3886200" indent="-228600">
              <a:spcBef>
                <a:spcPct val="20000"/>
              </a:spcBef>
              <a:buFont typeface="Arial" panose="020B0604020202020204" pitchFamily="34" charset="0"/>
              <a:buChar char="•"/>
              <a:defRPr sz="2000"/>
            </a:lvl9pPr>
          </a:lstStyle>
          <a:p>
            <a:r>
              <a:rPr lang="en-GB" dirty="0">
                <a:solidFill>
                  <a:schemeClr val="tx1">
                    <a:lumMod val="75000"/>
                    <a:lumOff val="25000"/>
                  </a:schemeClr>
                </a:solidFill>
              </a:rPr>
              <a:t>Survey question: </a:t>
            </a:r>
            <a:r>
              <a:rPr lang="en-GB" b="1" dirty="0">
                <a:solidFill>
                  <a:schemeClr val="tx1">
                    <a:lumMod val="75000"/>
                    <a:lumOff val="25000"/>
                  </a:schemeClr>
                </a:solidFill>
              </a:rPr>
              <a:t>Which of the following sources do you trust most for information about countries bordering the southern and eastern shore of the Mediterranean Sea </a:t>
            </a:r>
            <a:r>
              <a:rPr lang="en-GB" dirty="0">
                <a:solidFill>
                  <a:schemeClr val="tx1">
                    <a:lumMod val="75000"/>
                    <a:lumOff val="25000"/>
                  </a:schemeClr>
                </a:solidFill>
              </a:rPr>
              <a:t>(asked in European countries)</a:t>
            </a:r>
            <a:r>
              <a:rPr lang="en-GB" b="1" dirty="0">
                <a:solidFill>
                  <a:schemeClr val="tx1">
                    <a:lumMod val="75000"/>
                    <a:lumOff val="25000"/>
                  </a:schemeClr>
                </a:solidFill>
              </a:rPr>
              <a:t>/European countries </a:t>
            </a:r>
            <a:r>
              <a:rPr lang="en-GB" dirty="0">
                <a:solidFill>
                  <a:schemeClr val="tx1">
                    <a:lumMod val="75000"/>
                    <a:lumOff val="25000"/>
                  </a:schemeClr>
                </a:solidFill>
              </a:rPr>
              <a:t>(asked in SEM countries)</a:t>
            </a:r>
            <a:r>
              <a:rPr lang="en-GB" b="1" dirty="0">
                <a:solidFill>
                  <a:schemeClr val="tx1">
                    <a:lumMod val="75000"/>
                    <a:lumOff val="25000"/>
                  </a:schemeClr>
                </a:solidFill>
              </a:rPr>
              <a:t>?</a:t>
            </a:r>
          </a:p>
          <a:p>
            <a:r>
              <a:rPr lang="en-GB" dirty="0">
                <a:solidFill>
                  <a:schemeClr val="tx1">
                    <a:lumMod val="75000"/>
                    <a:lumOff val="25000"/>
                  </a:schemeClr>
                </a:solidFill>
              </a:rPr>
              <a:t>Base: all respondents (%), by country and country group</a:t>
            </a:r>
          </a:p>
        </p:txBody>
      </p:sp>
      <p:graphicFrame>
        <p:nvGraphicFramePr>
          <p:cNvPr id="5" name="Content Placeholder 6"/>
          <p:cNvGraphicFramePr>
            <a:graphicFrameLocks/>
          </p:cNvGraphicFramePr>
          <p:nvPr>
            <p:extLst>
              <p:ext uri="{D42A27DB-BD31-4B8C-83A1-F6EECF244321}">
                <p14:modId xmlns:p14="http://schemas.microsoft.com/office/powerpoint/2010/main" val="1191523185"/>
              </p:ext>
            </p:extLst>
          </p:nvPr>
        </p:nvGraphicFramePr>
        <p:xfrm>
          <a:off x="887239" y="1316416"/>
          <a:ext cx="6408710" cy="515142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7" name="Content Placeholder 6"/>
          <p:cNvGraphicFramePr>
            <a:graphicFrameLocks/>
          </p:cNvGraphicFramePr>
          <p:nvPr>
            <p:extLst>
              <p:ext uri="{D42A27DB-BD31-4B8C-83A1-F6EECF244321}">
                <p14:modId xmlns:p14="http://schemas.microsoft.com/office/powerpoint/2010/main" val="1002968001"/>
              </p:ext>
            </p:extLst>
          </p:nvPr>
        </p:nvGraphicFramePr>
        <p:xfrm>
          <a:off x="7151935" y="1314648"/>
          <a:ext cx="5472608" cy="5151421"/>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035156900"/>
      </p:ext>
    </p:extLst>
  </p:cSld>
  <p:clrMapOvr>
    <a:masterClrMapping/>
  </p:clrMapOvr>
  <p:transition>
    <p:fade/>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453350" y="2656800"/>
            <a:ext cx="4426777" cy="547200"/>
          </a:xfrm>
        </p:spPr>
        <p:txBody>
          <a:bodyPr/>
          <a:lstStyle/>
          <a:p>
            <a:r>
              <a:rPr lang="en-GB" dirty="0"/>
              <a:t>Interaction and dialogue</a:t>
            </a:r>
          </a:p>
        </p:txBody>
      </p:sp>
    </p:spTree>
    <p:extLst>
      <p:ext uri="{BB962C8B-B14F-4D97-AF65-F5344CB8AC3E}">
        <p14:creationId xmlns:p14="http://schemas.microsoft.com/office/powerpoint/2010/main" val="2071381300"/>
      </p:ext>
    </p:extLst>
  </p:cSld>
  <p:clrMapOvr>
    <a:masterClrMapping/>
  </p:clrMapOvr>
  <p:transition>
    <p:fade/>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66647" y="615600"/>
            <a:ext cx="8459975" cy="561600"/>
          </a:xfrm>
        </p:spPr>
        <p:txBody>
          <a:bodyPr/>
          <a:lstStyle/>
          <a:p>
            <a:r>
              <a:rPr lang="en-GB" dirty="0"/>
              <a:t>Interactions with people from different countries</a:t>
            </a:r>
          </a:p>
        </p:txBody>
      </p:sp>
      <p:sp>
        <p:nvSpPr>
          <p:cNvPr id="4" name="Text Placeholder 5"/>
          <p:cNvSpPr txBox="1">
            <a:spLocks/>
          </p:cNvSpPr>
          <p:nvPr/>
        </p:nvSpPr>
        <p:spPr>
          <a:xfrm>
            <a:off x="3049199" y="6364800"/>
            <a:ext cx="8135183" cy="739632"/>
          </a:xfrm>
          <a:prstGeom prst="rect">
            <a:avLst/>
          </a:prstGeom>
          <a:noFill/>
        </p:spPr>
        <p:txBody>
          <a:bodyPr vert="horz" lIns="0" tIns="0" rIns="0" bIns="0" rtlCol="0" anchor="b">
            <a:noAutofit/>
          </a:bodyPr>
          <a:lstStyle>
            <a:defPPr>
              <a:defRPr lang="en-US"/>
            </a:defPPr>
            <a:lvl1pPr indent="0">
              <a:lnSpc>
                <a:spcPct val="110000"/>
              </a:lnSpc>
              <a:spcBef>
                <a:spcPts val="600"/>
              </a:spcBef>
              <a:spcAft>
                <a:spcPts val="0"/>
              </a:spcAft>
              <a:buClr>
                <a:schemeClr val="bg2"/>
              </a:buClr>
              <a:buFontTx/>
              <a:buNone/>
              <a:defRPr sz="1000"/>
            </a:lvl1pPr>
            <a:lvl2pPr indent="0">
              <a:lnSpc>
                <a:spcPct val="110000"/>
              </a:lnSpc>
              <a:spcBef>
                <a:spcPts val="600"/>
              </a:spcBef>
              <a:spcAft>
                <a:spcPts val="600"/>
              </a:spcAft>
              <a:buClr>
                <a:schemeClr val="bg2"/>
              </a:buClr>
              <a:buFontTx/>
              <a:buNone/>
              <a:defRPr sz="2400"/>
            </a:lvl2pPr>
            <a:lvl3pPr marL="1051804" indent="0">
              <a:lnSpc>
                <a:spcPct val="110000"/>
              </a:lnSpc>
              <a:spcBef>
                <a:spcPts val="600"/>
              </a:spcBef>
              <a:spcAft>
                <a:spcPts val="600"/>
              </a:spcAft>
              <a:buClr>
                <a:schemeClr val="bg2"/>
              </a:buClr>
              <a:buFontTx/>
              <a:buNone/>
              <a:defRPr sz="2000"/>
            </a:lvl3pPr>
            <a:lvl4pPr marL="1577706" indent="0">
              <a:lnSpc>
                <a:spcPct val="110000"/>
              </a:lnSpc>
              <a:spcBef>
                <a:spcPts val="600"/>
              </a:spcBef>
              <a:spcAft>
                <a:spcPts val="600"/>
              </a:spcAft>
              <a:buClr>
                <a:schemeClr val="bg2"/>
              </a:buClr>
              <a:buFontTx/>
              <a:buNone/>
            </a:lvl4pPr>
            <a:lvl5pPr indent="0">
              <a:lnSpc>
                <a:spcPct val="110000"/>
              </a:lnSpc>
              <a:spcBef>
                <a:spcPts val="600"/>
              </a:spcBef>
              <a:spcAft>
                <a:spcPts val="600"/>
              </a:spcAft>
              <a:buClr>
                <a:schemeClr val="bg2"/>
              </a:buClr>
              <a:buFontTx/>
              <a:buNone/>
            </a:lvl5pPr>
            <a:lvl6pPr marL="2514600" indent="-228600">
              <a:spcBef>
                <a:spcPct val="20000"/>
              </a:spcBef>
              <a:buFont typeface="Arial" panose="020B0604020202020204" pitchFamily="34" charset="0"/>
              <a:buChar char="•"/>
              <a:defRPr sz="2000"/>
            </a:lvl6pPr>
            <a:lvl7pPr marL="2971800" indent="-228600">
              <a:spcBef>
                <a:spcPct val="20000"/>
              </a:spcBef>
              <a:buFont typeface="Arial" panose="020B0604020202020204" pitchFamily="34" charset="0"/>
              <a:buChar char="•"/>
              <a:defRPr sz="2000"/>
            </a:lvl7pPr>
            <a:lvl8pPr marL="3429000" indent="-228600">
              <a:spcBef>
                <a:spcPct val="20000"/>
              </a:spcBef>
              <a:buFont typeface="Arial" panose="020B0604020202020204" pitchFamily="34" charset="0"/>
              <a:buChar char="•"/>
              <a:defRPr sz="2000"/>
            </a:lvl8pPr>
            <a:lvl9pPr marL="3886200" indent="-228600">
              <a:spcBef>
                <a:spcPct val="20000"/>
              </a:spcBef>
              <a:buFont typeface="Arial" panose="020B0604020202020204" pitchFamily="34" charset="0"/>
              <a:buChar char="•"/>
              <a:defRPr sz="2000"/>
            </a:lvl9pPr>
          </a:lstStyle>
          <a:p>
            <a:r>
              <a:rPr lang="en-GB" dirty="0">
                <a:solidFill>
                  <a:schemeClr val="tx1">
                    <a:lumMod val="75000"/>
                    <a:lumOff val="25000"/>
                  </a:schemeClr>
                </a:solidFill>
              </a:rPr>
              <a:t>Survey question: </a:t>
            </a:r>
            <a:r>
              <a:rPr lang="en-GB" b="1" dirty="0">
                <a:solidFill>
                  <a:schemeClr val="tx1">
                    <a:lumMod val="75000"/>
                    <a:lumOff val="25000"/>
                  </a:schemeClr>
                </a:solidFill>
              </a:rPr>
              <a:t>In the past 12 months, have you talked to or met someone from a country bordering the southern and eastern shore of the Mediterranean Sea </a:t>
            </a:r>
            <a:r>
              <a:rPr lang="en-GB" dirty="0">
                <a:solidFill>
                  <a:schemeClr val="tx1">
                    <a:lumMod val="75000"/>
                    <a:lumOff val="25000"/>
                  </a:schemeClr>
                </a:solidFill>
              </a:rPr>
              <a:t>(asked in European countries)</a:t>
            </a:r>
            <a:r>
              <a:rPr lang="en-GB" b="1" dirty="0">
                <a:solidFill>
                  <a:schemeClr val="tx1">
                    <a:lumMod val="75000"/>
                    <a:lumOff val="25000"/>
                  </a:schemeClr>
                </a:solidFill>
              </a:rPr>
              <a:t>/a European country </a:t>
            </a:r>
            <a:r>
              <a:rPr lang="en-GB" dirty="0">
                <a:solidFill>
                  <a:schemeClr val="tx1">
                    <a:lumMod val="75000"/>
                    <a:lumOff val="25000"/>
                  </a:schemeClr>
                </a:solidFill>
              </a:rPr>
              <a:t>(asked in SEM countries)</a:t>
            </a:r>
            <a:r>
              <a:rPr lang="en-GB" b="1" dirty="0">
                <a:solidFill>
                  <a:schemeClr val="tx1">
                    <a:lumMod val="75000"/>
                    <a:lumOff val="25000"/>
                  </a:schemeClr>
                </a:solidFill>
              </a:rPr>
              <a:t>? </a:t>
            </a:r>
            <a:r>
              <a:rPr lang="en-GB" i="1" dirty="0">
                <a:solidFill>
                  <a:schemeClr val="tx1">
                    <a:lumMod val="75000"/>
                    <a:lumOff val="25000"/>
                  </a:schemeClr>
                </a:solidFill>
              </a:rPr>
              <a:t>(top bar in the chart)</a:t>
            </a:r>
            <a:br>
              <a:rPr lang="en-GB" b="1" dirty="0">
                <a:solidFill>
                  <a:schemeClr val="tx1">
                    <a:lumMod val="75000"/>
                    <a:lumOff val="25000"/>
                  </a:schemeClr>
                </a:solidFill>
              </a:rPr>
            </a:br>
            <a:r>
              <a:rPr lang="en-GB" b="1" dirty="0">
                <a:solidFill>
                  <a:schemeClr val="tx1">
                    <a:lumMod val="75000"/>
                    <a:lumOff val="25000"/>
                  </a:schemeClr>
                </a:solidFill>
              </a:rPr>
              <a:t>Do you have any relatives or friends who live in  countries bordering the southern and eastern shore of the Mediterranean Sea </a:t>
            </a:r>
            <a:r>
              <a:rPr lang="en-GB" dirty="0">
                <a:solidFill>
                  <a:schemeClr val="tx1">
                    <a:lumMod val="75000"/>
                    <a:lumOff val="25000"/>
                  </a:schemeClr>
                </a:solidFill>
              </a:rPr>
              <a:t>(asked in European countries)</a:t>
            </a:r>
            <a:r>
              <a:rPr lang="en-GB" b="1" dirty="0">
                <a:solidFill>
                  <a:schemeClr val="tx1">
                    <a:lumMod val="75000"/>
                    <a:lumOff val="25000"/>
                  </a:schemeClr>
                </a:solidFill>
              </a:rPr>
              <a:t>/European countries </a:t>
            </a:r>
            <a:r>
              <a:rPr lang="en-GB" dirty="0">
                <a:solidFill>
                  <a:schemeClr val="tx1">
                    <a:lumMod val="75000"/>
                    <a:lumOff val="25000"/>
                  </a:schemeClr>
                </a:solidFill>
              </a:rPr>
              <a:t>(asked in SEM countries)</a:t>
            </a:r>
            <a:r>
              <a:rPr lang="en-GB" b="1" dirty="0">
                <a:solidFill>
                  <a:schemeClr val="tx1">
                    <a:lumMod val="75000"/>
                    <a:lumOff val="25000"/>
                  </a:schemeClr>
                </a:solidFill>
              </a:rPr>
              <a:t>? </a:t>
            </a:r>
            <a:r>
              <a:rPr lang="en-GB" i="1" dirty="0">
                <a:solidFill>
                  <a:schemeClr val="tx1">
                    <a:lumMod val="75000"/>
                    <a:lumOff val="25000"/>
                  </a:schemeClr>
                </a:solidFill>
              </a:rPr>
              <a:t>(bottom bar) </a:t>
            </a:r>
            <a:endParaRPr lang="en-GB" b="1" i="1" dirty="0">
              <a:solidFill>
                <a:schemeClr val="tx1">
                  <a:lumMod val="75000"/>
                  <a:lumOff val="25000"/>
                </a:schemeClr>
              </a:solidFill>
            </a:endParaRPr>
          </a:p>
          <a:p>
            <a:r>
              <a:rPr lang="en-GB" dirty="0">
                <a:solidFill>
                  <a:schemeClr val="tx1">
                    <a:lumMod val="75000"/>
                    <a:lumOff val="25000"/>
                  </a:schemeClr>
                </a:solidFill>
              </a:rPr>
              <a:t>Base: all respondents (%), by country and country group</a:t>
            </a:r>
          </a:p>
        </p:txBody>
      </p:sp>
      <p:graphicFrame>
        <p:nvGraphicFramePr>
          <p:cNvPr id="9" name="Content Placeholder 6"/>
          <p:cNvGraphicFramePr>
            <a:graphicFrameLocks/>
          </p:cNvGraphicFramePr>
          <p:nvPr>
            <p:extLst>
              <p:ext uri="{D42A27DB-BD31-4B8C-83A1-F6EECF244321}">
                <p14:modId xmlns:p14="http://schemas.microsoft.com/office/powerpoint/2010/main" val="494019019"/>
              </p:ext>
            </p:extLst>
          </p:nvPr>
        </p:nvGraphicFramePr>
        <p:xfrm>
          <a:off x="844196" y="1557788"/>
          <a:ext cx="6091715" cy="4392488"/>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6" name="Content Placeholder 6"/>
          <p:cNvGraphicFramePr>
            <a:graphicFrameLocks/>
          </p:cNvGraphicFramePr>
          <p:nvPr>
            <p:extLst>
              <p:ext uri="{D42A27DB-BD31-4B8C-83A1-F6EECF244321}">
                <p14:modId xmlns:p14="http://schemas.microsoft.com/office/powerpoint/2010/main" val="2755290826"/>
              </p:ext>
            </p:extLst>
          </p:nvPr>
        </p:nvGraphicFramePr>
        <p:xfrm>
          <a:off x="6799797" y="1404367"/>
          <a:ext cx="5824746" cy="5151421"/>
        </p:xfrm>
        <a:graphic>
          <a:graphicData uri="http://schemas.openxmlformats.org/drawingml/2006/chart">
            <c:chart xmlns:c="http://schemas.openxmlformats.org/drawingml/2006/chart" xmlns:r="http://schemas.openxmlformats.org/officeDocument/2006/relationships" r:id="rId3"/>
          </a:graphicData>
        </a:graphic>
      </p:graphicFrame>
      <p:sp>
        <p:nvSpPr>
          <p:cNvPr id="3" name="TextBox 2">
            <a:extLst>
              <a:ext uri="{FF2B5EF4-FFF2-40B4-BE49-F238E27FC236}">
                <a16:creationId xmlns:a16="http://schemas.microsoft.com/office/drawing/2014/main" id="{DCA87B93-9B8E-4796-B050-6CCC3000D70A}"/>
              </a:ext>
            </a:extLst>
          </p:cNvPr>
          <p:cNvSpPr txBox="1"/>
          <p:nvPr/>
        </p:nvSpPr>
        <p:spPr>
          <a:xfrm>
            <a:off x="12163530" y="4428703"/>
            <a:ext cx="432049" cy="291096"/>
          </a:xfrm>
          <a:prstGeom prst="rect">
            <a:avLst/>
          </a:prstGeom>
          <a:noFill/>
        </p:spPr>
        <p:txBody>
          <a:bodyPr wrap="square" lIns="72000" tIns="36000" rIns="72000" bIns="36000" rtlCol="0">
            <a:spAutoFit/>
          </a:bodyPr>
          <a:lstStyle/>
          <a:p>
            <a:pPr>
              <a:lnSpc>
                <a:spcPct val="110000"/>
              </a:lnSpc>
              <a:spcBef>
                <a:spcPts val="2400"/>
              </a:spcBef>
              <a:buClr>
                <a:schemeClr val="bg2"/>
              </a:buClr>
            </a:pPr>
            <a:r>
              <a:rPr lang="en-GB" sz="1400" b="1" dirty="0">
                <a:solidFill>
                  <a:schemeClr val="bg1">
                    <a:lumMod val="50000"/>
                  </a:schemeClr>
                </a:solidFill>
              </a:rPr>
              <a:t>82</a:t>
            </a:r>
          </a:p>
        </p:txBody>
      </p:sp>
    </p:spTree>
    <p:extLst>
      <p:ext uri="{BB962C8B-B14F-4D97-AF65-F5344CB8AC3E}">
        <p14:creationId xmlns:p14="http://schemas.microsoft.com/office/powerpoint/2010/main" val="2236406541"/>
      </p:ext>
    </p:extLst>
  </p:cSld>
  <p:clrMapOvr>
    <a:masterClrMapping/>
  </p:clrMapOvr>
  <p:transition>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66647" y="615600"/>
            <a:ext cx="3756187" cy="561600"/>
          </a:xfrm>
          <a:solidFill>
            <a:srgbClr val="71B2C9"/>
          </a:solidFill>
        </p:spPr>
        <p:txBody>
          <a:bodyPr/>
          <a:lstStyle/>
          <a:p>
            <a:r>
              <a:rPr lang="en-GB" sz="2800" dirty="0"/>
              <a:t>Methodological note</a:t>
            </a:r>
          </a:p>
        </p:txBody>
      </p:sp>
      <p:sp>
        <p:nvSpPr>
          <p:cNvPr id="3" name="Content Placeholder 2"/>
          <p:cNvSpPr>
            <a:spLocks noGrp="1"/>
          </p:cNvSpPr>
          <p:nvPr>
            <p:ph sz="quarter" idx="10"/>
          </p:nvPr>
        </p:nvSpPr>
        <p:spPr>
          <a:xfrm>
            <a:off x="566647" y="1404367"/>
            <a:ext cx="10185688" cy="4903098"/>
          </a:xfrm>
        </p:spPr>
        <p:txBody>
          <a:bodyPr/>
          <a:lstStyle/>
          <a:p>
            <a:r>
              <a:rPr lang="en-GB" sz="1800" dirty="0"/>
              <a:t>The Anna Lindh Foundation commissioned Ipsos to undertake its third opinion poll to measure intercultural trends in the Euro-Mediterranean Region. </a:t>
            </a:r>
          </a:p>
          <a:p>
            <a:r>
              <a:rPr lang="en-GB" sz="1800" dirty="0"/>
              <a:t>The opinion poll was carried out in eight European countries (</a:t>
            </a:r>
            <a:r>
              <a:rPr lang="en-GB" sz="1800" b="1" dirty="0"/>
              <a:t>Croatia, Cyprus, Czechia, Germany, Greece, Ireland, Romania, Sweden</a:t>
            </a:r>
            <a:r>
              <a:rPr lang="en-GB" sz="1800" dirty="0"/>
              <a:t>) and five SEM countries/territories (</a:t>
            </a:r>
            <a:r>
              <a:rPr lang="en-GB" sz="1800" b="1" dirty="0"/>
              <a:t>Algeria, Jordan, Lebanon, Mauritania, Morocco</a:t>
            </a:r>
            <a:r>
              <a:rPr lang="en-GB" sz="1800" dirty="0"/>
              <a:t>). </a:t>
            </a:r>
          </a:p>
          <a:p>
            <a:r>
              <a:rPr lang="en-GB" sz="1800" dirty="0"/>
              <a:t>The target population consists of all individuals aged 15 or older (16 in Czechia and Sweden), resident in each of the countries covered. In all countries, the target sample size was 1,000 fully-completed interviews. Fieldwork for all countries bar Mauritania took place between 9 March  2020 and 16 June 2020, with a suspension of fieldwork part-way through due to the COVID-19 pandemic. Fieldwork in Mauritania took place between 28 August 2020 and 09 October 2020.</a:t>
            </a:r>
          </a:p>
          <a:p>
            <a:r>
              <a:rPr lang="en-GB" sz="1800" dirty="0"/>
              <a:t>In all countries, a CATI (Computer Assisted Telephone Interviewing) methodology was implemented. Random probability sampling was used in all countries except Mauritania, where quota sampling was used.</a:t>
            </a:r>
          </a:p>
          <a:p>
            <a:r>
              <a:rPr lang="en-GB" sz="1800" dirty="0"/>
              <a:t>All findings presented are based on weighted data. A post-stratification weight was calculated that corrects for imbalances in the samples with respect to gender, age and activity status. Where the percentages provided do not add up to or exceed 100%, this may be due to rounding.</a:t>
            </a:r>
          </a:p>
          <a:p>
            <a:pPr marL="0" indent="0">
              <a:buNone/>
            </a:pPr>
            <a:endParaRPr lang="en-GB" sz="1800" dirty="0"/>
          </a:p>
        </p:txBody>
      </p:sp>
      <p:pic>
        <p:nvPicPr>
          <p:cNvPr id="4" name="Picture 3"/>
          <p:cNvPicPr>
            <a:picLocks noChangeAspect="1"/>
          </p:cNvPicPr>
          <p:nvPr/>
        </p:nvPicPr>
        <p:blipFill rotWithShape="1">
          <a:blip r:embed="rId2">
            <a:extLst>
              <a:ext uri="{28A0092B-C50C-407E-A947-70E740481C1C}">
                <a14:useLocalDpi xmlns:a14="http://schemas.microsoft.com/office/drawing/2010/main" val="0"/>
              </a:ext>
            </a:extLst>
          </a:blip>
          <a:srcRect l="43372" t="8691" r="36324" b="11751"/>
          <a:stretch/>
        </p:blipFill>
        <p:spPr>
          <a:xfrm>
            <a:off x="10464303" y="334321"/>
            <a:ext cx="2786350" cy="6290614"/>
          </a:xfrm>
          <a:prstGeom prst="rect">
            <a:avLst/>
          </a:prstGeom>
        </p:spPr>
      </p:pic>
    </p:spTree>
    <p:extLst>
      <p:ext uri="{BB962C8B-B14F-4D97-AF65-F5344CB8AC3E}">
        <p14:creationId xmlns:p14="http://schemas.microsoft.com/office/powerpoint/2010/main" val="3211845444"/>
      </p:ext>
    </p:extLst>
  </p:cSld>
  <p:clrMapOvr>
    <a:masterClrMapping/>
  </p:clrMapOvr>
  <p:transition>
    <p:fade/>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66647" y="525471"/>
            <a:ext cx="4459985" cy="511995"/>
          </a:xfrm>
        </p:spPr>
        <p:txBody>
          <a:bodyPr/>
          <a:lstStyle/>
          <a:p>
            <a:r>
              <a:rPr lang="en-GB" dirty="0"/>
              <a:t>Cross-cultural encounters</a:t>
            </a:r>
          </a:p>
        </p:txBody>
      </p:sp>
      <p:sp>
        <p:nvSpPr>
          <p:cNvPr id="7" name="Text Placeholder 6"/>
          <p:cNvSpPr>
            <a:spLocks noGrp="1"/>
          </p:cNvSpPr>
          <p:nvPr>
            <p:ph type="body" sz="quarter" idx="14"/>
          </p:nvPr>
        </p:nvSpPr>
        <p:spPr>
          <a:xfrm>
            <a:off x="566647" y="1152002"/>
            <a:ext cx="3339101" cy="374398"/>
          </a:xfrm>
        </p:spPr>
        <p:txBody>
          <a:bodyPr/>
          <a:lstStyle/>
          <a:p>
            <a:r>
              <a:rPr lang="en-GB" dirty="0"/>
              <a:t>Method of interaction</a:t>
            </a:r>
          </a:p>
        </p:txBody>
      </p:sp>
      <p:sp>
        <p:nvSpPr>
          <p:cNvPr id="4" name="Text Placeholder 5"/>
          <p:cNvSpPr txBox="1">
            <a:spLocks/>
          </p:cNvSpPr>
          <p:nvPr/>
        </p:nvSpPr>
        <p:spPr>
          <a:xfrm>
            <a:off x="2831455" y="6749338"/>
            <a:ext cx="8640960" cy="739632"/>
          </a:xfrm>
          <a:prstGeom prst="rect">
            <a:avLst/>
          </a:prstGeom>
          <a:noFill/>
        </p:spPr>
        <p:txBody>
          <a:bodyPr vert="horz" lIns="0" tIns="0" rIns="0" bIns="0" rtlCol="0" anchor="b">
            <a:noAutofit/>
          </a:bodyPr>
          <a:lstStyle>
            <a:defPPr>
              <a:defRPr lang="en-US"/>
            </a:defPPr>
            <a:lvl1pPr indent="0">
              <a:lnSpc>
                <a:spcPct val="110000"/>
              </a:lnSpc>
              <a:spcBef>
                <a:spcPts val="600"/>
              </a:spcBef>
              <a:spcAft>
                <a:spcPts val="0"/>
              </a:spcAft>
              <a:buClr>
                <a:schemeClr val="bg2"/>
              </a:buClr>
              <a:buFontTx/>
              <a:buNone/>
              <a:defRPr sz="1000"/>
            </a:lvl1pPr>
            <a:lvl2pPr indent="0">
              <a:lnSpc>
                <a:spcPct val="110000"/>
              </a:lnSpc>
              <a:spcBef>
                <a:spcPts val="600"/>
              </a:spcBef>
              <a:spcAft>
                <a:spcPts val="600"/>
              </a:spcAft>
              <a:buClr>
                <a:schemeClr val="bg2"/>
              </a:buClr>
              <a:buFontTx/>
              <a:buNone/>
              <a:defRPr sz="2400"/>
            </a:lvl2pPr>
            <a:lvl3pPr marL="1051804" indent="0">
              <a:lnSpc>
                <a:spcPct val="110000"/>
              </a:lnSpc>
              <a:spcBef>
                <a:spcPts val="600"/>
              </a:spcBef>
              <a:spcAft>
                <a:spcPts val="600"/>
              </a:spcAft>
              <a:buClr>
                <a:schemeClr val="bg2"/>
              </a:buClr>
              <a:buFontTx/>
              <a:buNone/>
              <a:defRPr sz="2000"/>
            </a:lvl3pPr>
            <a:lvl4pPr marL="1577706" indent="0">
              <a:lnSpc>
                <a:spcPct val="110000"/>
              </a:lnSpc>
              <a:spcBef>
                <a:spcPts val="600"/>
              </a:spcBef>
              <a:spcAft>
                <a:spcPts val="600"/>
              </a:spcAft>
              <a:buClr>
                <a:schemeClr val="bg2"/>
              </a:buClr>
              <a:buFontTx/>
              <a:buNone/>
            </a:lvl4pPr>
            <a:lvl5pPr indent="0">
              <a:lnSpc>
                <a:spcPct val="110000"/>
              </a:lnSpc>
              <a:spcBef>
                <a:spcPts val="600"/>
              </a:spcBef>
              <a:spcAft>
                <a:spcPts val="600"/>
              </a:spcAft>
              <a:buClr>
                <a:schemeClr val="bg2"/>
              </a:buClr>
              <a:buFontTx/>
              <a:buNone/>
            </a:lvl5pPr>
            <a:lvl6pPr marL="2514600" indent="-228600">
              <a:spcBef>
                <a:spcPct val="20000"/>
              </a:spcBef>
              <a:buFont typeface="Arial" panose="020B0604020202020204" pitchFamily="34" charset="0"/>
              <a:buChar char="•"/>
              <a:defRPr sz="2000"/>
            </a:lvl6pPr>
            <a:lvl7pPr marL="2971800" indent="-228600">
              <a:spcBef>
                <a:spcPct val="20000"/>
              </a:spcBef>
              <a:buFont typeface="Arial" panose="020B0604020202020204" pitchFamily="34" charset="0"/>
              <a:buChar char="•"/>
              <a:defRPr sz="2000"/>
            </a:lvl7pPr>
            <a:lvl8pPr marL="3429000" indent="-228600">
              <a:spcBef>
                <a:spcPct val="20000"/>
              </a:spcBef>
              <a:buFont typeface="Arial" panose="020B0604020202020204" pitchFamily="34" charset="0"/>
              <a:buChar char="•"/>
              <a:defRPr sz="2000"/>
            </a:lvl8pPr>
            <a:lvl9pPr marL="3886200" indent="-228600">
              <a:spcBef>
                <a:spcPct val="20000"/>
              </a:spcBef>
              <a:buFont typeface="Arial" panose="020B0604020202020204" pitchFamily="34" charset="0"/>
              <a:buChar char="•"/>
              <a:defRPr sz="2000"/>
            </a:lvl9pPr>
          </a:lstStyle>
          <a:p>
            <a:r>
              <a:rPr lang="en-GB" dirty="0">
                <a:solidFill>
                  <a:schemeClr val="tx1">
                    <a:lumMod val="75000"/>
                    <a:lumOff val="25000"/>
                  </a:schemeClr>
                </a:solidFill>
              </a:rPr>
              <a:t>Survey question: </a:t>
            </a:r>
            <a:r>
              <a:rPr lang="en-GB" b="1" dirty="0">
                <a:solidFill>
                  <a:schemeClr val="tx1">
                    <a:lumMod val="75000"/>
                    <a:lumOff val="25000"/>
                  </a:schemeClr>
                </a:solidFill>
              </a:rPr>
              <a:t>Thinking of this/these person(s) you have interacted with, was this mainly through: </a:t>
            </a:r>
            <a:endParaRPr lang="en-GB" dirty="0">
              <a:solidFill>
                <a:schemeClr val="tx1">
                  <a:lumMod val="75000"/>
                  <a:lumOff val="25000"/>
                </a:schemeClr>
              </a:solidFill>
            </a:endParaRPr>
          </a:p>
          <a:p>
            <a:r>
              <a:rPr lang="en-GB" dirty="0">
                <a:solidFill>
                  <a:schemeClr val="tx1">
                    <a:lumMod val="75000"/>
                    <a:lumOff val="25000"/>
                  </a:schemeClr>
                </a:solidFill>
              </a:rPr>
              <a:t>Base: respondents who have talked to or met someone from a SEM/European country in the past 12 months (%), by country and country group</a:t>
            </a:r>
          </a:p>
          <a:p>
            <a:r>
              <a:rPr lang="en-GB" dirty="0">
                <a:solidFill>
                  <a:schemeClr val="tx1">
                    <a:lumMod val="75000"/>
                    <a:lumOff val="25000"/>
                  </a:schemeClr>
                </a:solidFill>
              </a:rPr>
              <a:t>Note: ‘Family and friends’ and ‘sports and leisure’ categories were created after fieldwork had been completed. Some verbatim responses to ‘other specify’ were recoded into these two categories. </a:t>
            </a:r>
          </a:p>
          <a:p>
            <a:endParaRPr lang="en-GB" dirty="0">
              <a:solidFill>
                <a:schemeClr val="tx1">
                  <a:lumMod val="75000"/>
                  <a:lumOff val="25000"/>
                </a:schemeClr>
              </a:solidFill>
            </a:endParaRPr>
          </a:p>
        </p:txBody>
      </p:sp>
      <p:graphicFrame>
        <p:nvGraphicFramePr>
          <p:cNvPr id="9" name="Content Placeholder 6"/>
          <p:cNvGraphicFramePr>
            <a:graphicFrameLocks/>
          </p:cNvGraphicFramePr>
          <p:nvPr>
            <p:extLst>
              <p:ext uri="{D42A27DB-BD31-4B8C-83A1-F6EECF244321}">
                <p14:modId xmlns:p14="http://schemas.microsoft.com/office/powerpoint/2010/main" val="428040252"/>
              </p:ext>
            </p:extLst>
          </p:nvPr>
        </p:nvGraphicFramePr>
        <p:xfrm>
          <a:off x="455191" y="1317691"/>
          <a:ext cx="7200798" cy="515142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8" name="Content Placeholder 6"/>
          <p:cNvGraphicFramePr>
            <a:graphicFrameLocks/>
          </p:cNvGraphicFramePr>
          <p:nvPr>
            <p:extLst>
              <p:ext uri="{D42A27DB-BD31-4B8C-83A1-F6EECF244321}">
                <p14:modId xmlns:p14="http://schemas.microsoft.com/office/powerpoint/2010/main" val="3756542806"/>
              </p:ext>
            </p:extLst>
          </p:nvPr>
        </p:nvGraphicFramePr>
        <p:xfrm>
          <a:off x="6215831" y="1339201"/>
          <a:ext cx="6984776" cy="5151421"/>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207816898"/>
      </p:ext>
    </p:extLst>
  </p:cSld>
  <p:clrMapOvr>
    <a:masterClrMapping/>
  </p:clrMapOvr>
  <p:transition>
    <p:fade/>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66647" y="615600"/>
            <a:ext cx="8459975" cy="561600"/>
          </a:xfrm>
        </p:spPr>
        <p:txBody>
          <a:bodyPr/>
          <a:lstStyle/>
          <a:p>
            <a:r>
              <a:rPr lang="en-GB" dirty="0"/>
              <a:t>Interactions with people from different countries</a:t>
            </a:r>
          </a:p>
        </p:txBody>
      </p:sp>
      <p:sp>
        <p:nvSpPr>
          <p:cNvPr id="4" name="Text Placeholder 5"/>
          <p:cNvSpPr txBox="1">
            <a:spLocks/>
          </p:cNvSpPr>
          <p:nvPr/>
        </p:nvSpPr>
        <p:spPr>
          <a:xfrm>
            <a:off x="1263364" y="5506819"/>
            <a:ext cx="10596430" cy="1367077"/>
          </a:xfrm>
          <a:prstGeom prst="rect">
            <a:avLst/>
          </a:prstGeom>
          <a:noFill/>
        </p:spPr>
        <p:txBody>
          <a:bodyPr vert="horz" lIns="0" tIns="0" rIns="0" bIns="0" rtlCol="0" anchor="b">
            <a:noAutofit/>
          </a:bodyPr>
          <a:lstStyle>
            <a:defPPr>
              <a:defRPr lang="en-US"/>
            </a:defPPr>
            <a:lvl1pPr indent="0">
              <a:lnSpc>
                <a:spcPct val="110000"/>
              </a:lnSpc>
              <a:spcBef>
                <a:spcPts val="600"/>
              </a:spcBef>
              <a:spcAft>
                <a:spcPts val="0"/>
              </a:spcAft>
              <a:buClr>
                <a:schemeClr val="bg2"/>
              </a:buClr>
              <a:buFontTx/>
              <a:buNone/>
              <a:defRPr sz="1000"/>
            </a:lvl1pPr>
            <a:lvl2pPr indent="0">
              <a:lnSpc>
                <a:spcPct val="110000"/>
              </a:lnSpc>
              <a:spcBef>
                <a:spcPts val="600"/>
              </a:spcBef>
              <a:spcAft>
                <a:spcPts val="600"/>
              </a:spcAft>
              <a:buClr>
                <a:schemeClr val="bg2"/>
              </a:buClr>
              <a:buFontTx/>
              <a:buNone/>
              <a:defRPr sz="2400"/>
            </a:lvl2pPr>
            <a:lvl3pPr marL="1051804" indent="0">
              <a:lnSpc>
                <a:spcPct val="110000"/>
              </a:lnSpc>
              <a:spcBef>
                <a:spcPts val="600"/>
              </a:spcBef>
              <a:spcAft>
                <a:spcPts val="600"/>
              </a:spcAft>
              <a:buClr>
                <a:schemeClr val="bg2"/>
              </a:buClr>
              <a:buFontTx/>
              <a:buNone/>
              <a:defRPr sz="2000"/>
            </a:lvl3pPr>
            <a:lvl4pPr marL="1577706" indent="0">
              <a:lnSpc>
                <a:spcPct val="110000"/>
              </a:lnSpc>
              <a:spcBef>
                <a:spcPts val="600"/>
              </a:spcBef>
              <a:spcAft>
                <a:spcPts val="600"/>
              </a:spcAft>
              <a:buClr>
                <a:schemeClr val="bg2"/>
              </a:buClr>
              <a:buFontTx/>
              <a:buNone/>
            </a:lvl4pPr>
            <a:lvl5pPr indent="0">
              <a:lnSpc>
                <a:spcPct val="110000"/>
              </a:lnSpc>
              <a:spcBef>
                <a:spcPts val="600"/>
              </a:spcBef>
              <a:spcAft>
                <a:spcPts val="600"/>
              </a:spcAft>
              <a:buClr>
                <a:schemeClr val="bg2"/>
              </a:buClr>
              <a:buFontTx/>
              <a:buNone/>
            </a:lvl5pPr>
            <a:lvl6pPr marL="2514600" indent="-228600">
              <a:spcBef>
                <a:spcPct val="20000"/>
              </a:spcBef>
              <a:buFont typeface="Arial" panose="020B0604020202020204" pitchFamily="34" charset="0"/>
              <a:buChar char="•"/>
              <a:defRPr sz="2000"/>
            </a:lvl6pPr>
            <a:lvl7pPr marL="2971800" indent="-228600">
              <a:spcBef>
                <a:spcPct val="20000"/>
              </a:spcBef>
              <a:buFont typeface="Arial" panose="020B0604020202020204" pitchFamily="34" charset="0"/>
              <a:buChar char="•"/>
              <a:defRPr sz="2000"/>
            </a:lvl7pPr>
            <a:lvl8pPr marL="3429000" indent="-228600">
              <a:spcBef>
                <a:spcPct val="20000"/>
              </a:spcBef>
              <a:buFont typeface="Arial" panose="020B0604020202020204" pitchFamily="34" charset="0"/>
              <a:buChar char="•"/>
              <a:defRPr sz="2000"/>
            </a:lvl8pPr>
            <a:lvl9pPr marL="3886200" indent="-228600">
              <a:spcBef>
                <a:spcPct val="20000"/>
              </a:spcBef>
              <a:buFont typeface="Arial" panose="020B0604020202020204" pitchFamily="34" charset="0"/>
              <a:buChar char="•"/>
              <a:defRPr sz="2000"/>
            </a:lvl9pPr>
          </a:lstStyle>
          <a:p>
            <a:r>
              <a:rPr lang="en-GB" dirty="0">
                <a:solidFill>
                  <a:schemeClr val="tx1">
                    <a:lumMod val="75000"/>
                    <a:lumOff val="25000"/>
                  </a:schemeClr>
                </a:solidFill>
              </a:rPr>
              <a:t>Survey question (2020 and 2016): </a:t>
            </a:r>
            <a:r>
              <a:rPr lang="en-GB" b="1" dirty="0">
                <a:solidFill>
                  <a:schemeClr val="tx1">
                    <a:lumMod val="75000"/>
                    <a:lumOff val="25000"/>
                  </a:schemeClr>
                </a:solidFill>
              </a:rPr>
              <a:t>In the past 12 months, have you talked to or met someone from a country bordering the southern and eastern shore of the Mediterranean Sea </a:t>
            </a:r>
            <a:r>
              <a:rPr lang="en-GB" dirty="0">
                <a:solidFill>
                  <a:schemeClr val="tx1">
                    <a:lumMod val="75000"/>
                    <a:lumOff val="25000"/>
                  </a:schemeClr>
                </a:solidFill>
              </a:rPr>
              <a:t>(asked in European countries)</a:t>
            </a:r>
            <a:r>
              <a:rPr lang="en-GB" b="1" dirty="0">
                <a:solidFill>
                  <a:schemeClr val="tx1">
                    <a:lumMod val="75000"/>
                    <a:lumOff val="25000"/>
                  </a:schemeClr>
                </a:solidFill>
              </a:rPr>
              <a:t>/a European country </a:t>
            </a:r>
            <a:r>
              <a:rPr lang="en-GB" dirty="0">
                <a:solidFill>
                  <a:schemeClr val="tx1">
                    <a:lumMod val="75000"/>
                    <a:lumOff val="25000"/>
                  </a:schemeClr>
                </a:solidFill>
              </a:rPr>
              <a:t>(asked in SEM countries)</a:t>
            </a:r>
            <a:r>
              <a:rPr lang="en-GB" b="1" dirty="0">
                <a:solidFill>
                  <a:schemeClr val="tx1">
                    <a:lumMod val="75000"/>
                    <a:lumOff val="25000"/>
                  </a:schemeClr>
                </a:solidFill>
              </a:rPr>
              <a:t>? Thinking of this/these person(s) you have interacted with, was this mainly through: </a:t>
            </a:r>
          </a:p>
          <a:p>
            <a:endParaRPr lang="en-GB" dirty="0">
              <a:solidFill>
                <a:schemeClr val="tx1">
                  <a:lumMod val="75000"/>
                  <a:lumOff val="25000"/>
                </a:schemeClr>
              </a:solidFill>
            </a:endParaRPr>
          </a:p>
          <a:p>
            <a:pPr>
              <a:spcBef>
                <a:spcPts val="0"/>
              </a:spcBef>
            </a:pPr>
            <a:r>
              <a:rPr lang="en-GB" dirty="0">
                <a:solidFill>
                  <a:schemeClr val="tx1">
                    <a:lumMod val="75000"/>
                    <a:lumOff val="25000"/>
                  </a:schemeClr>
                </a:solidFill>
              </a:rPr>
              <a:t>Base: all respondents </a:t>
            </a:r>
            <a:r>
              <a:rPr lang="en-GB" i="1" dirty="0">
                <a:solidFill>
                  <a:schemeClr val="tx1">
                    <a:lumMod val="75000"/>
                    <a:lumOff val="25000"/>
                  </a:schemeClr>
                </a:solidFill>
              </a:rPr>
              <a:t>(left-hand chart) </a:t>
            </a:r>
            <a:r>
              <a:rPr lang="en-GB" dirty="0">
                <a:solidFill>
                  <a:schemeClr val="tx1">
                    <a:lumMod val="75000"/>
                    <a:lumOff val="25000"/>
                  </a:schemeClr>
                </a:solidFill>
              </a:rPr>
              <a:t>and respondents who have talked to or met someone from a SEM/European country in the past 12 months </a:t>
            </a:r>
            <a:r>
              <a:rPr lang="en-GB" i="1" dirty="0">
                <a:solidFill>
                  <a:schemeClr val="tx1">
                    <a:lumMod val="75000"/>
                    <a:lumOff val="25000"/>
                  </a:schemeClr>
                </a:solidFill>
              </a:rPr>
              <a:t>(right-hand chart) </a:t>
            </a:r>
            <a:r>
              <a:rPr lang="en-GB" dirty="0">
                <a:solidFill>
                  <a:schemeClr val="tx1">
                    <a:lumMod val="75000"/>
                    <a:lumOff val="25000"/>
                  </a:schemeClr>
                </a:solidFill>
              </a:rPr>
              <a:t>(%), by country</a:t>
            </a:r>
          </a:p>
        </p:txBody>
      </p:sp>
      <p:pic>
        <p:nvPicPr>
          <p:cNvPr id="3" name="Picture 2"/>
          <p:cNvPicPr>
            <a:picLocks noChangeAspect="1"/>
          </p:cNvPicPr>
          <p:nvPr/>
        </p:nvPicPr>
        <p:blipFill>
          <a:blip r:embed="rId2"/>
          <a:stretch>
            <a:fillRect/>
          </a:stretch>
        </p:blipFill>
        <p:spPr>
          <a:xfrm>
            <a:off x="4796634" y="1242519"/>
            <a:ext cx="3529890" cy="646232"/>
          </a:xfrm>
          <a:prstGeom prst="rect">
            <a:avLst/>
          </a:prstGeom>
        </p:spPr>
      </p:pic>
      <p:graphicFrame>
        <p:nvGraphicFramePr>
          <p:cNvPr id="11" name="Content Placeholder 6"/>
          <p:cNvGraphicFramePr>
            <a:graphicFrameLocks/>
          </p:cNvGraphicFramePr>
          <p:nvPr>
            <p:extLst>
              <p:ext uri="{D42A27DB-BD31-4B8C-83A1-F6EECF244321}">
                <p14:modId xmlns:p14="http://schemas.microsoft.com/office/powerpoint/2010/main" val="2475506317"/>
              </p:ext>
            </p:extLst>
          </p:nvPr>
        </p:nvGraphicFramePr>
        <p:xfrm>
          <a:off x="-1632102" y="1407481"/>
          <a:ext cx="7531875" cy="461791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9" name="Content Placeholder 6">
            <a:extLst>
              <a:ext uri="{FF2B5EF4-FFF2-40B4-BE49-F238E27FC236}">
                <a16:creationId xmlns:a16="http://schemas.microsoft.com/office/drawing/2014/main" id="{B3FCCD6A-2DDD-4B7B-93E4-4980AA372D00}"/>
              </a:ext>
            </a:extLst>
          </p:cNvPr>
          <p:cNvGraphicFramePr>
            <a:graphicFrameLocks/>
          </p:cNvGraphicFramePr>
          <p:nvPr>
            <p:extLst>
              <p:ext uri="{D42A27DB-BD31-4B8C-83A1-F6EECF244321}">
                <p14:modId xmlns:p14="http://schemas.microsoft.com/office/powerpoint/2010/main" val="2676478123"/>
              </p:ext>
            </p:extLst>
          </p:nvPr>
        </p:nvGraphicFramePr>
        <p:xfrm>
          <a:off x="7084051" y="1591963"/>
          <a:ext cx="6192688" cy="4248951"/>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838330646"/>
      </p:ext>
    </p:extLst>
  </p:cSld>
  <p:clrMapOvr>
    <a:masterClrMapping/>
  </p:clrMapOvr>
  <p:transition>
    <p:fade/>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4" name="Content Placeholder 6">
            <a:extLst>
              <a:ext uri="{FF2B5EF4-FFF2-40B4-BE49-F238E27FC236}">
                <a16:creationId xmlns:a16="http://schemas.microsoft.com/office/drawing/2014/main" id="{A6E972F5-9D89-4F17-8228-148085EDBFEB}"/>
              </a:ext>
            </a:extLst>
          </p:cNvPr>
          <p:cNvGraphicFramePr>
            <a:graphicFrameLocks/>
          </p:cNvGraphicFramePr>
          <p:nvPr>
            <p:extLst>
              <p:ext uri="{D42A27DB-BD31-4B8C-83A1-F6EECF244321}">
                <p14:modId xmlns:p14="http://schemas.microsoft.com/office/powerpoint/2010/main" val="558079664"/>
              </p:ext>
            </p:extLst>
          </p:nvPr>
        </p:nvGraphicFramePr>
        <p:xfrm>
          <a:off x="6608431" y="1628043"/>
          <a:ext cx="7200798" cy="4392488"/>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5" name="Content Placeholder 6">
            <a:extLst>
              <a:ext uri="{FF2B5EF4-FFF2-40B4-BE49-F238E27FC236}">
                <a16:creationId xmlns:a16="http://schemas.microsoft.com/office/drawing/2014/main" id="{B6507C46-7CC4-46BB-A8C0-6DEBC74A0E9C}"/>
              </a:ext>
            </a:extLst>
          </p:cNvPr>
          <p:cNvGraphicFramePr>
            <a:graphicFrameLocks/>
          </p:cNvGraphicFramePr>
          <p:nvPr>
            <p:extLst>
              <p:ext uri="{D42A27DB-BD31-4B8C-83A1-F6EECF244321}">
                <p14:modId xmlns:p14="http://schemas.microsoft.com/office/powerpoint/2010/main" val="3587410214"/>
              </p:ext>
            </p:extLst>
          </p:nvPr>
        </p:nvGraphicFramePr>
        <p:xfrm>
          <a:off x="3695552" y="1686561"/>
          <a:ext cx="7200798" cy="4392488"/>
        </p:xfrm>
        <a:graphic>
          <a:graphicData uri="http://schemas.openxmlformats.org/drawingml/2006/chart">
            <c:chart xmlns:c="http://schemas.openxmlformats.org/drawingml/2006/chart" xmlns:r="http://schemas.openxmlformats.org/officeDocument/2006/relationships" r:id="rId4"/>
          </a:graphicData>
        </a:graphic>
      </p:graphicFrame>
      <p:sp>
        <p:nvSpPr>
          <p:cNvPr id="13" name="Rectangle 12"/>
          <p:cNvSpPr/>
          <p:nvPr/>
        </p:nvSpPr>
        <p:spPr bwMode="gray">
          <a:xfrm>
            <a:off x="3263504" y="1710688"/>
            <a:ext cx="3168352" cy="4302191"/>
          </a:xfrm>
          <a:prstGeom prst="rect">
            <a:avLst/>
          </a:prstGeom>
          <a:solidFill>
            <a:srgbClr val="F57B29">
              <a:alpha val="3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44000" tIns="72000" rIns="144000" bIns="72000" numCol="1" spcCol="0" rtlCol="0" fromWordArt="0" anchor="ctr" anchorCtr="0" forceAA="0" compatLnSpc="1">
            <a:prstTxWarp prst="textNoShape">
              <a:avLst/>
            </a:prstTxWarp>
            <a:noAutofit/>
          </a:bodyPr>
          <a:lstStyle/>
          <a:p>
            <a:pPr algn="ctr" defTabSz="914400">
              <a:lnSpc>
                <a:spcPct val="110000"/>
              </a:lnSpc>
              <a:spcBef>
                <a:spcPts val="2400"/>
              </a:spcBef>
              <a:buClr>
                <a:srgbClr val="007681"/>
              </a:buClr>
            </a:pPr>
            <a:endParaRPr lang="en-GB" sz="2000" dirty="0">
              <a:solidFill>
                <a:prstClr val="white"/>
              </a:solidFill>
              <a:latin typeface="Segoe UI"/>
            </a:endParaRPr>
          </a:p>
        </p:txBody>
      </p:sp>
      <p:sp>
        <p:nvSpPr>
          <p:cNvPr id="2" name="Title 1"/>
          <p:cNvSpPr>
            <a:spLocks noGrp="1"/>
          </p:cNvSpPr>
          <p:nvPr>
            <p:ph type="title"/>
          </p:nvPr>
        </p:nvSpPr>
        <p:spPr>
          <a:xfrm>
            <a:off x="566647" y="525471"/>
            <a:ext cx="4459985" cy="511995"/>
          </a:xfrm>
        </p:spPr>
        <p:txBody>
          <a:bodyPr/>
          <a:lstStyle/>
          <a:p>
            <a:r>
              <a:rPr lang="en-GB" dirty="0"/>
              <a:t>Cross-cultural encounters</a:t>
            </a:r>
          </a:p>
        </p:txBody>
      </p:sp>
      <p:sp>
        <p:nvSpPr>
          <p:cNvPr id="7" name="Text Placeholder 6"/>
          <p:cNvSpPr>
            <a:spLocks noGrp="1"/>
          </p:cNvSpPr>
          <p:nvPr>
            <p:ph type="body" sz="quarter" idx="14"/>
          </p:nvPr>
        </p:nvSpPr>
        <p:spPr>
          <a:xfrm>
            <a:off x="566647" y="1136069"/>
            <a:ext cx="11092698" cy="406265"/>
          </a:xfrm>
        </p:spPr>
        <p:txBody>
          <a:bodyPr/>
          <a:lstStyle/>
          <a:p>
            <a:r>
              <a:rPr lang="en-GB" dirty="0"/>
              <a:t>Did meeting people from SEM/European countries cause a change in views?</a:t>
            </a:r>
          </a:p>
        </p:txBody>
      </p:sp>
      <p:sp>
        <p:nvSpPr>
          <p:cNvPr id="4" name="Text Placeholder 5"/>
          <p:cNvSpPr txBox="1">
            <a:spLocks/>
          </p:cNvSpPr>
          <p:nvPr/>
        </p:nvSpPr>
        <p:spPr>
          <a:xfrm>
            <a:off x="3049199" y="6364800"/>
            <a:ext cx="8135183" cy="739632"/>
          </a:xfrm>
          <a:prstGeom prst="rect">
            <a:avLst/>
          </a:prstGeom>
          <a:noFill/>
        </p:spPr>
        <p:txBody>
          <a:bodyPr vert="horz" lIns="0" tIns="0" rIns="0" bIns="0" rtlCol="0" anchor="b">
            <a:noAutofit/>
          </a:bodyPr>
          <a:lstStyle>
            <a:defPPr>
              <a:defRPr lang="en-US"/>
            </a:defPPr>
            <a:lvl1pPr indent="0">
              <a:lnSpc>
                <a:spcPct val="110000"/>
              </a:lnSpc>
              <a:spcBef>
                <a:spcPts val="600"/>
              </a:spcBef>
              <a:spcAft>
                <a:spcPts val="0"/>
              </a:spcAft>
              <a:buClr>
                <a:schemeClr val="bg2"/>
              </a:buClr>
              <a:buFontTx/>
              <a:buNone/>
              <a:defRPr sz="1000"/>
            </a:lvl1pPr>
            <a:lvl2pPr indent="0">
              <a:lnSpc>
                <a:spcPct val="110000"/>
              </a:lnSpc>
              <a:spcBef>
                <a:spcPts val="600"/>
              </a:spcBef>
              <a:spcAft>
                <a:spcPts val="600"/>
              </a:spcAft>
              <a:buClr>
                <a:schemeClr val="bg2"/>
              </a:buClr>
              <a:buFontTx/>
              <a:buNone/>
              <a:defRPr sz="2400"/>
            </a:lvl2pPr>
            <a:lvl3pPr marL="1051804" indent="0">
              <a:lnSpc>
                <a:spcPct val="110000"/>
              </a:lnSpc>
              <a:spcBef>
                <a:spcPts val="600"/>
              </a:spcBef>
              <a:spcAft>
                <a:spcPts val="600"/>
              </a:spcAft>
              <a:buClr>
                <a:schemeClr val="bg2"/>
              </a:buClr>
              <a:buFontTx/>
              <a:buNone/>
              <a:defRPr sz="2000"/>
            </a:lvl3pPr>
            <a:lvl4pPr marL="1577706" indent="0">
              <a:lnSpc>
                <a:spcPct val="110000"/>
              </a:lnSpc>
              <a:spcBef>
                <a:spcPts val="600"/>
              </a:spcBef>
              <a:spcAft>
                <a:spcPts val="600"/>
              </a:spcAft>
              <a:buClr>
                <a:schemeClr val="bg2"/>
              </a:buClr>
              <a:buFontTx/>
              <a:buNone/>
            </a:lvl4pPr>
            <a:lvl5pPr indent="0">
              <a:lnSpc>
                <a:spcPct val="110000"/>
              </a:lnSpc>
              <a:spcBef>
                <a:spcPts val="600"/>
              </a:spcBef>
              <a:spcAft>
                <a:spcPts val="600"/>
              </a:spcAft>
              <a:buClr>
                <a:schemeClr val="bg2"/>
              </a:buClr>
              <a:buFontTx/>
              <a:buNone/>
            </a:lvl5pPr>
            <a:lvl6pPr marL="2514600" indent="-228600">
              <a:spcBef>
                <a:spcPct val="20000"/>
              </a:spcBef>
              <a:buFont typeface="Arial" panose="020B0604020202020204" pitchFamily="34" charset="0"/>
              <a:buChar char="•"/>
              <a:defRPr sz="2000"/>
            </a:lvl6pPr>
            <a:lvl7pPr marL="2971800" indent="-228600">
              <a:spcBef>
                <a:spcPct val="20000"/>
              </a:spcBef>
              <a:buFont typeface="Arial" panose="020B0604020202020204" pitchFamily="34" charset="0"/>
              <a:buChar char="•"/>
              <a:defRPr sz="2000"/>
            </a:lvl7pPr>
            <a:lvl8pPr marL="3429000" indent="-228600">
              <a:spcBef>
                <a:spcPct val="20000"/>
              </a:spcBef>
              <a:buFont typeface="Arial" panose="020B0604020202020204" pitchFamily="34" charset="0"/>
              <a:buChar char="•"/>
              <a:defRPr sz="2000"/>
            </a:lvl8pPr>
            <a:lvl9pPr marL="3886200" indent="-228600">
              <a:spcBef>
                <a:spcPct val="20000"/>
              </a:spcBef>
              <a:buFont typeface="Arial" panose="020B0604020202020204" pitchFamily="34" charset="0"/>
              <a:buChar char="•"/>
              <a:defRPr sz="2000"/>
            </a:lvl9pPr>
          </a:lstStyle>
          <a:p>
            <a:r>
              <a:rPr lang="en-GB" dirty="0">
                <a:solidFill>
                  <a:schemeClr val="tx1">
                    <a:lumMod val="75000"/>
                    <a:lumOff val="25000"/>
                  </a:schemeClr>
                </a:solidFill>
              </a:rPr>
              <a:t>Survey question: </a:t>
            </a:r>
            <a:r>
              <a:rPr lang="en-GB" b="1" dirty="0">
                <a:solidFill>
                  <a:schemeClr val="tx1">
                    <a:lumMod val="75000"/>
                    <a:lumOff val="25000"/>
                  </a:schemeClr>
                </a:solidFill>
              </a:rPr>
              <a:t>Thinking of your encounter(s) with this/these person(s), did meeting or talking to them change or reinforce your view of people from countries bordering the southern and eastern shore of the Mediterranean Sea </a:t>
            </a:r>
            <a:r>
              <a:rPr lang="en-GB" dirty="0">
                <a:solidFill>
                  <a:schemeClr val="tx1">
                    <a:lumMod val="75000"/>
                    <a:lumOff val="25000"/>
                  </a:schemeClr>
                </a:solidFill>
              </a:rPr>
              <a:t>(asked in European countries)</a:t>
            </a:r>
            <a:r>
              <a:rPr lang="en-GB" b="1" dirty="0">
                <a:solidFill>
                  <a:schemeClr val="tx1">
                    <a:lumMod val="75000"/>
                    <a:lumOff val="25000"/>
                  </a:schemeClr>
                </a:solidFill>
              </a:rPr>
              <a:t>/European countries </a:t>
            </a:r>
            <a:r>
              <a:rPr lang="en-GB" dirty="0">
                <a:solidFill>
                  <a:schemeClr val="tx1">
                    <a:lumMod val="75000"/>
                    <a:lumOff val="25000"/>
                  </a:schemeClr>
                </a:solidFill>
              </a:rPr>
              <a:t>(asked in SEM countries)</a:t>
            </a:r>
            <a:r>
              <a:rPr lang="en-GB" b="1" dirty="0">
                <a:solidFill>
                  <a:schemeClr val="tx1">
                    <a:lumMod val="75000"/>
                    <a:lumOff val="25000"/>
                  </a:schemeClr>
                </a:solidFill>
              </a:rPr>
              <a:t>? </a:t>
            </a:r>
            <a:endParaRPr lang="en-GB" dirty="0">
              <a:solidFill>
                <a:schemeClr val="tx1">
                  <a:lumMod val="75000"/>
                  <a:lumOff val="25000"/>
                </a:schemeClr>
              </a:solidFill>
            </a:endParaRPr>
          </a:p>
          <a:p>
            <a:r>
              <a:rPr lang="en-GB" dirty="0">
                <a:solidFill>
                  <a:schemeClr val="tx1">
                    <a:lumMod val="75000"/>
                    <a:lumOff val="25000"/>
                  </a:schemeClr>
                </a:solidFill>
              </a:rPr>
              <a:t>Base: respondents who have talked to or met someone from a SEM/European country in the past 12 months (%), by country and country group</a:t>
            </a:r>
          </a:p>
        </p:txBody>
      </p:sp>
      <p:graphicFrame>
        <p:nvGraphicFramePr>
          <p:cNvPr id="8" name="Content Placeholder 6"/>
          <p:cNvGraphicFramePr>
            <a:graphicFrameLocks/>
          </p:cNvGraphicFramePr>
          <p:nvPr>
            <p:extLst>
              <p:ext uri="{D42A27DB-BD31-4B8C-83A1-F6EECF244321}">
                <p14:modId xmlns:p14="http://schemas.microsoft.com/office/powerpoint/2010/main" val="300713133"/>
              </p:ext>
            </p:extLst>
          </p:nvPr>
        </p:nvGraphicFramePr>
        <p:xfrm>
          <a:off x="566646" y="1640937"/>
          <a:ext cx="5865209" cy="4587966"/>
        </p:xfrm>
        <a:graphic>
          <a:graphicData uri="http://schemas.openxmlformats.org/drawingml/2006/chart">
            <c:chart xmlns:c="http://schemas.openxmlformats.org/drawingml/2006/chart" xmlns:r="http://schemas.openxmlformats.org/officeDocument/2006/relationships" r:id="rId5"/>
          </a:graphicData>
        </a:graphic>
      </p:graphicFrame>
      <p:sp>
        <p:nvSpPr>
          <p:cNvPr id="3" name="TextBox 2">
            <a:extLst>
              <a:ext uri="{FF2B5EF4-FFF2-40B4-BE49-F238E27FC236}">
                <a16:creationId xmlns:a16="http://schemas.microsoft.com/office/drawing/2014/main" id="{E87111D5-729F-44D9-A717-BB4A8315E5A0}"/>
              </a:ext>
            </a:extLst>
          </p:cNvPr>
          <p:cNvSpPr txBox="1"/>
          <p:nvPr/>
        </p:nvSpPr>
        <p:spPr>
          <a:xfrm>
            <a:off x="6148329" y="4644727"/>
            <a:ext cx="576063" cy="306678"/>
          </a:xfrm>
          <a:prstGeom prst="rect">
            <a:avLst/>
          </a:prstGeom>
          <a:noFill/>
        </p:spPr>
        <p:txBody>
          <a:bodyPr wrap="square" lIns="72000" tIns="36000" rIns="72000" bIns="36000" rtlCol="0">
            <a:spAutoFit/>
          </a:bodyPr>
          <a:lstStyle/>
          <a:p>
            <a:pPr>
              <a:lnSpc>
                <a:spcPct val="110000"/>
              </a:lnSpc>
              <a:spcBef>
                <a:spcPts val="2400"/>
              </a:spcBef>
              <a:buClr>
                <a:schemeClr val="bg2"/>
              </a:buClr>
            </a:pPr>
            <a:r>
              <a:rPr lang="en-GB" sz="1500" b="1" dirty="0">
                <a:solidFill>
                  <a:schemeClr val="bg1">
                    <a:lumMod val="50000"/>
                  </a:schemeClr>
                </a:solidFill>
              </a:rPr>
              <a:t>72</a:t>
            </a:r>
          </a:p>
        </p:txBody>
      </p:sp>
    </p:spTree>
    <p:extLst>
      <p:ext uri="{BB962C8B-B14F-4D97-AF65-F5344CB8AC3E}">
        <p14:creationId xmlns:p14="http://schemas.microsoft.com/office/powerpoint/2010/main" val="22425507"/>
      </p:ext>
    </p:extLst>
  </p:cSld>
  <p:clrMapOvr>
    <a:masterClrMapping/>
  </p:clrMapOvr>
  <p:transition>
    <p:fade/>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65200" y="615600"/>
            <a:ext cx="6298549" cy="561600"/>
          </a:xfrm>
          <a:solidFill>
            <a:srgbClr val="71B2C9"/>
          </a:solidFill>
        </p:spPr>
        <p:txBody>
          <a:bodyPr wrap="none" lIns="82819" tIns="72000" rIns="82819" bIns="36000" rtlCol="0" anchor="ctr">
            <a:spAutoFit/>
          </a:bodyPr>
          <a:lstStyle/>
          <a:p>
            <a:r>
              <a:rPr lang="en-GB" dirty="0"/>
              <a:t>Barriers to cross-cultural encounters</a:t>
            </a:r>
          </a:p>
        </p:txBody>
      </p:sp>
      <p:sp>
        <p:nvSpPr>
          <p:cNvPr id="6" name="Text Placeholder 5"/>
          <p:cNvSpPr txBox="1">
            <a:spLocks/>
          </p:cNvSpPr>
          <p:nvPr/>
        </p:nvSpPr>
        <p:spPr>
          <a:xfrm>
            <a:off x="3049200" y="6361200"/>
            <a:ext cx="8424936" cy="739632"/>
          </a:xfrm>
          <a:prstGeom prst="rect">
            <a:avLst/>
          </a:prstGeom>
          <a:noFill/>
        </p:spPr>
        <p:txBody>
          <a:bodyPr vert="horz" lIns="0" tIns="0" rIns="0" bIns="0" rtlCol="0" anchor="b">
            <a:noAutofit/>
          </a:bodyPr>
          <a:lstStyle>
            <a:defPPr>
              <a:defRPr lang="en-US"/>
            </a:defPPr>
            <a:lvl1pPr indent="0">
              <a:lnSpc>
                <a:spcPct val="110000"/>
              </a:lnSpc>
              <a:spcBef>
                <a:spcPts val="600"/>
              </a:spcBef>
              <a:spcAft>
                <a:spcPts val="0"/>
              </a:spcAft>
              <a:buClr>
                <a:schemeClr val="bg2"/>
              </a:buClr>
              <a:buFontTx/>
              <a:buNone/>
              <a:defRPr sz="1000"/>
            </a:lvl1pPr>
            <a:lvl2pPr indent="0">
              <a:lnSpc>
                <a:spcPct val="110000"/>
              </a:lnSpc>
              <a:spcBef>
                <a:spcPts val="600"/>
              </a:spcBef>
              <a:spcAft>
                <a:spcPts val="600"/>
              </a:spcAft>
              <a:buClr>
                <a:schemeClr val="bg2"/>
              </a:buClr>
              <a:buFontTx/>
              <a:buNone/>
              <a:defRPr sz="2400"/>
            </a:lvl2pPr>
            <a:lvl3pPr marL="1051804" indent="0">
              <a:lnSpc>
                <a:spcPct val="110000"/>
              </a:lnSpc>
              <a:spcBef>
                <a:spcPts val="600"/>
              </a:spcBef>
              <a:spcAft>
                <a:spcPts val="600"/>
              </a:spcAft>
              <a:buClr>
                <a:schemeClr val="bg2"/>
              </a:buClr>
              <a:buFontTx/>
              <a:buNone/>
              <a:defRPr sz="2000"/>
            </a:lvl3pPr>
            <a:lvl4pPr marL="1577706" indent="0">
              <a:lnSpc>
                <a:spcPct val="110000"/>
              </a:lnSpc>
              <a:spcBef>
                <a:spcPts val="600"/>
              </a:spcBef>
              <a:spcAft>
                <a:spcPts val="600"/>
              </a:spcAft>
              <a:buClr>
                <a:schemeClr val="bg2"/>
              </a:buClr>
              <a:buFontTx/>
              <a:buNone/>
            </a:lvl4pPr>
            <a:lvl5pPr indent="0">
              <a:lnSpc>
                <a:spcPct val="110000"/>
              </a:lnSpc>
              <a:spcBef>
                <a:spcPts val="600"/>
              </a:spcBef>
              <a:spcAft>
                <a:spcPts val="600"/>
              </a:spcAft>
              <a:buClr>
                <a:schemeClr val="bg2"/>
              </a:buClr>
              <a:buFontTx/>
              <a:buNone/>
            </a:lvl5pPr>
            <a:lvl6pPr marL="2514600" indent="-228600">
              <a:spcBef>
                <a:spcPct val="20000"/>
              </a:spcBef>
              <a:buFont typeface="Arial" panose="020B0604020202020204" pitchFamily="34" charset="0"/>
              <a:buChar char="•"/>
              <a:defRPr sz="2000"/>
            </a:lvl6pPr>
            <a:lvl7pPr marL="2971800" indent="-228600">
              <a:spcBef>
                <a:spcPct val="20000"/>
              </a:spcBef>
              <a:buFont typeface="Arial" panose="020B0604020202020204" pitchFamily="34" charset="0"/>
              <a:buChar char="•"/>
              <a:defRPr sz="2000"/>
            </a:lvl7pPr>
            <a:lvl8pPr marL="3429000" indent="-228600">
              <a:spcBef>
                <a:spcPct val="20000"/>
              </a:spcBef>
              <a:buFont typeface="Arial" panose="020B0604020202020204" pitchFamily="34" charset="0"/>
              <a:buChar char="•"/>
              <a:defRPr sz="2000"/>
            </a:lvl8pPr>
            <a:lvl9pPr marL="3886200" indent="-228600">
              <a:spcBef>
                <a:spcPct val="20000"/>
              </a:spcBef>
              <a:buFont typeface="Arial" panose="020B0604020202020204" pitchFamily="34" charset="0"/>
              <a:buChar char="•"/>
              <a:defRPr sz="2000"/>
            </a:lvl9pPr>
          </a:lstStyle>
          <a:p>
            <a:r>
              <a:rPr lang="en-GB" dirty="0">
                <a:solidFill>
                  <a:schemeClr val="tx1">
                    <a:lumMod val="75000"/>
                    <a:lumOff val="25000"/>
                  </a:schemeClr>
                </a:solidFill>
              </a:rPr>
              <a:t>Survey question</a:t>
            </a:r>
            <a:r>
              <a:rPr lang="en-GB" b="1" dirty="0">
                <a:solidFill>
                  <a:schemeClr val="tx1">
                    <a:lumMod val="75000"/>
                    <a:lumOff val="25000"/>
                  </a:schemeClr>
                </a:solidFill>
              </a:rPr>
              <a:t>: To what extent, if at all, are each of the following a barrier, when meeting with or talking to people from different cultures? </a:t>
            </a:r>
            <a:r>
              <a:rPr lang="en-GB" dirty="0">
                <a:solidFill>
                  <a:schemeClr val="tx1">
                    <a:lumMod val="75000"/>
                    <a:lumOff val="25000"/>
                  </a:schemeClr>
                </a:solidFill>
              </a:rPr>
              <a:t>[share who say it is “a big barrier” or “somewhat of a barrier”]</a:t>
            </a:r>
            <a:r>
              <a:rPr lang="en-GB" b="1" dirty="0">
                <a:solidFill>
                  <a:schemeClr val="tx1">
                    <a:lumMod val="75000"/>
                    <a:lumOff val="25000"/>
                  </a:schemeClr>
                </a:solidFill>
              </a:rPr>
              <a:t> </a:t>
            </a:r>
          </a:p>
          <a:p>
            <a:r>
              <a:rPr lang="en-GB" dirty="0">
                <a:solidFill>
                  <a:schemeClr val="tx1">
                    <a:lumMod val="75000"/>
                    <a:lumOff val="25000"/>
                  </a:schemeClr>
                </a:solidFill>
              </a:rPr>
              <a:t>Base: all respondents (%), by country and country group</a:t>
            </a:r>
          </a:p>
        </p:txBody>
      </p:sp>
      <p:graphicFrame>
        <p:nvGraphicFramePr>
          <p:cNvPr id="8" name="Content Placeholder 6"/>
          <p:cNvGraphicFramePr>
            <a:graphicFrameLocks/>
          </p:cNvGraphicFramePr>
          <p:nvPr>
            <p:extLst>
              <p:ext uri="{D42A27DB-BD31-4B8C-83A1-F6EECF244321}">
                <p14:modId xmlns:p14="http://schemas.microsoft.com/office/powerpoint/2010/main" val="3661029426"/>
              </p:ext>
            </p:extLst>
          </p:nvPr>
        </p:nvGraphicFramePr>
        <p:xfrm>
          <a:off x="25193" y="1310400"/>
          <a:ext cx="6408710" cy="515142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7" name="Content Placeholder 6"/>
          <p:cNvGraphicFramePr>
            <a:graphicFrameLocks/>
          </p:cNvGraphicFramePr>
          <p:nvPr>
            <p:extLst>
              <p:ext uri="{D42A27DB-BD31-4B8C-83A1-F6EECF244321}">
                <p14:modId xmlns:p14="http://schemas.microsoft.com/office/powerpoint/2010/main" val="508429418"/>
              </p:ext>
            </p:extLst>
          </p:nvPr>
        </p:nvGraphicFramePr>
        <p:xfrm>
          <a:off x="6303590" y="1324263"/>
          <a:ext cx="6552728" cy="5151421"/>
        </p:xfrm>
        <a:graphic>
          <a:graphicData uri="http://schemas.openxmlformats.org/drawingml/2006/chart">
            <c:chart xmlns:c="http://schemas.openxmlformats.org/drawingml/2006/chart" xmlns:r="http://schemas.openxmlformats.org/officeDocument/2006/relationships" r:id="rId3"/>
          </a:graphicData>
        </a:graphic>
      </p:graphicFrame>
      <p:sp>
        <p:nvSpPr>
          <p:cNvPr id="3" name="TextBox 2">
            <a:extLst>
              <a:ext uri="{FF2B5EF4-FFF2-40B4-BE49-F238E27FC236}">
                <a16:creationId xmlns:a16="http://schemas.microsoft.com/office/drawing/2014/main" id="{D6CDBEA7-5799-4003-92D5-4FA26F663973}"/>
              </a:ext>
            </a:extLst>
          </p:cNvPr>
          <p:cNvSpPr txBox="1"/>
          <p:nvPr/>
        </p:nvSpPr>
        <p:spPr>
          <a:xfrm>
            <a:off x="6215677" y="2196455"/>
            <a:ext cx="648072" cy="291096"/>
          </a:xfrm>
          <a:prstGeom prst="rect">
            <a:avLst/>
          </a:prstGeom>
          <a:noFill/>
        </p:spPr>
        <p:txBody>
          <a:bodyPr wrap="square" lIns="72000" tIns="36000" rIns="72000" bIns="36000" rtlCol="0">
            <a:spAutoFit/>
          </a:bodyPr>
          <a:lstStyle/>
          <a:p>
            <a:pPr>
              <a:lnSpc>
                <a:spcPct val="110000"/>
              </a:lnSpc>
              <a:spcBef>
                <a:spcPts val="2400"/>
              </a:spcBef>
              <a:buClr>
                <a:schemeClr val="bg2"/>
              </a:buClr>
            </a:pPr>
            <a:r>
              <a:rPr lang="en-GB" sz="1400" b="1" dirty="0">
                <a:solidFill>
                  <a:schemeClr val="bg1">
                    <a:lumMod val="50000"/>
                  </a:schemeClr>
                </a:solidFill>
              </a:rPr>
              <a:t>84</a:t>
            </a:r>
          </a:p>
        </p:txBody>
      </p:sp>
    </p:spTree>
    <p:extLst>
      <p:ext uri="{BB962C8B-B14F-4D97-AF65-F5344CB8AC3E}">
        <p14:creationId xmlns:p14="http://schemas.microsoft.com/office/powerpoint/2010/main" val="2856916277"/>
      </p:ext>
    </p:extLst>
  </p:cSld>
  <p:clrMapOvr>
    <a:masterClrMapping/>
  </p:clrMapOvr>
  <p:transition>
    <p:fade/>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453350" y="2656800"/>
            <a:ext cx="8171193" cy="547200"/>
          </a:xfrm>
        </p:spPr>
        <p:txBody>
          <a:bodyPr/>
          <a:lstStyle/>
          <a:p>
            <a:r>
              <a:rPr lang="en-GB" dirty="0"/>
              <a:t>Living together in multi-cultural environments</a:t>
            </a:r>
          </a:p>
        </p:txBody>
      </p:sp>
    </p:spTree>
    <p:extLst>
      <p:ext uri="{BB962C8B-B14F-4D97-AF65-F5344CB8AC3E}">
        <p14:creationId xmlns:p14="http://schemas.microsoft.com/office/powerpoint/2010/main" val="3128584445"/>
      </p:ext>
    </p:extLst>
  </p:cSld>
  <p:clrMapOvr>
    <a:masterClrMapping/>
  </p:clrMapOvr>
  <p:transition>
    <p:fade/>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bwMode="gray">
          <a:xfrm>
            <a:off x="4487639" y="1570993"/>
            <a:ext cx="3456384" cy="4229628"/>
          </a:xfrm>
          <a:prstGeom prst="rect">
            <a:avLst/>
          </a:prstGeom>
          <a:solidFill>
            <a:srgbClr val="F57B29">
              <a:alpha val="3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44000" tIns="72000" rIns="144000" bIns="72000" numCol="1" spcCol="0" rtlCol="0" fromWordArt="0" anchor="ctr" anchorCtr="0" forceAA="0" compatLnSpc="1">
            <a:prstTxWarp prst="textNoShape">
              <a:avLst/>
            </a:prstTxWarp>
            <a:noAutofit/>
          </a:bodyPr>
          <a:lstStyle/>
          <a:p>
            <a:pPr algn="ctr" defTabSz="914400">
              <a:lnSpc>
                <a:spcPct val="110000"/>
              </a:lnSpc>
              <a:spcBef>
                <a:spcPts val="2400"/>
              </a:spcBef>
              <a:buClr>
                <a:srgbClr val="007681"/>
              </a:buClr>
            </a:pPr>
            <a:endParaRPr lang="en-GB" sz="2000" dirty="0">
              <a:solidFill>
                <a:prstClr val="white"/>
              </a:solidFill>
              <a:latin typeface="Segoe UI"/>
            </a:endParaRPr>
          </a:p>
        </p:txBody>
      </p:sp>
      <p:graphicFrame>
        <p:nvGraphicFramePr>
          <p:cNvPr id="8" name="Content Placeholder 6"/>
          <p:cNvGraphicFramePr>
            <a:graphicFrameLocks/>
          </p:cNvGraphicFramePr>
          <p:nvPr>
            <p:extLst>
              <p:ext uri="{D42A27DB-BD31-4B8C-83A1-F6EECF244321}">
                <p14:modId xmlns:p14="http://schemas.microsoft.com/office/powerpoint/2010/main" val="3407148345"/>
              </p:ext>
            </p:extLst>
          </p:nvPr>
        </p:nvGraphicFramePr>
        <p:xfrm>
          <a:off x="5220359" y="1570993"/>
          <a:ext cx="7157188" cy="4719040"/>
        </p:xfrm>
        <a:graphic>
          <a:graphicData uri="http://schemas.openxmlformats.org/drawingml/2006/chart">
            <c:chart xmlns:c="http://schemas.openxmlformats.org/drawingml/2006/chart" xmlns:r="http://schemas.openxmlformats.org/officeDocument/2006/relationships" r:id="rId2"/>
          </a:graphicData>
        </a:graphic>
      </p:graphicFrame>
      <p:sp>
        <p:nvSpPr>
          <p:cNvPr id="2" name="Title 1"/>
          <p:cNvSpPr>
            <a:spLocks noGrp="1"/>
          </p:cNvSpPr>
          <p:nvPr>
            <p:ph type="title"/>
          </p:nvPr>
        </p:nvSpPr>
        <p:spPr>
          <a:xfrm>
            <a:off x="566647" y="615600"/>
            <a:ext cx="8673520" cy="561600"/>
          </a:xfrm>
          <a:solidFill>
            <a:srgbClr val="71B2C9"/>
          </a:solidFill>
        </p:spPr>
        <p:txBody>
          <a:bodyPr wrap="square" lIns="72000" tIns="36000" rIns="72000" bIns="36000" rtlCol="0" anchor="b">
            <a:spAutoFit/>
          </a:bodyPr>
          <a:lstStyle/>
          <a:p>
            <a:r>
              <a:rPr lang="en-GB" dirty="0"/>
              <a:t>Perceptions about religious and cultural diversity</a:t>
            </a:r>
          </a:p>
        </p:txBody>
      </p:sp>
      <p:sp>
        <p:nvSpPr>
          <p:cNvPr id="6" name="Text Placeholder 5"/>
          <p:cNvSpPr txBox="1">
            <a:spLocks/>
          </p:cNvSpPr>
          <p:nvPr/>
        </p:nvSpPr>
        <p:spPr>
          <a:xfrm>
            <a:off x="3049199" y="6364800"/>
            <a:ext cx="8135183" cy="739632"/>
          </a:xfrm>
          <a:prstGeom prst="rect">
            <a:avLst/>
          </a:prstGeom>
          <a:noFill/>
        </p:spPr>
        <p:txBody>
          <a:bodyPr vert="horz" lIns="0" tIns="0" rIns="0" bIns="0" rtlCol="0" anchor="b">
            <a:noAutofit/>
          </a:bodyPr>
          <a:lstStyle>
            <a:defPPr>
              <a:defRPr lang="en-US"/>
            </a:defPPr>
            <a:lvl1pPr indent="0">
              <a:lnSpc>
                <a:spcPct val="110000"/>
              </a:lnSpc>
              <a:spcBef>
                <a:spcPts val="600"/>
              </a:spcBef>
              <a:spcAft>
                <a:spcPts val="0"/>
              </a:spcAft>
              <a:buClr>
                <a:schemeClr val="bg2"/>
              </a:buClr>
              <a:buFontTx/>
              <a:buNone/>
              <a:defRPr sz="1000"/>
            </a:lvl1pPr>
            <a:lvl2pPr indent="0">
              <a:lnSpc>
                <a:spcPct val="110000"/>
              </a:lnSpc>
              <a:spcBef>
                <a:spcPts val="600"/>
              </a:spcBef>
              <a:spcAft>
                <a:spcPts val="600"/>
              </a:spcAft>
              <a:buClr>
                <a:schemeClr val="bg2"/>
              </a:buClr>
              <a:buFontTx/>
              <a:buNone/>
              <a:defRPr sz="2400"/>
            </a:lvl2pPr>
            <a:lvl3pPr marL="1051804" indent="0">
              <a:lnSpc>
                <a:spcPct val="110000"/>
              </a:lnSpc>
              <a:spcBef>
                <a:spcPts val="600"/>
              </a:spcBef>
              <a:spcAft>
                <a:spcPts val="600"/>
              </a:spcAft>
              <a:buClr>
                <a:schemeClr val="bg2"/>
              </a:buClr>
              <a:buFontTx/>
              <a:buNone/>
              <a:defRPr sz="2000"/>
            </a:lvl3pPr>
            <a:lvl4pPr marL="1577706" indent="0">
              <a:lnSpc>
                <a:spcPct val="110000"/>
              </a:lnSpc>
              <a:spcBef>
                <a:spcPts val="600"/>
              </a:spcBef>
              <a:spcAft>
                <a:spcPts val="600"/>
              </a:spcAft>
              <a:buClr>
                <a:schemeClr val="bg2"/>
              </a:buClr>
              <a:buFontTx/>
              <a:buNone/>
            </a:lvl4pPr>
            <a:lvl5pPr indent="0">
              <a:lnSpc>
                <a:spcPct val="110000"/>
              </a:lnSpc>
              <a:spcBef>
                <a:spcPts val="600"/>
              </a:spcBef>
              <a:spcAft>
                <a:spcPts val="600"/>
              </a:spcAft>
              <a:buClr>
                <a:schemeClr val="bg2"/>
              </a:buClr>
              <a:buFontTx/>
              <a:buNone/>
            </a:lvl5pPr>
            <a:lvl6pPr marL="2514600" indent="-228600">
              <a:spcBef>
                <a:spcPct val="20000"/>
              </a:spcBef>
              <a:buFont typeface="Arial" panose="020B0604020202020204" pitchFamily="34" charset="0"/>
              <a:buChar char="•"/>
              <a:defRPr sz="2000"/>
            </a:lvl6pPr>
            <a:lvl7pPr marL="2971800" indent="-228600">
              <a:spcBef>
                <a:spcPct val="20000"/>
              </a:spcBef>
              <a:buFont typeface="Arial" panose="020B0604020202020204" pitchFamily="34" charset="0"/>
              <a:buChar char="•"/>
              <a:defRPr sz="2000"/>
            </a:lvl7pPr>
            <a:lvl8pPr marL="3429000" indent="-228600">
              <a:spcBef>
                <a:spcPct val="20000"/>
              </a:spcBef>
              <a:buFont typeface="Arial" panose="020B0604020202020204" pitchFamily="34" charset="0"/>
              <a:buChar char="•"/>
              <a:defRPr sz="2000"/>
            </a:lvl8pPr>
            <a:lvl9pPr marL="3886200" indent="-228600">
              <a:spcBef>
                <a:spcPct val="20000"/>
              </a:spcBef>
              <a:buFont typeface="Arial" panose="020B0604020202020204" pitchFamily="34" charset="0"/>
              <a:buChar char="•"/>
              <a:defRPr sz="2000"/>
            </a:lvl9pPr>
          </a:lstStyle>
          <a:p>
            <a:r>
              <a:rPr lang="en-GB" dirty="0">
                <a:solidFill>
                  <a:schemeClr val="tx1">
                    <a:lumMod val="75000"/>
                    <a:lumOff val="25000"/>
                  </a:schemeClr>
                </a:solidFill>
              </a:rPr>
              <a:t>Survey question: </a:t>
            </a:r>
            <a:r>
              <a:rPr lang="en-GB" b="1" dirty="0">
                <a:solidFill>
                  <a:schemeClr val="tx1">
                    <a:lumMod val="75000"/>
                    <a:lumOff val="25000"/>
                  </a:schemeClr>
                </a:solidFill>
              </a:rPr>
              <a:t>How much do you agree or disagree with the following statements?</a:t>
            </a:r>
          </a:p>
          <a:p>
            <a:r>
              <a:rPr lang="en-GB" dirty="0">
                <a:solidFill>
                  <a:schemeClr val="tx1">
                    <a:lumMod val="75000"/>
                    <a:lumOff val="25000"/>
                  </a:schemeClr>
                </a:solidFill>
              </a:rPr>
              <a:t>Base: all respondents (%), by country and country group</a:t>
            </a:r>
          </a:p>
        </p:txBody>
      </p:sp>
      <p:graphicFrame>
        <p:nvGraphicFramePr>
          <p:cNvPr id="12" name="Content Placeholder 6"/>
          <p:cNvGraphicFramePr>
            <a:graphicFrameLocks/>
          </p:cNvGraphicFramePr>
          <p:nvPr>
            <p:extLst>
              <p:ext uri="{D42A27DB-BD31-4B8C-83A1-F6EECF244321}">
                <p14:modId xmlns:p14="http://schemas.microsoft.com/office/powerpoint/2010/main" val="1264083142"/>
              </p:ext>
            </p:extLst>
          </p:nvPr>
        </p:nvGraphicFramePr>
        <p:xfrm>
          <a:off x="913774" y="1563559"/>
          <a:ext cx="6886233" cy="5151421"/>
        </p:xfrm>
        <a:graphic>
          <a:graphicData uri="http://schemas.openxmlformats.org/drawingml/2006/chart">
            <c:chart xmlns:c="http://schemas.openxmlformats.org/drawingml/2006/chart" xmlns:r="http://schemas.openxmlformats.org/officeDocument/2006/relationships" r:id="rId3"/>
          </a:graphicData>
        </a:graphic>
      </p:graphicFrame>
      <p:pic>
        <p:nvPicPr>
          <p:cNvPr id="9" name="Picture 8"/>
          <p:cNvPicPr>
            <a:picLocks noChangeAspect="1"/>
          </p:cNvPicPr>
          <p:nvPr/>
        </p:nvPicPr>
        <p:blipFill rotWithShape="1">
          <a:blip r:embed="rId4"/>
          <a:srcRect t="91989" b="662"/>
          <a:stretch/>
        </p:blipFill>
        <p:spPr>
          <a:xfrm>
            <a:off x="3839567" y="5818515"/>
            <a:ext cx="8963540" cy="468000"/>
          </a:xfrm>
          <a:prstGeom prst="rect">
            <a:avLst/>
          </a:prstGeom>
        </p:spPr>
      </p:pic>
      <p:sp>
        <p:nvSpPr>
          <p:cNvPr id="3" name="TextBox 2">
            <a:extLst>
              <a:ext uri="{FF2B5EF4-FFF2-40B4-BE49-F238E27FC236}">
                <a16:creationId xmlns:a16="http://schemas.microsoft.com/office/drawing/2014/main" id="{E9CB26E9-5596-4063-80F1-B193B2F3CDB4}"/>
              </a:ext>
            </a:extLst>
          </p:cNvPr>
          <p:cNvSpPr txBox="1"/>
          <p:nvPr/>
        </p:nvSpPr>
        <p:spPr>
          <a:xfrm>
            <a:off x="7377646" y="2628503"/>
            <a:ext cx="1728192" cy="291096"/>
          </a:xfrm>
          <a:prstGeom prst="rect">
            <a:avLst/>
          </a:prstGeom>
          <a:noFill/>
        </p:spPr>
        <p:txBody>
          <a:bodyPr wrap="square" lIns="72000" tIns="36000" rIns="72000" bIns="36000" rtlCol="0">
            <a:spAutoFit/>
          </a:bodyPr>
          <a:lstStyle/>
          <a:p>
            <a:pPr>
              <a:lnSpc>
                <a:spcPct val="110000"/>
              </a:lnSpc>
              <a:spcBef>
                <a:spcPts val="2400"/>
              </a:spcBef>
              <a:buClr>
                <a:schemeClr val="bg2"/>
              </a:buClr>
            </a:pPr>
            <a:r>
              <a:rPr lang="en-GB" sz="1400" b="1" dirty="0">
                <a:solidFill>
                  <a:schemeClr val="bg1"/>
                </a:solidFill>
              </a:rPr>
              <a:t>7</a:t>
            </a:r>
          </a:p>
        </p:txBody>
      </p:sp>
      <p:sp>
        <p:nvSpPr>
          <p:cNvPr id="11" name="TextBox 10">
            <a:extLst>
              <a:ext uri="{FF2B5EF4-FFF2-40B4-BE49-F238E27FC236}">
                <a16:creationId xmlns:a16="http://schemas.microsoft.com/office/drawing/2014/main" id="{F7F25452-0D79-4C37-BC2A-8CC042AF1C72}"/>
              </a:ext>
            </a:extLst>
          </p:cNvPr>
          <p:cNvSpPr txBox="1"/>
          <p:nvPr/>
        </p:nvSpPr>
        <p:spPr>
          <a:xfrm>
            <a:off x="7590426" y="2624985"/>
            <a:ext cx="1728192" cy="291096"/>
          </a:xfrm>
          <a:prstGeom prst="rect">
            <a:avLst/>
          </a:prstGeom>
          <a:noFill/>
        </p:spPr>
        <p:txBody>
          <a:bodyPr wrap="square" lIns="72000" tIns="36000" rIns="72000" bIns="36000" rtlCol="0">
            <a:spAutoFit/>
          </a:bodyPr>
          <a:lstStyle/>
          <a:p>
            <a:pPr>
              <a:lnSpc>
                <a:spcPct val="110000"/>
              </a:lnSpc>
              <a:spcBef>
                <a:spcPts val="2400"/>
              </a:spcBef>
              <a:buClr>
                <a:schemeClr val="bg2"/>
              </a:buClr>
            </a:pPr>
            <a:r>
              <a:rPr lang="en-GB" sz="1400" b="1" dirty="0">
                <a:solidFill>
                  <a:schemeClr val="bg1"/>
                </a:solidFill>
              </a:rPr>
              <a:t>5</a:t>
            </a:r>
          </a:p>
        </p:txBody>
      </p:sp>
    </p:spTree>
    <p:extLst>
      <p:ext uri="{BB962C8B-B14F-4D97-AF65-F5344CB8AC3E}">
        <p14:creationId xmlns:p14="http://schemas.microsoft.com/office/powerpoint/2010/main" val="2576667126"/>
      </p:ext>
    </p:extLst>
  </p:cSld>
  <p:clrMapOvr>
    <a:masterClrMapping/>
  </p:clrMapOvr>
  <p:transition>
    <p:fade/>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bwMode="gray">
          <a:xfrm>
            <a:off x="4343623" y="1441811"/>
            <a:ext cx="3579444" cy="4358810"/>
          </a:xfrm>
          <a:prstGeom prst="rect">
            <a:avLst/>
          </a:prstGeom>
          <a:solidFill>
            <a:srgbClr val="F57B29">
              <a:alpha val="3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44000" tIns="72000" rIns="144000" bIns="72000" numCol="1" spcCol="0" rtlCol="0" fromWordArt="0" anchor="ctr" anchorCtr="0" forceAA="0" compatLnSpc="1">
            <a:prstTxWarp prst="textNoShape">
              <a:avLst/>
            </a:prstTxWarp>
            <a:noAutofit/>
          </a:bodyPr>
          <a:lstStyle/>
          <a:p>
            <a:pPr algn="ctr" defTabSz="914400">
              <a:lnSpc>
                <a:spcPct val="110000"/>
              </a:lnSpc>
              <a:spcBef>
                <a:spcPts val="2400"/>
              </a:spcBef>
              <a:buClr>
                <a:srgbClr val="007681"/>
              </a:buClr>
            </a:pPr>
            <a:endParaRPr lang="en-GB" sz="2000" dirty="0">
              <a:solidFill>
                <a:prstClr val="white"/>
              </a:solidFill>
              <a:latin typeface="Segoe UI"/>
            </a:endParaRPr>
          </a:p>
        </p:txBody>
      </p:sp>
      <p:sp>
        <p:nvSpPr>
          <p:cNvPr id="2" name="Title 1"/>
          <p:cNvSpPr>
            <a:spLocks noGrp="1"/>
          </p:cNvSpPr>
          <p:nvPr>
            <p:ph type="title"/>
          </p:nvPr>
        </p:nvSpPr>
        <p:spPr>
          <a:xfrm>
            <a:off x="566647" y="615600"/>
            <a:ext cx="5649184" cy="561600"/>
          </a:xfrm>
          <a:solidFill>
            <a:srgbClr val="71B2C9"/>
          </a:solidFill>
        </p:spPr>
        <p:txBody>
          <a:bodyPr wrap="square" lIns="72000" tIns="36000" rIns="72000" bIns="36000" rtlCol="0" anchor="b">
            <a:spAutoFit/>
          </a:bodyPr>
          <a:lstStyle/>
          <a:p>
            <a:r>
              <a:rPr lang="en-GB" sz="2800" dirty="0"/>
              <a:t>Cultura</a:t>
            </a:r>
            <a:r>
              <a:rPr lang="en-GB" dirty="0"/>
              <a:t>l diversity and t</a:t>
            </a:r>
            <a:r>
              <a:rPr lang="en-GB" sz="2800" dirty="0"/>
              <a:t>olerance</a:t>
            </a:r>
          </a:p>
        </p:txBody>
      </p:sp>
      <p:sp>
        <p:nvSpPr>
          <p:cNvPr id="6" name="Text Placeholder 5"/>
          <p:cNvSpPr txBox="1">
            <a:spLocks/>
          </p:cNvSpPr>
          <p:nvPr/>
        </p:nvSpPr>
        <p:spPr>
          <a:xfrm>
            <a:off x="3049199" y="6364800"/>
            <a:ext cx="8135183" cy="739632"/>
          </a:xfrm>
          <a:prstGeom prst="rect">
            <a:avLst/>
          </a:prstGeom>
          <a:noFill/>
        </p:spPr>
        <p:txBody>
          <a:bodyPr vert="horz" lIns="0" tIns="0" rIns="0" bIns="0" rtlCol="0" anchor="b">
            <a:noAutofit/>
          </a:bodyPr>
          <a:lstStyle>
            <a:defPPr>
              <a:defRPr lang="en-US"/>
            </a:defPPr>
            <a:lvl1pPr indent="0">
              <a:lnSpc>
                <a:spcPct val="110000"/>
              </a:lnSpc>
              <a:spcBef>
                <a:spcPts val="600"/>
              </a:spcBef>
              <a:spcAft>
                <a:spcPts val="0"/>
              </a:spcAft>
              <a:buClr>
                <a:schemeClr val="bg2"/>
              </a:buClr>
              <a:buFontTx/>
              <a:buNone/>
              <a:defRPr sz="1000"/>
            </a:lvl1pPr>
            <a:lvl2pPr indent="0">
              <a:lnSpc>
                <a:spcPct val="110000"/>
              </a:lnSpc>
              <a:spcBef>
                <a:spcPts val="600"/>
              </a:spcBef>
              <a:spcAft>
                <a:spcPts val="600"/>
              </a:spcAft>
              <a:buClr>
                <a:schemeClr val="bg2"/>
              </a:buClr>
              <a:buFontTx/>
              <a:buNone/>
              <a:defRPr sz="2400"/>
            </a:lvl2pPr>
            <a:lvl3pPr marL="1051804" indent="0">
              <a:lnSpc>
                <a:spcPct val="110000"/>
              </a:lnSpc>
              <a:spcBef>
                <a:spcPts val="600"/>
              </a:spcBef>
              <a:spcAft>
                <a:spcPts val="600"/>
              </a:spcAft>
              <a:buClr>
                <a:schemeClr val="bg2"/>
              </a:buClr>
              <a:buFontTx/>
              <a:buNone/>
              <a:defRPr sz="2000"/>
            </a:lvl3pPr>
            <a:lvl4pPr marL="1577706" indent="0">
              <a:lnSpc>
                <a:spcPct val="110000"/>
              </a:lnSpc>
              <a:spcBef>
                <a:spcPts val="600"/>
              </a:spcBef>
              <a:spcAft>
                <a:spcPts val="600"/>
              </a:spcAft>
              <a:buClr>
                <a:schemeClr val="bg2"/>
              </a:buClr>
              <a:buFontTx/>
              <a:buNone/>
            </a:lvl4pPr>
            <a:lvl5pPr indent="0">
              <a:lnSpc>
                <a:spcPct val="110000"/>
              </a:lnSpc>
              <a:spcBef>
                <a:spcPts val="600"/>
              </a:spcBef>
              <a:spcAft>
                <a:spcPts val="600"/>
              </a:spcAft>
              <a:buClr>
                <a:schemeClr val="bg2"/>
              </a:buClr>
              <a:buFontTx/>
              <a:buNone/>
            </a:lvl5pPr>
            <a:lvl6pPr marL="2514600" indent="-228600">
              <a:spcBef>
                <a:spcPct val="20000"/>
              </a:spcBef>
              <a:buFont typeface="Arial" panose="020B0604020202020204" pitchFamily="34" charset="0"/>
              <a:buChar char="•"/>
              <a:defRPr sz="2000"/>
            </a:lvl6pPr>
            <a:lvl7pPr marL="2971800" indent="-228600">
              <a:spcBef>
                <a:spcPct val="20000"/>
              </a:spcBef>
              <a:buFont typeface="Arial" panose="020B0604020202020204" pitchFamily="34" charset="0"/>
              <a:buChar char="•"/>
              <a:defRPr sz="2000"/>
            </a:lvl7pPr>
            <a:lvl8pPr marL="3429000" indent="-228600">
              <a:spcBef>
                <a:spcPct val="20000"/>
              </a:spcBef>
              <a:buFont typeface="Arial" panose="020B0604020202020204" pitchFamily="34" charset="0"/>
              <a:buChar char="•"/>
              <a:defRPr sz="2000"/>
            </a:lvl8pPr>
            <a:lvl9pPr marL="3886200" indent="-228600">
              <a:spcBef>
                <a:spcPct val="20000"/>
              </a:spcBef>
              <a:buFont typeface="Arial" panose="020B0604020202020204" pitchFamily="34" charset="0"/>
              <a:buChar char="•"/>
              <a:defRPr sz="2000"/>
            </a:lvl9pPr>
          </a:lstStyle>
          <a:p>
            <a:r>
              <a:rPr lang="en-GB" dirty="0">
                <a:solidFill>
                  <a:schemeClr val="tx1">
                    <a:lumMod val="75000"/>
                    <a:lumOff val="25000"/>
                  </a:schemeClr>
                </a:solidFill>
              </a:rPr>
              <a:t>Survey question: </a:t>
            </a:r>
            <a:r>
              <a:rPr lang="en-GB" b="1" dirty="0">
                <a:solidFill>
                  <a:schemeClr val="tx1">
                    <a:lumMod val="75000"/>
                    <a:lumOff val="25000"/>
                  </a:schemeClr>
                </a:solidFill>
              </a:rPr>
              <a:t>I am now going to read out a number of scenarios. For each of them, please tell me whether you would mind a lot, mind a little, or whether you would not mind too much, or not mind at all.</a:t>
            </a:r>
          </a:p>
          <a:p>
            <a:r>
              <a:rPr lang="en-GB" dirty="0">
                <a:solidFill>
                  <a:schemeClr val="tx1">
                    <a:lumMod val="75000"/>
                    <a:lumOff val="25000"/>
                  </a:schemeClr>
                </a:solidFill>
              </a:rPr>
              <a:t>Base: all respondents (%), by country and country group</a:t>
            </a:r>
          </a:p>
        </p:txBody>
      </p:sp>
      <p:pic>
        <p:nvPicPr>
          <p:cNvPr id="8" name="Picture 7"/>
          <p:cNvPicPr>
            <a:picLocks noChangeAspect="1"/>
          </p:cNvPicPr>
          <p:nvPr/>
        </p:nvPicPr>
        <p:blipFill rotWithShape="1">
          <a:blip r:embed="rId2"/>
          <a:srcRect l="18834" t="90864" r="17478" b="1802"/>
          <a:stretch/>
        </p:blipFill>
        <p:spPr>
          <a:xfrm>
            <a:off x="4608591" y="5820100"/>
            <a:ext cx="7614000" cy="378000"/>
          </a:xfrm>
          <a:prstGeom prst="rect">
            <a:avLst/>
          </a:prstGeom>
        </p:spPr>
      </p:pic>
      <p:sp>
        <p:nvSpPr>
          <p:cNvPr id="3" name="TextBox 2"/>
          <p:cNvSpPr txBox="1"/>
          <p:nvPr/>
        </p:nvSpPr>
        <p:spPr>
          <a:xfrm>
            <a:off x="920835" y="1692000"/>
            <a:ext cx="2702708" cy="309691"/>
          </a:xfrm>
          <a:prstGeom prst="rect">
            <a:avLst/>
          </a:prstGeom>
          <a:noFill/>
        </p:spPr>
        <p:txBody>
          <a:bodyPr wrap="square" lIns="72000" tIns="36000" rIns="72000" bIns="36000" rtlCol="0">
            <a:spAutoFit/>
          </a:bodyPr>
          <a:lstStyle/>
          <a:p>
            <a:pPr>
              <a:lnSpc>
                <a:spcPct val="110000"/>
              </a:lnSpc>
              <a:spcBef>
                <a:spcPts val="2400"/>
              </a:spcBef>
              <a:buClr>
                <a:schemeClr val="bg2"/>
              </a:buClr>
            </a:pPr>
            <a:r>
              <a:rPr lang="en-GB" sz="1400" b="1" dirty="0">
                <a:solidFill>
                  <a:schemeClr val="bg1">
                    <a:lumMod val="50000"/>
                  </a:schemeClr>
                </a:solidFill>
              </a:rPr>
              <a:t>Would you mind: </a:t>
            </a:r>
          </a:p>
        </p:txBody>
      </p:sp>
      <p:graphicFrame>
        <p:nvGraphicFramePr>
          <p:cNvPr id="9" name="Content Placeholder 6"/>
          <p:cNvGraphicFramePr>
            <a:graphicFrameLocks/>
          </p:cNvGraphicFramePr>
          <p:nvPr>
            <p:extLst>
              <p:ext uri="{D42A27DB-BD31-4B8C-83A1-F6EECF244321}">
                <p14:modId xmlns:p14="http://schemas.microsoft.com/office/powerpoint/2010/main" val="2821144160"/>
              </p:ext>
            </p:extLst>
          </p:nvPr>
        </p:nvGraphicFramePr>
        <p:xfrm>
          <a:off x="5220359" y="1476042"/>
          <a:ext cx="7157188" cy="5151421"/>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2" name="Content Placeholder 6"/>
          <p:cNvGraphicFramePr>
            <a:graphicFrameLocks/>
          </p:cNvGraphicFramePr>
          <p:nvPr>
            <p:extLst>
              <p:ext uri="{D42A27DB-BD31-4B8C-83A1-F6EECF244321}">
                <p14:modId xmlns:p14="http://schemas.microsoft.com/office/powerpoint/2010/main" val="674712986"/>
              </p:ext>
            </p:extLst>
          </p:nvPr>
        </p:nvGraphicFramePr>
        <p:xfrm>
          <a:off x="920835" y="1310400"/>
          <a:ext cx="6807164" cy="5151421"/>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850514024"/>
      </p:ext>
    </p:extLst>
  </p:cSld>
  <p:clrMapOvr>
    <a:masterClrMapping/>
  </p:clrMapOvr>
  <p:transition>
    <p:fade/>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Content Placeholder 6"/>
          <p:cNvGraphicFramePr>
            <a:graphicFrameLocks/>
          </p:cNvGraphicFramePr>
          <p:nvPr>
            <p:extLst>
              <p:ext uri="{D42A27DB-BD31-4B8C-83A1-F6EECF244321}">
                <p14:modId xmlns:p14="http://schemas.microsoft.com/office/powerpoint/2010/main" val="3652218921"/>
              </p:ext>
            </p:extLst>
          </p:nvPr>
        </p:nvGraphicFramePr>
        <p:xfrm>
          <a:off x="5220359" y="1476042"/>
          <a:ext cx="7157188" cy="5151421"/>
        </p:xfrm>
        <a:graphic>
          <a:graphicData uri="http://schemas.openxmlformats.org/drawingml/2006/chart">
            <c:chart xmlns:c="http://schemas.openxmlformats.org/drawingml/2006/chart" xmlns:r="http://schemas.openxmlformats.org/officeDocument/2006/relationships" r:id="rId2"/>
          </a:graphicData>
        </a:graphic>
      </p:graphicFrame>
      <p:sp>
        <p:nvSpPr>
          <p:cNvPr id="11" name="Rectangle 10"/>
          <p:cNvSpPr/>
          <p:nvPr/>
        </p:nvSpPr>
        <p:spPr bwMode="gray">
          <a:xfrm>
            <a:off x="4350269" y="1633046"/>
            <a:ext cx="3399929" cy="4349095"/>
          </a:xfrm>
          <a:prstGeom prst="rect">
            <a:avLst/>
          </a:prstGeom>
          <a:solidFill>
            <a:srgbClr val="F57B29">
              <a:alpha val="3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44000" tIns="72000" rIns="144000" bIns="72000" numCol="1" spcCol="0" rtlCol="0" fromWordArt="0" anchor="ctr" anchorCtr="0" forceAA="0" compatLnSpc="1">
            <a:prstTxWarp prst="textNoShape">
              <a:avLst/>
            </a:prstTxWarp>
            <a:noAutofit/>
          </a:bodyPr>
          <a:lstStyle/>
          <a:p>
            <a:pPr algn="ctr" defTabSz="914400">
              <a:lnSpc>
                <a:spcPct val="110000"/>
              </a:lnSpc>
              <a:spcBef>
                <a:spcPts val="2400"/>
              </a:spcBef>
              <a:buClr>
                <a:srgbClr val="007681"/>
              </a:buClr>
            </a:pPr>
            <a:endParaRPr lang="en-GB" sz="2000" dirty="0">
              <a:solidFill>
                <a:prstClr val="white"/>
              </a:solidFill>
              <a:latin typeface="Segoe UI"/>
            </a:endParaRPr>
          </a:p>
        </p:txBody>
      </p:sp>
      <p:sp>
        <p:nvSpPr>
          <p:cNvPr id="2" name="Title 1"/>
          <p:cNvSpPr>
            <a:spLocks noGrp="1"/>
          </p:cNvSpPr>
          <p:nvPr>
            <p:ph type="title"/>
          </p:nvPr>
        </p:nvSpPr>
        <p:spPr>
          <a:xfrm>
            <a:off x="566647" y="500400"/>
            <a:ext cx="7862647" cy="562137"/>
          </a:xfrm>
          <a:solidFill>
            <a:srgbClr val="71B2C9"/>
          </a:solidFill>
        </p:spPr>
        <p:txBody>
          <a:bodyPr wrap="none" lIns="72000" tIns="36000" rIns="72000" bIns="0" rtlCol="0" anchor="ctr">
            <a:spAutoFit/>
          </a:bodyPr>
          <a:lstStyle/>
          <a:p>
            <a:r>
              <a:rPr lang="en-GB" dirty="0"/>
              <a:t>Living together in multicultural environments</a:t>
            </a:r>
          </a:p>
        </p:txBody>
      </p:sp>
      <p:sp>
        <p:nvSpPr>
          <p:cNvPr id="9" name="Text Placeholder 8"/>
          <p:cNvSpPr>
            <a:spLocks noGrp="1"/>
          </p:cNvSpPr>
          <p:nvPr>
            <p:ph type="body" sz="quarter" idx="14"/>
          </p:nvPr>
        </p:nvSpPr>
        <p:spPr>
          <a:xfrm>
            <a:off x="566647" y="1152000"/>
            <a:ext cx="7183551" cy="374398"/>
          </a:xfrm>
        </p:spPr>
        <p:txBody>
          <a:bodyPr/>
          <a:lstStyle/>
          <a:p>
            <a:r>
              <a:rPr lang="en-GB" dirty="0"/>
              <a:t>Actions that can help people live better together</a:t>
            </a:r>
          </a:p>
        </p:txBody>
      </p:sp>
      <p:graphicFrame>
        <p:nvGraphicFramePr>
          <p:cNvPr id="5" name="Content Placeholder 6"/>
          <p:cNvGraphicFramePr>
            <a:graphicFrameLocks/>
          </p:cNvGraphicFramePr>
          <p:nvPr>
            <p:extLst>
              <p:ext uri="{D42A27DB-BD31-4B8C-83A1-F6EECF244321}">
                <p14:modId xmlns:p14="http://schemas.microsoft.com/office/powerpoint/2010/main" val="1502430634"/>
              </p:ext>
            </p:extLst>
          </p:nvPr>
        </p:nvGraphicFramePr>
        <p:xfrm>
          <a:off x="920835" y="1369393"/>
          <a:ext cx="6858868" cy="5151421"/>
        </p:xfrm>
        <a:graphic>
          <a:graphicData uri="http://schemas.openxmlformats.org/drawingml/2006/chart">
            <c:chart xmlns:c="http://schemas.openxmlformats.org/drawingml/2006/chart" xmlns:r="http://schemas.openxmlformats.org/officeDocument/2006/relationships" r:id="rId3"/>
          </a:graphicData>
        </a:graphic>
      </p:graphicFrame>
      <p:sp>
        <p:nvSpPr>
          <p:cNvPr id="6" name="Text Placeholder 5"/>
          <p:cNvSpPr txBox="1">
            <a:spLocks/>
          </p:cNvSpPr>
          <p:nvPr/>
        </p:nvSpPr>
        <p:spPr>
          <a:xfrm>
            <a:off x="3048753" y="6444281"/>
            <a:ext cx="8213946" cy="739632"/>
          </a:xfrm>
          <a:prstGeom prst="rect">
            <a:avLst/>
          </a:prstGeom>
          <a:noFill/>
        </p:spPr>
        <p:txBody>
          <a:bodyPr vert="horz" lIns="0" tIns="0" rIns="0" bIns="0" rtlCol="0" anchor="b">
            <a:noAutofit/>
          </a:bodyPr>
          <a:lstStyle>
            <a:lvl1pPr indent="0">
              <a:lnSpc>
                <a:spcPct val="110000"/>
              </a:lnSpc>
              <a:spcBef>
                <a:spcPts val="600"/>
              </a:spcBef>
              <a:spcAft>
                <a:spcPts val="0"/>
              </a:spcAft>
              <a:buClr>
                <a:schemeClr val="bg2"/>
              </a:buClr>
              <a:buFontTx/>
              <a:buNone/>
              <a:defRPr sz="800"/>
            </a:lvl1pPr>
            <a:lvl2pPr marL="525902" indent="0">
              <a:lnSpc>
                <a:spcPct val="110000"/>
              </a:lnSpc>
              <a:spcBef>
                <a:spcPts val="600"/>
              </a:spcBef>
              <a:spcAft>
                <a:spcPts val="600"/>
              </a:spcAft>
              <a:buClr>
                <a:schemeClr val="bg2"/>
              </a:buClr>
              <a:buFontTx/>
              <a:buNone/>
              <a:defRPr sz="2400"/>
            </a:lvl2pPr>
            <a:lvl3pPr marL="1051804" indent="0">
              <a:lnSpc>
                <a:spcPct val="110000"/>
              </a:lnSpc>
              <a:spcBef>
                <a:spcPts val="600"/>
              </a:spcBef>
              <a:spcAft>
                <a:spcPts val="600"/>
              </a:spcAft>
              <a:buClr>
                <a:schemeClr val="bg2"/>
              </a:buClr>
              <a:buFontTx/>
              <a:buNone/>
              <a:defRPr sz="2000"/>
            </a:lvl3pPr>
            <a:lvl4pPr marL="1577706" indent="0">
              <a:lnSpc>
                <a:spcPct val="110000"/>
              </a:lnSpc>
              <a:spcBef>
                <a:spcPts val="600"/>
              </a:spcBef>
              <a:spcAft>
                <a:spcPts val="600"/>
              </a:spcAft>
              <a:buClr>
                <a:schemeClr val="bg2"/>
              </a:buClr>
              <a:buFontTx/>
              <a:buNone/>
            </a:lvl4pPr>
            <a:lvl5pPr marL="2103606" indent="0">
              <a:lnSpc>
                <a:spcPct val="110000"/>
              </a:lnSpc>
              <a:spcBef>
                <a:spcPts val="600"/>
              </a:spcBef>
              <a:spcAft>
                <a:spcPts val="600"/>
              </a:spcAft>
              <a:buClr>
                <a:schemeClr val="bg2"/>
              </a:buClr>
              <a:buFontTx/>
              <a:buNone/>
            </a:lvl5pPr>
            <a:lvl6pPr marL="2514600" indent="-228600">
              <a:spcBef>
                <a:spcPct val="20000"/>
              </a:spcBef>
              <a:buFont typeface="Arial" panose="020B0604020202020204" pitchFamily="34" charset="0"/>
              <a:buChar char="•"/>
              <a:defRPr sz="2000"/>
            </a:lvl6pPr>
            <a:lvl7pPr marL="2971800" indent="-228600">
              <a:spcBef>
                <a:spcPct val="20000"/>
              </a:spcBef>
              <a:buFont typeface="Arial" panose="020B0604020202020204" pitchFamily="34" charset="0"/>
              <a:buChar char="•"/>
              <a:defRPr sz="2000"/>
            </a:lvl7pPr>
            <a:lvl8pPr marL="3429000" indent="-228600">
              <a:spcBef>
                <a:spcPct val="20000"/>
              </a:spcBef>
              <a:buFont typeface="Arial" panose="020B0604020202020204" pitchFamily="34" charset="0"/>
              <a:buChar char="•"/>
              <a:defRPr sz="2000"/>
            </a:lvl8pPr>
            <a:lvl9pPr marL="3886200" indent="-228600">
              <a:spcBef>
                <a:spcPct val="20000"/>
              </a:spcBef>
              <a:buFont typeface="Arial" panose="020B0604020202020204" pitchFamily="34" charset="0"/>
              <a:buChar char="•"/>
              <a:defRPr sz="2000"/>
            </a:lvl9pPr>
          </a:lstStyle>
          <a:p>
            <a:r>
              <a:rPr lang="en-GB" sz="1000" dirty="0">
                <a:solidFill>
                  <a:schemeClr val="tx1">
                    <a:lumMod val="75000"/>
                    <a:lumOff val="25000"/>
                  </a:schemeClr>
                </a:solidFill>
              </a:rPr>
              <a:t>Survey question: </a:t>
            </a:r>
            <a:r>
              <a:rPr lang="en-GB" sz="1000" b="1" dirty="0">
                <a:solidFill>
                  <a:schemeClr val="tx1">
                    <a:lumMod val="75000"/>
                    <a:lumOff val="25000"/>
                  </a:schemeClr>
                </a:solidFill>
              </a:rPr>
              <a:t>Today’s societies are becoming more and more diverse as a result of migration. How effective do you think that each of the following actions would be in helping migrants and receiving communities live better together in a multi-cultural environment?</a:t>
            </a:r>
          </a:p>
          <a:p>
            <a:r>
              <a:rPr lang="en-GB" sz="1000" dirty="0">
                <a:solidFill>
                  <a:schemeClr val="tx1">
                    <a:lumMod val="75000"/>
                    <a:lumOff val="25000"/>
                  </a:schemeClr>
                </a:solidFill>
              </a:rPr>
              <a:t>Base: all respondents (%), by country and country group</a:t>
            </a:r>
          </a:p>
        </p:txBody>
      </p:sp>
      <p:pic>
        <p:nvPicPr>
          <p:cNvPr id="4" name="Picture 3">
            <a:extLst>
              <a:ext uri="{FF2B5EF4-FFF2-40B4-BE49-F238E27FC236}">
                <a16:creationId xmlns:a16="http://schemas.microsoft.com/office/drawing/2014/main" id="{37186B30-0F09-44E7-B76F-5A70956FC958}"/>
              </a:ext>
            </a:extLst>
          </p:cNvPr>
          <p:cNvPicPr>
            <a:picLocks noChangeAspect="1"/>
          </p:cNvPicPr>
          <p:nvPr/>
        </p:nvPicPr>
        <p:blipFill>
          <a:blip r:embed="rId4"/>
          <a:stretch>
            <a:fillRect/>
          </a:stretch>
        </p:blipFill>
        <p:spPr>
          <a:xfrm>
            <a:off x="2615431" y="6097715"/>
            <a:ext cx="8343672" cy="447737"/>
          </a:xfrm>
          <a:prstGeom prst="rect">
            <a:avLst/>
          </a:prstGeom>
        </p:spPr>
      </p:pic>
    </p:spTree>
    <p:extLst>
      <p:ext uri="{BB962C8B-B14F-4D97-AF65-F5344CB8AC3E}">
        <p14:creationId xmlns:p14="http://schemas.microsoft.com/office/powerpoint/2010/main" val="42086123"/>
      </p:ext>
    </p:extLst>
  </p:cSld>
  <p:clrMapOvr>
    <a:masterClrMapping/>
  </p:clrMapOvr>
  <p:transition>
    <p:fade/>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a:extLst>
              <a:ext uri="{FF2B5EF4-FFF2-40B4-BE49-F238E27FC236}">
                <a16:creationId xmlns:a16="http://schemas.microsoft.com/office/drawing/2014/main" id="{A44438A2-F5C9-4357-A807-1311343EAF63}"/>
              </a:ext>
            </a:extLst>
          </p:cNvPr>
          <p:cNvPicPr>
            <a:picLocks noChangeAspect="1"/>
          </p:cNvPicPr>
          <p:nvPr/>
        </p:nvPicPr>
        <p:blipFill>
          <a:blip r:embed="rId2"/>
          <a:stretch>
            <a:fillRect/>
          </a:stretch>
        </p:blipFill>
        <p:spPr>
          <a:xfrm>
            <a:off x="2615431" y="6097715"/>
            <a:ext cx="8343672" cy="447737"/>
          </a:xfrm>
          <a:prstGeom prst="rect">
            <a:avLst/>
          </a:prstGeom>
        </p:spPr>
      </p:pic>
      <p:sp>
        <p:nvSpPr>
          <p:cNvPr id="11" name="Rectangle 10"/>
          <p:cNvSpPr/>
          <p:nvPr/>
        </p:nvSpPr>
        <p:spPr bwMode="gray">
          <a:xfrm>
            <a:off x="4415630" y="1583749"/>
            <a:ext cx="3261599" cy="4505065"/>
          </a:xfrm>
          <a:prstGeom prst="rect">
            <a:avLst/>
          </a:prstGeom>
          <a:solidFill>
            <a:srgbClr val="F57B29">
              <a:alpha val="3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44000" tIns="72000" rIns="144000" bIns="72000" numCol="1" spcCol="0" rtlCol="0" fromWordArt="0" anchor="ctr" anchorCtr="0" forceAA="0" compatLnSpc="1">
            <a:prstTxWarp prst="textNoShape">
              <a:avLst/>
            </a:prstTxWarp>
            <a:noAutofit/>
          </a:bodyPr>
          <a:lstStyle/>
          <a:p>
            <a:pPr algn="ctr" defTabSz="914400">
              <a:lnSpc>
                <a:spcPct val="110000"/>
              </a:lnSpc>
              <a:spcBef>
                <a:spcPts val="2400"/>
              </a:spcBef>
              <a:buClr>
                <a:srgbClr val="007681"/>
              </a:buClr>
            </a:pPr>
            <a:endParaRPr lang="en-GB" sz="2000" dirty="0">
              <a:solidFill>
                <a:prstClr val="white"/>
              </a:solidFill>
              <a:latin typeface="Segoe UI"/>
            </a:endParaRPr>
          </a:p>
        </p:txBody>
      </p:sp>
      <p:graphicFrame>
        <p:nvGraphicFramePr>
          <p:cNvPr id="10" name="Content Placeholder 6"/>
          <p:cNvGraphicFramePr>
            <a:graphicFrameLocks/>
          </p:cNvGraphicFramePr>
          <p:nvPr>
            <p:extLst>
              <p:ext uri="{D42A27DB-BD31-4B8C-83A1-F6EECF244321}">
                <p14:modId xmlns:p14="http://schemas.microsoft.com/office/powerpoint/2010/main" val="2805847750"/>
              </p:ext>
            </p:extLst>
          </p:nvPr>
        </p:nvGraphicFramePr>
        <p:xfrm>
          <a:off x="5220359" y="1476042"/>
          <a:ext cx="7157188" cy="5151421"/>
        </p:xfrm>
        <a:graphic>
          <a:graphicData uri="http://schemas.openxmlformats.org/drawingml/2006/chart">
            <c:chart xmlns:c="http://schemas.openxmlformats.org/drawingml/2006/chart" xmlns:r="http://schemas.openxmlformats.org/officeDocument/2006/relationships" r:id="rId3"/>
          </a:graphicData>
        </a:graphic>
      </p:graphicFrame>
      <p:sp>
        <p:nvSpPr>
          <p:cNvPr id="2" name="Title 1"/>
          <p:cNvSpPr>
            <a:spLocks noGrp="1"/>
          </p:cNvSpPr>
          <p:nvPr>
            <p:ph type="title"/>
          </p:nvPr>
        </p:nvSpPr>
        <p:spPr>
          <a:xfrm>
            <a:off x="566647" y="525471"/>
            <a:ext cx="6490028" cy="511995"/>
          </a:xfrm>
        </p:spPr>
        <p:txBody>
          <a:bodyPr lIns="72000" tIns="36000" rIns="72000"/>
          <a:lstStyle/>
          <a:p>
            <a:r>
              <a:rPr lang="en-GB" dirty="0"/>
              <a:t>Tackling polarisation and hate speech</a:t>
            </a:r>
          </a:p>
        </p:txBody>
      </p:sp>
      <p:sp>
        <p:nvSpPr>
          <p:cNvPr id="9" name="Text Placeholder 8"/>
          <p:cNvSpPr>
            <a:spLocks noGrp="1"/>
          </p:cNvSpPr>
          <p:nvPr>
            <p:ph type="body" sz="quarter" idx="14"/>
          </p:nvPr>
        </p:nvSpPr>
        <p:spPr>
          <a:xfrm>
            <a:off x="566647" y="1152000"/>
            <a:ext cx="11198689" cy="374398"/>
          </a:xfrm>
        </p:spPr>
        <p:txBody>
          <a:bodyPr/>
          <a:lstStyle/>
          <a:p>
            <a:r>
              <a:rPr lang="en-GB" dirty="0"/>
              <a:t>Preventing and dealing with challenges such as hate speech and polarisation</a:t>
            </a:r>
          </a:p>
        </p:txBody>
      </p:sp>
      <p:sp>
        <p:nvSpPr>
          <p:cNvPr id="6" name="Text Placeholder 5"/>
          <p:cNvSpPr txBox="1">
            <a:spLocks/>
          </p:cNvSpPr>
          <p:nvPr/>
        </p:nvSpPr>
        <p:spPr>
          <a:xfrm>
            <a:off x="2821503" y="6520454"/>
            <a:ext cx="9234663" cy="739632"/>
          </a:xfrm>
          <a:prstGeom prst="rect">
            <a:avLst/>
          </a:prstGeom>
          <a:noFill/>
        </p:spPr>
        <p:txBody>
          <a:bodyPr vert="horz" lIns="0" tIns="0" rIns="0" bIns="0" rtlCol="0" anchor="b">
            <a:noAutofit/>
          </a:bodyPr>
          <a:lstStyle>
            <a:lvl1pPr indent="0">
              <a:lnSpc>
                <a:spcPct val="110000"/>
              </a:lnSpc>
              <a:spcBef>
                <a:spcPts val="600"/>
              </a:spcBef>
              <a:spcAft>
                <a:spcPts val="0"/>
              </a:spcAft>
              <a:buClr>
                <a:schemeClr val="bg2"/>
              </a:buClr>
              <a:buFontTx/>
              <a:buNone/>
              <a:defRPr sz="800"/>
            </a:lvl1pPr>
            <a:lvl2pPr marL="525902" indent="0">
              <a:lnSpc>
                <a:spcPct val="110000"/>
              </a:lnSpc>
              <a:spcBef>
                <a:spcPts val="600"/>
              </a:spcBef>
              <a:spcAft>
                <a:spcPts val="600"/>
              </a:spcAft>
              <a:buClr>
                <a:schemeClr val="bg2"/>
              </a:buClr>
              <a:buFontTx/>
              <a:buNone/>
              <a:defRPr sz="2400"/>
            </a:lvl2pPr>
            <a:lvl3pPr marL="1051804" indent="0">
              <a:lnSpc>
                <a:spcPct val="110000"/>
              </a:lnSpc>
              <a:spcBef>
                <a:spcPts val="600"/>
              </a:spcBef>
              <a:spcAft>
                <a:spcPts val="600"/>
              </a:spcAft>
              <a:buClr>
                <a:schemeClr val="bg2"/>
              </a:buClr>
              <a:buFontTx/>
              <a:buNone/>
              <a:defRPr sz="2000"/>
            </a:lvl3pPr>
            <a:lvl4pPr marL="1577706" indent="0">
              <a:lnSpc>
                <a:spcPct val="110000"/>
              </a:lnSpc>
              <a:spcBef>
                <a:spcPts val="600"/>
              </a:spcBef>
              <a:spcAft>
                <a:spcPts val="600"/>
              </a:spcAft>
              <a:buClr>
                <a:schemeClr val="bg2"/>
              </a:buClr>
              <a:buFontTx/>
              <a:buNone/>
            </a:lvl4pPr>
            <a:lvl5pPr marL="2103606" indent="0">
              <a:lnSpc>
                <a:spcPct val="110000"/>
              </a:lnSpc>
              <a:spcBef>
                <a:spcPts val="600"/>
              </a:spcBef>
              <a:spcAft>
                <a:spcPts val="600"/>
              </a:spcAft>
              <a:buClr>
                <a:schemeClr val="bg2"/>
              </a:buClr>
              <a:buFontTx/>
              <a:buNone/>
            </a:lvl5pPr>
            <a:lvl6pPr marL="2514600" indent="-228600">
              <a:spcBef>
                <a:spcPct val="20000"/>
              </a:spcBef>
              <a:buFont typeface="Arial" panose="020B0604020202020204" pitchFamily="34" charset="0"/>
              <a:buChar char="•"/>
              <a:defRPr sz="2000"/>
            </a:lvl6pPr>
            <a:lvl7pPr marL="2971800" indent="-228600">
              <a:spcBef>
                <a:spcPct val="20000"/>
              </a:spcBef>
              <a:buFont typeface="Arial" panose="020B0604020202020204" pitchFamily="34" charset="0"/>
              <a:buChar char="•"/>
              <a:defRPr sz="2000"/>
            </a:lvl7pPr>
            <a:lvl8pPr marL="3429000" indent="-228600">
              <a:spcBef>
                <a:spcPct val="20000"/>
              </a:spcBef>
              <a:buFont typeface="Arial" panose="020B0604020202020204" pitchFamily="34" charset="0"/>
              <a:buChar char="•"/>
              <a:defRPr sz="2000"/>
            </a:lvl8pPr>
            <a:lvl9pPr marL="3886200" indent="-228600">
              <a:spcBef>
                <a:spcPct val="20000"/>
              </a:spcBef>
              <a:buFont typeface="Arial" panose="020B0604020202020204" pitchFamily="34" charset="0"/>
              <a:buChar char="•"/>
              <a:defRPr sz="2000"/>
            </a:lvl9pPr>
          </a:lstStyle>
          <a:p>
            <a:r>
              <a:rPr lang="en-GB" sz="1000" dirty="0">
                <a:solidFill>
                  <a:schemeClr val="tx1">
                    <a:lumMod val="75000"/>
                    <a:lumOff val="25000"/>
                  </a:schemeClr>
                </a:solidFill>
              </a:rPr>
              <a:t>Survey question: </a:t>
            </a:r>
            <a:r>
              <a:rPr lang="en-GB" sz="1000" b="1" dirty="0">
                <a:solidFill>
                  <a:schemeClr val="tx1">
                    <a:lumMod val="75000"/>
                    <a:lumOff val="25000"/>
                  </a:schemeClr>
                </a:solidFill>
              </a:rPr>
              <a:t>Many countries, in Europe and in the countries on the southern and eastern Mediterranean shores, are facing challenges, such as hate speech and opposing cultural views. How effective do you think that each of the following will be in preventing and dealing with these challenges?</a:t>
            </a:r>
          </a:p>
          <a:p>
            <a:r>
              <a:rPr lang="en-GB" sz="1000" dirty="0">
                <a:solidFill>
                  <a:schemeClr val="tx1">
                    <a:lumMod val="75000"/>
                    <a:lumOff val="25000"/>
                  </a:schemeClr>
                </a:solidFill>
              </a:rPr>
              <a:t>Base: all respondents (%), by country and country group</a:t>
            </a:r>
          </a:p>
        </p:txBody>
      </p:sp>
      <p:graphicFrame>
        <p:nvGraphicFramePr>
          <p:cNvPr id="5" name="Content Placeholder 6"/>
          <p:cNvGraphicFramePr>
            <a:graphicFrameLocks/>
          </p:cNvGraphicFramePr>
          <p:nvPr>
            <p:extLst>
              <p:ext uri="{D42A27DB-BD31-4B8C-83A1-F6EECF244321}">
                <p14:modId xmlns:p14="http://schemas.microsoft.com/office/powerpoint/2010/main" val="3726213548"/>
              </p:ext>
            </p:extLst>
          </p:nvPr>
        </p:nvGraphicFramePr>
        <p:xfrm>
          <a:off x="920835" y="1369370"/>
          <a:ext cx="6858868" cy="5151421"/>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157225306"/>
      </p:ext>
    </p:extLst>
  </p:cSld>
  <p:clrMapOvr>
    <a:masterClrMapping/>
  </p:clrMapOvr>
  <p:transition>
    <p:fade/>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453350" y="2658330"/>
            <a:ext cx="6010953" cy="548346"/>
          </a:xfrm>
        </p:spPr>
        <p:txBody>
          <a:bodyPr/>
          <a:lstStyle/>
          <a:p>
            <a:r>
              <a:rPr lang="en-GB" dirty="0"/>
              <a:t>Gains from Euro-Med cooperation</a:t>
            </a:r>
          </a:p>
        </p:txBody>
      </p:sp>
    </p:spTree>
    <p:extLst>
      <p:ext uri="{BB962C8B-B14F-4D97-AF65-F5344CB8AC3E}">
        <p14:creationId xmlns:p14="http://schemas.microsoft.com/office/powerpoint/2010/main" val="1384131953"/>
      </p:ext>
    </p:extLst>
  </p:cSld>
  <p:clrMapOvr>
    <a:masterClrMapping/>
  </p:clrMapOvr>
  <p:transition>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453350" y="2656800"/>
            <a:ext cx="7811153" cy="547200"/>
          </a:xfrm>
        </p:spPr>
        <p:txBody>
          <a:bodyPr/>
          <a:lstStyle/>
          <a:p>
            <a:r>
              <a:rPr lang="en-GB" dirty="0"/>
              <a:t>Representation of the Mediterranean region</a:t>
            </a:r>
          </a:p>
        </p:txBody>
      </p:sp>
    </p:spTree>
    <p:extLst>
      <p:ext uri="{BB962C8B-B14F-4D97-AF65-F5344CB8AC3E}">
        <p14:creationId xmlns:p14="http://schemas.microsoft.com/office/powerpoint/2010/main" val="2532397116"/>
      </p:ext>
    </p:extLst>
  </p:cSld>
  <p:clrMapOvr>
    <a:masterClrMapping/>
  </p:clrMapOvr>
  <p:transition>
    <p:fade/>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Content Placeholder 6"/>
          <p:cNvGraphicFramePr>
            <a:graphicFrameLocks/>
          </p:cNvGraphicFramePr>
          <p:nvPr>
            <p:extLst>
              <p:ext uri="{D42A27DB-BD31-4B8C-83A1-F6EECF244321}">
                <p14:modId xmlns:p14="http://schemas.microsoft.com/office/powerpoint/2010/main" val="4011134920"/>
              </p:ext>
            </p:extLst>
          </p:nvPr>
        </p:nvGraphicFramePr>
        <p:xfrm>
          <a:off x="4775671" y="1463163"/>
          <a:ext cx="7157188" cy="5151421"/>
        </p:xfrm>
        <a:graphic>
          <a:graphicData uri="http://schemas.openxmlformats.org/drawingml/2006/chart">
            <c:chart xmlns:c="http://schemas.openxmlformats.org/drawingml/2006/chart" xmlns:r="http://schemas.openxmlformats.org/officeDocument/2006/relationships" r:id="rId2"/>
          </a:graphicData>
        </a:graphic>
      </p:graphicFrame>
      <p:sp>
        <p:nvSpPr>
          <p:cNvPr id="11" name="Rectangle 10"/>
          <p:cNvSpPr/>
          <p:nvPr/>
        </p:nvSpPr>
        <p:spPr bwMode="gray">
          <a:xfrm>
            <a:off x="4350269" y="1616691"/>
            <a:ext cx="3268512" cy="4491035"/>
          </a:xfrm>
          <a:prstGeom prst="rect">
            <a:avLst/>
          </a:prstGeom>
          <a:solidFill>
            <a:srgbClr val="F57B29">
              <a:alpha val="3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44000" tIns="72000" rIns="144000" bIns="72000" numCol="1" spcCol="0" rtlCol="0" fromWordArt="0" anchor="ctr" anchorCtr="0" forceAA="0" compatLnSpc="1">
            <a:prstTxWarp prst="textNoShape">
              <a:avLst/>
            </a:prstTxWarp>
            <a:noAutofit/>
          </a:bodyPr>
          <a:lstStyle/>
          <a:p>
            <a:pPr algn="ctr" defTabSz="914400">
              <a:lnSpc>
                <a:spcPct val="110000"/>
              </a:lnSpc>
              <a:spcBef>
                <a:spcPts val="2400"/>
              </a:spcBef>
              <a:buClr>
                <a:srgbClr val="007681"/>
              </a:buClr>
            </a:pPr>
            <a:endParaRPr lang="en-GB" sz="2000" dirty="0">
              <a:solidFill>
                <a:prstClr val="white"/>
              </a:solidFill>
              <a:latin typeface="Segoe UI"/>
            </a:endParaRPr>
          </a:p>
        </p:txBody>
      </p:sp>
      <p:graphicFrame>
        <p:nvGraphicFramePr>
          <p:cNvPr id="13" name="Content Placeholder 6"/>
          <p:cNvGraphicFramePr>
            <a:graphicFrameLocks/>
          </p:cNvGraphicFramePr>
          <p:nvPr>
            <p:extLst>
              <p:ext uri="{D42A27DB-BD31-4B8C-83A1-F6EECF244321}">
                <p14:modId xmlns:p14="http://schemas.microsoft.com/office/powerpoint/2010/main" val="2894290527"/>
              </p:ext>
            </p:extLst>
          </p:nvPr>
        </p:nvGraphicFramePr>
        <p:xfrm>
          <a:off x="920835" y="1541891"/>
          <a:ext cx="6858868" cy="5151421"/>
        </p:xfrm>
        <a:graphic>
          <a:graphicData uri="http://schemas.openxmlformats.org/drawingml/2006/chart">
            <c:chart xmlns:c="http://schemas.openxmlformats.org/drawingml/2006/chart" xmlns:r="http://schemas.openxmlformats.org/officeDocument/2006/relationships" r:id="rId3"/>
          </a:graphicData>
        </a:graphic>
      </p:graphicFrame>
      <p:sp>
        <p:nvSpPr>
          <p:cNvPr id="2" name="Title 1"/>
          <p:cNvSpPr>
            <a:spLocks noGrp="1"/>
          </p:cNvSpPr>
          <p:nvPr>
            <p:ph type="title"/>
          </p:nvPr>
        </p:nvSpPr>
        <p:spPr>
          <a:xfrm>
            <a:off x="566646" y="498974"/>
            <a:ext cx="6009225" cy="562137"/>
          </a:xfrm>
          <a:solidFill>
            <a:srgbClr val="71B2C9"/>
          </a:solidFill>
        </p:spPr>
        <p:txBody>
          <a:bodyPr wrap="square" lIns="72000" tIns="36000" rIns="72000" bIns="0" rtlCol="0" anchor="b">
            <a:spAutoFit/>
          </a:bodyPr>
          <a:lstStyle/>
          <a:p>
            <a:r>
              <a:rPr lang="en-GB" sz="2800" dirty="0"/>
              <a:t>Gains from Euro-Med cooperation</a:t>
            </a:r>
          </a:p>
        </p:txBody>
      </p:sp>
      <p:sp>
        <p:nvSpPr>
          <p:cNvPr id="6" name="Text Placeholder 5"/>
          <p:cNvSpPr txBox="1">
            <a:spLocks/>
          </p:cNvSpPr>
          <p:nvPr/>
        </p:nvSpPr>
        <p:spPr>
          <a:xfrm>
            <a:off x="3049200" y="6361200"/>
            <a:ext cx="8207191" cy="739632"/>
          </a:xfrm>
          <a:prstGeom prst="rect">
            <a:avLst/>
          </a:prstGeom>
          <a:noFill/>
        </p:spPr>
        <p:txBody>
          <a:bodyPr vert="horz" lIns="0" tIns="0" rIns="0" bIns="0" rtlCol="0" anchor="b">
            <a:noAutofit/>
          </a:bodyPr>
          <a:lstStyle>
            <a:defPPr>
              <a:defRPr lang="en-US"/>
            </a:defPPr>
            <a:lvl1pPr indent="0">
              <a:lnSpc>
                <a:spcPct val="110000"/>
              </a:lnSpc>
              <a:spcBef>
                <a:spcPts val="600"/>
              </a:spcBef>
              <a:spcAft>
                <a:spcPts val="0"/>
              </a:spcAft>
              <a:buClr>
                <a:schemeClr val="bg2"/>
              </a:buClr>
              <a:buFontTx/>
              <a:buNone/>
              <a:defRPr sz="1000"/>
            </a:lvl1pPr>
            <a:lvl2pPr indent="0">
              <a:lnSpc>
                <a:spcPct val="110000"/>
              </a:lnSpc>
              <a:spcBef>
                <a:spcPts val="600"/>
              </a:spcBef>
              <a:spcAft>
                <a:spcPts val="600"/>
              </a:spcAft>
              <a:buClr>
                <a:schemeClr val="bg2"/>
              </a:buClr>
              <a:buFontTx/>
              <a:buNone/>
              <a:defRPr sz="2400"/>
            </a:lvl2pPr>
            <a:lvl3pPr marL="1051804" indent="0">
              <a:lnSpc>
                <a:spcPct val="110000"/>
              </a:lnSpc>
              <a:spcBef>
                <a:spcPts val="600"/>
              </a:spcBef>
              <a:spcAft>
                <a:spcPts val="600"/>
              </a:spcAft>
              <a:buClr>
                <a:schemeClr val="bg2"/>
              </a:buClr>
              <a:buFontTx/>
              <a:buNone/>
              <a:defRPr sz="2000"/>
            </a:lvl3pPr>
            <a:lvl4pPr marL="1577706" indent="0">
              <a:lnSpc>
                <a:spcPct val="110000"/>
              </a:lnSpc>
              <a:spcBef>
                <a:spcPts val="600"/>
              </a:spcBef>
              <a:spcAft>
                <a:spcPts val="600"/>
              </a:spcAft>
              <a:buClr>
                <a:schemeClr val="bg2"/>
              </a:buClr>
              <a:buFontTx/>
              <a:buNone/>
            </a:lvl4pPr>
            <a:lvl5pPr indent="0">
              <a:lnSpc>
                <a:spcPct val="110000"/>
              </a:lnSpc>
              <a:spcBef>
                <a:spcPts val="600"/>
              </a:spcBef>
              <a:spcAft>
                <a:spcPts val="600"/>
              </a:spcAft>
              <a:buClr>
                <a:schemeClr val="bg2"/>
              </a:buClr>
              <a:buFontTx/>
              <a:buNone/>
            </a:lvl5pPr>
            <a:lvl6pPr marL="2514600" indent="-228600">
              <a:spcBef>
                <a:spcPct val="20000"/>
              </a:spcBef>
              <a:buFont typeface="Arial" panose="020B0604020202020204" pitchFamily="34" charset="0"/>
              <a:buChar char="•"/>
              <a:defRPr sz="2000"/>
            </a:lvl6pPr>
            <a:lvl7pPr marL="2971800" indent="-228600">
              <a:spcBef>
                <a:spcPct val="20000"/>
              </a:spcBef>
              <a:buFont typeface="Arial" panose="020B0604020202020204" pitchFamily="34" charset="0"/>
              <a:buChar char="•"/>
              <a:defRPr sz="2000"/>
            </a:lvl7pPr>
            <a:lvl8pPr marL="3429000" indent="-228600">
              <a:spcBef>
                <a:spcPct val="20000"/>
              </a:spcBef>
              <a:buFont typeface="Arial" panose="020B0604020202020204" pitchFamily="34" charset="0"/>
              <a:buChar char="•"/>
              <a:defRPr sz="2000"/>
            </a:lvl8pPr>
            <a:lvl9pPr marL="3886200" indent="-228600">
              <a:spcBef>
                <a:spcPct val="20000"/>
              </a:spcBef>
              <a:buFont typeface="Arial" panose="020B0604020202020204" pitchFamily="34" charset="0"/>
              <a:buChar char="•"/>
              <a:defRPr sz="2000"/>
            </a:lvl9pPr>
          </a:lstStyle>
          <a:p>
            <a:r>
              <a:rPr lang="en-GB" dirty="0">
                <a:solidFill>
                  <a:schemeClr val="tx1">
                    <a:lumMod val="75000"/>
                    <a:lumOff val="25000"/>
                  </a:schemeClr>
                </a:solidFill>
              </a:rPr>
              <a:t>Survey question: </a:t>
            </a:r>
            <a:r>
              <a:rPr lang="en-GB" b="1" dirty="0">
                <a:solidFill>
                  <a:schemeClr val="tx1">
                    <a:lumMod val="75000"/>
                    <a:lumOff val="25000"/>
                  </a:schemeClr>
                </a:solidFill>
              </a:rPr>
              <a:t>Your country, with other European/SEM countries, has decided to reinforce closer cooperation with SEM/European countries. Which of the following do you think your society can gain by reinforcing such cooperation?</a:t>
            </a:r>
          </a:p>
          <a:p>
            <a:r>
              <a:rPr lang="en-GB" dirty="0">
                <a:solidFill>
                  <a:schemeClr val="tx1">
                    <a:lumMod val="75000"/>
                    <a:lumOff val="25000"/>
                  </a:schemeClr>
                </a:solidFill>
              </a:rPr>
              <a:t>Base: all respondents (%), by country and country group</a:t>
            </a:r>
          </a:p>
        </p:txBody>
      </p:sp>
      <p:pic>
        <p:nvPicPr>
          <p:cNvPr id="9" name="Picture 8"/>
          <p:cNvPicPr>
            <a:picLocks noChangeAspect="1"/>
          </p:cNvPicPr>
          <p:nvPr/>
        </p:nvPicPr>
        <p:blipFill rotWithShape="1">
          <a:blip r:embed="rId4"/>
          <a:srcRect l="10414" t="10129" r="32859" b="84631"/>
          <a:stretch/>
        </p:blipFill>
        <p:spPr>
          <a:xfrm>
            <a:off x="5694851" y="6107726"/>
            <a:ext cx="4206240" cy="292100"/>
          </a:xfrm>
          <a:prstGeom prst="rect">
            <a:avLst/>
          </a:prstGeom>
        </p:spPr>
      </p:pic>
    </p:spTree>
    <p:extLst>
      <p:ext uri="{BB962C8B-B14F-4D97-AF65-F5344CB8AC3E}">
        <p14:creationId xmlns:p14="http://schemas.microsoft.com/office/powerpoint/2010/main" val="1839926197"/>
      </p:ext>
    </p:extLst>
  </p:cSld>
  <p:clrMapOvr>
    <a:masterClrMapping/>
  </p:clrMapOvr>
  <p:transition>
    <p:fade/>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453350" y="2658330"/>
            <a:ext cx="6010953" cy="548346"/>
          </a:xfrm>
        </p:spPr>
        <p:txBody>
          <a:bodyPr/>
          <a:lstStyle/>
          <a:p>
            <a:r>
              <a:rPr lang="en-GB" dirty="0"/>
              <a:t>Impact of digital technology</a:t>
            </a:r>
          </a:p>
        </p:txBody>
      </p:sp>
    </p:spTree>
    <p:extLst>
      <p:ext uri="{BB962C8B-B14F-4D97-AF65-F5344CB8AC3E}">
        <p14:creationId xmlns:p14="http://schemas.microsoft.com/office/powerpoint/2010/main" val="2060330675"/>
      </p:ext>
    </p:extLst>
  </p:cSld>
  <p:clrMapOvr>
    <a:masterClrMapping/>
  </p:clrMapOvr>
  <p:transition>
    <p:fade/>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bwMode="gray">
          <a:xfrm>
            <a:off x="4559647" y="1616692"/>
            <a:ext cx="3384376" cy="4198306"/>
          </a:xfrm>
          <a:prstGeom prst="rect">
            <a:avLst/>
          </a:prstGeom>
          <a:solidFill>
            <a:srgbClr val="F57B29">
              <a:alpha val="3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44000" tIns="72000" rIns="144000" bIns="72000" numCol="1" spcCol="0" rtlCol="0" fromWordArt="0" anchor="ctr" anchorCtr="0" forceAA="0" compatLnSpc="1">
            <a:prstTxWarp prst="textNoShape">
              <a:avLst/>
            </a:prstTxWarp>
            <a:noAutofit/>
          </a:bodyPr>
          <a:lstStyle/>
          <a:p>
            <a:pPr algn="ctr" defTabSz="914400">
              <a:lnSpc>
                <a:spcPct val="110000"/>
              </a:lnSpc>
              <a:spcBef>
                <a:spcPts val="2400"/>
              </a:spcBef>
              <a:buClr>
                <a:srgbClr val="007681"/>
              </a:buClr>
            </a:pPr>
            <a:endParaRPr lang="en-GB" sz="2000" dirty="0">
              <a:solidFill>
                <a:prstClr val="white"/>
              </a:solidFill>
              <a:latin typeface="Segoe UI"/>
            </a:endParaRPr>
          </a:p>
        </p:txBody>
      </p:sp>
      <p:sp>
        <p:nvSpPr>
          <p:cNvPr id="2" name="Title 1"/>
          <p:cNvSpPr>
            <a:spLocks noGrp="1"/>
          </p:cNvSpPr>
          <p:nvPr>
            <p:ph type="title"/>
          </p:nvPr>
        </p:nvSpPr>
        <p:spPr>
          <a:xfrm>
            <a:off x="566646" y="549116"/>
            <a:ext cx="6009225" cy="511995"/>
          </a:xfrm>
          <a:solidFill>
            <a:srgbClr val="71B2C9"/>
          </a:solidFill>
        </p:spPr>
        <p:txBody>
          <a:bodyPr wrap="square" lIns="72000" tIns="36000" rIns="72000" bIns="0" rtlCol="0" anchor="b">
            <a:spAutoFit/>
          </a:bodyPr>
          <a:lstStyle/>
          <a:p>
            <a:r>
              <a:rPr lang="en-GB" sz="2800" dirty="0"/>
              <a:t>Impact of digital technology</a:t>
            </a:r>
          </a:p>
        </p:txBody>
      </p:sp>
      <p:sp>
        <p:nvSpPr>
          <p:cNvPr id="6" name="Text Placeholder 5"/>
          <p:cNvSpPr txBox="1">
            <a:spLocks/>
          </p:cNvSpPr>
          <p:nvPr/>
        </p:nvSpPr>
        <p:spPr>
          <a:xfrm>
            <a:off x="3049200" y="6361200"/>
            <a:ext cx="8207191" cy="739632"/>
          </a:xfrm>
          <a:prstGeom prst="rect">
            <a:avLst/>
          </a:prstGeom>
          <a:noFill/>
        </p:spPr>
        <p:txBody>
          <a:bodyPr vert="horz" lIns="0" tIns="0" rIns="0" bIns="0" rtlCol="0" anchor="b">
            <a:noAutofit/>
          </a:bodyPr>
          <a:lstStyle>
            <a:defPPr>
              <a:defRPr lang="en-US"/>
            </a:defPPr>
            <a:lvl1pPr indent="0">
              <a:lnSpc>
                <a:spcPct val="110000"/>
              </a:lnSpc>
              <a:spcBef>
                <a:spcPts val="600"/>
              </a:spcBef>
              <a:spcAft>
                <a:spcPts val="0"/>
              </a:spcAft>
              <a:buClr>
                <a:schemeClr val="bg2"/>
              </a:buClr>
              <a:buFontTx/>
              <a:buNone/>
              <a:defRPr sz="1000"/>
            </a:lvl1pPr>
            <a:lvl2pPr indent="0">
              <a:lnSpc>
                <a:spcPct val="110000"/>
              </a:lnSpc>
              <a:spcBef>
                <a:spcPts val="600"/>
              </a:spcBef>
              <a:spcAft>
                <a:spcPts val="600"/>
              </a:spcAft>
              <a:buClr>
                <a:schemeClr val="bg2"/>
              </a:buClr>
              <a:buFontTx/>
              <a:buNone/>
              <a:defRPr sz="2400"/>
            </a:lvl2pPr>
            <a:lvl3pPr marL="1051804" indent="0">
              <a:lnSpc>
                <a:spcPct val="110000"/>
              </a:lnSpc>
              <a:spcBef>
                <a:spcPts val="600"/>
              </a:spcBef>
              <a:spcAft>
                <a:spcPts val="600"/>
              </a:spcAft>
              <a:buClr>
                <a:schemeClr val="bg2"/>
              </a:buClr>
              <a:buFontTx/>
              <a:buNone/>
              <a:defRPr sz="2000"/>
            </a:lvl3pPr>
            <a:lvl4pPr marL="1577706" indent="0">
              <a:lnSpc>
                <a:spcPct val="110000"/>
              </a:lnSpc>
              <a:spcBef>
                <a:spcPts val="600"/>
              </a:spcBef>
              <a:spcAft>
                <a:spcPts val="600"/>
              </a:spcAft>
              <a:buClr>
                <a:schemeClr val="bg2"/>
              </a:buClr>
              <a:buFontTx/>
              <a:buNone/>
            </a:lvl4pPr>
            <a:lvl5pPr indent="0">
              <a:lnSpc>
                <a:spcPct val="110000"/>
              </a:lnSpc>
              <a:spcBef>
                <a:spcPts val="600"/>
              </a:spcBef>
              <a:spcAft>
                <a:spcPts val="600"/>
              </a:spcAft>
              <a:buClr>
                <a:schemeClr val="bg2"/>
              </a:buClr>
              <a:buFontTx/>
              <a:buNone/>
            </a:lvl5pPr>
            <a:lvl6pPr marL="2514600" indent="-228600">
              <a:spcBef>
                <a:spcPct val="20000"/>
              </a:spcBef>
              <a:buFont typeface="Arial" panose="020B0604020202020204" pitchFamily="34" charset="0"/>
              <a:buChar char="•"/>
              <a:defRPr sz="2000"/>
            </a:lvl6pPr>
            <a:lvl7pPr marL="2971800" indent="-228600">
              <a:spcBef>
                <a:spcPct val="20000"/>
              </a:spcBef>
              <a:buFont typeface="Arial" panose="020B0604020202020204" pitchFamily="34" charset="0"/>
              <a:buChar char="•"/>
              <a:defRPr sz="2000"/>
            </a:lvl7pPr>
            <a:lvl8pPr marL="3429000" indent="-228600">
              <a:spcBef>
                <a:spcPct val="20000"/>
              </a:spcBef>
              <a:buFont typeface="Arial" panose="020B0604020202020204" pitchFamily="34" charset="0"/>
              <a:buChar char="•"/>
              <a:defRPr sz="2000"/>
            </a:lvl8pPr>
            <a:lvl9pPr marL="3886200" indent="-228600">
              <a:spcBef>
                <a:spcPct val="20000"/>
              </a:spcBef>
              <a:buFont typeface="Arial" panose="020B0604020202020204" pitchFamily="34" charset="0"/>
              <a:buChar char="•"/>
              <a:defRPr sz="2000"/>
            </a:lvl9pPr>
          </a:lstStyle>
          <a:p>
            <a:r>
              <a:rPr lang="en-GB" dirty="0">
                <a:solidFill>
                  <a:schemeClr val="tx1">
                    <a:lumMod val="75000"/>
                    <a:lumOff val="25000"/>
                  </a:schemeClr>
                </a:solidFill>
              </a:rPr>
              <a:t>Survey question: </a:t>
            </a:r>
            <a:r>
              <a:rPr lang="en-GB" b="1" dirty="0">
                <a:solidFill>
                  <a:schemeClr val="tx1">
                    <a:lumMod val="75000"/>
                    <a:lumOff val="25000"/>
                  </a:schemeClr>
                </a:solidFill>
              </a:rPr>
              <a:t>With regard to the use of digital technology, please tell me to what extent you agree or disagree with each of the following statements:</a:t>
            </a:r>
          </a:p>
          <a:p>
            <a:r>
              <a:rPr lang="en-GB" dirty="0">
                <a:solidFill>
                  <a:schemeClr val="tx1">
                    <a:lumMod val="75000"/>
                    <a:lumOff val="25000"/>
                  </a:schemeClr>
                </a:solidFill>
              </a:rPr>
              <a:t>Base: all respondents (%), by country and country group</a:t>
            </a:r>
          </a:p>
        </p:txBody>
      </p:sp>
      <p:graphicFrame>
        <p:nvGraphicFramePr>
          <p:cNvPr id="12" name="Content Placeholder 6">
            <a:extLst>
              <a:ext uri="{FF2B5EF4-FFF2-40B4-BE49-F238E27FC236}">
                <a16:creationId xmlns:a16="http://schemas.microsoft.com/office/drawing/2014/main" id="{D4C22C7D-E20C-4AAF-B775-3D0713FA42C8}"/>
              </a:ext>
            </a:extLst>
          </p:cNvPr>
          <p:cNvGraphicFramePr>
            <a:graphicFrameLocks/>
          </p:cNvGraphicFramePr>
          <p:nvPr>
            <p:extLst>
              <p:ext uri="{D42A27DB-BD31-4B8C-83A1-F6EECF244321}">
                <p14:modId xmlns:p14="http://schemas.microsoft.com/office/powerpoint/2010/main" val="2268970915"/>
              </p:ext>
            </p:extLst>
          </p:nvPr>
        </p:nvGraphicFramePr>
        <p:xfrm>
          <a:off x="5220359" y="1570993"/>
          <a:ext cx="7157188" cy="471904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4" name="Content Placeholder 6">
            <a:extLst>
              <a:ext uri="{FF2B5EF4-FFF2-40B4-BE49-F238E27FC236}">
                <a16:creationId xmlns:a16="http://schemas.microsoft.com/office/drawing/2014/main" id="{2AB49880-BAC7-439F-8838-A6917C68B503}"/>
              </a:ext>
            </a:extLst>
          </p:cNvPr>
          <p:cNvGraphicFramePr>
            <a:graphicFrameLocks/>
          </p:cNvGraphicFramePr>
          <p:nvPr>
            <p:extLst>
              <p:ext uri="{D42A27DB-BD31-4B8C-83A1-F6EECF244321}">
                <p14:modId xmlns:p14="http://schemas.microsoft.com/office/powerpoint/2010/main" val="735404449"/>
              </p:ext>
            </p:extLst>
          </p:nvPr>
        </p:nvGraphicFramePr>
        <p:xfrm>
          <a:off x="566646" y="1563559"/>
          <a:ext cx="7233361" cy="5151421"/>
        </p:xfrm>
        <a:graphic>
          <a:graphicData uri="http://schemas.openxmlformats.org/drawingml/2006/chart">
            <c:chart xmlns:c="http://schemas.openxmlformats.org/drawingml/2006/chart" xmlns:r="http://schemas.openxmlformats.org/officeDocument/2006/relationships" r:id="rId3"/>
          </a:graphicData>
        </a:graphic>
      </p:graphicFrame>
      <p:pic>
        <p:nvPicPr>
          <p:cNvPr id="15" name="Picture 14">
            <a:extLst>
              <a:ext uri="{FF2B5EF4-FFF2-40B4-BE49-F238E27FC236}">
                <a16:creationId xmlns:a16="http://schemas.microsoft.com/office/drawing/2014/main" id="{D76E8661-3AFE-4FF2-8F4B-10A71A306600}"/>
              </a:ext>
            </a:extLst>
          </p:cNvPr>
          <p:cNvPicPr>
            <a:picLocks noChangeAspect="1"/>
          </p:cNvPicPr>
          <p:nvPr/>
        </p:nvPicPr>
        <p:blipFill rotWithShape="1">
          <a:blip r:embed="rId4"/>
          <a:srcRect t="91989" b="662"/>
          <a:stretch/>
        </p:blipFill>
        <p:spPr>
          <a:xfrm>
            <a:off x="3839567" y="5818515"/>
            <a:ext cx="8963540" cy="468000"/>
          </a:xfrm>
          <a:prstGeom prst="rect">
            <a:avLst/>
          </a:prstGeom>
        </p:spPr>
      </p:pic>
    </p:spTree>
    <p:extLst>
      <p:ext uri="{BB962C8B-B14F-4D97-AF65-F5344CB8AC3E}">
        <p14:creationId xmlns:p14="http://schemas.microsoft.com/office/powerpoint/2010/main" val="3361579803"/>
      </p:ext>
    </p:extLst>
  </p:cSld>
  <p:clrMapOvr>
    <a:masterClrMapping/>
  </p:clrMapOvr>
  <p:transition>
    <p:fade/>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453350" y="2633259"/>
            <a:ext cx="6370993" cy="598488"/>
          </a:xfrm>
        </p:spPr>
        <p:txBody>
          <a:bodyPr/>
          <a:lstStyle/>
          <a:p>
            <a:r>
              <a:rPr lang="en-GB" dirty="0"/>
              <a:t>Demographic profile of the samples</a:t>
            </a:r>
          </a:p>
        </p:txBody>
      </p:sp>
    </p:spTree>
    <p:extLst>
      <p:ext uri="{BB962C8B-B14F-4D97-AF65-F5344CB8AC3E}">
        <p14:creationId xmlns:p14="http://schemas.microsoft.com/office/powerpoint/2010/main" val="287553296"/>
      </p:ext>
    </p:extLst>
  </p:cSld>
  <p:clrMapOvr>
    <a:masterClrMapping/>
  </p:clrMapOvr>
  <p:transition>
    <p:fade/>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txBox="1">
            <a:spLocks/>
          </p:cNvSpPr>
          <p:nvPr/>
        </p:nvSpPr>
        <p:spPr>
          <a:xfrm>
            <a:off x="2651151" y="6539768"/>
            <a:ext cx="8619168" cy="739632"/>
          </a:xfrm>
          <a:prstGeom prst="rect">
            <a:avLst/>
          </a:prstGeom>
          <a:noFill/>
        </p:spPr>
        <p:txBody>
          <a:bodyPr vert="horz" lIns="0" tIns="0" rIns="0" bIns="0" rtlCol="0" anchor="b">
            <a:noAutofit/>
          </a:bodyPr>
          <a:lstStyle>
            <a:defPPr>
              <a:defRPr lang="en-US"/>
            </a:defPPr>
            <a:lvl1pPr indent="0">
              <a:lnSpc>
                <a:spcPct val="110000"/>
              </a:lnSpc>
              <a:spcBef>
                <a:spcPts val="600"/>
              </a:spcBef>
              <a:spcAft>
                <a:spcPts val="0"/>
              </a:spcAft>
              <a:buClr>
                <a:schemeClr val="bg2"/>
              </a:buClr>
              <a:buFontTx/>
              <a:buNone/>
              <a:defRPr sz="1000"/>
            </a:lvl1pPr>
            <a:lvl2pPr indent="0">
              <a:lnSpc>
                <a:spcPct val="110000"/>
              </a:lnSpc>
              <a:spcBef>
                <a:spcPts val="600"/>
              </a:spcBef>
              <a:spcAft>
                <a:spcPts val="600"/>
              </a:spcAft>
              <a:buClr>
                <a:schemeClr val="bg2"/>
              </a:buClr>
              <a:buFontTx/>
              <a:buNone/>
              <a:defRPr sz="2400"/>
            </a:lvl2pPr>
            <a:lvl3pPr marL="1051804" indent="0">
              <a:lnSpc>
                <a:spcPct val="110000"/>
              </a:lnSpc>
              <a:spcBef>
                <a:spcPts val="600"/>
              </a:spcBef>
              <a:spcAft>
                <a:spcPts val="600"/>
              </a:spcAft>
              <a:buClr>
                <a:schemeClr val="bg2"/>
              </a:buClr>
              <a:buFontTx/>
              <a:buNone/>
              <a:defRPr sz="2000"/>
            </a:lvl3pPr>
            <a:lvl4pPr marL="1577706" indent="0">
              <a:lnSpc>
                <a:spcPct val="110000"/>
              </a:lnSpc>
              <a:spcBef>
                <a:spcPts val="600"/>
              </a:spcBef>
              <a:spcAft>
                <a:spcPts val="600"/>
              </a:spcAft>
              <a:buClr>
                <a:schemeClr val="bg2"/>
              </a:buClr>
              <a:buFontTx/>
              <a:buNone/>
            </a:lvl4pPr>
            <a:lvl5pPr indent="0">
              <a:lnSpc>
                <a:spcPct val="110000"/>
              </a:lnSpc>
              <a:spcBef>
                <a:spcPts val="600"/>
              </a:spcBef>
              <a:spcAft>
                <a:spcPts val="600"/>
              </a:spcAft>
              <a:buClr>
                <a:schemeClr val="bg2"/>
              </a:buClr>
              <a:buFontTx/>
              <a:buNone/>
            </a:lvl5pPr>
            <a:lvl6pPr marL="2514600" indent="-228600">
              <a:spcBef>
                <a:spcPct val="20000"/>
              </a:spcBef>
              <a:buFont typeface="Arial" panose="020B0604020202020204" pitchFamily="34" charset="0"/>
              <a:buChar char="•"/>
              <a:defRPr sz="2000"/>
            </a:lvl6pPr>
            <a:lvl7pPr marL="2971800" indent="-228600">
              <a:spcBef>
                <a:spcPct val="20000"/>
              </a:spcBef>
              <a:buFont typeface="Arial" panose="020B0604020202020204" pitchFamily="34" charset="0"/>
              <a:buChar char="•"/>
              <a:defRPr sz="2000"/>
            </a:lvl7pPr>
            <a:lvl8pPr marL="3429000" indent="-228600">
              <a:spcBef>
                <a:spcPct val="20000"/>
              </a:spcBef>
              <a:buFont typeface="Arial" panose="020B0604020202020204" pitchFamily="34" charset="0"/>
              <a:buChar char="•"/>
              <a:defRPr sz="2000"/>
            </a:lvl8pPr>
            <a:lvl9pPr marL="3886200" indent="-228600">
              <a:spcBef>
                <a:spcPct val="20000"/>
              </a:spcBef>
              <a:buFont typeface="Arial" panose="020B0604020202020204" pitchFamily="34" charset="0"/>
              <a:buChar char="•"/>
              <a:defRPr sz="2000"/>
            </a:lvl9pPr>
          </a:lstStyle>
          <a:p>
            <a:r>
              <a:rPr lang="en-GB" dirty="0">
                <a:solidFill>
                  <a:schemeClr val="tx1">
                    <a:lumMod val="75000"/>
                    <a:lumOff val="25000"/>
                  </a:schemeClr>
                </a:solidFill>
              </a:rPr>
              <a:t>This table compares the sample profiles (after weighting) by country and country group. A post-stratification weight was applied that corrects for imbalances in the samples with respect to gender, age and activity status. The base for religion in SEM countries is 4,718 as this was not asked in Jordan</a:t>
            </a:r>
          </a:p>
        </p:txBody>
      </p:sp>
      <p:graphicFrame>
        <p:nvGraphicFramePr>
          <p:cNvPr id="4" name="Content Placeholder 4"/>
          <p:cNvGraphicFramePr>
            <a:graphicFrameLocks noGrp="1"/>
          </p:cNvGraphicFramePr>
          <p:nvPr>
            <p:ph sz="quarter" idx="4294967295"/>
            <p:extLst>
              <p:ext uri="{D42A27DB-BD31-4B8C-83A1-F6EECF244321}">
                <p14:modId xmlns:p14="http://schemas.microsoft.com/office/powerpoint/2010/main" val="1562883129"/>
              </p:ext>
            </p:extLst>
          </p:nvPr>
        </p:nvGraphicFramePr>
        <p:xfrm>
          <a:off x="2111375" y="199664"/>
          <a:ext cx="9217023" cy="6709920"/>
        </p:xfrm>
        <a:graphic>
          <a:graphicData uri="http://schemas.openxmlformats.org/drawingml/2006/table">
            <a:tbl>
              <a:tblPr firstRow="1" bandRow="1">
                <a:tableStyleId>{5C22544A-7EE6-4342-B048-85BDC9FD1C3A}</a:tableStyleId>
              </a:tblPr>
              <a:tblGrid>
                <a:gridCol w="1374581">
                  <a:extLst>
                    <a:ext uri="{9D8B030D-6E8A-4147-A177-3AD203B41FA5}">
                      <a16:colId xmlns:a16="http://schemas.microsoft.com/office/drawing/2014/main" val="20000"/>
                    </a:ext>
                  </a:extLst>
                </a:gridCol>
                <a:gridCol w="2547430">
                  <a:extLst>
                    <a:ext uri="{9D8B030D-6E8A-4147-A177-3AD203B41FA5}">
                      <a16:colId xmlns:a16="http://schemas.microsoft.com/office/drawing/2014/main" val="20001"/>
                    </a:ext>
                  </a:extLst>
                </a:gridCol>
                <a:gridCol w="1765004">
                  <a:extLst>
                    <a:ext uri="{9D8B030D-6E8A-4147-A177-3AD203B41FA5}">
                      <a16:colId xmlns:a16="http://schemas.microsoft.com/office/drawing/2014/main" val="4171358075"/>
                    </a:ext>
                  </a:extLst>
                </a:gridCol>
                <a:gridCol w="1765004">
                  <a:extLst>
                    <a:ext uri="{9D8B030D-6E8A-4147-A177-3AD203B41FA5}">
                      <a16:colId xmlns:a16="http://schemas.microsoft.com/office/drawing/2014/main" val="1244863659"/>
                    </a:ext>
                  </a:extLst>
                </a:gridCol>
                <a:gridCol w="1765004">
                  <a:extLst>
                    <a:ext uri="{9D8B030D-6E8A-4147-A177-3AD203B41FA5}">
                      <a16:colId xmlns:a16="http://schemas.microsoft.com/office/drawing/2014/main" val="2774390870"/>
                    </a:ext>
                  </a:extLst>
                </a:gridCol>
              </a:tblGrid>
              <a:tr h="576000">
                <a:tc>
                  <a:txBody>
                    <a:bodyPr/>
                    <a:lstStyle/>
                    <a:p>
                      <a:pPr marL="0" algn="r" rtl="0" eaLnBrk="1" fontAlgn="t" latinLnBrk="0" hangingPunct="1">
                        <a:spcBef>
                          <a:spcPts val="0"/>
                        </a:spcBef>
                        <a:spcAft>
                          <a:spcPts val="0"/>
                        </a:spcAft>
                      </a:pPr>
                      <a:endParaRPr lang="en-GB" sz="1400" b="0" i="0" u="none" strike="noStrike" dirty="0">
                        <a:solidFill>
                          <a:schemeClr val="tx1">
                            <a:lumMod val="85000"/>
                            <a:lumOff val="15000"/>
                          </a:schemeClr>
                        </a:solidFill>
                        <a:effectLst/>
                        <a:latin typeface="Segoe UI Light" panose="020B0502040204020203" pitchFamily="34" charset="0"/>
                        <a:ea typeface="Segoe UI" panose="020B0502040204020203" pitchFamily="34" charset="0"/>
                        <a:cs typeface="Segoe UI" panose="020B0502040204020203" pitchFamily="34" charset="0"/>
                      </a:endParaRPr>
                    </a:p>
                  </a:txBody>
                  <a:tcPr marL="72000" marR="72000" marT="108000" marB="108000" anchor="ctr">
                    <a:lnL w="12700" cmpd="sng">
                      <a:noFill/>
                    </a:lnL>
                    <a:lnR w="12700" cap="flat" cmpd="sng" algn="ctr">
                      <a:noFill/>
                      <a:prstDash val="solid"/>
                      <a:round/>
                      <a:headEnd type="none" w="med" len="med"/>
                      <a:tailEnd type="none" w="med" len="med"/>
                    </a:lnR>
                    <a:lnT w="12700" cmpd="sng">
                      <a:noFill/>
                    </a:lnT>
                    <a:lnB w="5715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rtl="0" eaLnBrk="1" fontAlgn="ctr" latinLnBrk="0" hangingPunct="1">
                        <a:spcBef>
                          <a:spcPts val="0"/>
                        </a:spcBef>
                        <a:spcAft>
                          <a:spcPts val="0"/>
                        </a:spcAft>
                      </a:pPr>
                      <a:endParaRPr lang="en-GB" sz="1400" b="1" i="0" u="none" strike="noStrike" dirty="0">
                        <a:solidFill>
                          <a:srgbClr val="F57B29"/>
                        </a:solidFill>
                        <a:effectLst/>
                        <a:latin typeface="Segoe UI" panose="020B0502040204020203" pitchFamily="34" charset="0"/>
                        <a:ea typeface="Segoe UI" panose="020B0502040204020203" pitchFamily="34" charset="0"/>
                        <a:cs typeface="Segoe UI" panose="020B0502040204020203" pitchFamily="34" charset="0"/>
                      </a:endParaRPr>
                    </a:p>
                  </a:txBody>
                  <a:tcPr marL="72000" marR="72000" marT="108000" marB="36000" anchor="ctr">
                    <a:lnL w="12700" cap="flat" cmpd="sng" algn="ctr">
                      <a:noFill/>
                      <a:prstDash val="solid"/>
                      <a:round/>
                      <a:headEnd type="none" w="med" len="med"/>
                      <a:tailEnd type="none" w="med" len="med"/>
                    </a:lnL>
                    <a:lnR w="9525" cap="flat" cmpd="sng" algn="ctr">
                      <a:noFill/>
                      <a:prstDash val="sysDash"/>
                      <a:round/>
                      <a:headEnd type="none" w="med" len="med"/>
                      <a:tailEnd type="none" w="med" len="med"/>
                    </a:lnR>
                    <a:lnT w="12700" cmpd="sng">
                      <a:noFill/>
                    </a:lnT>
                    <a:lnB w="5715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1051802" rtl="0" eaLnBrk="1" fontAlgn="ctr" latinLnBrk="0" hangingPunct="1">
                        <a:spcBef>
                          <a:spcPts val="0"/>
                        </a:spcBef>
                        <a:spcAft>
                          <a:spcPts val="0"/>
                        </a:spcAft>
                      </a:pPr>
                      <a:r>
                        <a:rPr lang="en-GB" sz="1400" b="1" u="none" strike="noStrike" kern="1200" dirty="0">
                          <a:solidFill>
                            <a:srgbClr val="F57B29"/>
                          </a:solidFill>
                          <a:effectLst/>
                          <a:latin typeface="Segoe UI" panose="020B0502040204020203" pitchFamily="34" charset="0"/>
                          <a:ea typeface="Segoe UI" panose="020B0502040204020203" pitchFamily="34" charset="0"/>
                          <a:cs typeface="Segoe UI" panose="020B0502040204020203" pitchFamily="34" charset="0"/>
                        </a:rPr>
                        <a:t>Croatia </a:t>
                      </a:r>
                    </a:p>
                    <a:p>
                      <a:pPr marL="0" algn="ctr" defTabSz="1051802" rtl="0" eaLnBrk="1" fontAlgn="ctr" latinLnBrk="0" hangingPunct="1">
                        <a:spcBef>
                          <a:spcPts val="0"/>
                        </a:spcBef>
                        <a:spcAft>
                          <a:spcPts val="0"/>
                        </a:spcAft>
                      </a:pPr>
                      <a:r>
                        <a:rPr lang="en-GB" sz="1400" b="1" u="none" strike="noStrike" kern="1200" dirty="0">
                          <a:solidFill>
                            <a:srgbClr val="F57B29"/>
                          </a:solidFill>
                          <a:effectLst/>
                          <a:latin typeface="Segoe UI" panose="020B0502040204020203" pitchFamily="34" charset="0"/>
                          <a:ea typeface="Segoe UI" panose="020B0502040204020203" pitchFamily="34" charset="0"/>
                          <a:cs typeface="Segoe UI" panose="020B0502040204020203" pitchFamily="34" charset="0"/>
                        </a:rPr>
                        <a:t>(n=1,004)</a:t>
                      </a:r>
                    </a:p>
                  </a:txBody>
                  <a:tcPr marL="9525" marR="9525" marT="9525" marB="0" anchor="ctr">
                    <a:lnL w="9525" cap="flat" cmpd="sng" algn="ctr">
                      <a:noFill/>
                      <a:prstDash val="sysDash"/>
                      <a:round/>
                      <a:headEnd type="none" w="med" len="med"/>
                      <a:tailEnd type="none" w="med" len="med"/>
                    </a:lnL>
                    <a:lnR w="9525" cap="flat" cmpd="sng" algn="ctr">
                      <a:noFill/>
                      <a:prstDash val="sysDash"/>
                      <a:round/>
                      <a:headEnd type="none" w="med" len="med"/>
                      <a:tailEnd type="none" w="med" len="med"/>
                    </a:lnR>
                    <a:lnT w="12700" cmpd="sng">
                      <a:noFill/>
                    </a:lnT>
                    <a:lnB w="5715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1051802" rtl="0" eaLnBrk="1" fontAlgn="ctr" latinLnBrk="0" hangingPunct="1">
                        <a:spcBef>
                          <a:spcPts val="0"/>
                        </a:spcBef>
                        <a:spcAft>
                          <a:spcPts val="0"/>
                        </a:spcAft>
                      </a:pPr>
                      <a:r>
                        <a:rPr lang="en-GB" sz="1400" b="1" u="none" strike="noStrike" kern="1200" dirty="0">
                          <a:solidFill>
                            <a:srgbClr val="F57B29"/>
                          </a:solidFill>
                          <a:effectLst/>
                          <a:latin typeface="Segoe UI" panose="020B0502040204020203" pitchFamily="34" charset="0"/>
                          <a:ea typeface="Segoe UI" panose="020B0502040204020203" pitchFamily="34" charset="0"/>
                          <a:cs typeface="Segoe UI" panose="020B0502040204020203" pitchFamily="34" charset="0"/>
                        </a:rPr>
                        <a:t>European</a:t>
                      </a:r>
                      <a:r>
                        <a:rPr lang="en-GB" sz="1400" b="1" u="none" strike="noStrike" kern="1200" baseline="0" dirty="0">
                          <a:solidFill>
                            <a:srgbClr val="F57B29"/>
                          </a:solidFill>
                          <a:effectLst/>
                          <a:latin typeface="Segoe UI" panose="020B0502040204020203" pitchFamily="34" charset="0"/>
                          <a:ea typeface="Segoe UI" panose="020B0502040204020203" pitchFamily="34" charset="0"/>
                          <a:cs typeface="Segoe UI" panose="020B0502040204020203" pitchFamily="34" charset="0"/>
                        </a:rPr>
                        <a:t> countries (n=8,171)</a:t>
                      </a:r>
                      <a:endParaRPr lang="en-GB" sz="1400" b="1" u="none" strike="noStrike" kern="1200" dirty="0">
                        <a:solidFill>
                          <a:srgbClr val="F57B29"/>
                        </a:solidFill>
                        <a:effectLst/>
                        <a:latin typeface="Segoe UI" panose="020B0502040204020203" pitchFamily="34" charset="0"/>
                        <a:ea typeface="Segoe UI" panose="020B0502040204020203" pitchFamily="34" charset="0"/>
                        <a:cs typeface="Segoe UI" panose="020B0502040204020203" pitchFamily="34" charset="0"/>
                      </a:endParaRPr>
                    </a:p>
                  </a:txBody>
                  <a:tcPr marL="9525" marR="9525" marT="9525" marB="0" anchor="ctr">
                    <a:lnL w="9525" cap="flat" cmpd="sng" algn="ctr">
                      <a:noFill/>
                      <a:prstDash val="sysDash"/>
                      <a:round/>
                      <a:headEnd type="none" w="med" len="med"/>
                      <a:tailEnd type="none" w="med" len="med"/>
                    </a:lnL>
                    <a:lnR w="9525" cap="flat" cmpd="sng" algn="ctr">
                      <a:noFill/>
                      <a:prstDash val="sysDash"/>
                      <a:round/>
                      <a:headEnd type="none" w="med" len="med"/>
                      <a:tailEnd type="none" w="med" len="med"/>
                    </a:lnR>
                    <a:lnT w="12700" cmpd="sng">
                      <a:noFill/>
                    </a:lnT>
                    <a:lnB w="5715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1051802" rtl="0" eaLnBrk="1" fontAlgn="ctr" latinLnBrk="0" hangingPunct="1">
                        <a:spcBef>
                          <a:spcPts val="0"/>
                        </a:spcBef>
                        <a:spcAft>
                          <a:spcPts val="0"/>
                        </a:spcAft>
                      </a:pPr>
                      <a:r>
                        <a:rPr lang="en-GB" sz="1400" b="1" u="none" strike="noStrike" kern="1200" dirty="0">
                          <a:solidFill>
                            <a:srgbClr val="F57B29"/>
                          </a:solidFill>
                          <a:effectLst/>
                          <a:latin typeface="Segoe UI" panose="020B0502040204020203" pitchFamily="34" charset="0"/>
                          <a:ea typeface="Segoe UI" panose="020B0502040204020203" pitchFamily="34" charset="0"/>
                          <a:cs typeface="Segoe UI" panose="020B0502040204020203" pitchFamily="34" charset="0"/>
                        </a:rPr>
                        <a:t>SEM countries (n=5,093)</a:t>
                      </a:r>
                    </a:p>
                  </a:txBody>
                  <a:tcPr marL="9525" marR="9525" marT="9525" marB="0" anchor="ctr">
                    <a:lnL w="9525" cap="flat" cmpd="sng" algn="ctr">
                      <a:noFill/>
                      <a:prstDash val="sysDash"/>
                      <a:round/>
                      <a:headEnd type="none" w="med" len="med"/>
                      <a:tailEnd type="none" w="med" len="med"/>
                    </a:lnL>
                    <a:lnR w="9525" cap="flat" cmpd="sng" algn="ctr">
                      <a:noFill/>
                      <a:prstDash val="sysDash"/>
                      <a:round/>
                      <a:headEnd type="none" w="med" len="med"/>
                      <a:tailEnd type="none" w="med" len="med"/>
                    </a:lnR>
                    <a:lnT w="12700" cmpd="sng">
                      <a:noFill/>
                    </a:lnT>
                    <a:lnB w="5715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234000">
                <a:tc rowSpan="3">
                  <a:txBody>
                    <a:bodyPr/>
                    <a:lstStyle/>
                    <a:p>
                      <a:pPr marL="0" algn="l" rtl="0" eaLnBrk="1" fontAlgn="ctr" latinLnBrk="0" hangingPunct="1">
                        <a:spcBef>
                          <a:spcPts val="200"/>
                        </a:spcBef>
                        <a:spcAft>
                          <a:spcPts val="200"/>
                        </a:spcAft>
                      </a:pPr>
                      <a:r>
                        <a:rPr lang="en-GB" sz="1400" b="1" u="none" strike="noStrike" kern="1200" dirty="0">
                          <a:solidFill>
                            <a:schemeClr val="tx1"/>
                          </a:solidFill>
                          <a:effectLst/>
                          <a:latin typeface="Segoe UI" panose="020B0502040204020203" pitchFamily="34" charset="0"/>
                          <a:ea typeface="Segoe UI" panose="020B0502040204020203" pitchFamily="34" charset="0"/>
                          <a:cs typeface="Segoe UI" panose="020B0502040204020203" pitchFamily="34" charset="0"/>
                        </a:rPr>
                        <a:t>Gender</a:t>
                      </a:r>
                    </a:p>
                  </a:txBody>
                  <a:tcPr marL="72000" marR="72000" marT="36000" marB="36000" anchor="ctr">
                    <a:lnL w="12700" cmpd="sng">
                      <a:noFill/>
                    </a:lnL>
                    <a:lnR w="12700" cap="flat" cmpd="sng" algn="ctr">
                      <a:noFill/>
                      <a:prstDash val="solid"/>
                      <a:round/>
                      <a:headEnd type="none" w="med" len="med"/>
                      <a:tailEnd type="none" w="med" len="med"/>
                    </a:lnR>
                    <a:lnT w="57150" cap="flat" cmpd="sng" algn="ctr">
                      <a:solidFill>
                        <a:schemeClr val="bg2"/>
                      </a:solidFill>
                      <a:prstDash val="solid"/>
                      <a:round/>
                      <a:headEnd type="none" w="med" len="med"/>
                      <a:tailEnd type="none" w="med" len="med"/>
                    </a:lnT>
                    <a:lnB w="1905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l" rtl="0" eaLnBrk="1" fontAlgn="ctr" latinLnBrk="0" hangingPunct="1">
                        <a:spcBef>
                          <a:spcPts val="0"/>
                        </a:spcBef>
                        <a:spcAft>
                          <a:spcPts val="0"/>
                        </a:spcAft>
                      </a:pPr>
                      <a:r>
                        <a:rPr lang="en-GB" sz="1400" u="none" strike="noStrike" kern="1200" dirty="0">
                          <a:effectLst/>
                          <a:latin typeface="Segoe UI Light" panose="020B0502040204020203" pitchFamily="34" charset="0"/>
                        </a:rPr>
                        <a:t>Men</a:t>
                      </a:r>
                    </a:p>
                  </a:txBody>
                  <a:tcPr marL="72000" marR="72000" marT="36000" marB="36000" anchor="ctr">
                    <a:lnL w="12700" cap="flat" cmpd="sng" algn="ctr">
                      <a:noFill/>
                      <a:prstDash val="solid"/>
                      <a:round/>
                      <a:headEnd type="none" w="med" len="med"/>
                      <a:tailEnd type="none" w="med" len="med"/>
                    </a:lnL>
                    <a:lnR w="9525" cap="flat" cmpd="sng" algn="ctr">
                      <a:noFill/>
                      <a:prstDash val="sysDash"/>
                      <a:round/>
                      <a:headEnd type="none" w="med" len="med"/>
                      <a:tailEnd type="none" w="med" len="med"/>
                    </a:lnR>
                    <a:lnT w="57150" cap="flat" cmpd="sng" algn="ctr">
                      <a:solidFill>
                        <a:schemeClr val="bg2"/>
                      </a:solid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1051802" rtl="0" eaLnBrk="1" fontAlgn="ctr" latinLnBrk="0" hangingPunct="1"/>
                      <a:r>
                        <a:rPr lang="en-GB" sz="1400" b="0" i="0" u="none" strike="noStrike" kern="1200" dirty="0">
                          <a:solidFill>
                            <a:srgbClr val="000000"/>
                          </a:solidFill>
                          <a:effectLst/>
                          <a:latin typeface="Segoe UI Light" panose="020B0502040204020203" pitchFamily="34" charset="0"/>
                          <a:ea typeface="+mn-ea"/>
                          <a:cs typeface="+mn-cs"/>
                        </a:rPr>
                        <a:t>47%</a:t>
                      </a:r>
                    </a:p>
                  </a:txBody>
                  <a:tcPr marL="9525" marR="9525" marT="9525" marB="0" anchor="ctr">
                    <a:lnL w="9525" cap="flat" cmpd="sng" algn="ctr">
                      <a:noFill/>
                      <a:prstDash val="sysDash"/>
                      <a:round/>
                      <a:headEnd type="none" w="med" len="med"/>
                      <a:tailEnd type="none" w="med" len="med"/>
                    </a:lnL>
                    <a:lnR w="9525" cap="flat" cmpd="sng" algn="ctr">
                      <a:noFill/>
                      <a:prstDash val="sysDash"/>
                      <a:round/>
                      <a:headEnd type="none" w="med" len="med"/>
                      <a:tailEnd type="none" w="med" len="med"/>
                    </a:lnR>
                    <a:lnT w="57150" cap="flat" cmpd="sng" algn="ctr">
                      <a:solidFill>
                        <a:schemeClr val="bg2"/>
                      </a:solid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1051802" rtl="0" eaLnBrk="1" fontAlgn="ctr" latinLnBrk="0" hangingPunct="1"/>
                      <a:r>
                        <a:rPr lang="en-GB" sz="1400" b="0" i="0" u="none" strike="noStrike" kern="1200" dirty="0">
                          <a:solidFill>
                            <a:srgbClr val="000000"/>
                          </a:solidFill>
                          <a:effectLst/>
                          <a:latin typeface="Segoe UI Light" panose="020B0502040204020203" pitchFamily="34" charset="0"/>
                          <a:ea typeface="+mn-ea"/>
                          <a:cs typeface="+mn-cs"/>
                        </a:rPr>
                        <a:t>48%</a:t>
                      </a:r>
                    </a:p>
                  </a:txBody>
                  <a:tcPr marL="9525" marR="9525" marT="9525" marB="0" anchor="ctr">
                    <a:lnL w="9525" cap="flat" cmpd="sng" algn="ctr">
                      <a:noFill/>
                      <a:prstDash val="sysDash"/>
                      <a:round/>
                      <a:headEnd type="none" w="med" len="med"/>
                      <a:tailEnd type="none" w="med" len="med"/>
                    </a:lnL>
                    <a:lnR w="9525" cap="flat" cmpd="sng" algn="ctr">
                      <a:noFill/>
                      <a:prstDash val="sysDash"/>
                      <a:round/>
                      <a:headEnd type="none" w="med" len="med"/>
                      <a:tailEnd type="none" w="med" len="med"/>
                    </a:lnR>
                    <a:lnT w="57150" cap="flat" cmpd="sng" algn="ctr">
                      <a:solidFill>
                        <a:schemeClr val="bg2"/>
                      </a:solid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1051802" rtl="0" eaLnBrk="1" fontAlgn="ctr" latinLnBrk="0" hangingPunct="1"/>
                      <a:r>
                        <a:rPr lang="en-GB" sz="1400" b="0" i="0" u="none" strike="noStrike" kern="1200" dirty="0">
                          <a:solidFill>
                            <a:srgbClr val="000000"/>
                          </a:solidFill>
                          <a:effectLst/>
                          <a:latin typeface="Segoe UI Light" panose="020B0502040204020203" pitchFamily="34" charset="0"/>
                          <a:ea typeface="+mn-ea"/>
                          <a:cs typeface="+mn-cs"/>
                        </a:rPr>
                        <a:t>51%</a:t>
                      </a:r>
                    </a:p>
                  </a:txBody>
                  <a:tcPr marL="9525" marR="9525" marT="9525" marB="0" anchor="ctr">
                    <a:lnL w="9525" cap="flat" cmpd="sng" algn="ctr">
                      <a:noFill/>
                      <a:prstDash val="sysDash"/>
                      <a:round/>
                      <a:headEnd type="none" w="med" len="med"/>
                      <a:tailEnd type="none" w="med" len="med"/>
                    </a:lnL>
                    <a:lnR w="9525" cap="flat" cmpd="sng" algn="ctr">
                      <a:noFill/>
                      <a:prstDash val="sysDash"/>
                      <a:round/>
                      <a:headEnd type="none" w="med" len="med"/>
                      <a:tailEnd type="none" w="med" len="med"/>
                    </a:lnR>
                    <a:lnT w="57150" cap="flat" cmpd="sng" algn="ctr">
                      <a:solidFill>
                        <a:schemeClr val="bg2"/>
                      </a:solid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234000">
                <a:tc vMerge="1">
                  <a:txBody>
                    <a:bodyPr/>
                    <a:lstStyle/>
                    <a:p>
                      <a:endParaRPr lang="en-GB"/>
                    </a:p>
                  </a:txBody>
                  <a:tcPr>
                    <a:lnT w="19050" cap="flat" cmpd="sng" algn="ctr">
                      <a:solidFill>
                        <a:schemeClr val="bg2"/>
                      </a:solidFill>
                      <a:prstDash val="solid"/>
                      <a:round/>
                      <a:headEnd type="none" w="med" len="med"/>
                      <a:tailEnd type="none" w="med" len="med"/>
                    </a:lnT>
                  </a:tcPr>
                </a:tc>
                <a:tc>
                  <a:txBody>
                    <a:bodyPr/>
                    <a:lstStyle/>
                    <a:p>
                      <a:pPr marL="0" marR="0" indent="0" algn="l" defTabSz="1051802" rtl="0" eaLnBrk="1" fontAlgn="ctr" latinLnBrk="0" hangingPunct="1">
                        <a:lnSpc>
                          <a:spcPct val="100000"/>
                        </a:lnSpc>
                        <a:spcBef>
                          <a:spcPts val="0"/>
                        </a:spcBef>
                        <a:spcAft>
                          <a:spcPts val="0"/>
                        </a:spcAft>
                        <a:buClrTx/>
                        <a:buSzTx/>
                        <a:buFontTx/>
                        <a:buNone/>
                        <a:tabLst/>
                        <a:defRPr/>
                      </a:pPr>
                      <a:r>
                        <a:rPr lang="en-GB" sz="1400" b="0" i="0" u="none" strike="noStrike" kern="1200" dirty="0">
                          <a:solidFill>
                            <a:schemeClr val="tx1"/>
                          </a:solidFill>
                          <a:effectLst/>
                          <a:latin typeface="Segoe UI Light" panose="020B0502040204020203" pitchFamily="34" charset="0"/>
                          <a:ea typeface="Segoe UI" panose="020B0502040204020203" pitchFamily="34" charset="0"/>
                          <a:cs typeface="Segoe UI" panose="020B0502040204020203" pitchFamily="34" charset="0"/>
                        </a:rPr>
                        <a:t>Women</a:t>
                      </a:r>
                      <a:endParaRPr lang="en-GB" sz="1400" b="0" i="0" u="none" strike="noStrike" dirty="0">
                        <a:solidFill>
                          <a:schemeClr val="tx1"/>
                        </a:solidFill>
                        <a:effectLst/>
                        <a:latin typeface="Segoe UI Light" panose="020B0502040204020203" pitchFamily="34" charset="0"/>
                        <a:ea typeface="Segoe UI" panose="020B0502040204020203" pitchFamily="34" charset="0"/>
                        <a:cs typeface="Segoe UI" panose="020B0502040204020203" pitchFamily="34" charset="0"/>
                      </a:endParaRPr>
                    </a:p>
                  </a:txBody>
                  <a:tcPr marL="72000" marR="72000" marT="36000" marB="36000" anchor="ctr">
                    <a:lnR w="9525" cap="flat" cmpd="sng" algn="ctr">
                      <a:noFill/>
                      <a:prstDash val="sysDash"/>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1051802" rtl="0" eaLnBrk="1" fontAlgn="ctr" latinLnBrk="0" hangingPunct="1"/>
                      <a:r>
                        <a:rPr lang="en-GB" sz="1400" b="0" i="0" u="none" strike="noStrike" kern="1200" dirty="0">
                          <a:solidFill>
                            <a:srgbClr val="000000"/>
                          </a:solidFill>
                          <a:effectLst/>
                          <a:latin typeface="Segoe UI Light" panose="020B0502040204020203" pitchFamily="34" charset="0"/>
                          <a:ea typeface="+mn-ea"/>
                          <a:cs typeface="+mn-cs"/>
                        </a:rPr>
                        <a:t>53%</a:t>
                      </a:r>
                    </a:p>
                  </a:txBody>
                  <a:tcPr marL="9525" marR="9525" marT="9525" marB="0" anchor="ctr">
                    <a:lnL w="9525" cap="flat" cmpd="sng" algn="ctr">
                      <a:noFill/>
                      <a:prstDash val="sysDash"/>
                      <a:round/>
                      <a:headEnd type="none" w="med" len="med"/>
                      <a:tailEnd type="none" w="med" len="med"/>
                    </a:lnL>
                    <a:lnR w="9525" cap="flat" cmpd="sng" algn="ctr">
                      <a:noFill/>
                      <a:prstDash val="sysDash"/>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1051802" rtl="0" eaLnBrk="1" fontAlgn="ctr" latinLnBrk="0" hangingPunct="1"/>
                      <a:r>
                        <a:rPr lang="en-GB" sz="1400" b="0" i="0" u="none" strike="noStrike" kern="1200" dirty="0">
                          <a:solidFill>
                            <a:srgbClr val="000000"/>
                          </a:solidFill>
                          <a:effectLst/>
                          <a:latin typeface="Segoe UI Light" panose="020B0502040204020203" pitchFamily="34" charset="0"/>
                          <a:ea typeface="+mn-ea"/>
                          <a:cs typeface="+mn-cs"/>
                        </a:rPr>
                        <a:t>51%</a:t>
                      </a:r>
                    </a:p>
                  </a:txBody>
                  <a:tcPr marL="9525" marR="9525" marT="9525" marB="0" anchor="ctr">
                    <a:lnL w="9525" cap="flat" cmpd="sng" algn="ctr">
                      <a:noFill/>
                      <a:prstDash val="sysDash"/>
                      <a:round/>
                      <a:headEnd type="none" w="med" len="med"/>
                      <a:tailEnd type="none" w="med" len="med"/>
                    </a:lnL>
                    <a:lnR w="9525" cap="flat" cmpd="sng" algn="ctr">
                      <a:noFill/>
                      <a:prstDash val="sysDash"/>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1051802" rtl="0" eaLnBrk="1" fontAlgn="ctr" latinLnBrk="0" hangingPunct="1"/>
                      <a:r>
                        <a:rPr lang="en-GB" sz="1400" b="0" i="0" u="none" strike="noStrike" kern="1200" dirty="0">
                          <a:solidFill>
                            <a:srgbClr val="000000"/>
                          </a:solidFill>
                          <a:effectLst/>
                          <a:latin typeface="Segoe UI Light" panose="020B0502040204020203" pitchFamily="34" charset="0"/>
                          <a:ea typeface="+mn-ea"/>
                          <a:cs typeface="+mn-cs"/>
                        </a:rPr>
                        <a:t>49%</a:t>
                      </a:r>
                    </a:p>
                  </a:txBody>
                  <a:tcPr marL="9525" marR="9525" marT="9525" marB="0" anchor="ctr">
                    <a:lnL w="9525" cap="flat" cmpd="sng" algn="ctr">
                      <a:noFill/>
                      <a:prstDash val="sysDash"/>
                      <a:round/>
                      <a:headEnd type="none" w="med" len="med"/>
                      <a:tailEnd type="none" w="med" len="med"/>
                    </a:lnL>
                    <a:lnR w="9525" cap="flat" cmpd="sng" algn="ctr">
                      <a:noFill/>
                      <a:prstDash val="sysDash"/>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059836832"/>
                  </a:ext>
                </a:extLst>
              </a:tr>
              <a:tr h="234000">
                <a:tc vMerge="1">
                  <a:txBody>
                    <a:bodyPr/>
                    <a:lstStyle/>
                    <a:p>
                      <a:pPr marL="0" algn="l" rtl="0" eaLnBrk="1" fontAlgn="ctr" latinLnBrk="0" hangingPunct="1">
                        <a:spcBef>
                          <a:spcPts val="200"/>
                        </a:spcBef>
                        <a:spcAft>
                          <a:spcPts val="200"/>
                        </a:spcAft>
                      </a:pPr>
                      <a:endParaRPr lang="en-GB" sz="1400" b="1" u="none" strike="noStrike" kern="1200" dirty="0">
                        <a:solidFill>
                          <a:schemeClr val="tx1"/>
                        </a:solidFill>
                        <a:effectLst/>
                        <a:latin typeface="Segoe UI" panose="020B0502040204020203" pitchFamily="34" charset="0"/>
                        <a:ea typeface="Segoe UI" panose="020B0502040204020203" pitchFamily="34" charset="0"/>
                        <a:cs typeface="Segoe UI" panose="020B0502040204020203" pitchFamily="34" charset="0"/>
                      </a:endParaRPr>
                    </a:p>
                  </a:txBody>
                  <a:tcPr marL="72000" marR="72000" marT="36000" marB="36000" anchor="ctr">
                    <a:lnL w="12700" cmpd="sng">
                      <a:noFill/>
                    </a:lnL>
                    <a:lnT w="19050" cap="flat" cmpd="sng" algn="ctr">
                      <a:solidFill>
                        <a:schemeClr val="bg2"/>
                      </a:solidFill>
                      <a:prstDash val="solid"/>
                      <a:round/>
                      <a:headEnd type="none" w="med" len="med"/>
                      <a:tailEnd type="none" w="med" len="med"/>
                    </a:lnT>
                    <a:lnB w="1905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1051802" rtl="0" eaLnBrk="1" fontAlgn="ctr" latinLnBrk="0" hangingPunct="1">
                        <a:lnSpc>
                          <a:spcPct val="100000"/>
                        </a:lnSpc>
                        <a:spcBef>
                          <a:spcPts val="0"/>
                        </a:spcBef>
                        <a:spcAft>
                          <a:spcPts val="0"/>
                        </a:spcAft>
                        <a:buClrTx/>
                        <a:buSzTx/>
                        <a:buFontTx/>
                        <a:buNone/>
                        <a:tabLst/>
                        <a:defRPr/>
                      </a:pPr>
                      <a:r>
                        <a:rPr lang="en-GB" sz="1400" b="0" i="0" u="none" strike="noStrike" dirty="0">
                          <a:solidFill>
                            <a:schemeClr val="tx1"/>
                          </a:solidFill>
                          <a:effectLst/>
                          <a:latin typeface="Segoe UI Light" panose="020B0502040204020203" pitchFamily="34" charset="0"/>
                          <a:ea typeface="Segoe UI" panose="020B0502040204020203" pitchFamily="34" charset="0"/>
                          <a:cs typeface="Segoe UI" panose="020B0502040204020203" pitchFamily="34" charset="0"/>
                        </a:rPr>
                        <a:t>In another way</a:t>
                      </a:r>
                    </a:p>
                  </a:txBody>
                  <a:tcPr marL="72000" marR="72000" marT="36000" marB="36000" anchor="ctr">
                    <a:lnR w="9525" cap="flat" cmpd="sng" algn="ctr">
                      <a:noFill/>
                      <a:prstDash val="sysDash"/>
                      <a:round/>
                      <a:headEnd type="none" w="med" len="med"/>
                      <a:tailEnd type="none" w="med" len="med"/>
                    </a:lnR>
                    <a:lnT w="19050" cap="flat" cmpd="sng" algn="ctr">
                      <a:noFill/>
                      <a:prstDash val="solid"/>
                      <a:round/>
                      <a:headEnd type="none" w="med" len="med"/>
                      <a:tailEnd type="none" w="med" len="med"/>
                    </a:lnT>
                    <a:lnB w="1905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1051802" rtl="0" eaLnBrk="1" fontAlgn="ctr" latinLnBrk="0" hangingPunct="1"/>
                      <a:r>
                        <a:rPr lang="en-GB" sz="1400" b="0" i="0" u="none" strike="noStrike" kern="1200" dirty="0">
                          <a:solidFill>
                            <a:srgbClr val="000000"/>
                          </a:solidFill>
                          <a:effectLst/>
                          <a:latin typeface="Segoe UI Light" panose="020B0502040204020203" pitchFamily="34" charset="0"/>
                          <a:ea typeface="+mn-ea"/>
                          <a:cs typeface="+mn-cs"/>
                        </a:rPr>
                        <a:t>0%</a:t>
                      </a:r>
                    </a:p>
                  </a:txBody>
                  <a:tcPr marL="9525" marR="9525" marT="9525" marB="0" anchor="ctr">
                    <a:lnL w="9525" cap="flat" cmpd="sng" algn="ctr">
                      <a:noFill/>
                      <a:prstDash val="sysDash"/>
                      <a:round/>
                      <a:headEnd type="none" w="med" len="med"/>
                      <a:tailEnd type="none" w="med" len="med"/>
                    </a:lnL>
                    <a:lnR w="9525" cap="flat" cmpd="sng" algn="ctr">
                      <a:noFill/>
                      <a:prstDash val="sysDash"/>
                      <a:round/>
                      <a:headEnd type="none" w="med" len="med"/>
                      <a:tailEnd type="none" w="med" len="med"/>
                    </a:lnR>
                    <a:lnT w="19050" cap="flat" cmpd="sng" algn="ctr">
                      <a:noFill/>
                      <a:prstDash val="solid"/>
                      <a:round/>
                      <a:headEnd type="none" w="med" len="med"/>
                      <a:tailEnd type="none" w="med" len="med"/>
                    </a:lnT>
                    <a:lnB w="1905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1051802" rtl="0" eaLnBrk="1" fontAlgn="ctr" latinLnBrk="0" hangingPunct="1"/>
                      <a:r>
                        <a:rPr lang="en-GB" sz="1400" b="0" i="0" u="none" strike="noStrike" kern="1200" dirty="0">
                          <a:solidFill>
                            <a:srgbClr val="000000"/>
                          </a:solidFill>
                          <a:effectLst/>
                          <a:latin typeface="Segoe UI Light" panose="020B0502040204020203" pitchFamily="34" charset="0"/>
                          <a:ea typeface="+mn-ea"/>
                          <a:cs typeface="+mn-cs"/>
                        </a:rPr>
                        <a:t>1%</a:t>
                      </a:r>
                    </a:p>
                  </a:txBody>
                  <a:tcPr marL="9525" marR="9525" marT="9525" marB="0" anchor="ctr">
                    <a:lnL w="9525" cap="flat" cmpd="sng" algn="ctr">
                      <a:noFill/>
                      <a:prstDash val="sysDash"/>
                      <a:round/>
                      <a:headEnd type="none" w="med" len="med"/>
                      <a:tailEnd type="none" w="med" len="med"/>
                    </a:lnL>
                    <a:lnR w="9525" cap="flat" cmpd="sng" algn="ctr">
                      <a:noFill/>
                      <a:prstDash val="sysDash"/>
                      <a:round/>
                      <a:headEnd type="none" w="med" len="med"/>
                      <a:tailEnd type="none" w="med" len="med"/>
                    </a:lnR>
                    <a:lnT w="19050" cap="flat" cmpd="sng" algn="ctr">
                      <a:noFill/>
                      <a:prstDash val="solid"/>
                      <a:round/>
                      <a:headEnd type="none" w="med" len="med"/>
                      <a:tailEnd type="none" w="med" len="med"/>
                    </a:lnT>
                    <a:lnB w="1905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1051802" rtl="0" eaLnBrk="1" fontAlgn="ctr" latinLnBrk="0" hangingPunct="1"/>
                      <a:r>
                        <a:rPr lang="en-GB" sz="1400" b="0" i="0" u="none" strike="noStrike" kern="1200" dirty="0">
                          <a:solidFill>
                            <a:srgbClr val="000000"/>
                          </a:solidFill>
                          <a:effectLst/>
                          <a:latin typeface="Segoe UI Light" panose="020B0502040204020203" pitchFamily="34" charset="0"/>
                          <a:ea typeface="+mn-ea"/>
                          <a:cs typeface="+mn-cs"/>
                        </a:rPr>
                        <a:t>N/A</a:t>
                      </a:r>
                    </a:p>
                  </a:txBody>
                  <a:tcPr marL="9525" marR="9525" marT="9525" marB="0" anchor="ctr">
                    <a:lnL w="9525" cap="flat" cmpd="sng" algn="ctr">
                      <a:noFill/>
                      <a:prstDash val="sysDash"/>
                      <a:round/>
                      <a:headEnd type="none" w="med" len="med"/>
                      <a:tailEnd type="none" w="med" len="med"/>
                    </a:lnL>
                    <a:lnR w="9525" cap="flat" cmpd="sng" algn="ctr">
                      <a:noFill/>
                      <a:prstDash val="sysDash"/>
                      <a:round/>
                      <a:headEnd type="none" w="med" len="med"/>
                      <a:tailEnd type="none" w="med" len="med"/>
                    </a:lnR>
                    <a:lnT w="19050" cap="flat" cmpd="sng" algn="ctr">
                      <a:noFill/>
                      <a:prstDash val="solid"/>
                      <a:round/>
                      <a:headEnd type="none" w="med" len="med"/>
                      <a:tailEnd type="none" w="med" len="med"/>
                    </a:lnT>
                    <a:lnB w="1905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522602694"/>
                  </a:ext>
                </a:extLst>
              </a:tr>
              <a:tr h="234000">
                <a:tc rowSpan="5">
                  <a:txBody>
                    <a:bodyPr/>
                    <a:lstStyle/>
                    <a:p>
                      <a:pPr marL="0" algn="l" rtl="0" eaLnBrk="1" fontAlgn="ctr" latinLnBrk="0" hangingPunct="1">
                        <a:spcBef>
                          <a:spcPts val="200"/>
                        </a:spcBef>
                        <a:spcAft>
                          <a:spcPts val="200"/>
                        </a:spcAft>
                      </a:pPr>
                      <a:r>
                        <a:rPr lang="en-GB" sz="1400" b="1" u="none" strike="noStrike" kern="1200" dirty="0">
                          <a:solidFill>
                            <a:schemeClr val="tx1"/>
                          </a:solidFill>
                          <a:effectLst/>
                          <a:latin typeface="Segoe UI" panose="020B0502040204020203" pitchFamily="34" charset="0"/>
                          <a:ea typeface="Segoe UI" panose="020B0502040204020203" pitchFamily="34" charset="0"/>
                          <a:cs typeface="Segoe UI" panose="020B0502040204020203" pitchFamily="34" charset="0"/>
                        </a:rPr>
                        <a:t>Age</a:t>
                      </a:r>
                      <a:endParaRPr lang="en-GB" sz="1400" b="1" i="0" u="none" strike="noStrike" dirty="0">
                        <a:solidFill>
                          <a:schemeClr val="tx1"/>
                        </a:solidFill>
                        <a:effectLst/>
                        <a:latin typeface="Segoe UI" panose="020B0502040204020203" pitchFamily="34" charset="0"/>
                        <a:ea typeface="Segoe UI" panose="020B0502040204020203" pitchFamily="34" charset="0"/>
                        <a:cs typeface="Segoe UI" panose="020B0502040204020203" pitchFamily="34" charset="0"/>
                      </a:endParaRPr>
                    </a:p>
                  </a:txBody>
                  <a:tcPr marL="72000" marR="72000" marT="36000" marB="36000" anchor="ctr">
                    <a:lnL w="12700" cmpd="sng">
                      <a:noFill/>
                    </a:lnL>
                    <a:lnR w="12700" cap="flat" cmpd="sng" algn="ctr">
                      <a:noFill/>
                      <a:prstDash val="solid"/>
                      <a:round/>
                      <a:headEnd type="none" w="med" len="med"/>
                      <a:tailEnd type="none" w="med" len="med"/>
                    </a:lnR>
                    <a:lnT w="19050" cap="flat" cmpd="sng" algn="ctr">
                      <a:solidFill>
                        <a:schemeClr val="bg2"/>
                      </a:solidFill>
                      <a:prstDash val="solid"/>
                      <a:round/>
                      <a:headEnd type="none" w="med" len="med"/>
                      <a:tailEnd type="none" w="med" len="med"/>
                    </a:lnT>
                    <a:lnB w="1905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l" defTabSz="1051802" rtl="0" eaLnBrk="1" fontAlgn="ctr" latinLnBrk="0" hangingPunct="1">
                        <a:spcBef>
                          <a:spcPts val="0"/>
                        </a:spcBef>
                        <a:spcAft>
                          <a:spcPts val="0"/>
                        </a:spcAft>
                      </a:pPr>
                      <a:r>
                        <a:rPr lang="en-GB" sz="1400" b="0" i="0" u="none" strike="noStrike" kern="1200" dirty="0">
                          <a:solidFill>
                            <a:schemeClr val="tx1"/>
                          </a:solidFill>
                          <a:effectLst/>
                          <a:latin typeface="Segoe UI Light" panose="020B0502040204020203" pitchFamily="34" charset="0"/>
                          <a:ea typeface="Segoe UI" panose="020B0502040204020203" pitchFamily="34" charset="0"/>
                          <a:cs typeface="Segoe UI" panose="020B0502040204020203" pitchFamily="34" charset="0"/>
                        </a:rPr>
                        <a:t>15-29</a:t>
                      </a:r>
                    </a:p>
                  </a:txBody>
                  <a:tcPr marL="72000" marR="72000" marT="36000" marB="36000" anchor="ctr">
                    <a:lnL w="12700" cap="flat" cmpd="sng" algn="ctr">
                      <a:noFill/>
                      <a:prstDash val="solid"/>
                      <a:round/>
                      <a:headEnd type="none" w="med" len="med"/>
                      <a:tailEnd type="none" w="med" len="med"/>
                    </a:lnL>
                    <a:lnR w="9525" cap="flat" cmpd="sng" algn="ctr">
                      <a:noFill/>
                      <a:prstDash val="sysDash"/>
                      <a:round/>
                      <a:headEnd type="none" w="med" len="med"/>
                      <a:tailEnd type="none" w="med" len="med"/>
                    </a:lnR>
                    <a:lnT w="19050" cap="flat" cmpd="sng" algn="ctr">
                      <a:solidFill>
                        <a:schemeClr val="bg2"/>
                      </a:solid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1051802" rtl="0" eaLnBrk="1" fontAlgn="ctr" latinLnBrk="0" hangingPunct="1"/>
                      <a:r>
                        <a:rPr lang="en-GB" sz="1400" b="0" i="0" u="none" strike="noStrike" kern="1200" dirty="0">
                          <a:solidFill>
                            <a:srgbClr val="000000"/>
                          </a:solidFill>
                          <a:effectLst/>
                          <a:latin typeface="Segoe UI Light" panose="020B0502040204020203" pitchFamily="34" charset="0"/>
                          <a:ea typeface="+mn-ea"/>
                          <a:cs typeface="+mn-cs"/>
                        </a:rPr>
                        <a:t>18%</a:t>
                      </a:r>
                    </a:p>
                  </a:txBody>
                  <a:tcPr marL="9525" marR="9525" marT="9525" marB="0" anchor="ctr">
                    <a:lnL w="9525" cap="flat" cmpd="sng" algn="ctr">
                      <a:noFill/>
                      <a:prstDash val="sysDash"/>
                      <a:round/>
                      <a:headEnd type="none" w="med" len="med"/>
                      <a:tailEnd type="none" w="med" len="med"/>
                    </a:lnL>
                    <a:lnR w="9525" cap="flat" cmpd="sng" algn="ctr">
                      <a:noFill/>
                      <a:prstDash val="sysDash"/>
                      <a:round/>
                      <a:headEnd type="none" w="med" len="med"/>
                      <a:tailEnd type="none" w="med" len="med"/>
                    </a:lnR>
                    <a:lnT w="19050" cap="flat" cmpd="sng" algn="ctr">
                      <a:solidFill>
                        <a:schemeClr val="bg2"/>
                      </a:solid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1051802" rtl="0" eaLnBrk="1" fontAlgn="ctr" latinLnBrk="0" hangingPunct="1"/>
                      <a:r>
                        <a:rPr lang="en-GB" sz="1400" b="0" i="0" u="none" strike="noStrike" kern="1200" dirty="0">
                          <a:solidFill>
                            <a:srgbClr val="000000"/>
                          </a:solidFill>
                          <a:effectLst/>
                          <a:latin typeface="Segoe UI Light" panose="020B0502040204020203" pitchFamily="34" charset="0"/>
                          <a:ea typeface="+mn-ea"/>
                          <a:cs typeface="+mn-cs"/>
                        </a:rPr>
                        <a:t>19%</a:t>
                      </a:r>
                    </a:p>
                  </a:txBody>
                  <a:tcPr marL="9525" marR="9525" marT="9525" marB="0" anchor="ctr">
                    <a:lnL w="9525" cap="flat" cmpd="sng" algn="ctr">
                      <a:noFill/>
                      <a:prstDash val="sysDash"/>
                      <a:round/>
                      <a:headEnd type="none" w="med" len="med"/>
                      <a:tailEnd type="none" w="med" len="med"/>
                    </a:lnL>
                    <a:lnR w="9525" cap="flat" cmpd="sng" algn="ctr">
                      <a:noFill/>
                      <a:prstDash val="sysDash"/>
                      <a:round/>
                      <a:headEnd type="none" w="med" len="med"/>
                      <a:tailEnd type="none" w="med" len="med"/>
                    </a:lnR>
                    <a:lnT w="19050" cap="flat" cmpd="sng" algn="ctr">
                      <a:solidFill>
                        <a:schemeClr val="bg2"/>
                      </a:solid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1051802" rtl="0" eaLnBrk="1" fontAlgn="ctr" latinLnBrk="0" hangingPunct="1"/>
                      <a:r>
                        <a:rPr lang="en-GB" sz="1400" b="0" i="0" u="none" strike="noStrike" kern="1200" dirty="0">
                          <a:solidFill>
                            <a:srgbClr val="000000"/>
                          </a:solidFill>
                          <a:effectLst/>
                          <a:latin typeface="Segoe UI Light" panose="020B0502040204020203" pitchFamily="34" charset="0"/>
                          <a:ea typeface="+mn-ea"/>
                          <a:cs typeface="+mn-cs"/>
                        </a:rPr>
                        <a:t>40%</a:t>
                      </a:r>
                    </a:p>
                  </a:txBody>
                  <a:tcPr marL="9525" marR="9525" marT="9525" marB="0" anchor="ctr">
                    <a:lnL w="9525" cap="flat" cmpd="sng" algn="ctr">
                      <a:noFill/>
                      <a:prstDash val="sysDash"/>
                      <a:round/>
                      <a:headEnd type="none" w="med" len="med"/>
                      <a:tailEnd type="none" w="med" len="med"/>
                    </a:lnL>
                    <a:lnR w="9525" cap="flat" cmpd="sng" algn="ctr">
                      <a:noFill/>
                      <a:prstDash val="sysDash"/>
                      <a:round/>
                      <a:headEnd type="none" w="med" len="med"/>
                      <a:tailEnd type="none" w="med" len="med"/>
                    </a:lnR>
                    <a:lnT w="19050" cap="flat" cmpd="sng" algn="ctr">
                      <a:solidFill>
                        <a:schemeClr val="bg2"/>
                      </a:solid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234000">
                <a:tc vMerge="1">
                  <a:txBody>
                    <a:bodyPr/>
                    <a:lstStyle/>
                    <a:p>
                      <a:endParaRPr lang="en-GB"/>
                    </a:p>
                  </a:txBody>
                  <a:tcPr/>
                </a:tc>
                <a:tc>
                  <a:txBody>
                    <a:bodyPr/>
                    <a:lstStyle/>
                    <a:p>
                      <a:pPr marL="0" algn="l" rtl="0" eaLnBrk="1" fontAlgn="ctr" latinLnBrk="0" hangingPunct="1">
                        <a:spcBef>
                          <a:spcPts val="0"/>
                        </a:spcBef>
                        <a:spcAft>
                          <a:spcPts val="0"/>
                        </a:spcAft>
                      </a:pPr>
                      <a:r>
                        <a:rPr lang="en-GB" sz="1400" b="0" i="0" u="none" strike="noStrike" dirty="0">
                          <a:solidFill>
                            <a:schemeClr val="tx1"/>
                          </a:solidFill>
                          <a:effectLst/>
                          <a:latin typeface="Segoe UI Light" panose="020B0502040204020203" pitchFamily="34" charset="0"/>
                          <a:ea typeface="Segoe UI" panose="020B0502040204020203" pitchFamily="34" charset="0"/>
                          <a:cs typeface="Segoe UI" panose="020B0502040204020203" pitchFamily="34" charset="0"/>
                        </a:rPr>
                        <a:t>30-49</a:t>
                      </a:r>
                    </a:p>
                  </a:txBody>
                  <a:tcPr marL="72000" marR="72000" marT="36000" marB="36000" anchor="ctr">
                    <a:lnL w="12700" cap="flat" cmpd="sng" algn="ctr">
                      <a:noFill/>
                      <a:prstDash val="solid"/>
                      <a:round/>
                      <a:headEnd type="none" w="med" len="med"/>
                      <a:tailEnd type="none" w="med" len="med"/>
                    </a:lnL>
                    <a:lnR w="9525" cap="flat" cmpd="sng" algn="ctr">
                      <a:noFill/>
                      <a:prstDash val="sysDash"/>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1051802" rtl="0" eaLnBrk="1" fontAlgn="ctr" latinLnBrk="0" hangingPunct="1"/>
                      <a:r>
                        <a:rPr lang="en-GB" sz="1400" b="0" i="0" u="none" strike="noStrike" kern="1200" dirty="0">
                          <a:solidFill>
                            <a:srgbClr val="000000"/>
                          </a:solidFill>
                          <a:effectLst/>
                          <a:latin typeface="Segoe UI Light" panose="020B0502040204020203" pitchFamily="34" charset="0"/>
                          <a:ea typeface="+mn-ea"/>
                          <a:cs typeface="+mn-cs"/>
                        </a:rPr>
                        <a:t>31%</a:t>
                      </a:r>
                    </a:p>
                  </a:txBody>
                  <a:tcPr marL="9525" marR="9525" marT="9525" marB="0" anchor="ctr">
                    <a:lnL w="9525" cap="flat" cmpd="sng" algn="ctr">
                      <a:noFill/>
                      <a:prstDash val="sysDash"/>
                      <a:round/>
                      <a:headEnd type="none" w="med" len="med"/>
                      <a:tailEnd type="none" w="med" len="med"/>
                    </a:lnL>
                    <a:lnR w="9525" cap="flat" cmpd="sng" algn="ctr">
                      <a:noFill/>
                      <a:prstDash val="sysDash"/>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1051802" rtl="0" eaLnBrk="1" fontAlgn="ctr" latinLnBrk="0" hangingPunct="1"/>
                      <a:r>
                        <a:rPr lang="en-GB" sz="1400" b="0" i="0" u="none" strike="noStrike" kern="1200" dirty="0">
                          <a:solidFill>
                            <a:srgbClr val="000000"/>
                          </a:solidFill>
                          <a:effectLst/>
                          <a:latin typeface="Segoe UI Light" panose="020B0502040204020203" pitchFamily="34" charset="0"/>
                          <a:ea typeface="+mn-ea"/>
                          <a:cs typeface="+mn-cs"/>
                        </a:rPr>
                        <a:t>32%</a:t>
                      </a:r>
                    </a:p>
                  </a:txBody>
                  <a:tcPr marL="9525" marR="9525" marT="9525" marB="0" anchor="ctr">
                    <a:lnL w="9525" cap="flat" cmpd="sng" algn="ctr">
                      <a:noFill/>
                      <a:prstDash val="sysDash"/>
                      <a:round/>
                      <a:headEnd type="none" w="med" len="med"/>
                      <a:tailEnd type="none" w="med" len="med"/>
                    </a:lnL>
                    <a:lnR w="9525" cap="flat" cmpd="sng" algn="ctr">
                      <a:noFill/>
                      <a:prstDash val="sysDash"/>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1051802" rtl="0" eaLnBrk="1" fontAlgn="ctr" latinLnBrk="0" hangingPunct="1"/>
                      <a:r>
                        <a:rPr lang="en-GB" sz="1400" b="0" i="0" u="none" strike="noStrike" kern="1200" dirty="0">
                          <a:solidFill>
                            <a:srgbClr val="000000"/>
                          </a:solidFill>
                          <a:effectLst/>
                          <a:latin typeface="Segoe UI Light" panose="020B0502040204020203" pitchFamily="34" charset="0"/>
                          <a:ea typeface="+mn-ea"/>
                          <a:cs typeface="+mn-cs"/>
                        </a:rPr>
                        <a:t>38%</a:t>
                      </a:r>
                    </a:p>
                  </a:txBody>
                  <a:tcPr marL="9525" marR="9525" marT="9525" marB="0" anchor="ctr">
                    <a:lnL w="9525" cap="flat" cmpd="sng" algn="ctr">
                      <a:noFill/>
                      <a:prstDash val="sysDash"/>
                      <a:round/>
                      <a:headEnd type="none" w="med" len="med"/>
                      <a:tailEnd type="none" w="med" len="med"/>
                    </a:lnL>
                    <a:lnR w="9525" cap="flat" cmpd="sng" algn="ctr">
                      <a:noFill/>
                      <a:prstDash val="sysDash"/>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51996704"/>
                  </a:ext>
                </a:extLst>
              </a:tr>
              <a:tr h="234000">
                <a:tc vMerge="1">
                  <a:txBody>
                    <a:bodyPr/>
                    <a:lstStyle/>
                    <a:p>
                      <a:endParaRPr lang="en-GB"/>
                    </a:p>
                  </a:txBody>
                  <a:tcPr/>
                </a:tc>
                <a:tc>
                  <a:txBody>
                    <a:bodyPr/>
                    <a:lstStyle/>
                    <a:p>
                      <a:pPr marL="0" algn="l" rtl="0" eaLnBrk="1" fontAlgn="ctr" latinLnBrk="0" hangingPunct="1">
                        <a:spcBef>
                          <a:spcPts val="0"/>
                        </a:spcBef>
                        <a:spcAft>
                          <a:spcPts val="0"/>
                        </a:spcAft>
                      </a:pPr>
                      <a:r>
                        <a:rPr lang="en-GB" sz="1400" b="0" i="0" u="none" strike="noStrike" dirty="0">
                          <a:solidFill>
                            <a:schemeClr val="tx1"/>
                          </a:solidFill>
                          <a:effectLst/>
                          <a:latin typeface="Segoe UI Light" panose="020B0502040204020203" pitchFamily="34" charset="0"/>
                          <a:ea typeface="Segoe UI" panose="020B0502040204020203" pitchFamily="34" charset="0"/>
                          <a:cs typeface="Segoe UI" panose="020B0502040204020203" pitchFamily="34" charset="0"/>
                        </a:rPr>
                        <a:t>50-64</a:t>
                      </a:r>
                    </a:p>
                  </a:txBody>
                  <a:tcPr marL="72000" marR="72000" marT="36000" marB="36000" anchor="ctr">
                    <a:lnL w="12700" cap="flat" cmpd="sng" algn="ctr">
                      <a:noFill/>
                      <a:prstDash val="solid"/>
                      <a:round/>
                      <a:headEnd type="none" w="med" len="med"/>
                      <a:tailEnd type="none" w="med" len="med"/>
                    </a:lnL>
                    <a:lnR w="9525" cap="flat" cmpd="sng" algn="ctr">
                      <a:noFill/>
                      <a:prstDash val="sysDash"/>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1051802" rtl="0" eaLnBrk="1" fontAlgn="ctr" latinLnBrk="0" hangingPunct="1"/>
                      <a:r>
                        <a:rPr lang="en-GB" sz="1400" b="0" i="0" u="none" strike="noStrike" kern="1200" dirty="0">
                          <a:solidFill>
                            <a:srgbClr val="000000"/>
                          </a:solidFill>
                          <a:effectLst/>
                          <a:latin typeface="Segoe UI Light" panose="020B0502040204020203" pitchFamily="34" charset="0"/>
                          <a:ea typeface="+mn-ea"/>
                          <a:cs typeface="+mn-cs"/>
                        </a:rPr>
                        <a:t>26%</a:t>
                      </a:r>
                    </a:p>
                  </a:txBody>
                  <a:tcPr marL="9525" marR="9525" marT="9525" marB="0" anchor="ctr">
                    <a:lnL w="9525" cap="flat" cmpd="sng" algn="ctr">
                      <a:noFill/>
                      <a:prstDash val="sysDash"/>
                      <a:round/>
                      <a:headEnd type="none" w="med" len="med"/>
                      <a:tailEnd type="none" w="med" len="med"/>
                    </a:lnL>
                    <a:lnR w="9525" cap="flat" cmpd="sng" algn="ctr">
                      <a:noFill/>
                      <a:prstDash val="sysDash"/>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1051802" rtl="0" eaLnBrk="1" fontAlgn="ctr" latinLnBrk="0" hangingPunct="1"/>
                      <a:r>
                        <a:rPr lang="en-GB" sz="1400" b="0" i="0" u="none" strike="noStrike" kern="1200" dirty="0">
                          <a:solidFill>
                            <a:srgbClr val="000000"/>
                          </a:solidFill>
                          <a:effectLst/>
                          <a:latin typeface="Segoe UI Light" panose="020B0502040204020203" pitchFamily="34" charset="0"/>
                          <a:ea typeface="+mn-ea"/>
                          <a:cs typeface="+mn-cs"/>
                        </a:rPr>
                        <a:t>25%</a:t>
                      </a:r>
                    </a:p>
                  </a:txBody>
                  <a:tcPr marL="9525" marR="9525" marT="9525" marB="0" anchor="ctr">
                    <a:lnL w="9525" cap="flat" cmpd="sng" algn="ctr">
                      <a:noFill/>
                      <a:prstDash val="sysDash"/>
                      <a:round/>
                      <a:headEnd type="none" w="med" len="med"/>
                      <a:tailEnd type="none" w="med" len="med"/>
                    </a:lnL>
                    <a:lnR w="9525" cap="flat" cmpd="sng" algn="ctr">
                      <a:noFill/>
                      <a:prstDash val="sysDash"/>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1051802" rtl="0" eaLnBrk="1" fontAlgn="ctr" latinLnBrk="0" hangingPunct="1"/>
                      <a:r>
                        <a:rPr lang="en-GB" sz="1400" b="0" i="0" u="none" strike="noStrike" kern="1200" dirty="0">
                          <a:solidFill>
                            <a:srgbClr val="000000"/>
                          </a:solidFill>
                          <a:effectLst/>
                          <a:latin typeface="Segoe UI Light" panose="020B0502040204020203" pitchFamily="34" charset="0"/>
                          <a:ea typeface="+mn-ea"/>
                          <a:cs typeface="+mn-cs"/>
                        </a:rPr>
                        <a:t>15%</a:t>
                      </a:r>
                    </a:p>
                  </a:txBody>
                  <a:tcPr marL="9525" marR="9525" marT="9525" marB="0" anchor="ctr">
                    <a:lnL w="9525" cap="flat" cmpd="sng" algn="ctr">
                      <a:noFill/>
                      <a:prstDash val="sysDash"/>
                      <a:round/>
                      <a:headEnd type="none" w="med" len="med"/>
                      <a:tailEnd type="none" w="med" len="med"/>
                    </a:lnL>
                    <a:lnR w="9525" cap="flat" cmpd="sng" algn="ctr">
                      <a:noFill/>
                      <a:prstDash val="sysDash"/>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131123250"/>
                  </a:ext>
                </a:extLst>
              </a:tr>
              <a:tr h="234000">
                <a:tc vMerge="1">
                  <a:txBody>
                    <a:bodyPr/>
                    <a:lstStyle/>
                    <a:p>
                      <a:endParaRPr lang="en-GB"/>
                    </a:p>
                  </a:txBody>
                  <a:tcPr/>
                </a:tc>
                <a:tc>
                  <a:txBody>
                    <a:bodyPr/>
                    <a:lstStyle/>
                    <a:p>
                      <a:pPr marL="0" algn="l" rtl="0" eaLnBrk="1" fontAlgn="ctr" latinLnBrk="0" hangingPunct="1">
                        <a:spcBef>
                          <a:spcPts val="0"/>
                        </a:spcBef>
                        <a:spcAft>
                          <a:spcPts val="0"/>
                        </a:spcAft>
                      </a:pPr>
                      <a:r>
                        <a:rPr lang="en-GB" sz="1400" b="0" i="0" u="none" strike="noStrike" dirty="0">
                          <a:solidFill>
                            <a:schemeClr val="tx1"/>
                          </a:solidFill>
                          <a:effectLst/>
                          <a:latin typeface="Segoe UI Light" panose="020B0502040204020203" pitchFamily="34" charset="0"/>
                          <a:ea typeface="Segoe UI" panose="020B0502040204020203" pitchFamily="34" charset="0"/>
                          <a:cs typeface="Segoe UI" panose="020B0502040204020203" pitchFamily="34" charset="0"/>
                        </a:rPr>
                        <a:t>65+</a:t>
                      </a:r>
                    </a:p>
                  </a:txBody>
                  <a:tcPr marL="72000" marR="72000" marT="36000" marB="36000" anchor="ctr">
                    <a:lnL w="12700" cap="flat" cmpd="sng" algn="ctr">
                      <a:noFill/>
                      <a:prstDash val="solid"/>
                      <a:round/>
                      <a:headEnd type="none" w="med" len="med"/>
                      <a:tailEnd type="none" w="med" len="med"/>
                    </a:lnL>
                    <a:lnR w="9525" cap="flat" cmpd="sng" algn="ctr">
                      <a:noFill/>
                      <a:prstDash val="sysDash"/>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1051802" rtl="0" eaLnBrk="1" fontAlgn="ctr" latinLnBrk="0" hangingPunct="1"/>
                      <a:r>
                        <a:rPr lang="en-GB" sz="1400" b="0" i="0" u="none" strike="noStrike" kern="1200" dirty="0">
                          <a:solidFill>
                            <a:srgbClr val="000000"/>
                          </a:solidFill>
                          <a:effectLst/>
                          <a:latin typeface="Segoe UI Light" panose="020B0502040204020203" pitchFamily="34" charset="0"/>
                          <a:ea typeface="+mn-ea"/>
                          <a:cs typeface="+mn-cs"/>
                        </a:rPr>
                        <a:t>24%</a:t>
                      </a:r>
                    </a:p>
                  </a:txBody>
                  <a:tcPr marL="9525" marR="9525" marT="9525" marB="0" anchor="ctr">
                    <a:lnL w="9525" cap="flat" cmpd="sng" algn="ctr">
                      <a:noFill/>
                      <a:prstDash val="sysDash"/>
                      <a:round/>
                      <a:headEnd type="none" w="med" len="med"/>
                      <a:tailEnd type="none" w="med" len="med"/>
                    </a:lnL>
                    <a:lnR w="9525" cap="flat" cmpd="sng" algn="ctr">
                      <a:noFill/>
                      <a:prstDash val="sysDash"/>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1051802" rtl="0" eaLnBrk="1" fontAlgn="ctr" latinLnBrk="0" hangingPunct="1"/>
                      <a:r>
                        <a:rPr lang="en-GB" sz="1400" b="0" i="0" u="none" strike="noStrike" kern="1200" dirty="0">
                          <a:solidFill>
                            <a:srgbClr val="000000"/>
                          </a:solidFill>
                          <a:effectLst/>
                          <a:latin typeface="Segoe UI Light" panose="020B0502040204020203" pitchFamily="34" charset="0"/>
                          <a:ea typeface="+mn-ea"/>
                          <a:cs typeface="+mn-cs"/>
                        </a:rPr>
                        <a:t>23%</a:t>
                      </a:r>
                    </a:p>
                  </a:txBody>
                  <a:tcPr marL="9525" marR="9525" marT="9525" marB="0" anchor="ctr">
                    <a:lnL w="9525" cap="flat" cmpd="sng" algn="ctr">
                      <a:noFill/>
                      <a:prstDash val="sysDash"/>
                      <a:round/>
                      <a:headEnd type="none" w="med" len="med"/>
                      <a:tailEnd type="none" w="med" len="med"/>
                    </a:lnL>
                    <a:lnR w="9525" cap="flat" cmpd="sng" algn="ctr">
                      <a:noFill/>
                      <a:prstDash val="sysDash"/>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1051802" rtl="0" eaLnBrk="1" fontAlgn="ctr" latinLnBrk="0" hangingPunct="1"/>
                      <a:r>
                        <a:rPr lang="en-GB" sz="1400" b="0" i="0" u="none" strike="noStrike" kern="1200" dirty="0">
                          <a:solidFill>
                            <a:srgbClr val="000000"/>
                          </a:solidFill>
                          <a:effectLst/>
                          <a:latin typeface="Segoe UI Light" panose="020B0502040204020203" pitchFamily="34" charset="0"/>
                          <a:ea typeface="+mn-ea"/>
                          <a:cs typeface="+mn-cs"/>
                        </a:rPr>
                        <a:t>5%</a:t>
                      </a:r>
                    </a:p>
                  </a:txBody>
                  <a:tcPr marL="9525" marR="9525" marT="9525" marB="0" anchor="ctr">
                    <a:lnL w="9525" cap="flat" cmpd="sng" algn="ctr">
                      <a:noFill/>
                      <a:prstDash val="sysDash"/>
                      <a:round/>
                      <a:headEnd type="none" w="med" len="med"/>
                      <a:tailEnd type="none" w="med" len="med"/>
                    </a:lnL>
                    <a:lnR w="9525" cap="flat" cmpd="sng" algn="ctr">
                      <a:noFill/>
                      <a:prstDash val="sysDash"/>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663567797"/>
                  </a:ext>
                </a:extLst>
              </a:tr>
              <a:tr h="234000">
                <a:tc vMerge="1">
                  <a:txBody>
                    <a:bodyPr/>
                    <a:lstStyle/>
                    <a:p>
                      <a:endParaRPr lang="en-GB"/>
                    </a:p>
                  </a:txBody>
                  <a:tcPr/>
                </a:tc>
                <a:tc>
                  <a:txBody>
                    <a:bodyPr/>
                    <a:lstStyle/>
                    <a:p>
                      <a:pPr marL="0" algn="l" rtl="0" eaLnBrk="1" fontAlgn="ctr" latinLnBrk="0" hangingPunct="1">
                        <a:spcBef>
                          <a:spcPts val="0"/>
                        </a:spcBef>
                        <a:spcAft>
                          <a:spcPts val="0"/>
                        </a:spcAft>
                      </a:pPr>
                      <a:r>
                        <a:rPr lang="en-GB" sz="1400" b="0" i="0" u="none" strike="noStrike" dirty="0">
                          <a:solidFill>
                            <a:schemeClr val="tx1"/>
                          </a:solidFill>
                          <a:effectLst/>
                          <a:latin typeface="Segoe UI Light" panose="020B0502040204020203" pitchFamily="34" charset="0"/>
                          <a:ea typeface="Segoe UI" panose="020B0502040204020203" pitchFamily="34" charset="0"/>
                          <a:cs typeface="Segoe UI" panose="020B0502040204020203" pitchFamily="34" charset="0"/>
                        </a:rPr>
                        <a:t>DK/REF</a:t>
                      </a:r>
                    </a:p>
                  </a:txBody>
                  <a:tcPr marL="72000" marR="72000" marT="36000" marB="36000" anchor="ctr">
                    <a:lnL w="12700" cap="flat" cmpd="sng" algn="ctr">
                      <a:noFill/>
                      <a:prstDash val="solid"/>
                      <a:round/>
                      <a:headEnd type="none" w="med" len="med"/>
                      <a:tailEnd type="none" w="med" len="med"/>
                    </a:lnL>
                    <a:lnR w="9525" cap="flat" cmpd="sng" algn="ctr">
                      <a:noFill/>
                      <a:prstDash val="sysDash"/>
                      <a:round/>
                      <a:headEnd type="none" w="med" len="med"/>
                      <a:tailEnd type="none" w="med" len="med"/>
                    </a:lnR>
                    <a:lnT w="19050" cap="flat" cmpd="sng" algn="ctr">
                      <a:noFill/>
                      <a:prstDash val="solid"/>
                      <a:round/>
                      <a:headEnd type="none" w="med" len="med"/>
                      <a:tailEnd type="none" w="med" len="med"/>
                    </a:lnT>
                    <a:lnB w="1905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1051802" rtl="0" eaLnBrk="1" fontAlgn="ctr" latinLnBrk="0" hangingPunct="1"/>
                      <a:r>
                        <a:rPr lang="en-GB" sz="1400" b="0" i="0" u="none" strike="noStrike" kern="1200" dirty="0">
                          <a:solidFill>
                            <a:srgbClr val="000000"/>
                          </a:solidFill>
                          <a:effectLst/>
                          <a:latin typeface="Segoe UI Light" panose="020B0502040204020203" pitchFamily="34" charset="0"/>
                          <a:ea typeface="+mn-ea"/>
                          <a:cs typeface="+mn-cs"/>
                        </a:rPr>
                        <a:t>1%</a:t>
                      </a:r>
                    </a:p>
                  </a:txBody>
                  <a:tcPr marL="9525" marR="9525" marT="9525" marB="0" anchor="ctr">
                    <a:lnL w="9525" cap="flat" cmpd="sng" algn="ctr">
                      <a:noFill/>
                      <a:prstDash val="sysDash"/>
                      <a:round/>
                      <a:headEnd type="none" w="med" len="med"/>
                      <a:tailEnd type="none" w="med" len="med"/>
                    </a:lnL>
                    <a:lnR w="9525" cap="flat" cmpd="sng" algn="ctr">
                      <a:noFill/>
                      <a:prstDash val="sysDash"/>
                      <a:round/>
                      <a:headEnd type="none" w="med" len="med"/>
                      <a:tailEnd type="none" w="med" len="med"/>
                    </a:lnR>
                    <a:lnT w="19050" cap="flat" cmpd="sng" algn="ctr">
                      <a:noFill/>
                      <a:prstDash val="solid"/>
                      <a:round/>
                      <a:headEnd type="none" w="med" len="med"/>
                      <a:tailEnd type="none" w="med" len="med"/>
                    </a:lnT>
                    <a:lnB w="1905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1051802" rtl="0" eaLnBrk="1" fontAlgn="ctr" latinLnBrk="0" hangingPunct="1"/>
                      <a:r>
                        <a:rPr lang="en-GB" sz="1400" b="0" i="0" u="none" strike="noStrike" kern="1200" dirty="0">
                          <a:solidFill>
                            <a:srgbClr val="000000"/>
                          </a:solidFill>
                          <a:effectLst/>
                          <a:latin typeface="Segoe UI Light" panose="020B0502040204020203" pitchFamily="34" charset="0"/>
                          <a:ea typeface="+mn-ea"/>
                          <a:cs typeface="+mn-cs"/>
                        </a:rPr>
                        <a:t>1%</a:t>
                      </a:r>
                    </a:p>
                  </a:txBody>
                  <a:tcPr marL="9525" marR="9525" marT="9525" marB="0" anchor="ctr">
                    <a:lnL w="9525" cap="flat" cmpd="sng" algn="ctr">
                      <a:noFill/>
                      <a:prstDash val="sysDash"/>
                      <a:round/>
                      <a:headEnd type="none" w="med" len="med"/>
                      <a:tailEnd type="none" w="med" len="med"/>
                    </a:lnL>
                    <a:lnR w="9525" cap="flat" cmpd="sng" algn="ctr">
                      <a:noFill/>
                      <a:prstDash val="sysDash"/>
                      <a:round/>
                      <a:headEnd type="none" w="med" len="med"/>
                      <a:tailEnd type="none" w="med" len="med"/>
                    </a:lnR>
                    <a:lnT w="19050" cap="flat" cmpd="sng" algn="ctr">
                      <a:noFill/>
                      <a:prstDash val="solid"/>
                      <a:round/>
                      <a:headEnd type="none" w="med" len="med"/>
                      <a:tailEnd type="none" w="med" len="med"/>
                    </a:lnT>
                    <a:lnB w="1905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1051802" rtl="0" eaLnBrk="1" fontAlgn="ctr" latinLnBrk="0" hangingPunct="1"/>
                      <a:r>
                        <a:rPr lang="en-GB" sz="1400" b="0" i="0" u="none" strike="noStrike" kern="1200" dirty="0">
                          <a:solidFill>
                            <a:srgbClr val="000000"/>
                          </a:solidFill>
                          <a:effectLst/>
                          <a:latin typeface="Segoe UI Light" panose="020B0502040204020203" pitchFamily="34" charset="0"/>
                          <a:ea typeface="+mn-ea"/>
                          <a:cs typeface="+mn-cs"/>
                        </a:rPr>
                        <a:t>2%</a:t>
                      </a:r>
                    </a:p>
                  </a:txBody>
                  <a:tcPr marL="9525" marR="9525" marT="9525" marB="0" anchor="ctr">
                    <a:lnL w="9525" cap="flat" cmpd="sng" algn="ctr">
                      <a:noFill/>
                      <a:prstDash val="sysDash"/>
                      <a:round/>
                      <a:headEnd type="none" w="med" len="med"/>
                      <a:tailEnd type="none" w="med" len="med"/>
                    </a:lnL>
                    <a:lnR w="9525" cap="flat" cmpd="sng" algn="ctr">
                      <a:noFill/>
                      <a:prstDash val="sysDash"/>
                      <a:round/>
                      <a:headEnd type="none" w="med" len="med"/>
                      <a:tailEnd type="none" w="med" len="med"/>
                    </a:lnR>
                    <a:lnT w="19050" cap="flat" cmpd="sng" algn="ctr">
                      <a:noFill/>
                      <a:prstDash val="solid"/>
                      <a:round/>
                      <a:headEnd type="none" w="med" len="med"/>
                      <a:tailEnd type="none" w="med" len="med"/>
                    </a:lnT>
                    <a:lnB w="1905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905412017"/>
                  </a:ext>
                </a:extLst>
              </a:tr>
              <a:tr h="234000">
                <a:tc rowSpan="3">
                  <a:txBody>
                    <a:bodyPr/>
                    <a:lstStyle/>
                    <a:p>
                      <a:pPr marL="0" algn="l" rtl="0" eaLnBrk="1" fontAlgn="ctr" latinLnBrk="0" hangingPunct="1">
                        <a:spcBef>
                          <a:spcPts val="200"/>
                        </a:spcBef>
                        <a:spcAft>
                          <a:spcPts val="200"/>
                        </a:spcAft>
                      </a:pPr>
                      <a:r>
                        <a:rPr lang="en-GB" sz="1400" b="1" i="0" u="none" strike="noStrike" dirty="0">
                          <a:solidFill>
                            <a:schemeClr val="tx1"/>
                          </a:solidFill>
                          <a:effectLst/>
                          <a:latin typeface="Segoe UI" panose="020B0502040204020203" pitchFamily="34" charset="0"/>
                          <a:ea typeface="Segoe UI" panose="020B0502040204020203" pitchFamily="34" charset="0"/>
                          <a:cs typeface="Segoe UI" panose="020B0502040204020203" pitchFamily="34" charset="0"/>
                        </a:rPr>
                        <a:t>Activity status</a:t>
                      </a:r>
                    </a:p>
                  </a:txBody>
                  <a:tcPr marL="72000" marR="72000" marT="36000" marB="36000" anchor="ctr">
                    <a:lnL w="12700" cmpd="sng">
                      <a:noFill/>
                    </a:lnL>
                    <a:lnR w="12700" cap="flat" cmpd="sng" algn="ctr">
                      <a:noFill/>
                      <a:prstDash val="solid"/>
                      <a:round/>
                      <a:headEnd type="none" w="med" len="med"/>
                      <a:tailEnd type="none" w="med" len="med"/>
                    </a:lnR>
                    <a:lnT w="19050" cap="flat" cmpd="sng" algn="ctr">
                      <a:solidFill>
                        <a:schemeClr val="bg2"/>
                      </a:solidFill>
                      <a:prstDash val="solid"/>
                      <a:round/>
                      <a:headEnd type="none" w="med" len="med"/>
                      <a:tailEnd type="none" w="med" len="med"/>
                    </a:lnT>
                    <a:lnB w="1905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l" rtl="0" eaLnBrk="1" fontAlgn="ctr" latinLnBrk="0" hangingPunct="1">
                        <a:spcBef>
                          <a:spcPts val="0"/>
                        </a:spcBef>
                        <a:spcAft>
                          <a:spcPts val="0"/>
                        </a:spcAft>
                      </a:pPr>
                      <a:r>
                        <a:rPr lang="en-GB" sz="1400" b="0" i="0" u="none" strike="noStrike" dirty="0">
                          <a:solidFill>
                            <a:schemeClr val="tx1"/>
                          </a:solidFill>
                          <a:effectLst/>
                          <a:latin typeface="Segoe UI Light" panose="020B0502040204020203" pitchFamily="34" charset="0"/>
                          <a:ea typeface="Segoe UI" panose="020B0502040204020203" pitchFamily="34" charset="0"/>
                          <a:cs typeface="Segoe UI" panose="020B0502040204020203" pitchFamily="34" charset="0"/>
                        </a:rPr>
                        <a:t>Economically active</a:t>
                      </a:r>
                    </a:p>
                  </a:txBody>
                  <a:tcPr marL="72000" marR="72000" marT="36000" marB="36000" anchor="ctr">
                    <a:lnL w="12700" cap="flat" cmpd="sng" algn="ctr">
                      <a:noFill/>
                      <a:prstDash val="solid"/>
                      <a:round/>
                      <a:headEnd type="none" w="med" len="med"/>
                      <a:tailEnd type="none" w="med" len="med"/>
                    </a:lnL>
                    <a:lnR w="9525" cap="flat" cmpd="sng" algn="ctr">
                      <a:noFill/>
                      <a:prstDash val="sysDash"/>
                      <a:round/>
                      <a:headEnd type="none" w="med" len="med"/>
                      <a:tailEnd type="none" w="med" len="med"/>
                    </a:lnR>
                    <a:lnT w="19050" cap="flat" cmpd="sng" algn="ctr">
                      <a:solidFill>
                        <a:schemeClr val="bg2"/>
                      </a:solid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1051802" rtl="0" eaLnBrk="1" fontAlgn="ctr" latinLnBrk="0" hangingPunct="1"/>
                      <a:r>
                        <a:rPr lang="en-GB" sz="1400" b="0" i="0" u="none" strike="noStrike" kern="1200" dirty="0">
                          <a:solidFill>
                            <a:srgbClr val="000000"/>
                          </a:solidFill>
                          <a:effectLst/>
                          <a:latin typeface="Segoe UI Light" panose="020B0502040204020203" pitchFamily="34" charset="0"/>
                          <a:ea typeface="+mn-ea"/>
                          <a:cs typeface="+mn-cs"/>
                        </a:rPr>
                        <a:t>48%</a:t>
                      </a:r>
                    </a:p>
                  </a:txBody>
                  <a:tcPr marL="9525" marR="9525" marT="9525" marB="0" anchor="ctr">
                    <a:lnL w="9525" cap="flat" cmpd="sng" algn="ctr">
                      <a:noFill/>
                      <a:prstDash val="sysDash"/>
                      <a:round/>
                      <a:headEnd type="none" w="med" len="med"/>
                      <a:tailEnd type="none" w="med" len="med"/>
                    </a:lnL>
                    <a:lnR w="9525" cap="flat" cmpd="sng" algn="ctr">
                      <a:noFill/>
                      <a:prstDash val="sysDash"/>
                      <a:round/>
                      <a:headEnd type="none" w="med" len="med"/>
                      <a:tailEnd type="none" w="med" len="med"/>
                    </a:lnR>
                    <a:lnT w="19050" cap="flat" cmpd="sng" algn="ctr">
                      <a:solidFill>
                        <a:schemeClr val="bg2"/>
                      </a:solid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1051802" rtl="0" eaLnBrk="1" fontAlgn="ctr" latinLnBrk="0" hangingPunct="1"/>
                      <a:r>
                        <a:rPr lang="en-GB" sz="1400" b="0" i="0" u="none" strike="noStrike" kern="1200" dirty="0">
                          <a:solidFill>
                            <a:srgbClr val="000000"/>
                          </a:solidFill>
                          <a:effectLst/>
                          <a:latin typeface="Segoe UI Light" panose="020B0502040204020203" pitchFamily="34" charset="0"/>
                          <a:ea typeface="+mn-ea"/>
                          <a:cs typeface="+mn-cs"/>
                        </a:rPr>
                        <a:t>57%</a:t>
                      </a:r>
                    </a:p>
                  </a:txBody>
                  <a:tcPr marL="9525" marR="9525" marT="9525" marB="0" anchor="ctr">
                    <a:lnL w="9525" cap="flat" cmpd="sng" algn="ctr">
                      <a:noFill/>
                      <a:prstDash val="sysDash"/>
                      <a:round/>
                      <a:headEnd type="none" w="med" len="med"/>
                      <a:tailEnd type="none" w="med" len="med"/>
                    </a:lnL>
                    <a:lnR w="9525" cap="flat" cmpd="sng" algn="ctr">
                      <a:noFill/>
                      <a:prstDash val="sysDash"/>
                      <a:round/>
                      <a:headEnd type="none" w="med" len="med"/>
                      <a:tailEnd type="none" w="med" len="med"/>
                    </a:lnR>
                    <a:lnT w="19050" cap="flat" cmpd="sng" algn="ctr">
                      <a:solidFill>
                        <a:schemeClr val="bg2"/>
                      </a:solid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1051802" rtl="0" eaLnBrk="1" fontAlgn="ctr" latinLnBrk="0" hangingPunct="1"/>
                      <a:r>
                        <a:rPr lang="en-GB" sz="1400" b="0" i="0" u="none" strike="noStrike" kern="1200" dirty="0">
                          <a:solidFill>
                            <a:srgbClr val="000000"/>
                          </a:solidFill>
                          <a:effectLst/>
                          <a:latin typeface="Segoe UI Light" panose="020B0502040204020203" pitchFamily="34" charset="0"/>
                          <a:ea typeface="+mn-ea"/>
                          <a:cs typeface="+mn-cs"/>
                        </a:rPr>
                        <a:t>42%</a:t>
                      </a:r>
                    </a:p>
                  </a:txBody>
                  <a:tcPr marL="9525" marR="9525" marT="9525" marB="0" anchor="ctr">
                    <a:lnL w="9525" cap="flat" cmpd="sng" algn="ctr">
                      <a:noFill/>
                      <a:prstDash val="sysDash"/>
                      <a:round/>
                      <a:headEnd type="none" w="med" len="med"/>
                      <a:tailEnd type="none" w="med" len="med"/>
                    </a:lnL>
                    <a:lnR w="9525" cap="flat" cmpd="sng" algn="ctr">
                      <a:noFill/>
                      <a:prstDash val="sysDash"/>
                      <a:round/>
                      <a:headEnd type="none" w="med" len="med"/>
                      <a:tailEnd type="none" w="med" len="med"/>
                    </a:lnR>
                    <a:lnT w="19050" cap="flat" cmpd="sng" algn="ctr">
                      <a:solidFill>
                        <a:schemeClr val="bg2"/>
                      </a:solid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484296816"/>
                  </a:ext>
                </a:extLst>
              </a:tr>
              <a:tr h="234000">
                <a:tc vMerge="1">
                  <a:txBody>
                    <a:bodyPr/>
                    <a:lstStyle/>
                    <a:p>
                      <a:endParaRPr lang="en-GB"/>
                    </a:p>
                  </a:txBody>
                  <a:tcPr/>
                </a:tc>
                <a:tc>
                  <a:txBody>
                    <a:bodyPr/>
                    <a:lstStyle/>
                    <a:p>
                      <a:pPr marL="0" marR="0" indent="0" algn="l" defTabSz="1051802" rtl="0" eaLnBrk="1" fontAlgn="ctr" latinLnBrk="0" hangingPunct="1">
                        <a:lnSpc>
                          <a:spcPct val="100000"/>
                        </a:lnSpc>
                        <a:spcBef>
                          <a:spcPts val="0"/>
                        </a:spcBef>
                        <a:spcAft>
                          <a:spcPts val="0"/>
                        </a:spcAft>
                        <a:buClrTx/>
                        <a:buSzTx/>
                        <a:buFontTx/>
                        <a:buNone/>
                        <a:tabLst/>
                        <a:defRPr/>
                      </a:pPr>
                      <a:r>
                        <a:rPr lang="en-GB" sz="1400" b="0" i="0" u="none" strike="noStrike" dirty="0">
                          <a:solidFill>
                            <a:schemeClr val="tx1"/>
                          </a:solidFill>
                          <a:effectLst/>
                          <a:latin typeface="Segoe UI Light" panose="020B0502040204020203" pitchFamily="34" charset="0"/>
                          <a:ea typeface="Segoe UI" panose="020B0502040204020203" pitchFamily="34" charset="0"/>
                          <a:cs typeface="Segoe UI" panose="020B0502040204020203" pitchFamily="34" charset="0"/>
                        </a:rPr>
                        <a:t>Not currently in paid work</a:t>
                      </a:r>
                    </a:p>
                  </a:txBody>
                  <a:tcPr marL="72000" marR="72000" marT="36000" marB="36000" anchor="ctr">
                    <a:lnL w="12700" cap="flat" cmpd="sng" algn="ctr">
                      <a:noFill/>
                      <a:prstDash val="solid"/>
                      <a:round/>
                      <a:headEnd type="none" w="med" len="med"/>
                      <a:tailEnd type="none" w="med" len="med"/>
                    </a:lnL>
                    <a:lnR w="9525" cap="flat" cmpd="sng" algn="ctr">
                      <a:noFill/>
                      <a:prstDash val="sysDash"/>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1051802" rtl="0" eaLnBrk="1" fontAlgn="ctr" latinLnBrk="0" hangingPunct="1"/>
                      <a:r>
                        <a:rPr lang="en-GB" sz="1400" b="0" i="0" u="none" strike="noStrike" kern="1200" dirty="0">
                          <a:solidFill>
                            <a:srgbClr val="000000"/>
                          </a:solidFill>
                          <a:effectLst/>
                          <a:latin typeface="Segoe UI Light" panose="020B0502040204020203" pitchFamily="34" charset="0"/>
                          <a:ea typeface="+mn-ea"/>
                          <a:cs typeface="+mn-cs"/>
                        </a:rPr>
                        <a:t>51%</a:t>
                      </a:r>
                    </a:p>
                  </a:txBody>
                  <a:tcPr marL="9525" marR="9525" marT="9525" marB="0" anchor="ctr">
                    <a:lnL w="9525" cap="flat" cmpd="sng" algn="ctr">
                      <a:noFill/>
                      <a:prstDash val="sysDash"/>
                      <a:round/>
                      <a:headEnd type="none" w="med" len="med"/>
                      <a:tailEnd type="none" w="med" len="med"/>
                    </a:lnL>
                    <a:lnR w="9525" cap="flat" cmpd="sng" algn="ctr">
                      <a:noFill/>
                      <a:prstDash val="sysDash"/>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1051802" rtl="0" eaLnBrk="1" fontAlgn="ctr" latinLnBrk="0" hangingPunct="1"/>
                      <a:r>
                        <a:rPr lang="en-GB" sz="1400" b="0" i="0" u="none" strike="noStrike" kern="1200" dirty="0">
                          <a:solidFill>
                            <a:srgbClr val="000000"/>
                          </a:solidFill>
                          <a:effectLst/>
                          <a:latin typeface="Segoe UI Light" panose="020B0502040204020203" pitchFamily="34" charset="0"/>
                          <a:ea typeface="+mn-ea"/>
                          <a:cs typeface="+mn-cs"/>
                        </a:rPr>
                        <a:t>41%</a:t>
                      </a:r>
                    </a:p>
                  </a:txBody>
                  <a:tcPr marL="9525" marR="9525" marT="9525" marB="0" anchor="ctr">
                    <a:lnL w="9525" cap="flat" cmpd="sng" algn="ctr">
                      <a:noFill/>
                      <a:prstDash val="sysDash"/>
                      <a:round/>
                      <a:headEnd type="none" w="med" len="med"/>
                      <a:tailEnd type="none" w="med" len="med"/>
                    </a:lnL>
                    <a:lnR w="9525" cap="flat" cmpd="sng" algn="ctr">
                      <a:noFill/>
                      <a:prstDash val="sysDash"/>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1051802" rtl="0" eaLnBrk="1" fontAlgn="ctr" latinLnBrk="0" hangingPunct="1"/>
                      <a:r>
                        <a:rPr lang="en-GB" sz="1400" b="0" i="0" u="none" strike="noStrike" kern="1200" dirty="0">
                          <a:solidFill>
                            <a:srgbClr val="000000"/>
                          </a:solidFill>
                          <a:effectLst/>
                          <a:latin typeface="Segoe UI Light" panose="020B0502040204020203" pitchFamily="34" charset="0"/>
                          <a:ea typeface="+mn-ea"/>
                          <a:cs typeface="+mn-cs"/>
                        </a:rPr>
                        <a:t>58%</a:t>
                      </a:r>
                    </a:p>
                  </a:txBody>
                  <a:tcPr marL="9525" marR="9525" marT="9525" marB="0" anchor="ctr">
                    <a:lnL w="9525" cap="flat" cmpd="sng" algn="ctr">
                      <a:noFill/>
                      <a:prstDash val="sysDash"/>
                      <a:round/>
                      <a:headEnd type="none" w="med" len="med"/>
                      <a:tailEnd type="none" w="med" len="med"/>
                    </a:lnL>
                    <a:lnR w="9525" cap="flat" cmpd="sng" algn="ctr">
                      <a:noFill/>
                      <a:prstDash val="sysDash"/>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996931186"/>
                  </a:ext>
                </a:extLst>
              </a:tr>
              <a:tr h="234000">
                <a:tc vMerge="1">
                  <a:txBody>
                    <a:bodyPr/>
                    <a:lstStyle/>
                    <a:p>
                      <a:endParaRPr lang="en-GB"/>
                    </a:p>
                  </a:txBody>
                  <a:tcPr/>
                </a:tc>
                <a:tc>
                  <a:txBody>
                    <a:bodyPr/>
                    <a:lstStyle/>
                    <a:p>
                      <a:pPr marL="0" algn="l" rtl="0" eaLnBrk="1" fontAlgn="ctr" latinLnBrk="0" hangingPunct="1">
                        <a:spcBef>
                          <a:spcPts val="0"/>
                        </a:spcBef>
                        <a:spcAft>
                          <a:spcPts val="0"/>
                        </a:spcAft>
                      </a:pPr>
                      <a:r>
                        <a:rPr lang="en-GB" sz="1400" b="0" i="0" u="none" strike="noStrike" dirty="0">
                          <a:solidFill>
                            <a:schemeClr val="tx1"/>
                          </a:solidFill>
                          <a:effectLst/>
                          <a:latin typeface="Segoe UI Light" panose="020B0502040204020203" pitchFamily="34" charset="0"/>
                          <a:ea typeface="Segoe UI" panose="020B0502040204020203" pitchFamily="34" charset="0"/>
                          <a:cs typeface="Segoe UI" panose="020B0502040204020203" pitchFamily="34" charset="0"/>
                        </a:rPr>
                        <a:t>DK/REF</a:t>
                      </a:r>
                    </a:p>
                  </a:txBody>
                  <a:tcPr marL="72000" marR="72000" marT="36000" marB="36000" anchor="ctr">
                    <a:lnL w="12700" cap="flat" cmpd="sng" algn="ctr">
                      <a:noFill/>
                      <a:prstDash val="solid"/>
                      <a:round/>
                      <a:headEnd type="none" w="med" len="med"/>
                      <a:tailEnd type="none" w="med" len="med"/>
                    </a:lnL>
                    <a:lnR w="9525" cap="flat" cmpd="sng" algn="ctr">
                      <a:noFill/>
                      <a:prstDash val="sysDash"/>
                      <a:round/>
                      <a:headEnd type="none" w="med" len="med"/>
                      <a:tailEnd type="none" w="med" len="med"/>
                    </a:lnR>
                    <a:lnT w="19050" cap="flat" cmpd="sng" algn="ctr">
                      <a:noFill/>
                      <a:prstDash val="solid"/>
                      <a:round/>
                      <a:headEnd type="none" w="med" len="med"/>
                      <a:tailEnd type="none" w="med" len="med"/>
                    </a:lnT>
                    <a:lnB w="1905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1051802" rtl="0" eaLnBrk="1" fontAlgn="ctr" latinLnBrk="0" hangingPunct="1"/>
                      <a:r>
                        <a:rPr lang="en-GB" sz="1400" b="0" i="0" u="none" strike="noStrike" kern="1200" dirty="0">
                          <a:solidFill>
                            <a:srgbClr val="000000"/>
                          </a:solidFill>
                          <a:effectLst/>
                          <a:latin typeface="Segoe UI Light" panose="020B0502040204020203" pitchFamily="34" charset="0"/>
                          <a:ea typeface="+mn-ea"/>
                          <a:cs typeface="+mn-cs"/>
                        </a:rPr>
                        <a:t>2%</a:t>
                      </a:r>
                    </a:p>
                  </a:txBody>
                  <a:tcPr marL="9525" marR="9525" marT="9525" marB="0" anchor="ctr">
                    <a:lnL w="9525" cap="flat" cmpd="sng" algn="ctr">
                      <a:noFill/>
                      <a:prstDash val="sysDash"/>
                      <a:round/>
                      <a:headEnd type="none" w="med" len="med"/>
                      <a:tailEnd type="none" w="med" len="med"/>
                    </a:lnL>
                    <a:lnR w="9525" cap="flat" cmpd="sng" algn="ctr">
                      <a:noFill/>
                      <a:prstDash val="sysDash"/>
                      <a:round/>
                      <a:headEnd type="none" w="med" len="med"/>
                      <a:tailEnd type="none" w="med" len="med"/>
                    </a:lnR>
                    <a:lnT w="19050" cap="flat" cmpd="sng" algn="ctr">
                      <a:noFill/>
                      <a:prstDash val="solid"/>
                      <a:round/>
                      <a:headEnd type="none" w="med" len="med"/>
                      <a:tailEnd type="none" w="med" len="med"/>
                    </a:lnT>
                    <a:lnB w="1905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1051802" rtl="0" eaLnBrk="1" fontAlgn="ctr" latinLnBrk="0" hangingPunct="1"/>
                      <a:r>
                        <a:rPr lang="en-GB" sz="1400" b="0" i="0" u="none" strike="noStrike" kern="1200" dirty="0">
                          <a:solidFill>
                            <a:srgbClr val="000000"/>
                          </a:solidFill>
                          <a:effectLst/>
                          <a:latin typeface="Segoe UI Light" panose="020B0502040204020203" pitchFamily="34" charset="0"/>
                          <a:ea typeface="+mn-ea"/>
                          <a:cs typeface="+mn-cs"/>
                        </a:rPr>
                        <a:t>2%</a:t>
                      </a:r>
                    </a:p>
                  </a:txBody>
                  <a:tcPr marL="9525" marR="9525" marT="9525" marB="0" anchor="ctr">
                    <a:lnL w="9525" cap="flat" cmpd="sng" algn="ctr">
                      <a:noFill/>
                      <a:prstDash val="sysDash"/>
                      <a:round/>
                      <a:headEnd type="none" w="med" len="med"/>
                      <a:tailEnd type="none" w="med" len="med"/>
                    </a:lnL>
                    <a:lnR w="9525" cap="flat" cmpd="sng" algn="ctr">
                      <a:noFill/>
                      <a:prstDash val="sysDash"/>
                      <a:round/>
                      <a:headEnd type="none" w="med" len="med"/>
                      <a:tailEnd type="none" w="med" len="med"/>
                    </a:lnR>
                    <a:lnT w="19050" cap="flat" cmpd="sng" algn="ctr">
                      <a:noFill/>
                      <a:prstDash val="solid"/>
                      <a:round/>
                      <a:headEnd type="none" w="med" len="med"/>
                      <a:tailEnd type="none" w="med" len="med"/>
                    </a:lnT>
                    <a:lnB w="1905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1051802" rtl="0" eaLnBrk="1" fontAlgn="ctr" latinLnBrk="0" hangingPunct="1"/>
                      <a:r>
                        <a:rPr lang="en-GB" sz="1400" b="0" i="0" u="none" strike="noStrike" kern="1200" dirty="0">
                          <a:solidFill>
                            <a:srgbClr val="000000"/>
                          </a:solidFill>
                          <a:effectLst/>
                          <a:latin typeface="Segoe UI Light" panose="020B0502040204020203" pitchFamily="34" charset="0"/>
                          <a:ea typeface="+mn-ea"/>
                          <a:cs typeface="+mn-cs"/>
                        </a:rPr>
                        <a:t>0%</a:t>
                      </a:r>
                    </a:p>
                  </a:txBody>
                  <a:tcPr marL="9525" marR="9525" marT="9525" marB="0" anchor="ctr">
                    <a:lnL w="9525" cap="flat" cmpd="sng" algn="ctr">
                      <a:noFill/>
                      <a:prstDash val="sysDash"/>
                      <a:round/>
                      <a:headEnd type="none" w="med" len="med"/>
                      <a:tailEnd type="none" w="med" len="med"/>
                    </a:lnL>
                    <a:lnR w="9525" cap="flat" cmpd="sng" algn="ctr">
                      <a:noFill/>
                      <a:prstDash val="sysDash"/>
                      <a:round/>
                      <a:headEnd type="none" w="med" len="med"/>
                      <a:tailEnd type="none" w="med" len="med"/>
                    </a:lnR>
                    <a:lnT w="19050" cap="flat" cmpd="sng" algn="ctr">
                      <a:noFill/>
                      <a:prstDash val="solid"/>
                      <a:round/>
                      <a:headEnd type="none" w="med" len="med"/>
                      <a:tailEnd type="none" w="med" len="med"/>
                    </a:lnT>
                    <a:lnB w="1905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816823360"/>
                  </a:ext>
                </a:extLst>
              </a:tr>
              <a:tr h="234000">
                <a:tc rowSpan="3">
                  <a:txBody>
                    <a:bodyPr/>
                    <a:lstStyle/>
                    <a:p>
                      <a:pPr marL="0" algn="l" rtl="0" eaLnBrk="1" fontAlgn="ctr" latinLnBrk="0" hangingPunct="1">
                        <a:spcBef>
                          <a:spcPts val="200"/>
                        </a:spcBef>
                        <a:spcAft>
                          <a:spcPts val="200"/>
                        </a:spcAft>
                      </a:pPr>
                      <a:r>
                        <a:rPr lang="en-GB" sz="1400" b="1" u="none" strike="noStrike" kern="1200" dirty="0">
                          <a:solidFill>
                            <a:schemeClr val="tx1"/>
                          </a:solidFill>
                          <a:effectLst/>
                          <a:latin typeface="Segoe UI" panose="020B0502040204020203" pitchFamily="34" charset="0"/>
                          <a:ea typeface="Segoe UI" panose="020B0502040204020203" pitchFamily="34" charset="0"/>
                          <a:cs typeface="Segoe UI" panose="020B0502040204020203" pitchFamily="34" charset="0"/>
                        </a:rPr>
                        <a:t>Level of education</a:t>
                      </a:r>
                      <a:endParaRPr lang="en-GB" sz="1400" b="1" i="0" u="none" strike="noStrike" dirty="0">
                        <a:solidFill>
                          <a:schemeClr val="tx1"/>
                        </a:solidFill>
                        <a:effectLst/>
                        <a:latin typeface="Segoe UI" panose="020B0502040204020203" pitchFamily="34" charset="0"/>
                        <a:ea typeface="Segoe UI" panose="020B0502040204020203" pitchFamily="34" charset="0"/>
                        <a:cs typeface="Segoe UI" panose="020B0502040204020203" pitchFamily="34" charset="0"/>
                      </a:endParaRPr>
                    </a:p>
                  </a:txBody>
                  <a:tcPr marL="72000" marR="72000" marT="36000" marB="36000" anchor="ctr">
                    <a:lnL w="12700" cmpd="sng">
                      <a:noFill/>
                    </a:lnL>
                    <a:lnR w="12700" cap="flat" cmpd="sng" algn="ctr">
                      <a:noFill/>
                      <a:prstDash val="solid"/>
                      <a:round/>
                      <a:headEnd type="none" w="med" len="med"/>
                      <a:tailEnd type="none" w="med" len="med"/>
                    </a:lnR>
                    <a:lnT w="19050" cap="flat" cmpd="sng" algn="ctr">
                      <a:solidFill>
                        <a:schemeClr val="bg2"/>
                      </a:solidFill>
                      <a:prstDash val="solid"/>
                      <a:round/>
                      <a:headEnd type="none" w="med" len="med"/>
                      <a:tailEnd type="none" w="med" len="med"/>
                    </a:lnT>
                    <a:lnB w="1905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l" rtl="0" eaLnBrk="1" fontAlgn="ctr" latinLnBrk="0" hangingPunct="1">
                        <a:spcBef>
                          <a:spcPts val="0"/>
                        </a:spcBef>
                        <a:spcAft>
                          <a:spcPts val="0"/>
                        </a:spcAft>
                      </a:pPr>
                      <a:r>
                        <a:rPr lang="en-GB" sz="1400" u="none" strike="noStrike" kern="1200" dirty="0">
                          <a:effectLst/>
                          <a:latin typeface="Segoe UI Light" panose="020B0502040204020203" pitchFamily="34" charset="0"/>
                        </a:rPr>
                        <a:t>Primary education or less</a:t>
                      </a:r>
                    </a:p>
                  </a:txBody>
                  <a:tcPr marL="72000" marR="72000" marT="36000" marB="36000" anchor="ctr">
                    <a:lnL w="12700" cap="flat" cmpd="sng" algn="ctr">
                      <a:noFill/>
                      <a:prstDash val="solid"/>
                      <a:round/>
                      <a:headEnd type="none" w="med" len="med"/>
                      <a:tailEnd type="none" w="med" len="med"/>
                    </a:lnL>
                    <a:lnR w="9525" cap="flat" cmpd="sng" algn="ctr">
                      <a:noFill/>
                      <a:prstDash val="sysDash"/>
                      <a:round/>
                      <a:headEnd type="none" w="med" len="med"/>
                      <a:tailEnd type="none" w="med" len="med"/>
                    </a:lnR>
                    <a:lnT w="19050" cap="flat" cmpd="sng" algn="ctr">
                      <a:solidFill>
                        <a:schemeClr val="bg2"/>
                      </a:solid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1051802" rtl="0" eaLnBrk="1" fontAlgn="ctr" latinLnBrk="0" hangingPunct="1"/>
                      <a:r>
                        <a:rPr lang="en-GB" sz="1400" b="0" i="0" u="none" strike="noStrike" kern="1200" dirty="0">
                          <a:solidFill>
                            <a:srgbClr val="000000"/>
                          </a:solidFill>
                          <a:effectLst/>
                          <a:latin typeface="Segoe UI Light" panose="020B0502040204020203" pitchFamily="34" charset="0"/>
                          <a:ea typeface="+mn-ea"/>
                          <a:cs typeface="+mn-cs"/>
                        </a:rPr>
                        <a:t>8%</a:t>
                      </a:r>
                    </a:p>
                  </a:txBody>
                  <a:tcPr marL="9525" marR="9525" marT="9525" marB="0" anchor="ctr">
                    <a:lnL w="9525" cap="flat" cmpd="sng" algn="ctr">
                      <a:noFill/>
                      <a:prstDash val="sysDash"/>
                      <a:round/>
                      <a:headEnd type="none" w="med" len="med"/>
                      <a:tailEnd type="none" w="med" len="med"/>
                    </a:lnL>
                    <a:lnR w="9525" cap="flat" cmpd="sng" algn="ctr">
                      <a:noFill/>
                      <a:prstDash val="sysDash"/>
                      <a:round/>
                      <a:headEnd type="none" w="med" len="med"/>
                      <a:tailEnd type="none" w="med" len="med"/>
                    </a:lnR>
                    <a:lnT w="19050" cap="flat" cmpd="sng" algn="ctr">
                      <a:solidFill>
                        <a:schemeClr val="bg2"/>
                      </a:solid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1051802" rtl="0" eaLnBrk="1" fontAlgn="ctr" latinLnBrk="0" hangingPunct="1"/>
                      <a:r>
                        <a:rPr lang="en-GB" sz="1400" b="0" i="0" u="none" strike="noStrike" kern="1200" dirty="0">
                          <a:solidFill>
                            <a:srgbClr val="000000"/>
                          </a:solidFill>
                          <a:effectLst/>
                          <a:latin typeface="Segoe UI Light" panose="020B0502040204020203" pitchFamily="34" charset="0"/>
                          <a:ea typeface="+mn-ea"/>
                          <a:cs typeface="+mn-cs"/>
                        </a:rPr>
                        <a:t>8%</a:t>
                      </a:r>
                    </a:p>
                  </a:txBody>
                  <a:tcPr marL="9525" marR="9525" marT="9525" marB="0" anchor="ctr">
                    <a:lnL w="9525" cap="flat" cmpd="sng" algn="ctr">
                      <a:noFill/>
                      <a:prstDash val="sysDash"/>
                      <a:round/>
                      <a:headEnd type="none" w="med" len="med"/>
                      <a:tailEnd type="none" w="med" len="med"/>
                    </a:lnL>
                    <a:lnR w="9525" cap="flat" cmpd="sng" algn="ctr">
                      <a:noFill/>
                      <a:prstDash val="sysDash"/>
                      <a:round/>
                      <a:headEnd type="none" w="med" len="med"/>
                      <a:tailEnd type="none" w="med" len="med"/>
                    </a:lnR>
                    <a:lnT w="19050" cap="flat" cmpd="sng" algn="ctr">
                      <a:solidFill>
                        <a:schemeClr val="bg2"/>
                      </a:solid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1051802" rtl="0" eaLnBrk="1" fontAlgn="ctr" latinLnBrk="0" hangingPunct="1"/>
                      <a:r>
                        <a:rPr lang="en-GB" sz="1400" b="0" i="0" u="none" strike="noStrike" kern="1200" dirty="0">
                          <a:solidFill>
                            <a:srgbClr val="000000"/>
                          </a:solidFill>
                          <a:effectLst/>
                          <a:latin typeface="Segoe UI Light" panose="020B0502040204020203" pitchFamily="34" charset="0"/>
                          <a:ea typeface="+mn-ea"/>
                          <a:cs typeface="+mn-cs"/>
                        </a:rPr>
                        <a:t>38%</a:t>
                      </a:r>
                    </a:p>
                  </a:txBody>
                  <a:tcPr marL="9525" marR="9525" marT="9525" marB="0" anchor="ctr">
                    <a:lnL w="9525" cap="flat" cmpd="sng" algn="ctr">
                      <a:noFill/>
                      <a:prstDash val="sysDash"/>
                      <a:round/>
                      <a:headEnd type="none" w="med" len="med"/>
                      <a:tailEnd type="none" w="med" len="med"/>
                    </a:lnL>
                    <a:lnR w="9525" cap="flat" cmpd="sng" algn="ctr">
                      <a:noFill/>
                      <a:prstDash val="sysDash"/>
                      <a:round/>
                      <a:headEnd type="none" w="med" len="med"/>
                      <a:tailEnd type="none" w="med" len="med"/>
                    </a:lnR>
                    <a:lnT w="19050" cap="flat" cmpd="sng" algn="ctr">
                      <a:solidFill>
                        <a:schemeClr val="bg2"/>
                      </a:solid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r h="234000">
                <a:tc vMerge="1">
                  <a:txBody>
                    <a:bodyPr/>
                    <a:lstStyle/>
                    <a:p>
                      <a:endParaRPr lang="en-GB"/>
                    </a:p>
                  </a:txBody>
                  <a:tcPr/>
                </a:tc>
                <a:tc>
                  <a:txBody>
                    <a:bodyPr/>
                    <a:lstStyle/>
                    <a:p>
                      <a:pPr marL="0" marR="0" indent="0" algn="l" defTabSz="1051802" rtl="0" eaLnBrk="1" fontAlgn="ctr" latinLnBrk="0" hangingPunct="1">
                        <a:lnSpc>
                          <a:spcPct val="100000"/>
                        </a:lnSpc>
                        <a:spcBef>
                          <a:spcPts val="0"/>
                        </a:spcBef>
                        <a:spcAft>
                          <a:spcPts val="0"/>
                        </a:spcAft>
                        <a:buClrTx/>
                        <a:buSzTx/>
                        <a:buFontTx/>
                        <a:buNone/>
                        <a:tabLst/>
                        <a:defRPr/>
                      </a:pPr>
                      <a:r>
                        <a:rPr lang="en-GB" sz="1400" b="0" i="0" u="none" strike="noStrike" kern="1200" dirty="0">
                          <a:solidFill>
                            <a:schemeClr val="tx1"/>
                          </a:solidFill>
                          <a:effectLst/>
                          <a:latin typeface="Segoe UI Light" panose="020B0502040204020203" pitchFamily="34" charset="0"/>
                          <a:ea typeface="Segoe UI" panose="020B0502040204020203" pitchFamily="34" charset="0"/>
                          <a:cs typeface="Segoe UI" panose="020B0502040204020203" pitchFamily="34" charset="0"/>
                        </a:rPr>
                        <a:t>Secondary</a:t>
                      </a:r>
                      <a:r>
                        <a:rPr lang="en-GB" sz="1400" b="0" i="0" u="none" strike="noStrike" kern="1200" baseline="0" dirty="0">
                          <a:solidFill>
                            <a:schemeClr val="tx1"/>
                          </a:solidFill>
                          <a:effectLst/>
                          <a:latin typeface="Segoe UI Light" panose="020B0502040204020203" pitchFamily="34" charset="0"/>
                          <a:ea typeface="Segoe UI" panose="020B0502040204020203" pitchFamily="34" charset="0"/>
                          <a:cs typeface="Segoe UI" panose="020B0502040204020203" pitchFamily="34" charset="0"/>
                        </a:rPr>
                        <a:t> or </a:t>
                      </a:r>
                      <a:r>
                        <a:rPr lang="en-GB" sz="1400" b="0" i="0" u="none" strike="noStrike" kern="1200" dirty="0">
                          <a:solidFill>
                            <a:schemeClr val="tx1"/>
                          </a:solidFill>
                          <a:effectLst/>
                          <a:latin typeface="Segoe UI Light" panose="020B0502040204020203" pitchFamily="34" charset="0"/>
                          <a:ea typeface="Segoe UI" panose="020B0502040204020203" pitchFamily="34" charset="0"/>
                          <a:cs typeface="Segoe UI" panose="020B0502040204020203" pitchFamily="34" charset="0"/>
                        </a:rPr>
                        <a:t>post-secondary non-tertiary education</a:t>
                      </a:r>
                    </a:p>
                  </a:txBody>
                  <a:tcPr marL="72000" marR="72000" marT="0" marB="0" anchor="ctr">
                    <a:lnL w="12700" cap="flat" cmpd="sng" algn="ctr">
                      <a:noFill/>
                      <a:prstDash val="solid"/>
                      <a:round/>
                      <a:headEnd type="none" w="med" len="med"/>
                      <a:tailEnd type="none" w="med" len="med"/>
                    </a:lnL>
                    <a:lnR w="9525" cap="flat" cmpd="sng" algn="ctr">
                      <a:noFill/>
                      <a:prstDash val="sysDash"/>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1051802" rtl="0" eaLnBrk="1" fontAlgn="ctr" latinLnBrk="0" hangingPunct="1"/>
                      <a:r>
                        <a:rPr lang="en-GB" sz="1400" b="0" i="0" u="none" strike="noStrike" kern="1200" dirty="0">
                          <a:solidFill>
                            <a:srgbClr val="000000"/>
                          </a:solidFill>
                          <a:effectLst/>
                          <a:latin typeface="Segoe UI Light" panose="020B0502040204020203" pitchFamily="34" charset="0"/>
                          <a:ea typeface="+mn-ea"/>
                          <a:cs typeface="+mn-cs"/>
                        </a:rPr>
                        <a:t>51%</a:t>
                      </a:r>
                    </a:p>
                  </a:txBody>
                  <a:tcPr marL="9525" marR="9525" marT="9525" marB="0" anchor="ctr">
                    <a:lnL w="9525" cap="flat" cmpd="sng" algn="ctr">
                      <a:noFill/>
                      <a:prstDash val="sysDash"/>
                      <a:round/>
                      <a:headEnd type="none" w="med" len="med"/>
                      <a:tailEnd type="none" w="med" len="med"/>
                    </a:lnL>
                    <a:lnR w="9525" cap="flat" cmpd="sng" algn="ctr">
                      <a:noFill/>
                      <a:prstDash val="sysDash"/>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1051802" rtl="0" eaLnBrk="1" fontAlgn="ctr" latinLnBrk="0" hangingPunct="1"/>
                      <a:r>
                        <a:rPr lang="en-GB" sz="1400" b="0" i="0" u="none" strike="noStrike" kern="1200" dirty="0">
                          <a:solidFill>
                            <a:srgbClr val="000000"/>
                          </a:solidFill>
                          <a:effectLst/>
                          <a:latin typeface="Segoe UI Light" panose="020B0502040204020203" pitchFamily="34" charset="0"/>
                          <a:ea typeface="+mn-ea"/>
                          <a:cs typeface="+mn-cs"/>
                        </a:rPr>
                        <a:t>49%</a:t>
                      </a:r>
                    </a:p>
                  </a:txBody>
                  <a:tcPr marL="9525" marR="9525" marT="9525" marB="0" anchor="ctr">
                    <a:lnL w="9525" cap="flat" cmpd="sng" algn="ctr">
                      <a:noFill/>
                      <a:prstDash val="sysDash"/>
                      <a:round/>
                      <a:headEnd type="none" w="med" len="med"/>
                      <a:tailEnd type="none" w="med" len="med"/>
                    </a:lnL>
                    <a:lnR w="9525" cap="flat" cmpd="sng" algn="ctr">
                      <a:noFill/>
                      <a:prstDash val="sysDash"/>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1051802" rtl="0" eaLnBrk="1" fontAlgn="ctr" latinLnBrk="0" hangingPunct="1"/>
                      <a:r>
                        <a:rPr lang="en-GB" sz="1400" b="0" i="0" u="none" strike="noStrike" kern="1200" dirty="0">
                          <a:solidFill>
                            <a:srgbClr val="000000"/>
                          </a:solidFill>
                          <a:effectLst/>
                          <a:latin typeface="Segoe UI Light" panose="020B0502040204020203" pitchFamily="34" charset="0"/>
                          <a:ea typeface="+mn-ea"/>
                          <a:cs typeface="+mn-cs"/>
                        </a:rPr>
                        <a:t>31%</a:t>
                      </a:r>
                    </a:p>
                  </a:txBody>
                  <a:tcPr marL="9525" marR="9525" marT="9525" marB="0" anchor="ctr">
                    <a:lnL w="9525" cap="flat" cmpd="sng" algn="ctr">
                      <a:noFill/>
                      <a:prstDash val="sysDash"/>
                      <a:round/>
                      <a:headEnd type="none" w="med" len="med"/>
                      <a:tailEnd type="none" w="med" len="med"/>
                    </a:lnL>
                    <a:lnR w="9525" cap="flat" cmpd="sng" algn="ctr">
                      <a:noFill/>
                      <a:prstDash val="sysDash"/>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591091044"/>
                  </a:ext>
                </a:extLst>
              </a:tr>
              <a:tr h="234000">
                <a:tc vMerge="1">
                  <a:txBody>
                    <a:bodyPr/>
                    <a:lstStyle/>
                    <a:p>
                      <a:endParaRPr lang="en-GB"/>
                    </a:p>
                  </a:txBody>
                  <a:tcPr/>
                </a:tc>
                <a:tc>
                  <a:txBody>
                    <a:bodyPr/>
                    <a:lstStyle/>
                    <a:p>
                      <a:pPr marL="0" algn="l" rtl="0" eaLnBrk="1" fontAlgn="ctr" latinLnBrk="0" hangingPunct="1">
                        <a:spcBef>
                          <a:spcPts val="0"/>
                        </a:spcBef>
                        <a:spcAft>
                          <a:spcPts val="0"/>
                        </a:spcAft>
                      </a:pPr>
                      <a:r>
                        <a:rPr lang="en-GB" sz="1400" b="0" i="0" u="none" strike="noStrike" kern="1200" dirty="0">
                          <a:solidFill>
                            <a:schemeClr val="tx1"/>
                          </a:solidFill>
                          <a:effectLst/>
                          <a:latin typeface="Segoe UI Light" panose="020B0502040204020203" pitchFamily="34" charset="0"/>
                          <a:ea typeface="Segoe UI" panose="020B0502040204020203" pitchFamily="34" charset="0"/>
                          <a:cs typeface="Segoe UI" panose="020B0502040204020203" pitchFamily="34" charset="0"/>
                        </a:rPr>
                        <a:t>University-level education</a:t>
                      </a:r>
                      <a:endParaRPr lang="en-GB" sz="1400" b="0" i="0" u="none" strike="noStrike" dirty="0">
                        <a:solidFill>
                          <a:schemeClr val="tx1"/>
                        </a:solidFill>
                        <a:effectLst/>
                        <a:latin typeface="Segoe UI Light" panose="020B0502040204020203" pitchFamily="34" charset="0"/>
                        <a:ea typeface="Segoe UI" panose="020B0502040204020203" pitchFamily="34" charset="0"/>
                        <a:cs typeface="Segoe UI" panose="020B0502040204020203" pitchFamily="34" charset="0"/>
                      </a:endParaRPr>
                    </a:p>
                  </a:txBody>
                  <a:tcPr marL="72000" marR="72000" marT="36000" marB="36000" anchor="ctr">
                    <a:lnL w="12700" cap="flat" cmpd="sng" algn="ctr">
                      <a:noFill/>
                      <a:prstDash val="solid"/>
                      <a:round/>
                      <a:headEnd type="none" w="med" len="med"/>
                      <a:tailEnd type="none" w="med" len="med"/>
                    </a:lnL>
                    <a:lnR w="9525" cap="flat" cmpd="sng" algn="ctr">
                      <a:noFill/>
                      <a:prstDash val="sysDash"/>
                      <a:round/>
                      <a:headEnd type="none" w="med" len="med"/>
                      <a:tailEnd type="none" w="med" len="med"/>
                    </a:lnR>
                    <a:lnT w="19050" cap="flat" cmpd="sng" algn="ctr">
                      <a:noFill/>
                      <a:prstDash val="solid"/>
                      <a:round/>
                      <a:headEnd type="none" w="med" len="med"/>
                      <a:tailEnd type="none" w="med" len="med"/>
                    </a:lnT>
                    <a:lnB w="1905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1051802" rtl="0" eaLnBrk="1" fontAlgn="ctr" latinLnBrk="0" hangingPunct="1"/>
                      <a:r>
                        <a:rPr lang="en-GB" sz="1400" b="0" i="0" u="none" strike="noStrike" kern="1200" dirty="0">
                          <a:solidFill>
                            <a:srgbClr val="000000"/>
                          </a:solidFill>
                          <a:effectLst/>
                          <a:latin typeface="Segoe UI Light" panose="020B0502040204020203" pitchFamily="34" charset="0"/>
                          <a:ea typeface="+mn-ea"/>
                          <a:cs typeface="+mn-cs"/>
                        </a:rPr>
                        <a:t>41%</a:t>
                      </a:r>
                    </a:p>
                  </a:txBody>
                  <a:tcPr marL="9525" marR="9525" marT="9525" marB="0" anchor="ctr">
                    <a:lnL w="9525" cap="flat" cmpd="sng" algn="ctr">
                      <a:noFill/>
                      <a:prstDash val="sysDash"/>
                      <a:round/>
                      <a:headEnd type="none" w="med" len="med"/>
                      <a:tailEnd type="none" w="med" len="med"/>
                    </a:lnL>
                    <a:lnR w="9525" cap="flat" cmpd="sng" algn="ctr">
                      <a:noFill/>
                      <a:prstDash val="sysDash"/>
                      <a:round/>
                      <a:headEnd type="none" w="med" len="med"/>
                      <a:tailEnd type="none" w="med" len="med"/>
                    </a:lnR>
                    <a:lnT w="19050" cap="flat" cmpd="sng" algn="ctr">
                      <a:noFill/>
                      <a:prstDash val="solid"/>
                      <a:round/>
                      <a:headEnd type="none" w="med" len="med"/>
                      <a:tailEnd type="none" w="med" len="med"/>
                    </a:lnT>
                    <a:lnB w="1905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1051802" rtl="0" eaLnBrk="1" fontAlgn="ctr" latinLnBrk="0" hangingPunct="1"/>
                      <a:r>
                        <a:rPr lang="en-GB" sz="1400" b="0" i="0" u="none" strike="noStrike" kern="1200" dirty="0">
                          <a:solidFill>
                            <a:srgbClr val="000000"/>
                          </a:solidFill>
                          <a:effectLst/>
                          <a:latin typeface="Segoe UI Light" panose="020B0502040204020203" pitchFamily="34" charset="0"/>
                          <a:ea typeface="+mn-ea"/>
                          <a:cs typeface="+mn-cs"/>
                        </a:rPr>
                        <a:t>41%</a:t>
                      </a:r>
                    </a:p>
                  </a:txBody>
                  <a:tcPr marL="9525" marR="9525" marT="9525" marB="0" anchor="ctr">
                    <a:lnL w="9525" cap="flat" cmpd="sng" algn="ctr">
                      <a:noFill/>
                      <a:prstDash val="sysDash"/>
                      <a:round/>
                      <a:headEnd type="none" w="med" len="med"/>
                      <a:tailEnd type="none" w="med" len="med"/>
                    </a:lnL>
                    <a:lnR w="9525" cap="flat" cmpd="sng" algn="ctr">
                      <a:noFill/>
                      <a:prstDash val="sysDash"/>
                      <a:round/>
                      <a:headEnd type="none" w="med" len="med"/>
                      <a:tailEnd type="none" w="med" len="med"/>
                    </a:lnR>
                    <a:lnT w="19050" cap="flat" cmpd="sng" algn="ctr">
                      <a:noFill/>
                      <a:prstDash val="solid"/>
                      <a:round/>
                      <a:headEnd type="none" w="med" len="med"/>
                      <a:tailEnd type="none" w="med" len="med"/>
                    </a:lnT>
                    <a:lnB w="1905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1051802" rtl="0" eaLnBrk="1" fontAlgn="ctr" latinLnBrk="0" hangingPunct="1"/>
                      <a:r>
                        <a:rPr lang="en-GB" sz="1400" b="0" i="0" u="none" strike="noStrike" kern="1200" dirty="0">
                          <a:solidFill>
                            <a:srgbClr val="000000"/>
                          </a:solidFill>
                          <a:effectLst/>
                          <a:latin typeface="Segoe UI Light" panose="020B0502040204020203" pitchFamily="34" charset="0"/>
                          <a:ea typeface="+mn-ea"/>
                          <a:cs typeface="+mn-cs"/>
                        </a:rPr>
                        <a:t>31%</a:t>
                      </a:r>
                    </a:p>
                  </a:txBody>
                  <a:tcPr marL="9525" marR="9525" marT="9525" marB="0" anchor="ctr">
                    <a:lnL w="9525" cap="flat" cmpd="sng" algn="ctr">
                      <a:noFill/>
                      <a:prstDash val="sysDash"/>
                      <a:round/>
                      <a:headEnd type="none" w="med" len="med"/>
                      <a:tailEnd type="none" w="med" len="med"/>
                    </a:lnL>
                    <a:lnR w="9525" cap="flat" cmpd="sng" algn="ctr">
                      <a:noFill/>
                      <a:prstDash val="sysDash"/>
                      <a:round/>
                      <a:headEnd type="none" w="med" len="med"/>
                      <a:tailEnd type="none" w="med" len="med"/>
                    </a:lnR>
                    <a:lnT w="19050" cap="flat" cmpd="sng" algn="ctr">
                      <a:noFill/>
                      <a:prstDash val="solid"/>
                      <a:round/>
                      <a:headEnd type="none" w="med" len="med"/>
                      <a:tailEnd type="none" w="med" len="med"/>
                    </a:lnT>
                    <a:lnB w="1905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96694723"/>
                  </a:ext>
                </a:extLst>
              </a:tr>
              <a:tr h="234000">
                <a:tc rowSpan="7">
                  <a:txBody>
                    <a:bodyPr/>
                    <a:lstStyle/>
                    <a:p>
                      <a:pPr marL="0" algn="l" rtl="0" eaLnBrk="1" fontAlgn="ctr" latinLnBrk="0" hangingPunct="1">
                        <a:spcBef>
                          <a:spcPts val="0"/>
                        </a:spcBef>
                        <a:spcAft>
                          <a:spcPts val="0"/>
                        </a:spcAft>
                      </a:pPr>
                      <a:r>
                        <a:rPr lang="en-GB" sz="1400" b="1" u="none" strike="noStrike" kern="1200" dirty="0">
                          <a:solidFill>
                            <a:schemeClr val="tx1"/>
                          </a:solidFill>
                          <a:effectLst/>
                          <a:latin typeface="Segoe UI" panose="020B0502040204020203" pitchFamily="34" charset="0"/>
                          <a:ea typeface="Segoe UI" panose="020B0502040204020203" pitchFamily="34" charset="0"/>
                          <a:cs typeface="Segoe UI" panose="020B0502040204020203" pitchFamily="34" charset="0"/>
                        </a:rPr>
                        <a:t>Religion</a:t>
                      </a:r>
                      <a:endParaRPr lang="en-GB" sz="1400" b="1" i="0" u="none" strike="noStrike" dirty="0">
                        <a:solidFill>
                          <a:schemeClr val="tx1"/>
                        </a:solidFill>
                        <a:effectLst/>
                        <a:latin typeface="Segoe UI" panose="020B0502040204020203" pitchFamily="34" charset="0"/>
                        <a:ea typeface="Segoe UI" panose="020B0502040204020203" pitchFamily="34" charset="0"/>
                        <a:cs typeface="Segoe UI" panose="020B0502040204020203" pitchFamily="34" charset="0"/>
                      </a:endParaRPr>
                    </a:p>
                  </a:txBody>
                  <a:tcPr marL="72000" marR="72000" marT="36000" marB="36000" anchor="ctr">
                    <a:lnL w="12700" cmpd="sng">
                      <a:noFill/>
                    </a:lnL>
                    <a:lnR w="12700" cap="flat" cmpd="sng" algn="ctr">
                      <a:noFill/>
                      <a:prstDash val="solid"/>
                      <a:round/>
                      <a:headEnd type="none" w="med" len="med"/>
                      <a:tailEnd type="none" w="med" len="med"/>
                    </a:lnR>
                    <a:lnT w="19050" cap="flat" cmpd="sng" algn="ctr">
                      <a:solidFill>
                        <a:schemeClr val="bg2"/>
                      </a:solidFill>
                      <a:prstDash val="solid"/>
                      <a:round/>
                      <a:headEnd type="none" w="med" len="med"/>
                      <a:tailEnd type="none" w="med" len="med"/>
                    </a:lnT>
                    <a:lnB w="1905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l" defTabSz="1051802" rtl="0" eaLnBrk="1" fontAlgn="ctr" latinLnBrk="0" hangingPunct="1">
                        <a:spcBef>
                          <a:spcPts val="0"/>
                        </a:spcBef>
                        <a:spcAft>
                          <a:spcPts val="0"/>
                        </a:spcAft>
                      </a:pPr>
                      <a:r>
                        <a:rPr lang="en-GB" sz="1400" b="0" i="0" u="none" strike="noStrike" kern="1200" dirty="0">
                          <a:solidFill>
                            <a:schemeClr val="tx1"/>
                          </a:solidFill>
                          <a:effectLst/>
                          <a:latin typeface="Segoe UI Light" panose="020B0502040204020203" pitchFamily="34" charset="0"/>
                          <a:ea typeface="Segoe UI" panose="020B0502040204020203" pitchFamily="34" charset="0"/>
                          <a:cs typeface="Segoe UI" panose="020B0502040204020203" pitchFamily="34" charset="0"/>
                        </a:rPr>
                        <a:t>Roman Catholic</a:t>
                      </a:r>
                    </a:p>
                  </a:txBody>
                  <a:tcPr marL="72000" marR="72000" marT="36000" marB="36000" anchor="ctr">
                    <a:lnL w="12700" cap="flat" cmpd="sng" algn="ctr">
                      <a:noFill/>
                      <a:prstDash val="solid"/>
                      <a:round/>
                      <a:headEnd type="none" w="med" len="med"/>
                      <a:tailEnd type="none" w="med" len="med"/>
                    </a:lnL>
                    <a:lnR w="9525" cap="flat" cmpd="sng" algn="ctr">
                      <a:noFill/>
                      <a:prstDash val="sysDash"/>
                      <a:round/>
                      <a:headEnd type="none" w="med" len="med"/>
                      <a:tailEnd type="none" w="med" len="med"/>
                    </a:lnR>
                    <a:lnT w="19050" cap="flat" cmpd="sng" algn="ctr">
                      <a:solidFill>
                        <a:schemeClr val="bg2"/>
                      </a:solid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1051802" rtl="0" eaLnBrk="1" fontAlgn="ctr" latinLnBrk="0" hangingPunct="1"/>
                      <a:r>
                        <a:rPr lang="en-GB" sz="1400" b="0" i="0" u="none" strike="noStrike" kern="1200" dirty="0">
                          <a:solidFill>
                            <a:srgbClr val="000000"/>
                          </a:solidFill>
                          <a:effectLst/>
                          <a:latin typeface="Segoe UI Light" panose="020B0502040204020203" pitchFamily="34" charset="0"/>
                          <a:ea typeface="+mn-ea"/>
                          <a:cs typeface="+mn-cs"/>
                        </a:rPr>
                        <a:t>77%</a:t>
                      </a:r>
                    </a:p>
                  </a:txBody>
                  <a:tcPr marL="9525" marR="9525" marT="9525" marB="0" anchor="ctr">
                    <a:lnL w="9525" cap="flat" cmpd="sng" algn="ctr">
                      <a:noFill/>
                      <a:prstDash val="sysDash"/>
                      <a:round/>
                      <a:headEnd type="none" w="med" len="med"/>
                      <a:tailEnd type="none" w="med" len="med"/>
                    </a:lnL>
                    <a:lnR w="9525" cap="flat" cmpd="sng" algn="ctr">
                      <a:noFill/>
                      <a:prstDash val="sysDash"/>
                      <a:round/>
                      <a:headEnd type="none" w="med" len="med"/>
                      <a:tailEnd type="none" w="med" len="med"/>
                    </a:lnR>
                    <a:lnT w="19050" cap="flat" cmpd="sng" algn="ctr">
                      <a:solidFill>
                        <a:schemeClr val="bg2"/>
                      </a:solid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1051802" rtl="0" eaLnBrk="1" fontAlgn="ctr" latinLnBrk="0" hangingPunct="1"/>
                      <a:r>
                        <a:rPr lang="en-GB" sz="1400" b="0" i="0" u="none" strike="noStrike" kern="1200" dirty="0">
                          <a:solidFill>
                            <a:srgbClr val="000000"/>
                          </a:solidFill>
                          <a:effectLst/>
                          <a:latin typeface="Segoe UI Light" panose="020B0502040204020203" pitchFamily="34" charset="0"/>
                          <a:ea typeface="+mn-ea"/>
                          <a:cs typeface="+mn-cs"/>
                        </a:rPr>
                        <a:t>18%</a:t>
                      </a:r>
                    </a:p>
                  </a:txBody>
                  <a:tcPr marL="9525" marR="9525" marT="9525" marB="0" anchor="ctr">
                    <a:lnL w="9525" cap="flat" cmpd="sng" algn="ctr">
                      <a:noFill/>
                      <a:prstDash val="sysDash"/>
                      <a:round/>
                      <a:headEnd type="none" w="med" len="med"/>
                      <a:tailEnd type="none" w="med" len="med"/>
                    </a:lnL>
                    <a:lnR w="9525" cap="flat" cmpd="sng" algn="ctr">
                      <a:noFill/>
                      <a:prstDash val="sysDash"/>
                      <a:round/>
                      <a:headEnd type="none" w="med" len="med"/>
                      <a:tailEnd type="none" w="med" len="med"/>
                    </a:lnR>
                    <a:lnT w="19050" cap="flat" cmpd="sng" algn="ctr">
                      <a:solidFill>
                        <a:schemeClr val="bg2"/>
                      </a:solid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1051802" rtl="0" eaLnBrk="1" fontAlgn="ctr" latinLnBrk="0" hangingPunct="1"/>
                      <a:r>
                        <a:rPr lang="en-GB" sz="1400" b="0" i="0" u="none" strike="noStrike" kern="1200" dirty="0">
                          <a:solidFill>
                            <a:srgbClr val="000000"/>
                          </a:solidFill>
                          <a:effectLst/>
                          <a:latin typeface="Segoe UI Light" panose="020B0502040204020203" pitchFamily="34" charset="0"/>
                          <a:ea typeface="+mn-ea"/>
                          <a:cs typeface="+mn-cs"/>
                        </a:rPr>
                        <a:t>1%</a:t>
                      </a:r>
                    </a:p>
                  </a:txBody>
                  <a:tcPr marL="9525" marR="9525" marT="9525" marB="0" anchor="ctr">
                    <a:lnL w="9525" cap="flat" cmpd="sng" algn="ctr">
                      <a:noFill/>
                      <a:prstDash val="sysDash"/>
                      <a:round/>
                      <a:headEnd type="none" w="med" len="med"/>
                      <a:tailEnd type="none" w="med" len="med"/>
                    </a:lnL>
                    <a:lnR w="9525" cap="flat" cmpd="sng" algn="ctr">
                      <a:noFill/>
                      <a:prstDash val="sysDash"/>
                      <a:round/>
                      <a:headEnd type="none" w="med" len="med"/>
                      <a:tailEnd type="none" w="med" len="med"/>
                    </a:lnR>
                    <a:lnT w="19050" cap="flat" cmpd="sng" algn="ctr">
                      <a:solidFill>
                        <a:schemeClr val="bg2"/>
                      </a:solid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4"/>
                  </a:ext>
                </a:extLst>
              </a:tr>
              <a:tr h="234000">
                <a:tc vMerge="1">
                  <a:txBody>
                    <a:bodyPr/>
                    <a:lstStyle/>
                    <a:p>
                      <a:endParaRPr lang="en-GB"/>
                    </a:p>
                  </a:txBody>
                  <a:tcPr/>
                </a:tc>
                <a:tc>
                  <a:txBody>
                    <a:bodyPr/>
                    <a:lstStyle/>
                    <a:p>
                      <a:pPr marL="0" algn="l" defTabSz="1051802" rtl="0" eaLnBrk="1" fontAlgn="ctr" latinLnBrk="0" hangingPunct="1">
                        <a:spcBef>
                          <a:spcPts val="0"/>
                        </a:spcBef>
                        <a:spcAft>
                          <a:spcPts val="0"/>
                        </a:spcAft>
                      </a:pPr>
                      <a:r>
                        <a:rPr lang="en-GB" sz="1400" b="0" i="0" u="none" strike="noStrike" kern="1200" dirty="0">
                          <a:solidFill>
                            <a:schemeClr val="tx1"/>
                          </a:solidFill>
                          <a:effectLst/>
                          <a:latin typeface="Segoe UI Light" panose="020B0502040204020203" pitchFamily="34" charset="0"/>
                          <a:ea typeface="Segoe UI" panose="020B0502040204020203" pitchFamily="34" charset="0"/>
                          <a:cs typeface="Segoe UI" panose="020B0502040204020203" pitchFamily="34" charset="0"/>
                        </a:rPr>
                        <a:t>Protestant </a:t>
                      </a:r>
                    </a:p>
                  </a:txBody>
                  <a:tcPr marL="72000" marR="72000" marT="36000" marB="36000" anchor="ctr">
                    <a:lnL w="12700" cap="flat" cmpd="sng" algn="ctr">
                      <a:noFill/>
                      <a:prstDash val="solid"/>
                      <a:round/>
                      <a:headEnd type="none" w="med" len="med"/>
                      <a:tailEnd type="none" w="med" len="med"/>
                    </a:lnL>
                    <a:lnR w="9525" cap="flat" cmpd="sng" algn="ctr">
                      <a:noFill/>
                      <a:prstDash val="sysDash"/>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1051802" rtl="0" eaLnBrk="1" fontAlgn="ctr" latinLnBrk="0" hangingPunct="1"/>
                      <a:r>
                        <a:rPr lang="en-GB" sz="1400" b="0" i="0" u="none" strike="noStrike" kern="1200" dirty="0">
                          <a:solidFill>
                            <a:srgbClr val="000000"/>
                          </a:solidFill>
                          <a:effectLst/>
                          <a:latin typeface="Segoe UI Light" panose="020B0502040204020203" pitchFamily="34" charset="0"/>
                          <a:ea typeface="+mn-ea"/>
                          <a:cs typeface="+mn-cs"/>
                        </a:rPr>
                        <a:t>1%</a:t>
                      </a:r>
                    </a:p>
                  </a:txBody>
                  <a:tcPr marL="9525" marR="9525" marT="9525" marB="0" anchor="ctr">
                    <a:lnL w="9525" cap="flat" cmpd="sng" algn="ctr">
                      <a:noFill/>
                      <a:prstDash val="sysDash"/>
                      <a:round/>
                      <a:headEnd type="none" w="med" len="med"/>
                      <a:tailEnd type="none" w="med" len="med"/>
                    </a:lnL>
                    <a:lnR w="9525" cap="flat" cmpd="sng" algn="ctr">
                      <a:noFill/>
                      <a:prstDash val="sysDash"/>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1051802" rtl="0" eaLnBrk="1" fontAlgn="ctr" latinLnBrk="0" hangingPunct="1"/>
                      <a:r>
                        <a:rPr lang="en-GB" sz="1400" b="0" i="0" u="none" strike="noStrike" kern="1200" dirty="0">
                          <a:solidFill>
                            <a:srgbClr val="000000"/>
                          </a:solidFill>
                          <a:effectLst/>
                          <a:latin typeface="Segoe UI Light" panose="020B0502040204020203" pitchFamily="34" charset="0"/>
                          <a:ea typeface="+mn-ea"/>
                          <a:cs typeface="+mn-cs"/>
                        </a:rPr>
                        <a:t>18%</a:t>
                      </a:r>
                    </a:p>
                  </a:txBody>
                  <a:tcPr marL="9525" marR="9525" marT="9525" marB="0" anchor="ctr">
                    <a:lnL w="9525" cap="flat" cmpd="sng" algn="ctr">
                      <a:noFill/>
                      <a:prstDash val="sysDash"/>
                      <a:round/>
                      <a:headEnd type="none" w="med" len="med"/>
                      <a:tailEnd type="none" w="med" len="med"/>
                    </a:lnL>
                    <a:lnR w="9525" cap="flat" cmpd="sng" algn="ctr">
                      <a:noFill/>
                      <a:prstDash val="sysDash"/>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1051802" rtl="0" eaLnBrk="1" fontAlgn="ctr" latinLnBrk="0" hangingPunct="1"/>
                      <a:r>
                        <a:rPr lang="en-GB" sz="1400" b="0" i="0" u="none" strike="noStrike" kern="1200" dirty="0">
                          <a:solidFill>
                            <a:srgbClr val="000000"/>
                          </a:solidFill>
                          <a:effectLst/>
                          <a:latin typeface="Segoe UI Light" panose="020B0502040204020203" pitchFamily="34" charset="0"/>
                          <a:ea typeface="+mn-ea"/>
                          <a:cs typeface="+mn-cs"/>
                        </a:rPr>
                        <a:t>0%</a:t>
                      </a:r>
                    </a:p>
                  </a:txBody>
                  <a:tcPr marL="9525" marR="9525" marT="9525" marB="0" anchor="ctr">
                    <a:lnL w="9525" cap="flat" cmpd="sng" algn="ctr">
                      <a:noFill/>
                      <a:prstDash val="sysDash"/>
                      <a:round/>
                      <a:headEnd type="none" w="med" len="med"/>
                      <a:tailEnd type="none" w="med" len="med"/>
                    </a:lnL>
                    <a:lnR w="9525" cap="flat" cmpd="sng" algn="ctr">
                      <a:noFill/>
                      <a:prstDash val="sysDash"/>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182578147"/>
                  </a:ext>
                </a:extLst>
              </a:tr>
              <a:tr h="234000">
                <a:tc vMerge="1">
                  <a:txBody>
                    <a:bodyPr/>
                    <a:lstStyle/>
                    <a:p>
                      <a:endParaRPr lang="en-GB"/>
                    </a:p>
                  </a:txBody>
                  <a:tcPr/>
                </a:tc>
                <a:tc>
                  <a:txBody>
                    <a:bodyPr/>
                    <a:lstStyle/>
                    <a:p>
                      <a:pPr marL="0" algn="l" defTabSz="1051802" rtl="0" eaLnBrk="1" fontAlgn="ctr" latinLnBrk="0" hangingPunct="1">
                        <a:spcBef>
                          <a:spcPts val="0"/>
                        </a:spcBef>
                        <a:spcAft>
                          <a:spcPts val="0"/>
                        </a:spcAft>
                      </a:pPr>
                      <a:r>
                        <a:rPr lang="en-GB" sz="1400" b="0" i="0" u="none" strike="noStrike" kern="1200" dirty="0">
                          <a:solidFill>
                            <a:schemeClr val="tx1"/>
                          </a:solidFill>
                          <a:effectLst/>
                          <a:latin typeface="Segoe UI Light" panose="020B0502040204020203" pitchFamily="34" charset="0"/>
                          <a:ea typeface="Segoe UI" panose="020B0502040204020203" pitchFamily="34" charset="0"/>
                          <a:cs typeface="Segoe UI" panose="020B0502040204020203" pitchFamily="34" charset="0"/>
                        </a:rPr>
                        <a:t>Muslim</a:t>
                      </a:r>
                    </a:p>
                  </a:txBody>
                  <a:tcPr marL="72000" marR="72000" marT="36000" marB="36000" anchor="ctr">
                    <a:lnL w="12700" cap="flat" cmpd="sng" algn="ctr">
                      <a:noFill/>
                      <a:prstDash val="solid"/>
                      <a:round/>
                      <a:headEnd type="none" w="med" len="med"/>
                      <a:tailEnd type="none" w="med" len="med"/>
                    </a:lnL>
                    <a:lnR w="9525" cap="flat" cmpd="sng" algn="ctr">
                      <a:noFill/>
                      <a:prstDash val="sysDash"/>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1051802" rtl="0" eaLnBrk="1" fontAlgn="ctr" latinLnBrk="0" hangingPunct="1"/>
                      <a:r>
                        <a:rPr lang="en-GB" sz="1400" b="0" i="0" u="none" strike="noStrike" kern="1200" dirty="0">
                          <a:solidFill>
                            <a:srgbClr val="000000"/>
                          </a:solidFill>
                          <a:effectLst/>
                          <a:latin typeface="Segoe UI Light" panose="020B0502040204020203" pitchFamily="34" charset="0"/>
                          <a:ea typeface="+mn-ea"/>
                          <a:cs typeface="+mn-cs"/>
                        </a:rPr>
                        <a:t>0%</a:t>
                      </a:r>
                    </a:p>
                  </a:txBody>
                  <a:tcPr marL="9525" marR="9525" marT="9525" marB="0" anchor="ctr">
                    <a:lnL w="9525" cap="flat" cmpd="sng" algn="ctr">
                      <a:noFill/>
                      <a:prstDash val="sysDash"/>
                      <a:round/>
                      <a:headEnd type="none" w="med" len="med"/>
                      <a:tailEnd type="none" w="med" len="med"/>
                    </a:lnL>
                    <a:lnR w="9525" cap="flat" cmpd="sng" algn="ctr">
                      <a:noFill/>
                      <a:prstDash val="sysDash"/>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1051802" rtl="0" eaLnBrk="1" fontAlgn="ctr" latinLnBrk="0" hangingPunct="1"/>
                      <a:r>
                        <a:rPr lang="en-GB" sz="1400" b="0" i="0" u="none" strike="noStrike" kern="1200" dirty="0">
                          <a:solidFill>
                            <a:srgbClr val="000000"/>
                          </a:solidFill>
                          <a:effectLst/>
                          <a:latin typeface="Segoe UI Light" panose="020B0502040204020203" pitchFamily="34" charset="0"/>
                          <a:ea typeface="+mn-ea"/>
                          <a:cs typeface="+mn-cs"/>
                        </a:rPr>
                        <a:t>2%</a:t>
                      </a:r>
                    </a:p>
                  </a:txBody>
                  <a:tcPr marL="9525" marR="9525" marT="9525" marB="0" anchor="ctr">
                    <a:lnL w="9525" cap="flat" cmpd="sng" algn="ctr">
                      <a:noFill/>
                      <a:prstDash val="sysDash"/>
                      <a:round/>
                      <a:headEnd type="none" w="med" len="med"/>
                      <a:tailEnd type="none" w="med" len="med"/>
                    </a:lnL>
                    <a:lnR w="9525" cap="flat" cmpd="sng" algn="ctr">
                      <a:noFill/>
                      <a:prstDash val="sysDash"/>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1051802" rtl="0" eaLnBrk="1" fontAlgn="ctr" latinLnBrk="0" hangingPunct="1"/>
                      <a:r>
                        <a:rPr lang="en-GB" sz="1400" b="0" i="0" u="none" strike="noStrike" kern="1200" dirty="0">
                          <a:solidFill>
                            <a:srgbClr val="000000"/>
                          </a:solidFill>
                          <a:effectLst/>
                          <a:latin typeface="Segoe UI Light" panose="020B0502040204020203" pitchFamily="34" charset="0"/>
                          <a:ea typeface="+mn-ea"/>
                          <a:cs typeface="+mn-cs"/>
                        </a:rPr>
                        <a:t>93%</a:t>
                      </a:r>
                    </a:p>
                  </a:txBody>
                  <a:tcPr marL="9525" marR="9525" marT="9525" marB="0" anchor="ctr">
                    <a:lnL w="9525" cap="flat" cmpd="sng" algn="ctr">
                      <a:noFill/>
                      <a:prstDash val="sysDash"/>
                      <a:round/>
                      <a:headEnd type="none" w="med" len="med"/>
                      <a:tailEnd type="none" w="med" len="med"/>
                    </a:lnL>
                    <a:lnR w="9525" cap="flat" cmpd="sng" algn="ctr">
                      <a:noFill/>
                      <a:prstDash val="sysDash"/>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711636342"/>
                  </a:ext>
                </a:extLst>
              </a:tr>
              <a:tr h="234000">
                <a:tc vMerge="1">
                  <a:txBody>
                    <a:bodyPr/>
                    <a:lstStyle/>
                    <a:p>
                      <a:endParaRPr lang="en-GB"/>
                    </a:p>
                  </a:txBody>
                  <a:tcPr/>
                </a:tc>
                <a:tc>
                  <a:txBody>
                    <a:bodyPr/>
                    <a:lstStyle/>
                    <a:p>
                      <a:pPr marL="0" algn="l" rtl="0" eaLnBrk="1" fontAlgn="ctr" latinLnBrk="0" hangingPunct="1">
                        <a:spcBef>
                          <a:spcPts val="0"/>
                        </a:spcBef>
                        <a:spcAft>
                          <a:spcPts val="0"/>
                        </a:spcAft>
                      </a:pPr>
                      <a:r>
                        <a:rPr lang="en-GB" sz="1400" u="none" strike="noStrike" kern="1200" dirty="0">
                          <a:effectLst/>
                          <a:latin typeface="Segoe UI Light" panose="020B0502040204020203" pitchFamily="34" charset="0"/>
                        </a:rPr>
                        <a:t>Jew</a:t>
                      </a:r>
                    </a:p>
                  </a:txBody>
                  <a:tcPr marL="72000" marR="72000" marT="36000" marB="36000" anchor="ctr">
                    <a:lnL w="12700" cap="flat" cmpd="sng" algn="ctr">
                      <a:noFill/>
                      <a:prstDash val="solid"/>
                      <a:round/>
                      <a:headEnd type="none" w="med" len="med"/>
                      <a:tailEnd type="none" w="med" len="med"/>
                    </a:lnL>
                    <a:lnR w="9525" cap="flat" cmpd="sng" algn="ctr">
                      <a:noFill/>
                      <a:prstDash val="sysDash"/>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1051802" rtl="0" eaLnBrk="1" fontAlgn="ctr" latinLnBrk="0" hangingPunct="1"/>
                      <a:r>
                        <a:rPr lang="en-GB" sz="1400" b="0" i="0" u="none" strike="noStrike" kern="1200" dirty="0">
                          <a:solidFill>
                            <a:srgbClr val="000000"/>
                          </a:solidFill>
                          <a:effectLst/>
                          <a:latin typeface="Segoe UI Light" panose="020B0502040204020203" pitchFamily="34" charset="0"/>
                          <a:ea typeface="+mn-ea"/>
                          <a:cs typeface="+mn-cs"/>
                        </a:rPr>
                        <a:t>0%</a:t>
                      </a:r>
                    </a:p>
                  </a:txBody>
                  <a:tcPr marL="9525" marR="9525" marT="9525" marB="0" anchor="ctr">
                    <a:lnL w="9525" cap="flat" cmpd="sng" algn="ctr">
                      <a:noFill/>
                      <a:prstDash val="sysDash"/>
                      <a:round/>
                      <a:headEnd type="none" w="med" len="med"/>
                      <a:tailEnd type="none" w="med" len="med"/>
                    </a:lnL>
                    <a:lnR w="9525" cap="flat" cmpd="sng" algn="ctr">
                      <a:noFill/>
                      <a:prstDash val="sysDash"/>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1051802" rtl="0" eaLnBrk="1" fontAlgn="ctr" latinLnBrk="0" hangingPunct="1"/>
                      <a:r>
                        <a:rPr lang="en-GB" sz="1400" b="0" i="0" u="none" strike="noStrike" kern="1200" dirty="0">
                          <a:solidFill>
                            <a:srgbClr val="000000"/>
                          </a:solidFill>
                          <a:effectLst/>
                          <a:latin typeface="Segoe UI Light" panose="020B0502040204020203" pitchFamily="34" charset="0"/>
                          <a:ea typeface="+mn-ea"/>
                          <a:cs typeface="+mn-cs"/>
                        </a:rPr>
                        <a:t>0%</a:t>
                      </a:r>
                    </a:p>
                  </a:txBody>
                  <a:tcPr marL="9525" marR="9525" marT="9525" marB="0" anchor="ctr">
                    <a:lnL w="9525" cap="flat" cmpd="sng" algn="ctr">
                      <a:noFill/>
                      <a:prstDash val="sysDash"/>
                      <a:round/>
                      <a:headEnd type="none" w="med" len="med"/>
                      <a:tailEnd type="none" w="med" len="med"/>
                    </a:lnL>
                    <a:lnR w="9525" cap="flat" cmpd="sng" algn="ctr">
                      <a:noFill/>
                      <a:prstDash val="sysDash"/>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1051802" rtl="0" eaLnBrk="1" fontAlgn="ctr" latinLnBrk="0" hangingPunct="1"/>
                      <a:r>
                        <a:rPr lang="en-GB" sz="1400" b="0" i="0" u="none" strike="noStrike" kern="1200" dirty="0">
                          <a:solidFill>
                            <a:srgbClr val="000000"/>
                          </a:solidFill>
                          <a:effectLst/>
                          <a:latin typeface="Segoe UI Light" panose="020B0502040204020203" pitchFamily="34" charset="0"/>
                          <a:ea typeface="+mn-ea"/>
                          <a:cs typeface="+mn-cs"/>
                        </a:rPr>
                        <a:t>&lt; 1%</a:t>
                      </a:r>
                    </a:p>
                  </a:txBody>
                  <a:tcPr marL="9525" marR="9525" marT="9525" marB="0" anchor="ctr">
                    <a:lnL w="9525" cap="flat" cmpd="sng" algn="ctr">
                      <a:noFill/>
                      <a:prstDash val="sysDash"/>
                      <a:round/>
                      <a:headEnd type="none" w="med" len="med"/>
                      <a:tailEnd type="none" w="med" len="med"/>
                    </a:lnL>
                    <a:lnR w="9525" cap="flat" cmpd="sng" algn="ctr">
                      <a:noFill/>
                      <a:prstDash val="sysDash"/>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339369793"/>
                  </a:ext>
                </a:extLst>
              </a:tr>
              <a:tr h="234000">
                <a:tc vMerge="1">
                  <a:txBody>
                    <a:bodyPr/>
                    <a:lstStyle/>
                    <a:p>
                      <a:endParaRPr lang="en-GB"/>
                    </a:p>
                  </a:txBody>
                  <a:tcPr/>
                </a:tc>
                <a:tc>
                  <a:txBody>
                    <a:bodyPr/>
                    <a:lstStyle/>
                    <a:p>
                      <a:pPr marL="0" algn="l" rtl="0" eaLnBrk="1" fontAlgn="ctr" latinLnBrk="0" hangingPunct="1">
                        <a:spcBef>
                          <a:spcPts val="0"/>
                        </a:spcBef>
                        <a:spcAft>
                          <a:spcPts val="0"/>
                        </a:spcAft>
                      </a:pPr>
                      <a:r>
                        <a:rPr lang="en-GB" sz="1400" u="none" strike="noStrike" kern="1200" dirty="0">
                          <a:effectLst/>
                          <a:latin typeface="Segoe UI Light" panose="020B0502040204020203" pitchFamily="34" charset="0"/>
                        </a:rPr>
                        <a:t>Orthodox</a:t>
                      </a:r>
                    </a:p>
                  </a:txBody>
                  <a:tcPr marL="72000" marR="72000" marT="36000" marB="36000" anchor="ctr">
                    <a:lnL w="12700" cap="flat" cmpd="sng" algn="ctr">
                      <a:noFill/>
                      <a:prstDash val="solid"/>
                      <a:round/>
                      <a:headEnd type="none" w="med" len="med"/>
                      <a:tailEnd type="none" w="med" len="med"/>
                    </a:lnL>
                    <a:lnR w="9525" cap="flat" cmpd="sng" algn="ctr">
                      <a:noFill/>
                      <a:prstDash val="sysDash"/>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1051802" rtl="0" eaLnBrk="1" fontAlgn="ctr" latinLnBrk="0" hangingPunct="1"/>
                      <a:r>
                        <a:rPr lang="en-GB" sz="1400" b="0" i="0" u="none" strike="noStrike" kern="1200" dirty="0">
                          <a:solidFill>
                            <a:srgbClr val="000000"/>
                          </a:solidFill>
                          <a:effectLst/>
                          <a:latin typeface="Segoe UI Light" panose="020B0502040204020203" pitchFamily="34" charset="0"/>
                          <a:ea typeface="+mn-ea"/>
                          <a:cs typeface="+mn-cs"/>
                        </a:rPr>
                        <a:t>1%</a:t>
                      </a:r>
                    </a:p>
                  </a:txBody>
                  <a:tcPr marL="9525" marR="9525" marT="9525" marB="0" anchor="ctr">
                    <a:lnL w="9525" cap="flat" cmpd="sng" algn="ctr">
                      <a:noFill/>
                      <a:prstDash val="sysDash"/>
                      <a:round/>
                      <a:headEnd type="none" w="med" len="med"/>
                      <a:tailEnd type="none" w="med" len="med"/>
                    </a:lnL>
                    <a:lnR w="9525" cap="flat" cmpd="sng" algn="ctr">
                      <a:noFill/>
                      <a:prstDash val="sysDash"/>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1051802" rtl="0" eaLnBrk="1" fontAlgn="ctr" latinLnBrk="0" hangingPunct="1"/>
                      <a:r>
                        <a:rPr lang="en-GB" sz="1400" b="0" i="0" u="none" strike="noStrike" kern="1200" dirty="0">
                          <a:solidFill>
                            <a:srgbClr val="000000"/>
                          </a:solidFill>
                          <a:effectLst/>
                          <a:latin typeface="Segoe UI Light" panose="020B0502040204020203" pitchFamily="34" charset="0"/>
                          <a:ea typeface="+mn-ea"/>
                          <a:cs typeface="+mn-cs"/>
                        </a:rPr>
                        <a:t>19%</a:t>
                      </a:r>
                    </a:p>
                  </a:txBody>
                  <a:tcPr marL="9525" marR="9525" marT="9525" marB="0" anchor="ctr">
                    <a:lnL w="9525" cap="flat" cmpd="sng" algn="ctr">
                      <a:noFill/>
                      <a:prstDash val="sysDash"/>
                      <a:round/>
                      <a:headEnd type="none" w="med" len="med"/>
                      <a:tailEnd type="none" w="med" len="med"/>
                    </a:lnL>
                    <a:lnR w="9525" cap="flat" cmpd="sng" algn="ctr">
                      <a:noFill/>
                      <a:prstDash val="sysDash"/>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1051802" rtl="0" eaLnBrk="1" fontAlgn="ctr" latinLnBrk="0" hangingPunct="1"/>
                      <a:r>
                        <a:rPr lang="en-GB" sz="1400" b="0" i="0" u="none" strike="noStrike" kern="1200" dirty="0">
                          <a:solidFill>
                            <a:srgbClr val="000000"/>
                          </a:solidFill>
                          <a:effectLst/>
                          <a:latin typeface="Segoe UI Light" panose="020B0502040204020203" pitchFamily="34" charset="0"/>
                          <a:ea typeface="+mn-ea"/>
                          <a:cs typeface="+mn-cs"/>
                        </a:rPr>
                        <a:t>2%</a:t>
                      </a:r>
                    </a:p>
                  </a:txBody>
                  <a:tcPr marL="9525" marR="9525" marT="9525" marB="0" anchor="ctr">
                    <a:lnL w="9525" cap="flat" cmpd="sng" algn="ctr">
                      <a:noFill/>
                      <a:prstDash val="sysDash"/>
                      <a:round/>
                      <a:headEnd type="none" w="med" len="med"/>
                      <a:tailEnd type="none" w="med" len="med"/>
                    </a:lnL>
                    <a:lnR w="9525" cap="flat" cmpd="sng" algn="ctr">
                      <a:noFill/>
                      <a:prstDash val="sysDash"/>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496221197"/>
                  </a:ext>
                </a:extLst>
              </a:tr>
              <a:tr h="0">
                <a:tc vMerge="1">
                  <a:txBody>
                    <a:bodyPr/>
                    <a:lstStyle/>
                    <a:p>
                      <a:endParaRPr lang="en-GB"/>
                    </a:p>
                  </a:txBody>
                  <a:tcPr/>
                </a:tc>
                <a:tc>
                  <a:txBody>
                    <a:bodyPr/>
                    <a:lstStyle/>
                    <a:p>
                      <a:pPr marL="0" algn="l" defTabSz="1051802" rtl="0" eaLnBrk="1" fontAlgn="ctr" latinLnBrk="0" hangingPunct="1">
                        <a:spcBef>
                          <a:spcPts val="0"/>
                        </a:spcBef>
                        <a:spcAft>
                          <a:spcPts val="0"/>
                        </a:spcAft>
                      </a:pPr>
                      <a:r>
                        <a:rPr lang="en-GB" sz="1400" u="none" strike="noStrike" kern="1200" dirty="0">
                          <a:solidFill>
                            <a:schemeClr val="dk1"/>
                          </a:solidFill>
                          <a:effectLst/>
                          <a:latin typeface="Segoe UI Light" panose="020B0502040204020203" pitchFamily="34" charset="0"/>
                          <a:ea typeface="+mn-ea"/>
                          <a:cs typeface="+mn-cs"/>
                        </a:rPr>
                        <a:t>Unaffiliated</a:t>
                      </a:r>
                    </a:p>
                  </a:txBody>
                  <a:tcPr marL="72000" marR="72000" marT="36000" marB="36000" anchor="ctr">
                    <a:lnL w="12700" cap="flat" cmpd="sng" algn="ctr">
                      <a:noFill/>
                      <a:prstDash val="solid"/>
                      <a:round/>
                      <a:headEnd type="none" w="med" len="med"/>
                      <a:tailEnd type="none" w="med" len="med"/>
                    </a:lnL>
                    <a:lnR w="9525" cap="flat" cmpd="sng" algn="ctr">
                      <a:noFill/>
                      <a:prstDash val="sysDash"/>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1051802" rtl="0" eaLnBrk="1" fontAlgn="ctr" latinLnBrk="0" hangingPunct="1"/>
                      <a:r>
                        <a:rPr lang="en-GB" sz="1400" b="0" i="0" u="none" strike="noStrike" kern="1200" dirty="0">
                          <a:solidFill>
                            <a:srgbClr val="000000"/>
                          </a:solidFill>
                          <a:effectLst/>
                          <a:latin typeface="Segoe UI Light" panose="020B0502040204020203" pitchFamily="34" charset="0"/>
                          <a:ea typeface="+mn-ea"/>
                          <a:cs typeface="+mn-cs"/>
                        </a:rPr>
                        <a:t>16%</a:t>
                      </a:r>
                    </a:p>
                  </a:txBody>
                  <a:tcPr marL="9525" marR="9525" marT="9525" marB="0" anchor="ctr">
                    <a:lnL w="9525" cap="flat" cmpd="sng" algn="ctr">
                      <a:noFill/>
                      <a:prstDash val="sysDash"/>
                      <a:round/>
                      <a:headEnd type="none" w="med" len="med"/>
                      <a:tailEnd type="none" w="med" len="med"/>
                    </a:lnL>
                    <a:lnR w="9525" cap="flat" cmpd="sng" algn="ctr">
                      <a:noFill/>
                      <a:prstDash val="sysDash"/>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1051802" rtl="0" eaLnBrk="1" fontAlgn="ctr" latinLnBrk="0" hangingPunct="1">
                        <a:lnSpc>
                          <a:spcPct val="100000"/>
                        </a:lnSpc>
                        <a:spcBef>
                          <a:spcPts val="0"/>
                        </a:spcBef>
                        <a:spcAft>
                          <a:spcPts val="0"/>
                        </a:spcAft>
                        <a:buClrTx/>
                        <a:buSzTx/>
                        <a:buFontTx/>
                        <a:buNone/>
                        <a:tabLst/>
                        <a:defRPr/>
                      </a:pPr>
                      <a:r>
                        <a:rPr lang="en-GB" sz="1400" b="0" i="0" u="none" strike="noStrike" kern="1200" dirty="0">
                          <a:solidFill>
                            <a:srgbClr val="000000"/>
                          </a:solidFill>
                          <a:effectLst/>
                          <a:latin typeface="Segoe UI Light" panose="020B0502040204020203" pitchFamily="34" charset="0"/>
                          <a:ea typeface="+mn-ea"/>
                          <a:cs typeface="+mn-cs"/>
                        </a:rPr>
                        <a:t>35%</a:t>
                      </a:r>
                    </a:p>
                  </a:txBody>
                  <a:tcPr marL="9525" marR="9525" marT="9525" marB="0" anchor="ctr">
                    <a:lnL w="9525" cap="flat" cmpd="sng" algn="ctr">
                      <a:noFill/>
                      <a:prstDash val="sysDash"/>
                      <a:round/>
                      <a:headEnd type="none" w="med" len="med"/>
                      <a:tailEnd type="none" w="med" len="med"/>
                    </a:lnL>
                    <a:lnR w="9525" cap="flat" cmpd="sng" algn="ctr">
                      <a:noFill/>
                      <a:prstDash val="sysDash"/>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1051802" rtl="0" eaLnBrk="1" fontAlgn="ctr" latinLnBrk="0" hangingPunct="1"/>
                      <a:r>
                        <a:rPr lang="en-GB" sz="1400" b="0" i="0" u="none" strike="noStrike" kern="1200" dirty="0">
                          <a:solidFill>
                            <a:srgbClr val="000000"/>
                          </a:solidFill>
                          <a:effectLst/>
                          <a:latin typeface="Segoe UI Light" panose="020B0502040204020203" pitchFamily="34" charset="0"/>
                          <a:ea typeface="+mn-ea"/>
                          <a:cs typeface="+mn-cs"/>
                        </a:rPr>
                        <a:t>4%</a:t>
                      </a:r>
                    </a:p>
                  </a:txBody>
                  <a:tcPr marL="9525" marR="9525" marT="9525" marB="0" anchor="ctr">
                    <a:lnL w="9525" cap="flat" cmpd="sng" algn="ctr">
                      <a:noFill/>
                      <a:prstDash val="sysDash"/>
                      <a:round/>
                      <a:headEnd type="none" w="med" len="med"/>
                      <a:tailEnd type="none" w="med" len="med"/>
                    </a:lnL>
                    <a:lnR w="9525" cap="flat" cmpd="sng" algn="ctr">
                      <a:noFill/>
                      <a:prstDash val="sysDash"/>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518908031"/>
                  </a:ext>
                </a:extLst>
              </a:tr>
              <a:tr h="0">
                <a:tc vMerge="1">
                  <a:txBody>
                    <a:bodyPr/>
                    <a:lstStyle/>
                    <a:p>
                      <a:pPr marL="0" algn="l" rtl="0" eaLnBrk="1" fontAlgn="ctr" latinLnBrk="0" hangingPunct="1">
                        <a:spcBef>
                          <a:spcPts val="0"/>
                        </a:spcBef>
                        <a:spcAft>
                          <a:spcPts val="0"/>
                        </a:spcAft>
                      </a:pPr>
                      <a:endParaRPr lang="en-GB" sz="1400" b="1" i="0" u="none" strike="noStrike" dirty="0">
                        <a:solidFill>
                          <a:schemeClr val="tx1"/>
                        </a:solidFill>
                        <a:effectLst/>
                        <a:latin typeface="Segoe UI" panose="020B0502040204020203" pitchFamily="34" charset="0"/>
                        <a:ea typeface="Segoe UI" panose="020B0502040204020203" pitchFamily="34" charset="0"/>
                        <a:cs typeface="Segoe UI" panose="020B0502040204020203" pitchFamily="34" charset="0"/>
                      </a:endParaRPr>
                    </a:p>
                  </a:txBody>
                  <a:tcPr marL="72000" marR="72000" marT="36000" marB="36000" anchor="ctr">
                    <a:lnL w="12700" cmpd="sng">
                      <a:noFill/>
                    </a:lnL>
                    <a:lnR w="12700" cap="flat" cmpd="sng" algn="ctr">
                      <a:noFill/>
                      <a:prstDash val="solid"/>
                      <a:round/>
                      <a:headEnd type="none" w="med" len="med"/>
                      <a:tailEnd type="none" w="med" len="med"/>
                    </a:lnR>
                    <a:lnT w="19050" cap="flat" cmpd="sng" algn="ctr">
                      <a:solidFill>
                        <a:schemeClr val="bg2"/>
                      </a:solidFill>
                      <a:prstDash val="solid"/>
                      <a:round/>
                      <a:headEnd type="none" w="med" len="med"/>
                      <a:tailEnd type="none" w="med" len="med"/>
                    </a:lnT>
                    <a:lnB w="1905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l" rtl="0" eaLnBrk="1" fontAlgn="ctr" latinLnBrk="0" hangingPunct="1">
                        <a:spcBef>
                          <a:spcPts val="0"/>
                        </a:spcBef>
                        <a:spcAft>
                          <a:spcPts val="0"/>
                        </a:spcAft>
                      </a:pPr>
                      <a:r>
                        <a:rPr lang="en-GB" sz="1400" u="none" strike="noStrike" kern="1200" dirty="0">
                          <a:effectLst/>
                          <a:latin typeface="Segoe UI Light" panose="020B0502040204020203" pitchFamily="34" charset="0"/>
                        </a:rPr>
                        <a:t>Other</a:t>
                      </a:r>
                    </a:p>
                  </a:txBody>
                  <a:tcPr marL="72000" marR="72000" marT="36000" marB="36000" anchor="ctr">
                    <a:lnL w="12700" cap="flat" cmpd="sng" algn="ctr">
                      <a:noFill/>
                      <a:prstDash val="solid"/>
                      <a:round/>
                      <a:headEnd type="none" w="med" len="med"/>
                      <a:tailEnd type="none" w="med" len="med"/>
                    </a:lnL>
                    <a:lnR w="9525" cap="flat" cmpd="sng" algn="ctr">
                      <a:noFill/>
                      <a:prstDash val="sysDash"/>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1051802" rtl="0" eaLnBrk="1" fontAlgn="ctr" latinLnBrk="0" hangingPunct="1"/>
                      <a:r>
                        <a:rPr lang="en-GB" sz="1400" b="0" i="0" u="none" strike="noStrike" kern="1200" dirty="0">
                          <a:solidFill>
                            <a:srgbClr val="000000"/>
                          </a:solidFill>
                          <a:effectLst/>
                          <a:latin typeface="Segoe UI Light" panose="020B0502040204020203" pitchFamily="34" charset="0"/>
                          <a:ea typeface="+mn-ea"/>
                          <a:cs typeface="+mn-cs"/>
                        </a:rPr>
                        <a:t>0%</a:t>
                      </a:r>
                    </a:p>
                  </a:txBody>
                  <a:tcPr marL="9525" marR="9525" marT="9525" marB="0" anchor="ctr">
                    <a:lnL w="9525" cap="flat" cmpd="sng" algn="ctr">
                      <a:noFill/>
                      <a:prstDash val="sysDash"/>
                      <a:round/>
                      <a:headEnd type="none" w="med" len="med"/>
                      <a:tailEnd type="none" w="med" len="med"/>
                    </a:lnL>
                    <a:lnR w="9525" cap="flat" cmpd="sng" algn="ctr">
                      <a:noFill/>
                      <a:prstDash val="sysDash"/>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1051802" rtl="0" eaLnBrk="1" fontAlgn="ctr" latinLnBrk="0" hangingPunct="1"/>
                      <a:r>
                        <a:rPr lang="en-GB" sz="1400" b="0" i="0" u="none" strike="noStrike" kern="1200" dirty="0">
                          <a:solidFill>
                            <a:srgbClr val="000000"/>
                          </a:solidFill>
                          <a:effectLst/>
                          <a:latin typeface="Segoe UI Light" panose="020B0502040204020203" pitchFamily="34" charset="0"/>
                          <a:ea typeface="+mn-ea"/>
                          <a:cs typeface="+mn-cs"/>
                        </a:rPr>
                        <a:t>7%</a:t>
                      </a:r>
                    </a:p>
                  </a:txBody>
                  <a:tcPr marL="9525" marR="9525" marT="9525" marB="0" anchor="ctr">
                    <a:lnL w="9525" cap="flat" cmpd="sng" algn="ctr">
                      <a:noFill/>
                      <a:prstDash val="sysDash"/>
                      <a:round/>
                      <a:headEnd type="none" w="med" len="med"/>
                      <a:tailEnd type="none" w="med" len="med"/>
                    </a:lnL>
                    <a:lnR w="9525" cap="flat" cmpd="sng" algn="ctr">
                      <a:noFill/>
                      <a:prstDash val="sysDash"/>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1051802" rtl="0" eaLnBrk="1" fontAlgn="ctr" latinLnBrk="0" hangingPunct="1"/>
                      <a:r>
                        <a:rPr lang="en-GB" sz="1400" b="0" i="0" u="none" strike="noStrike" kern="1200" dirty="0">
                          <a:solidFill>
                            <a:srgbClr val="000000"/>
                          </a:solidFill>
                          <a:effectLst/>
                          <a:latin typeface="Segoe UI Light" panose="020B0502040204020203" pitchFamily="34" charset="0"/>
                          <a:ea typeface="+mn-ea"/>
                          <a:cs typeface="+mn-cs"/>
                        </a:rPr>
                        <a:t>1%</a:t>
                      </a:r>
                    </a:p>
                  </a:txBody>
                  <a:tcPr marL="9525" marR="9525" marT="9525" marB="0" anchor="ctr">
                    <a:lnL w="9525" cap="flat" cmpd="sng" algn="ctr">
                      <a:noFill/>
                      <a:prstDash val="sysDash"/>
                      <a:round/>
                      <a:headEnd type="none" w="med" len="med"/>
                      <a:tailEnd type="none" w="med" len="med"/>
                    </a:lnL>
                    <a:lnR w="9525" cap="flat" cmpd="sng" algn="ctr">
                      <a:noFill/>
                      <a:prstDash val="sysDash"/>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893490495"/>
                  </a:ext>
                </a:extLst>
              </a:tr>
            </a:tbl>
          </a:graphicData>
        </a:graphic>
      </p:graphicFrame>
      <p:sp>
        <p:nvSpPr>
          <p:cNvPr id="5" name="Title 1"/>
          <p:cNvSpPr>
            <a:spLocks noGrp="1"/>
          </p:cNvSpPr>
          <p:nvPr>
            <p:ph type="title"/>
          </p:nvPr>
        </p:nvSpPr>
        <p:spPr>
          <a:xfrm>
            <a:off x="221818" y="281863"/>
            <a:ext cx="3662956" cy="562137"/>
          </a:xfrm>
          <a:solidFill>
            <a:srgbClr val="71B2C9"/>
          </a:solidFill>
        </p:spPr>
        <p:txBody>
          <a:bodyPr wrap="square" lIns="72000" tIns="36000" rIns="72000" bIns="0" rtlCol="0" anchor="b">
            <a:spAutoFit/>
          </a:bodyPr>
          <a:lstStyle/>
          <a:p>
            <a:r>
              <a:rPr lang="en-GB" dirty="0"/>
              <a:t>Demographic profile</a:t>
            </a:r>
          </a:p>
        </p:txBody>
      </p:sp>
      <p:graphicFrame>
        <p:nvGraphicFramePr>
          <p:cNvPr id="2" name="Table 1">
            <a:extLst>
              <a:ext uri="{FF2B5EF4-FFF2-40B4-BE49-F238E27FC236}">
                <a16:creationId xmlns:a16="http://schemas.microsoft.com/office/drawing/2014/main" id="{B5085DE1-EC34-40FD-8FCF-0C779FC3D963}"/>
              </a:ext>
            </a:extLst>
          </p:cNvPr>
          <p:cNvGraphicFramePr>
            <a:graphicFrameLocks noGrp="1"/>
          </p:cNvGraphicFramePr>
          <p:nvPr/>
        </p:nvGraphicFramePr>
        <p:xfrm>
          <a:off x="12882282" y="-510988"/>
          <a:ext cx="208280" cy="411480"/>
        </p:xfrm>
        <a:graphic>
          <a:graphicData uri="http://schemas.openxmlformats.org/drawingml/2006/table">
            <a:tbl>
              <a:tblPr/>
              <a:tblGrid>
                <a:gridCol w="208280">
                  <a:extLst>
                    <a:ext uri="{9D8B030D-6E8A-4147-A177-3AD203B41FA5}">
                      <a16:colId xmlns:a16="http://schemas.microsoft.com/office/drawing/2014/main" val="3450764067"/>
                    </a:ext>
                  </a:extLst>
                </a:gridCol>
              </a:tblGrid>
              <a:tr h="0">
                <a:tc>
                  <a:txBody>
                    <a:bodyPr/>
                    <a:lstStyle/>
                    <a:p>
                      <a:endParaRPr lang="en-GB" dirty="0"/>
                    </a:p>
                  </a:txBody>
                  <a:tcPr>
                    <a:lnL>
                      <a:noFill/>
                    </a:lnL>
                    <a:lnR>
                      <a:noFill/>
                    </a:lnR>
                    <a:lnT>
                      <a:noFill/>
                    </a:lnT>
                    <a:lnB>
                      <a:noFill/>
                    </a:lnB>
                  </a:tcPr>
                </a:tc>
                <a:extLst>
                  <a:ext uri="{0D108BD9-81ED-4DB2-BD59-A6C34878D82A}">
                    <a16:rowId xmlns:a16="http://schemas.microsoft.com/office/drawing/2014/main" val="812090631"/>
                  </a:ext>
                </a:extLst>
              </a:tr>
            </a:tbl>
          </a:graphicData>
        </a:graphic>
      </p:graphicFrame>
    </p:spTree>
    <p:extLst>
      <p:ext uri="{BB962C8B-B14F-4D97-AF65-F5344CB8AC3E}">
        <p14:creationId xmlns:p14="http://schemas.microsoft.com/office/powerpoint/2010/main" val="3901683908"/>
      </p:ext>
    </p:extLst>
  </p:cSld>
  <p:clrMapOvr>
    <a:masterClrMapping/>
  </p:clrMapOvr>
  <p:transition>
    <p:fade/>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556669" y="2700511"/>
            <a:ext cx="5939757" cy="2368357"/>
          </a:xfrm>
        </p:spPr>
        <p:txBody>
          <a:bodyPr/>
          <a:lstStyle/>
          <a:p>
            <a:r>
              <a:rPr lang="en-GB" b="1" dirty="0"/>
              <a:t>Femke De Keulenaer</a:t>
            </a:r>
          </a:p>
          <a:p>
            <a:r>
              <a:rPr lang="en-GB" dirty="0"/>
              <a:t>Research director, Ipsos SRI</a:t>
            </a:r>
          </a:p>
          <a:p>
            <a:endParaRPr lang="en-GB" dirty="0"/>
          </a:p>
          <a:p>
            <a:pPr>
              <a:lnSpc>
                <a:spcPct val="100000"/>
              </a:lnSpc>
              <a:spcBef>
                <a:spcPts val="100"/>
              </a:spcBef>
              <a:spcAft>
                <a:spcPts val="100"/>
              </a:spcAft>
            </a:pPr>
            <a:r>
              <a:rPr lang="en-GB" sz="2000" dirty="0"/>
              <a:t>     +32 2 642 48 60</a:t>
            </a:r>
          </a:p>
          <a:p>
            <a:pPr>
              <a:lnSpc>
                <a:spcPct val="100000"/>
              </a:lnSpc>
              <a:spcBef>
                <a:spcPts val="100"/>
              </a:spcBef>
              <a:spcAft>
                <a:spcPts val="100"/>
              </a:spcAft>
            </a:pPr>
            <a:r>
              <a:rPr lang="en-GB" sz="2000" dirty="0"/>
              <a:t>     +32 485 18 23 50</a:t>
            </a:r>
          </a:p>
          <a:p>
            <a:pPr>
              <a:lnSpc>
                <a:spcPct val="100000"/>
              </a:lnSpc>
              <a:spcBef>
                <a:spcPts val="100"/>
              </a:spcBef>
              <a:spcAft>
                <a:spcPts val="100"/>
              </a:spcAft>
            </a:pPr>
            <a:r>
              <a:rPr lang="en-GB" sz="2000" dirty="0"/>
              <a:t>      femke.dekeulenaer@ipsos.com</a:t>
            </a:r>
          </a:p>
        </p:txBody>
      </p:sp>
    </p:spTree>
    <p:extLst>
      <p:ext uri="{BB962C8B-B14F-4D97-AF65-F5344CB8AC3E}">
        <p14:creationId xmlns:p14="http://schemas.microsoft.com/office/powerpoint/2010/main" val="43497329"/>
      </p:ext>
    </p:extLst>
  </p:cSld>
  <p:clrMapOvr>
    <a:masterClrMapping/>
  </p:clrMapOvr>
  <p:transition>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p:cNvSpPr/>
          <p:nvPr/>
        </p:nvSpPr>
        <p:spPr bwMode="gray">
          <a:xfrm>
            <a:off x="4127599" y="1381274"/>
            <a:ext cx="3268512" cy="4703613"/>
          </a:xfrm>
          <a:prstGeom prst="rect">
            <a:avLst/>
          </a:prstGeom>
          <a:solidFill>
            <a:srgbClr val="F57B29">
              <a:alpha val="3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44000" tIns="72000" rIns="144000" bIns="72000" numCol="1" spcCol="0" rtlCol="0" fromWordArt="0" anchor="ctr" anchorCtr="0" forceAA="0" compatLnSpc="1">
            <a:prstTxWarp prst="textNoShape">
              <a:avLst/>
            </a:prstTxWarp>
            <a:noAutofit/>
          </a:bodyPr>
          <a:lstStyle/>
          <a:p>
            <a:pPr algn="ctr" defTabSz="914400">
              <a:lnSpc>
                <a:spcPct val="110000"/>
              </a:lnSpc>
              <a:spcBef>
                <a:spcPts val="2400"/>
              </a:spcBef>
              <a:buClr>
                <a:srgbClr val="007681"/>
              </a:buClr>
            </a:pPr>
            <a:endParaRPr lang="en-GB" sz="2000" dirty="0">
              <a:solidFill>
                <a:prstClr val="white"/>
              </a:solidFill>
              <a:latin typeface="Segoe UI"/>
            </a:endParaRPr>
          </a:p>
        </p:txBody>
      </p:sp>
      <p:graphicFrame>
        <p:nvGraphicFramePr>
          <p:cNvPr id="11" name="Content Placeholder 6"/>
          <p:cNvGraphicFramePr>
            <a:graphicFrameLocks/>
          </p:cNvGraphicFramePr>
          <p:nvPr>
            <p:extLst>
              <p:ext uri="{D42A27DB-BD31-4B8C-83A1-F6EECF244321}">
                <p14:modId xmlns:p14="http://schemas.microsoft.com/office/powerpoint/2010/main" val="3698622682"/>
              </p:ext>
            </p:extLst>
          </p:nvPr>
        </p:nvGraphicFramePr>
        <p:xfrm>
          <a:off x="4775671" y="1381274"/>
          <a:ext cx="7157188" cy="5151421"/>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0" name="Content Placeholder 6"/>
          <p:cNvGraphicFramePr>
            <a:graphicFrameLocks/>
          </p:cNvGraphicFramePr>
          <p:nvPr>
            <p:extLst>
              <p:ext uri="{D42A27DB-BD31-4B8C-83A1-F6EECF244321}">
                <p14:modId xmlns:p14="http://schemas.microsoft.com/office/powerpoint/2010/main" val="3276887626"/>
              </p:ext>
            </p:extLst>
          </p:nvPr>
        </p:nvGraphicFramePr>
        <p:xfrm>
          <a:off x="439057" y="1381274"/>
          <a:ext cx="7216933" cy="5151421"/>
        </p:xfrm>
        <a:graphic>
          <a:graphicData uri="http://schemas.openxmlformats.org/drawingml/2006/chart">
            <c:chart xmlns:c="http://schemas.openxmlformats.org/drawingml/2006/chart" xmlns:r="http://schemas.openxmlformats.org/officeDocument/2006/relationships" r:id="rId4"/>
          </a:graphicData>
        </a:graphic>
      </p:graphicFrame>
      <p:sp>
        <p:nvSpPr>
          <p:cNvPr id="2" name="Title 1"/>
          <p:cNvSpPr>
            <a:spLocks noGrp="1"/>
          </p:cNvSpPr>
          <p:nvPr>
            <p:ph type="title"/>
          </p:nvPr>
        </p:nvSpPr>
        <p:spPr>
          <a:xfrm>
            <a:off x="566647" y="614957"/>
            <a:ext cx="7521392" cy="559952"/>
          </a:xfrm>
        </p:spPr>
        <p:txBody>
          <a:bodyPr/>
          <a:lstStyle/>
          <a:p>
            <a:r>
              <a:rPr lang="en-GB" dirty="0"/>
              <a:t>Characteristics of the Mediterranean region</a:t>
            </a:r>
          </a:p>
        </p:txBody>
      </p:sp>
      <p:sp>
        <p:nvSpPr>
          <p:cNvPr id="6" name="Text Placeholder 5"/>
          <p:cNvSpPr txBox="1">
            <a:spLocks/>
          </p:cNvSpPr>
          <p:nvPr/>
        </p:nvSpPr>
        <p:spPr>
          <a:xfrm>
            <a:off x="3048753" y="6363786"/>
            <a:ext cx="8213946" cy="739632"/>
          </a:xfrm>
          <a:prstGeom prst="rect">
            <a:avLst/>
          </a:prstGeom>
          <a:noFill/>
        </p:spPr>
        <p:txBody>
          <a:bodyPr vert="horz" lIns="0" tIns="0" rIns="0" bIns="0" rtlCol="0" anchor="b">
            <a:noAutofit/>
          </a:bodyPr>
          <a:lstStyle>
            <a:lvl1pPr indent="0">
              <a:lnSpc>
                <a:spcPct val="110000"/>
              </a:lnSpc>
              <a:spcBef>
                <a:spcPts val="600"/>
              </a:spcBef>
              <a:spcAft>
                <a:spcPts val="0"/>
              </a:spcAft>
              <a:buClr>
                <a:schemeClr val="bg2"/>
              </a:buClr>
              <a:buFontTx/>
              <a:buNone/>
              <a:defRPr sz="800"/>
            </a:lvl1pPr>
            <a:lvl2pPr marL="525902" indent="0">
              <a:lnSpc>
                <a:spcPct val="110000"/>
              </a:lnSpc>
              <a:spcBef>
                <a:spcPts val="600"/>
              </a:spcBef>
              <a:spcAft>
                <a:spcPts val="600"/>
              </a:spcAft>
              <a:buClr>
                <a:schemeClr val="bg2"/>
              </a:buClr>
              <a:buFontTx/>
              <a:buNone/>
              <a:defRPr sz="2400"/>
            </a:lvl2pPr>
            <a:lvl3pPr marL="1051804" indent="0">
              <a:lnSpc>
                <a:spcPct val="110000"/>
              </a:lnSpc>
              <a:spcBef>
                <a:spcPts val="600"/>
              </a:spcBef>
              <a:spcAft>
                <a:spcPts val="600"/>
              </a:spcAft>
              <a:buClr>
                <a:schemeClr val="bg2"/>
              </a:buClr>
              <a:buFontTx/>
              <a:buNone/>
              <a:defRPr sz="2000"/>
            </a:lvl3pPr>
            <a:lvl4pPr marL="1577706" indent="0">
              <a:lnSpc>
                <a:spcPct val="110000"/>
              </a:lnSpc>
              <a:spcBef>
                <a:spcPts val="600"/>
              </a:spcBef>
              <a:spcAft>
                <a:spcPts val="600"/>
              </a:spcAft>
              <a:buClr>
                <a:schemeClr val="bg2"/>
              </a:buClr>
              <a:buFontTx/>
              <a:buNone/>
            </a:lvl4pPr>
            <a:lvl5pPr marL="2103606" indent="0">
              <a:lnSpc>
                <a:spcPct val="110000"/>
              </a:lnSpc>
              <a:spcBef>
                <a:spcPts val="600"/>
              </a:spcBef>
              <a:spcAft>
                <a:spcPts val="600"/>
              </a:spcAft>
              <a:buClr>
                <a:schemeClr val="bg2"/>
              </a:buClr>
              <a:buFontTx/>
              <a:buNone/>
            </a:lvl5pPr>
            <a:lvl6pPr marL="2514600" indent="-228600">
              <a:spcBef>
                <a:spcPct val="20000"/>
              </a:spcBef>
              <a:buFont typeface="Arial" panose="020B0604020202020204" pitchFamily="34" charset="0"/>
              <a:buChar char="•"/>
              <a:defRPr sz="2000"/>
            </a:lvl6pPr>
            <a:lvl7pPr marL="2971800" indent="-228600">
              <a:spcBef>
                <a:spcPct val="20000"/>
              </a:spcBef>
              <a:buFont typeface="Arial" panose="020B0604020202020204" pitchFamily="34" charset="0"/>
              <a:buChar char="•"/>
              <a:defRPr sz="2000"/>
            </a:lvl7pPr>
            <a:lvl8pPr marL="3429000" indent="-228600">
              <a:spcBef>
                <a:spcPct val="20000"/>
              </a:spcBef>
              <a:buFont typeface="Arial" panose="020B0604020202020204" pitchFamily="34" charset="0"/>
              <a:buChar char="•"/>
              <a:defRPr sz="2000"/>
            </a:lvl8pPr>
            <a:lvl9pPr marL="3886200" indent="-228600">
              <a:spcBef>
                <a:spcPct val="20000"/>
              </a:spcBef>
              <a:buFont typeface="Arial" panose="020B0604020202020204" pitchFamily="34" charset="0"/>
              <a:buChar char="•"/>
              <a:defRPr sz="2000"/>
            </a:lvl9pPr>
          </a:lstStyle>
          <a:p>
            <a:r>
              <a:rPr lang="en-GB" sz="1000" dirty="0">
                <a:solidFill>
                  <a:schemeClr val="tx1">
                    <a:lumMod val="75000"/>
                    <a:lumOff val="25000"/>
                  </a:schemeClr>
                </a:solidFill>
              </a:rPr>
              <a:t>Survey question: </a:t>
            </a:r>
            <a:r>
              <a:rPr lang="en-GB" sz="1000" b="1" dirty="0">
                <a:solidFill>
                  <a:schemeClr val="tx1">
                    <a:lumMod val="75000"/>
                    <a:lumOff val="25000"/>
                  </a:schemeClr>
                </a:solidFill>
              </a:rPr>
              <a:t>Different people have different thoughts about what the Mediterranean region represents. I will read out a set of ideas and images; please tell me if you think these characterise the Mediterranean region strongly, somewhat or not at all.</a:t>
            </a:r>
          </a:p>
          <a:p>
            <a:r>
              <a:rPr lang="en-GB" sz="1000" dirty="0">
                <a:solidFill>
                  <a:schemeClr val="tx1">
                    <a:lumMod val="75000"/>
                    <a:lumOff val="25000"/>
                  </a:schemeClr>
                </a:solidFill>
              </a:rPr>
              <a:t>Base: all respondents (%), by country and country group</a:t>
            </a:r>
          </a:p>
        </p:txBody>
      </p:sp>
      <p:pic>
        <p:nvPicPr>
          <p:cNvPr id="7" name="Picture 6"/>
          <p:cNvPicPr>
            <a:picLocks noChangeAspect="1"/>
          </p:cNvPicPr>
          <p:nvPr/>
        </p:nvPicPr>
        <p:blipFill rotWithShape="1">
          <a:blip r:embed="rId5"/>
          <a:srcRect t="93121"/>
          <a:stretch/>
        </p:blipFill>
        <p:spPr>
          <a:xfrm>
            <a:off x="3936619" y="6136695"/>
            <a:ext cx="8302840" cy="396000"/>
          </a:xfrm>
          <a:prstGeom prst="rect">
            <a:avLst/>
          </a:prstGeom>
        </p:spPr>
      </p:pic>
    </p:spTree>
    <p:extLst>
      <p:ext uri="{BB962C8B-B14F-4D97-AF65-F5344CB8AC3E}">
        <p14:creationId xmlns:p14="http://schemas.microsoft.com/office/powerpoint/2010/main" val="1965174117"/>
      </p:ext>
    </p:extLst>
  </p:cSld>
  <p:clrMapOvr>
    <a:masterClrMapping/>
  </p:clrMapOvr>
  <p:transition>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66647" y="614957"/>
            <a:ext cx="7521392" cy="559952"/>
          </a:xfrm>
        </p:spPr>
        <p:txBody>
          <a:bodyPr/>
          <a:lstStyle/>
          <a:p>
            <a:r>
              <a:rPr lang="en-GB" dirty="0"/>
              <a:t>Characteristics of the Mediterranean region</a:t>
            </a:r>
          </a:p>
        </p:txBody>
      </p:sp>
      <p:sp>
        <p:nvSpPr>
          <p:cNvPr id="6" name="Text Placeholder 5"/>
          <p:cNvSpPr txBox="1">
            <a:spLocks/>
          </p:cNvSpPr>
          <p:nvPr/>
        </p:nvSpPr>
        <p:spPr>
          <a:xfrm>
            <a:off x="3048753" y="6363786"/>
            <a:ext cx="8213946" cy="739632"/>
          </a:xfrm>
          <a:prstGeom prst="rect">
            <a:avLst/>
          </a:prstGeom>
          <a:noFill/>
        </p:spPr>
        <p:txBody>
          <a:bodyPr vert="horz" lIns="0" tIns="0" rIns="0" bIns="0" rtlCol="0" anchor="b">
            <a:noAutofit/>
          </a:bodyPr>
          <a:lstStyle>
            <a:lvl1pPr indent="0">
              <a:lnSpc>
                <a:spcPct val="110000"/>
              </a:lnSpc>
              <a:spcBef>
                <a:spcPts val="600"/>
              </a:spcBef>
              <a:spcAft>
                <a:spcPts val="0"/>
              </a:spcAft>
              <a:buClr>
                <a:schemeClr val="bg2"/>
              </a:buClr>
              <a:buFontTx/>
              <a:buNone/>
              <a:defRPr sz="800"/>
            </a:lvl1pPr>
            <a:lvl2pPr marL="525902" indent="0">
              <a:lnSpc>
                <a:spcPct val="110000"/>
              </a:lnSpc>
              <a:spcBef>
                <a:spcPts val="600"/>
              </a:spcBef>
              <a:spcAft>
                <a:spcPts val="600"/>
              </a:spcAft>
              <a:buClr>
                <a:schemeClr val="bg2"/>
              </a:buClr>
              <a:buFontTx/>
              <a:buNone/>
              <a:defRPr sz="2400"/>
            </a:lvl2pPr>
            <a:lvl3pPr marL="1051804" indent="0">
              <a:lnSpc>
                <a:spcPct val="110000"/>
              </a:lnSpc>
              <a:spcBef>
                <a:spcPts val="600"/>
              </a:spcBef>
              <a:spcAft>
                <a:spcPts val="600"/>
              </a:spcAft>
              <a:buClr>
                <a:schemeClr val="bg2"/>
              </a:buClr>
              <a:buFontTx/>
              <a:buNone/>
              <a:defRPr sz="2000"/>
            </a:lvl3pPr>
            <a:lvl4pPr marL="1577706" indent="0">
              <a:lnSpc>
                <a:spcPct val="110000"/>
              </a:lnSpc>
              <a:spcBef>
                <a:spcPts val="600"/>
              </a:spcBef>
              <a:spcAft>
                <a:spcPts val="600"/>
              </a:spcAft>
              <a:buClr>
                <a:schemeClr val="bg2"/>
              </a:buClr>
              <a:buFontTx/>
              <a:buNone/>
            </a:lvl4pPr>
            <a:lvl5pPr marL="2103606" indent="0">
              <a:lnSpc>
                <a:spcPct val="110000"/>
              </a:lnSpc>
              <a:spcBef>
                <a:spcPts val="600"/>
              </a:spcBef>
              <a:spcAft>
                <a:spcPts val="600"/>
              </a:spcAft>
              <a:buClr>
                <a:schemeClr val="bg2"/>
              </a:buClr>
              <a:buFontTx/>
              <a:buNone/>
            </a:lvl5pPr>
            <a:lvl6pPr marL="2514600" indent="-228600">
              <a:spcBef>
                <a:spcPct val="20000"/>
              </a:spcBef>
              <a:buFont typeface="Arial" panose="020B0604020202020204" pitchFamily="34" charset="0"/>
              <a:buChar char="•"/>
              <a:defRPr sz="2000"/>
            </a:lvl6pPr>
            <a:lvl7pPr marL="2971800" indent="-228600">
              <a:spcBef>
                <a:spcPct val="20000"/>
              </a:spcBef>
              <a:buFont typeface="Arial" panose="020B0604020202020204" pitchFamily="34" charset="0"/>
              <a:buChar char="•"/>
              <a:defRPr sz="2000"/>
            </a:lvl7pPr>
            <a:lvl8pPr marL="3429000" indent="-228600">
              <a:spcBef>
                <a:spcPct val="20000"/>
              </a:spcBef>
              <a:buFont typeface="Arial" panose="020B0604020202020204" pitchFamily="34" charset="0"/>
              <a:buChar char="•"/>
              <a:defRPr sz="2000"/>
            </a:lvl8pPr>
            <a:lvl9pPr marL="3886200" indent="-228600">
              <a:spcBef>
                <a:spcPct val="20000"/>
              </a:spcBef>
              <a:buFont typeface="Arial" panose="020B0604020202020204" pitchFamily="34" charset="0"/>
              <a:buChar char="•"/>
              <a:defRPr sz="2000"/>
            </a:lvl9pPr>
          </a:lstStyle>
          <a:p>
            <a:r>
              <a:rPr lang="en-GB" sz="1000" dirty="0">
                <a:solidFill>
                  <a:schemeClr val="tx1">
                    <a:lumMod val="75000"/>
                    <a:lumOff val="25000"/>
                  </a:schemeClr>
                </a:solidFill>
              </a:rPr>
              <a:t>Survey question: </a:t>
            </a:r>
            <a:r>
              <a:rPr lang="en-GB" sz="1000" b="1" dirty="0">
                <a:solidFill>
                  <a:schemeClr val="tx1">
                    <a:lumMod val="75000"/>
                    <a:lumOff val="25000"/>
                  </a:schemeClr>
                </a:solidFill>
              </a:rPr>
              <a:t>Different people have different thoughts about what the Mediterranean region represents. I will read out a set of ideas and images; please tell me if you think these characterise the Mediterranean region strongly, somewhat or not at all.</a:t>
            </a:r>
          </a:p>
          <a:p>
            <a:r>
              <a:rPr lang="en-GB" sz="1000" dirty="0">
                <a:solidFill>
                  <a:schemeClr val="tx1">
                    <a:lumMod val="75000"/>
                    <a:lumOff val="25000"/>
                  </a:schemeClr>
                </a:solidFill>
              </a:rPr>
              <a:t>Base: all respondents (%), by country</a:t>
            </a:r>
          </a:p>
        </p:txBody>
      </p:sp>
      <p:pic>
        <p:nvPicPr>
          <p:cNvPr id="7" name="Picture 6"/>
          <p:cNvPicPr>
            <a:picLocks noChangeAspect="1"/>
          </p:cNvPicPr>
          <p:nvPr/>
        </p:nvPicPr>
        <p:blipFill rotWithShape="1">
          <a:blip r:embed="rId2"/>
          <a:srcRect t="93121"/>
          <a:stretch/>
        </p:blipFill>
        <p:spPr>
          <a:xfrm>
            <a:off x="2521064" y="5991288"/>
            <a:ext cx="8302840" cy="396000"/>
          </a:xfrm>
          <a:prstGeom prst="rect">
            <a:avLst/>
          </a:prstGeom>
        </p:spPr>
      </p:pic>
      <p:graphicFrame>
        <p:nvGraphicFramePr>
          <p:cNvPr id="8" name="Content Placeholder 6">
            <a:extLst>
              <a:ext uri="{FF2B5EF4-FFF2-40B4-BE49-F238E27FC236}">
                <a16:creationId xmlns:a16="http://schemas.microsoft.com/office/drawing/2014/main" id="{7628380D-6BCA-4302-B544-9A68F42019E5}"/>
              </a:ext>
            </a:extLst>
          </p:cNvPr>
          <p:cNvGraphicFramePr>
            <a:graphicFrameLocks/>
          </p:cNvGraphicFramePr>
          <p:nvPr>
            <p:extLst>
              <p:ext uri="{D42A27DB-BD31-4B8C-83A1-F6EECF244321}">
                <p14:modId xmlns:p14="http://schemas.microsoft.com/office/powerpoint/2010/main" val="2242688283"/>
              </p:ext>
            </p:extLst>
          </p:nvPr>
        </p:nvGraphicFramePr>
        <p:xfrm>
          <a:off x="6236847" y="1328676"/>
          <a:ext cx="7216933" cy="5151421"/>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0" name="Content Placeholder 6">
            <a:extLst>
              <a:ext uri="{FF2B5EF4-FFF2-40B4-BE49-F238E27FC236}">
                <a16:creationId xmlns:a16="http://schemas.microsoft.com/office/drawing/2014/main" id="{6829BFF4-39B9-4B8C-998C-27F75F6F8DCC}"/>
              </a:ext>
            </a:extLst>
          </p:cNvPr>
          <p:cNvGraphicFramePr>
            <a:graphicFrameLocks/>
          </p:cNvGraphicFramePr>
          <p:nvPr>
            <p:extLst>
              <p:ext uri="{D42A27DB-BD31-4B8C-83A1-F6EECF244321}">
                <p14:modId xmlns:p14="http://schemas.microsoft.com/office/powerpoint/2010/main" val="91014504"/>
              </p:ext>
            </p:extLst>
          </p:nvPr>
        </p:nvGraphicFramePr>
        <p:xfrm>
          <a:off x="-96195" y="1373519"/>
          <a:ext cx="7216933" cy="5151421"/>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234577018"/>
      </p:ext>
    </p:extLst>
  </p:cSld>
  <p:clrMapOvr>
    <a:masterClrMapping/>
  </p:clrMapOvr>
  <p:transition>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65200" y="615600"/>
            <a:ext cx="6696468" cy="561600"/>
          </a:xfrm>
          <a:solidFill>
            <a:srgbClr val="71B2C9"/>
          </a:solidFill>
        </p:spPr>
        <p:txBody>
          <a:bodyPr wrap="square" lIns="82819" tIns="72000" rIns="82819" bIns="36000" rtlCol="0" anchor="ctr">
            <a:spAutoFit/>
          </a:bodyPr>
          <a:lstStyle/>
          <a:p>
            <a:r>
              <a:rPr lang="en-GB" dirty="0"/>
              <a:t>Preferred countries to start a new life</a:t>
            </a:r>
          </a:p>
        </p:txBody>
      </p:sp>
      <p:sp>
        <p:nvSpPr>
          <p:cNvPr id="6" name="Text Placeholder 5"/>
          <p:cNvSpPr txBox="1">
            <a:spLocks/>
          </p:cNvSpPr>
          <p:nvPr/>
        </p:nvSpPr>
        <p:spPr>
          <a:xfrm>
            <a:off x="3049200" y="6361200"/>
            <a:ext cx="8424936" cy="739632"/>
          </a:xfrm>
          <a:prstGeom prst="rect">
            <a:avLst/>
          </a:prstGeom>
          <a:noFill/>
        </p:spPr>
        <p:txBody>
          <a:bodyPr vert="horz" lIns="0" tIns="0" rIns="0" bIns="0" rtlCol="0" anchor="b">
            <a:noAutofit/>
          </a:bodyPr>
          <a:lstStyle>
            <a:defPPr>
              <a:defRPr lang="en-US"/>
            </a:defPPr>
            <a:lvl1pPr indent="0">
              <a:lnSpc>
                <a:spcPct val="110000"/>
              </a:lnSpc>
              <a:spcBef>
                <a:spcPts val="600"/>
              </a:spcBef>
              <a:spcAft>
                <a:spcPts val="0"/>
              </a:spcAft>
              <a:buClr>
                <a:schemeClr val="bg2"/>
              </a:buClr>
              <a:buFontTx/>
              <a:buNone/>
              <a:defRPr sz="1000"/>
            </a:lvl1pPr>
            <a:lvl2pPr indent="0">
              <a:lnSpc>
                <a:spcPct val="110000"/>
              </a:lnSpc>
              <a:spcBef>
                <a:spcPts val="600"/>
              </a:spcBef>
              <a:spcAft>
                <a:spcPts val="600"/>
              </a:spcAft>
              <a:buClr>
                <a:schemeClr val="bg2"/>
              </a:buClr>
              <a:buFontTx/>
              <a:buNone/>
              <a:defRPr sz="2400"/>
            </a:lvl2pPr>
            <a:lvl3pPr marL="1051804" indent="0">
              <a:lnSpc>
                <a:spcPct val="110000"/>
              </a:lnSpc>
              <a:spcBef>
                <a:spcPts val="600"/>
              </a:spcBef>
              <a:spcAft>
                <a:spcPts val="600"/>
              </a:spcAft>
              <a:buClr>
                <a:schemeClr val="bg2"/>
              </a:buClr>
              <a:buFontTx/>
              <a:buNone/>
              <a:defRPr sz="2000"/>
            </a:lvl3pPr>
            <a:lvl4pPr marL="1577706" indent="0">
              <a:lnSpc>
                <a:spcPct val="110000"/>
              </a:lnSpc>
              <a:spcBef>
                <a:spcPts val="600"/>
              </a:spcBef>
              <a:spcAft>
                <a:spcPts val="600"/>
              </a:spcAft>
              <a:buClr>
                <a:schemeClr val="bg2"/>
              </a:buClr>
              <a:buFontTx/>
              <a:buNone/>
            </a:lvl4pPr>
            <a:lvl5pPr indent="0">
              <a:lnSpc>
                <a:spcPct val="110000"/>
              </a:lnSpc>
              <a:spcBef>
                <a:spcPts val="600"/>
              </a:spcBef>
              <a:spcAft>
                <a:spcPts val="600"/>
              </a:spcAft>
              <a:buClr>
                <a:schemeClr val="bg2"/>
              </a:buClr>
              <a:buFontTx/>
              <a:buNone/>
            </a:lvl5pPr>
            <a:lvl6pPr marL="2514600" indent="-228600">
              <a:spcBef>
                <a:spcPct val="20000"/>
              </a:spcBef>
              <a:buFont typeface="Arial" panose="020B0604020202020204" pitchFamily="34" charset="0"/>
              <a:buChar char="•"/>
              <a:defRPr sz="2000"/>
            </a:lvl6pPr>
            <a:lvl7pPr marL="2971800" indent="-228600">
              <a:spcBef>
                <a:spcPct val="20000"/>
              </a:spcBef>
              <a:buFont typeface="Arial" panose="020B0604020202020204" pitchFamily="34" charset="0"/>
              <a:buChar char="•"/>
              <a:defRPr sz="2000"/>
            </a:lvl7pPr>
            <a:lvl8pPr marL="3429000" indent="-228600">
              <a:spcBef>
                <a:spcPct val="20000"/>
              </a:spcBef>
              <a:buFont typeface="Arial" panose="020B0604020202020204" pitchFamily="34" charset="0"/>
              <a:buChar char="•"/>
              <a:defRPr sz="2000"/>
            </a:lvl8pPr>
            <a:lvl9pPr marL="3886200" indent="-228600">
              <a:spcBef>
                <a:spcPct val="20000"/>
              </a:spcBef>
              <a:buFont typeface="Arial" panose="020B0604020202020204" pitchFamily="34" charset="0"/>
              <a:buChar char="•"/>
              <a:defRPr sz="2000"/>
            </a:lvl9pPr>
          </a:lstStyle>
          <a:p>
            <a:r>
              <a:rPr lang="en-GB" dirty="0">
                <a:solidFill>
                  <a:schemeClr val="tx1">
                    <a:lumMod val="75000"/>
                    <a:lumOff val="25000"/>
                  </a:schemeClr>
                </a:solidFill>
              </a:rPr>
              <a:t>Survey question</a:t>
            </a:r>
            <a:r>
              <a:rPr lang="en-GB" b="1" dirty="0">
                <a:solidFill>
                  <a:schemeClr val="tx1">
                    <a:lumMod val="75000"/>
                    <a:lumOff val="25000"/>
                  </a:schemeClr>
                </a:solidFill>
              </a:rPr>
              <a:t>: If you could start a new life, in which country of the world would you start it?</a:t>
            </a:r>
          </a:p>
          <a:p>
            <a:r>
              <a:rPr lang="en-GB" dirty="0">
                <a:solidFill>
                  <a:schemeClr val="tx1">
                    <a:lumMod val="75000"/>
                    <a:lumOff val="25000"/>
                  </a:schemeClr>
                </a:solidFill>
              </a:rPr>
              <a:t>Base: all respondents (%), by country and country group</a:t>
            </a:r>
          </a:p>
        </p:txBody>
      </p:sp>
      <p:graphicFrame>
        <p:nvGraphicFramePr>
          <p:cNvPr id="8" name="Content Placeholder 6"/>
          <p:cNvGraphicFramePr>
            <a:graphicFrameLocks/>
          </p:cNvGraphicFramePr>
          <p:nvPr>
            <p:extLst>
              <p:ext uri="{D42A27DB-BD31-4B8C-83A1-F6EECF244321}">
                <p14:modId xmlns:p14="http://schemas.microsoft.com/office/powerpoint/2010/main" val="1311901675"/>
              </p:ext>
            </p:extLst>
          </p:nvPr>
        </p:nvGraphicFramePr>
        <p:xfrm>
          <a:off x="565200" y="1314648"/>
          <a:ext cx="6408710" cy="515142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7" name="Content Placeholder 6"/>
          <p:cNvGraphicFramePr>
            <a:graphicFrameLocks/>
          </p:cNvGraphicFramePr>
          <p:nvPr>
            <p:extLst>
              <p:ext uri="{D42A27DB-BD31-4B8C-83A1-F6EECF244321}">
                <p14:modId xmlns:p14="http://schemas.microsoft.com/office/powerpoint/2010/main" val="4273221801"/>
              </p:ext>
            </p:extLst>
          </p:nvPr>
        </p:nvGraphicFramePr>
        <p:xfrm>
          <a:off x="7151935" y="1314648"/>
          <a:ext cx="5472608" cy="5151421"/>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4241082686"/>
      </p:ext>
    </p:extLst>
  </p:cSld>
  <p:clrMapOvr>
    <a:masterClrMapping/>
  </p:clrMapOvr>
  <p:transition>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65200" y="615600"/>
            <a:ext cx="6696468" cy="561600"/>
          </a:xfrm>
          <a:solidFill>
            <a:srgbClr val="71B2C9"/>
          </a:solidFill>
        </p:spPr>
        <p:txBody>
          <a:bodyPr wrap="square" lIns="82819" tIns="72000" rIns="82819" bIns="36000" rtlCol="0" anchor="ctr">
            <a:spAutoFit/>
          </a:bodyPr>
          <a:lstStyle/>
          <a:p>
            <a:r>
              <a:rPr lang="en-GB" dirty="0"/>
              <a:t>Preferred countries to start a new life</a:t>
            </a:r>
          </a:p>
        </p:txBody>
      </p:sp>
      <p:sp>
        <p:nvSpPr>
          <p:cNvPr id="6" name="Text Placeholder 5"/>
          <p:cNvSpPr txBox="1">
            <a:spLocks/>
          </p:cNvSpPr>
          <p:nvPr/>
        </p:nvSpPr>
        <p:spPr>
          <a:xfrm>
            <a:off x="3049200" y="6361200"/>
            <a:ext cx="8424936" cy="739632"/>
          </a:xfrm>
          <a:prstGeom prst="rect">
            <a:avLst/>
          </a:prstGeom>
          <a:noFill/>
        </p:spPr>
        <p:txBody>
          <a:bodyPr vert="horz" lIns="0" tIns="0" rIns="0" bIns="0" rtlCol="0" anchor="b">
            <a:noAutofit/>
          </a:bodyPr>
          <a:lstStyle>
            <a:defPPr>
              <a:defRPr lang="en-US"/>
            </a:defPPr>
            <a:lvl1pPr indent="0">
              <a:lnSpc>
                <a:spcPct val="110000"/>
              </a:lnSpc>
              <a:spcBef>
                <a:spcPts val="600"/>
              </a:spcBef>
              <a:spcAft>
                <a:spcPts val="0"/>
              </a:spcAft>
              <a:buClr>
                <a:schemeClr val="bg2"/>
              </a:buClr>
              <a:buFontTx/>
              <a:buNone/>
              <a:defRPr sz="1000"/>
            </a:lvl1pPr>
            <a:lvl2pPr indent="0">
              <a:lnSpc>
                <a:spcPct val="110000"/>
              </a:lnSpc>
              <a:spcBef>
                <a:spcPts val="600"/>
              </a:spcBef>
              <a:spcAft>
                <a:spcPts val="600"/>
              </a:spcAft>
              <a:buClr>
                <a:schemeClr val="bg2"/>
              </a:buClr>
              <a:buFontTx/>
              <a:buNone/>
              <a:defRPr sz="2400"/>
            </a:lvl2pPr>
            <a:lvl3pPr marL="1051804" indent="0">
              <a:lnSpc>
                <a:spcPct val="110000"/>
              </a:lnSpc>
              <a:spcBef>
                <a:spcPts val="600"/>
              </a:spcBef>
              <a:spcAft>
                <a:spcPts val="600"/>
              </a:spcAft>
              <a:buClr>
                <a:schemeClr val="bg2"/>
              </a:buClr>
              <a:buFontTx/>
              <a:buNone/>
              <a:defRPr sz="2000"/>
            </a:lvl3pPr>
            <a:lvl4pPr marL="1577706" indent="0">
              <a:lnSpc>
                <a:spcPct val="110000"/>
              </a:lnSpc>
              <a:spcBef>
                <a:spcPts val="600"/>
              </a:spcBef>
              <a:spcAft>
                <a:spcPts val="600"/>
              </a:spcAft>
              <a:buClr>
                <a:schemeClr val="bg2"/>
              </a:buClr>
              <a:buFontTx/>
              <a:buNone/>
            </a:lvl4pPr>
            <a:lvl5pPr indent="0">
              <a:lnSpc>
                <a:spcPct val="110000"/>
              </a:lnSpc>
              <a:spcBef>
                <a:spcPts val="600"/>
              </a:spcBef>
              <a:spcAft>
                <a:spcPts val="600"/>
              </a:spcAft>
              <a:buClr>
                <a:schemeClr val="bg2"/>
              </a:buClr>
              <a:buFontTx/>
              <a:buNone/>
            </a:lvl5pPr>
            <a:lvl6pPr marL="2514600" indent="-228600">
              <a:spcBef>
                <a:spcPct val="20000"/>
              </a:spcBef>
              <a:buFont typeface="Arial" panose="020B0604020202020204" pitchFamily="34" charset="0"/>
              <a:buChar char="•"/>
              <a:defRPr sz="2000"/>
            </a:lvl6pPr>
            <a:lvl7pPr marL="2971800" indent="-228600">
              <a:spcBef>
                <a:spcPct val="20000"/>
              </a:spcBef>
              <a:buFont typeface="Arial" panose="020B0604020202020204" pitchFamily="34" charset="0"/>
              <a:buChar char="•"/>
              <a:defRPr sz="2000"/>
            </a:lvl7pPr>
            <a:lvl8pPr marL="3429000" indent="-228600">
              <a:spcBef>
                <a:spcPct val="20000"/>
              </a:spcBef>
              <a:buFont typeface="Arial" panose="020B0604020202020204" pitchFamily="34" charset="0"/>
              <a:buChar char="•"/>
              <a:defRPr sz="2000"/>
            </a:lvl8pPr>
            <a:lvl9pPr marL="3886200" indent="-228600">
              <a:spcBef>
                <a:spcPct val="20000"/>
              </a:spcBef>
              <a:buFont typeface="Arial" panose="020B0604020202020204" pitchFamily="34" charset="0"/>
              <a:buChar char="•"/>
              <a:defRPr sz="2000"/>
            </a:lvl9pPr>
          </a:lstStyle>
          <a:p>
            <a:r>
              <a:rPr lang="en-GB" dirty="0">
                <a:solidFill>
                  <a:schemeClr val="tx1">
                    <a:lumMod val="75000"/>
                    <a:lumOff val="25000"/>
                  </a:schemeClr>
                </a:solidFill>
              </a:rPr>
              <a:t>Survey question</a:t>
            </a:r>
            <a:r>
              <a:rPr lang="en-GB" b="1" dirty="0">
                <a:solidFill>
                  <a:schemeClr val="tx1">
                    <a:lumMod val="75000"/>
                    <a:lumOff val="25000"/>
                  </a:schemeClr>
                </a:solidFill>
              </a:rPr>
              <a:t>: If you could start a new life, in which country of the world would you start it?</a:t>
            </a:r>
          </a:p>
          <a:p>
            <a:r>
              <a:rPr lang="en-GB" dirty="0">
                <a:solidFill>
                  <a:schemeClr val="tx1">
                    <a:lumMod val="75000"/>
                    <a:lumOff val="25000"/>
                  </a:schemeClr>
                </a:solidFill>
              </a:rPr>
              <a:t>Base: all respondents (%), by country</a:t>
            </a:r>
          </a:p>
        </p:txBody>
      </p:sp>
      <p:graphicFrame>
        <p:nvGraphicFramePr>
          <p:cNvPr id="7" name="Content Placeholder 6">
            <a:extLst>
              <a:ext uri="{FF2B5EF4-FFF2-40B4-BE49-F238E27FC236}">
                <a16:creationId xmlns:a16="http://schemas.microsoft.com/office/drawing/2014/main" id="{ACF8124C-5D61-47AC-8C9F-CCD659210E8D}"/>
              </a:ext>
            </a:extLst>
          </p:cNvPr>
          <p:cNvGraphicFramePr>
            <a:graphicFrameLocks/>
          </p:cNvGraphicFramePr>
          <p:nvPr>
            <p:extLst>
              <p:ext uri="{D42A27DB-BD31-4B8C-83A1-F6EECF244321}">
                <p14:modId xmlns:p14="http://schemas.microsoft.com/office/powerpoint/2010/main" val="4115956044"/>
              </p:ext>
            </p:extLst>
          </p:nvPr>
        </p:nvGraphicFramePr>
        <p:xfrm>
          <a:off x="5639767" y="1321130"/>
          <a:ext cx="6408710" cy="515142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0" name="Content Placeholder 6">
            <a:extLst>
              <a:ext uri="{FF2B5EF4-FFF2-40B4-BE49-F238E27FC236}">
                <a16:creationId xmlns:a16="http://schemas.microsoft.com/office/drawing/2014/main" id="{D3AF6007-5A77-47E5-B754-BD6CBDC2C823}"/>
              </a:ext>
            </a:extLst>
          </p:cNvPr>
          <p:cNvGraphicFramePr>
            <a:graphicFrameLocks/>
          </p:cNvGraphicFramePr>
          <p:nvPr>
            <p:extLst>
              <p:ext uri="{D42A27DB-BD31-4B8C-83A1-F6EECF244321}">
                <p14:modId xmlns:p14="http://schemas.microsoft.com/office/powerpoint/2010/main" val="3802576733"/>
              </p:ext>
            </p:extLst>
          </p:nvPr>
        </p:nvGraphicFramePr>
        <p:xfrm>
          <a:off x="-325872" y="1321130"/>
          <a:ext cx="6408710" cy="5151421"/>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360038737"/>
      </p:ext>
    </p:extLst>
  </p:cSld>
  <p:clrMapOvr>
    <a:masterClrMapping/>
  </p:clrMapOvr>
  <p:transition>
    <p:fad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453350" y="2656800"/>
            <a:ext cx="5434889" cy="548346"/>
          </a:xfrm>
          <a:solidFill>
            <a:srgbClr val="F57B29"/>
          </a:solidFill>
        </p:spPr>
        <p:txBody>
          <a:bodyPr wrap="square" lIns="82819" tIns="36000" rIns="82819" bIns="36000" rtlCol="0" anchor="ctr">
            <a:spAutoFit/>
          </a:bodyPr>
          <a:lstStyle/>
          <a:p>
            <a:r>
              <a:rPr lang="en-GB" dirty="0"/>
              <a:t>Values and mutual perceptions</a:t>
            </a:r>
          </a:p>
        </p:txBody>
      </p:sp>
    </p:spTree>
    <p:extLst>
      <p:ext uri="{BB962C8B-B14F-4D97-AF65-F5344CB8AC3E}">
        <p14:creationId xmlns:p14="http://schemas.microsoft.com/office/powerpoint/2010/main" val="3530899018"/>
      </p:ext>
    </p:extLst>
  </p:cSld>
  <p:clrMapOvr>
    <a:masterClrMapping/>
  </p:clrMapOvr>
  <p:transition>
    <p:fad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p:cNvSpPr/>
          <p:nvPr/>
        </p:nvSpPr>
        <p:spPr bwMode="gray">
          <a:xfrm>
            <a:off x="3678638" y="1289218"/>
            <a:ext cx="3268512" cy="4867677"/>
          </a:xfrm>
          <a:prstGeom prst="rect">
            <a:avLst/>
          </a:prstGeom>
          <a:solidFill>
            <a:srgbClr val="F57B29">
              <a:alpha val="3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44000" tIns="72000" rIns="144000" bIns="72000" numCol="1" spcCol="0" rtlCol="0" fromWordArt="0" anchor="ctr" anchorCtr="0" forceAA="0" compatLnSpc="1">
            <a:prstTxWarp prst="textNoShape">
              <a:avLst/>
            </a:prstTxWarp>
            <a:noAutofit/>
          </a:bodyPr>
          <a:lstStyle/>
          <a:p>
            <a:pPr algn="ctr" defTabSz="914400">
              <a:lnSpc>
                <a:spcPct val="110000"/>
              </a:lnSpc>
              <a:spcBef>
                <a:spcPts val="2400"/>
              </a:spcBef>
              <a:buClr>
                <a:srgbClr val="007681"/>
              </a:buClr>
            </a:pPr>
            <a:endParaRPr lang="en-GB" sz="2000" dirty="0">
              <a:solidFill>
                <a:prstClr val="white"/>
              </a:solidFill>
              <a:latin typeface="Segoe UI"/>
            </a:endParaRPr>
          </a:p>
        </p:txBody>
      </p:sp>
      <p:sp>
        <p:nvSpPr>
          <p:cNvPr id="2" name="Title 1"/>
          <p:cNvSpPr>
            <a:spLocks noGrp="1"/>
          </p:cNvSpPr>
          <p:nvPr>
            <p:ph type="title"/>
          </p:nvPr>
        </p:nvSpPr>
        <p:spPr>
          <a:xfrm>
            <a:off x="566647" y="615600"/>
            <a:ext cx="5642937" cy="561600"/>
          </a:xfrm>
          <a:solidFill>
            <a:srgbClr val="71B2C9"/>
          </a:solidFill>
        </p:spPr>
        <p:txBody>
          <a:bodyPr wrap="square" lIns="82819" tIns="72000" rIns="82819" bIns="36000" rtlCol="0" anchor="ctr">
            <a:spAutoFit/>
          </a:bodyPr>
          <a:lstStyle/>
          <a:p>
            <a:r>
              <a:rPr lang="en-GB" dirty="0"/>
              <a:t>Key values when raising children</a:t>
            </a:r>
          </a:p>
        </p:txBody>
      </p:sp>
      <p:sp>
        <p:nvSpPr>
          <p:cNvPr id="4" name="Text Placeholder 5"/>
          <p:cNvSpPr txBox="1">
            <a:spLocks/>
          </p:cNvSpPr>
          <p:nvPr/>
        </p:nvSpPr>
        <p:spPr>
          <a:xfrm>
            <a:off x="3049199" y="6364800"/>
            <a:ext cx="8135183" cy="739632"/>
          </a:xfrm>
          <a:prstGeom prst="rect">
            <a:avLst/>
          </a:prstGeom>
          <a:noFill/>
        </p:spPr>
        <p:txBody>
          <a:bodyPr vert="horz" lIns="0" tIns="0" rIns="0" bIns="0" rtlCol="0" anchor="b">
            <a:noAutofit/>
          </a:bodyPr>
          <a:lstStyle>
            <a:defPPr>
              <a:defRPr lang="en-US"/>
            </a:defPPr>
            <a:lvl1pPr indent="0">
              <a:lnSpc>
                <a:spcPct val="110000"/>
              </a:lnSpc>
              <a:spcBef>
                <a:spcPts val="600"/>
              </a:spcBef>
              <a:spcAft>
                <a:spcPts val="0"/>
              </a:spcAft>
              <a:buClr>
                <a:schemeClr val="bg2"/>
              </a:buClr>
              <a:buFontTx/>
              <a:buNone/>
              <a:defRPr sz="1000"/>
            </a:lvl1pPr>
            <a:lvl2pPr indent="0">
              <a:lnSpc>
                <a:spcPct val="110000"/>
              </a:lnSpc>
              <a:spcBef>
                <a:spcPts val="600"/>
              </a:spcBef>
              <a:spcAft>
                <a:spcPts val="600"/>
              </a:spcAft>
              <a:buClr>
                <a:schemeClr val="bg2"/>
              </a:buClr>
              <a:buFontTx/>
              <a:buNone/>
              <a:defRPr sz="2400"/>
            </a:lvl2pPr>
            <a:lvl3pPr marL="1051804" indent="0">
              <a:lnSpc>
                <a:spcPct val="110000"/>
              </a:lnSpc>
              <a:spcBef>
                <a:spcPts val="600"/>
              </a:spcBef>
              <a:spcAft>
                <a:spcPts val="600"/>
              </a:spcAft>
              <a:buClr>
                <a:schemeClr val="bg2"/>
              </a:buClr>
              <a:buFontTx/>
              <a:buNone/>
              <a:defRPr sz="2000"/>
            </a:lvl3pPr>
            <a:lvl4pPr marL="1577706" indent="0">
              <a:lnSpc>
                <a:spcPct val="110000"/>
              </a:lnSpc>
              <a:spcBef>
                <a:spcPts val="600"/>
              </a:spcBef>
              <a:spcAft>
                <a:spcPts val="600"/>
              </a:spcAft>
              <a:buClr>
                <a:schemeClr val="bg2"/>
              </a:buClr>
              <a:buFontTx/>
              <a:buNone/>
            </a:lvl4pPr>
            <a:lvl5pPr indent="0">
              <a:lnSpc>
                <a:spcPct val="110000"/>
              </a:lnSpc>
              <a:spcBef>
                <a:spcPts val="600"/>
              </a:spcBef>
              <a:spcAft>
                <a:spcPts val="600"/>
              </a:spcAft>
              <a:buClr>
                <a:schemeClr val="bg2"/>
              </a:buClr>
              <a:buFontTx/>
              <a:buNone/>
            </a:lvl5pPr>
            <a:lvl6pPr marL="2514600" indent="-228600">
              <a:spcBef>
                <a:spcPct val="20000"/>
              </a:spcBef>
              <a:buFont typeface="Arial" panose="020B0604020202020204" pitchFamily="34" charset="0"/>
              <a:buChar char="•"/>
              <a:defRPr sz="2000"/>
            </a:lvl6pPr>
            <a:lvl7pPr marL="2971800" indent="-228600">
              <a:spcBef>
                <a:spcPct val="20000"/>
              </a:spcBef>
              <a:buFont typeface="Arial" panose="020B0604020202020204" pitchFamily="34" charset="0"/>
              <a:buChar char="•"/>
              <a:defRPr sz="2000"/>
            </a:lvl7pPr>
            <a:lvl8pPr marL="3429000" indent="-228600">
              <a:spcBef>
                <a:spcPct val="20000"/>
              </a:spcBef>
              <a:buFont typeface="Arial" panose="020B0604020202020204" pitchFamily="34" charset="0"/>
              <a:buChar char="•"/>
              <a:defRPr sz="2000"/>
            </a:lvl8pPr>
            <a:lvl9pPr marL="3886200" indent="-228600">
              <a:spcBef>
                <a:spcPct val="20000"/>
              </a:spcBef>
              <a:buFont typeface="Arial" panose="020B0604020202020204" pitchFamily="34" charset="0"/>
              <a:buChar char="•"/>
              <a:defRPr sz="2000"/>
            </a:lvl9pPr>
          </a:lstStyle>
          <a:p>
            <a:r>
              <a:rPr lang="en-GB" dirty="0">
                <a:solidFill>
                  <a:schemeClr val="tx1">
                    <a:lumMod val="75000"/>
                    <a:lumOff val="25000"/>
                  </a:schemeClr>
                </a:solidFill>
              </a:rPr>
              <a:t>Survey question: </a:t>
            </a:r>
            <a:r>
              <a:rPr lang="en-GB" b="1" dirty="0">
                <a:solidFill>
                  <a:schemeClr val="tx1">
                    <a:lumMod val="75000"/>
                    <a:lumOff val="25000"/>
                  </a:schemeClr>
                </a:solidFill>
              </a:rPr>
              <a:t>In bringing up their children, parents in different countries may place different emphasis on different values. Assuming that we limit ourselves to six values only, I’d like to know which one of these is most important, to you personally, when raising children? And the second most important?</a:t>
            </a:r>
            <a:endParaRPr lang="en-GB" dirty="0">
              <a:solidFill>
                <a:schemeClr val="tx1">
                  <a:lumMod val="75000"/>
                  <a:lumOff val="25000"/>
                </a:schemeClr>
              </a:solidFill>
            </a:endParaRPr>
          </a:p>
          <a:p>
            <a:r>
              <a:rPr lang="en-GB" dirty="0">
                <a:solidFill>
                  <a:schemeClr val="tx1">
                    <a:lumMod val="75000"/>
                    <a:lumOff val="25000"/>
                  </a:schemeClr>
                </a:solidFill>
              </a:rPr>
              <a:t>Base: all respondents (%), by country and country group</a:t>
            </a:r>
          </a:p>
        </p:txBody>
      </p:sp>
      <p:pic>
        <p:nvPicPr>
          <p:cNvPr id="12" name="Picture 11"/>
          <p:cNvPicPr>
            <a:picLocks noChangeAspect="1"/>
          </p:cNvPicPr>
          <p:nvPr/>
        </p:nvPicPr>
        <p:blipFill rotWithShape="1">
          <a:blip r:embed="rId2"/>
          <a:srcRect l="17765" t="87720" r="46855" b="753"/>
          <a:stretch/>
        </p:blipFill>
        <p:spPr>
          <a:xfrm>
            <a:off x="10464303" y="5426696"/>
            <a:ext cx="2503636" cy="612000"/>
          </a:xfrm>
          <a:prstGeom prst="rect">
            <a:avLst/>
          </a:prstGeom>
        </p:spPr>
      </p:pic>
      <p:graphicFrame>
        <p:nvGraphicFramePr>
          <p:cNvPr id="8" name="Content Placeholder 6"/>
          <p:cNvGraphicFramePr>
            <a:graphicFrameLocks/>
          </p:cNvGraphicFramePr>
          <p:nvPr>
            <p:extLst>
              <p:ext uri="{D42A27DB-BD31-4B8C-83A1-F6EECF244321}">
                <p14:modId xmlns:p14="http://schemas.microsoft.com/office/powerpoint/2010/main" val="2927121797"/>
              </p:ext>
            </p:extLst>
          </p:nvPr>
        </p:nvGraphicFramePr>
        <p:xfrm>
          <a:off x="4415631" y="1284586"/>
          <a:ext cx="7157188" cy="5151421"/>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9" name="Content Placeholder 6"/>
          <p:cNvGraphicFramePr>
            <a:graphicFrameLocks/>
          </p:cNvGraphicFramePr>
          <p:nvPr>
            <p:extLst>
              <p:ext uri="{D42A27DB-BD31-4B8C-83A1-F6EECF244321}">
                <p14:modId xmlns:p14="http://schemas.microsoft.com/office/powerpoint/2010/main" val="1987473406"/>
              </p:ext>
            </p:extLst>
          </p:nvPr>
        </p:nvGraphicFramePr>
        <p:xfrm>
          <a:off x="260003" y="1213379"/>
          <a:ext cx="6858868" cy="5151421"/>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465564132"/>
      </p:ext>
    </p:extLst>
  </p:cSld>
  <p:clrMapOvr>
    <a:masterClrMapping/>
  </p:clrMapOvr>
  <p:transition>
    <p:fade/>
  </p:transition>
</p:sld>
</file>

<file path=ppt/theme/theme1.xml><?xml version="1.0" encoding="utf-8"?>
<a:theme xmlns:a="http://schemas.openxmlformats.org/drawingml/2006/main" name="Presentation - Cerise">
  <a:themeElements>
    <a:clrScheme name="Custom 1">
      <a:dk1>
        <a:srgbClr val="222223"/>
      </a:dk1>
      <a:lt1>
        <a:sysClr val="window" lastClr="FFFFFF"/>
      </a:lt1>
      <a:dk2>
        <a:srgbClr val="888B8D"/>
      </a:dk2>
      <a:lt2>
        <a:srgbClr val="007681"/>
      </a:lt2>
      <a:accent1>
        <a:srgbClr val="F1BE48"/>
      </a:accent1>
      <a:accent2>
        <a:srgbClr val="888B8D"/>
      </a:accent2>
      <a:accent3>
        <a:srgbClr val="FF585D"/>
      </a:accent3>
      <a:accent4>
        <a:srgbClr val="71B2C9"/>
      </a:accent4>
      <a:accent5>
        <a:srgbClr val="C8C9C7"/>
      </a:accent5>
      <a:accent6>
        <a:srgbClr val="74AA50"/>
      </a:accent6>
      <a:hlink>
        <a:srgbClr val="485CC7"/>
      </a:hlink>
      <a:folHlink>
        <a:srgbClr val="00B2A9"/>
      </a:folHlink>
    </a:clrScheme>
    <a:fontScheme name="_Ipsos_Presentation Fonts">
      <a:majorFont>
        <a:latin typeface="Segoe UI"/>
        <a:ea typeface=""/>
        <a:cs typeface=""/>
      </a:majorFont>
      <a:minorFont>
        <a:latin typeface="Segoe U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gray">
        <a:solidFill>
          <a:schemeClr val="accent1"/>
        </a:solidFill>
        <a:ln>
          <a:noFill/>
        </a:ln>
      </a:spPr>
      <a:bodyPr rot="0" spcFirstLastPara="0" vertOverflow="overflow" horzOverflow="overflow" vert="horz" wrap="square" lIns="144000" tIns="72000" rIns="144000" bIns="72000" numCol="1" spcCol="0" rtlCol="0" fromWordArt="0" anchor="ctr" anchorCtr="0" forceAA="0" compatLnSpc="1">
        <a:prstTxWarp prst="textNoShape">
          <a:avLst/>
        </a:prstTxWarp>
        <a:noAutofit/>
      </a:bodyPr>
      <a:lstStyle>
        <a:defPPr>
          <a:lnSpc>
            <a:spcPct val="110000"/>
          </a:lnSpc>
          <a:spcBef>
            <a:spcPts val="2400"/>
          </a:spcBef>
          <a:buClr>
            <a:schemeClr val="bg2"/>
          </a:buClr>
          <a:defRPr sz="2000" dirty="0" smtClean="0">
            <a:solidFill>
              <a:schemeClr val="bg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w="12700">
          <a:solidFill>
            <a:schemeClr val="tx1">
              <a:lumMod val="25000"/>
              <a:lumOff val="75000"/>
            </a:schemeClr>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72000" tIns="36000" rIns="72000" bIns="36000" rtlCol="0">
        <a:spAutoFit/>
      </a:bodyPr>
      <a:lstStyle>
        <a:defPPr>
          <a:lnSpc>
            <a:spcPct val="110000"/>
          </a:lnSpc>
          <a:spcBef>
            <a:spcPts val="2400"/>
          </a:spcBef>
          <a:buClr>
            <a:schemeClr val="bg2"/>
          </a:buClr>
          <a:defRPr sz="2400" dirty="0" smtClean="0"/>
        </a:defPPr>
      </a:lstStyle>
    </a:txDef>
  </a:objectDefaults>
  <a:extraClrSchemeLst/>
  <a:extLst>
    <a:ext uri="{05A4C25C-085E-4340-85A3-A5531E510DB2}">
      <thm15:themeFamily xmlns:thm15="http://schemas.microsoft.com/office/thememl/2012/main" name="_SRI_16-9 widescreen_ Ipsos Template (2016)_v1.potx" id="{AC73484A-8EFF-4125-97D2-99913F0B3358}" vid="{1DE74E32-EE03-45C4-90D6-1B8E09C87B67}"/>
    </a:ext>
  </a:extLst>
</a:theme>
</file>

<file path=ppt/theme/theme2.xml><?xml version="1.0" encoding="utf-8"?>
<a:theme xmlns:a="http://schemas.openxmlformats.org/drawingml/2006/main" name="Office Theme">
  <a:themeElements>
    <a:clrScheme name="_Ipsos_Black_(Modern)">
      <a:dk1>
        <a:srgbClr val="222223"/>
      </a:dk1>
      <a:lt1>
        <a:sysClr val="window" lastClr="FFFFFF"/>
      </a:lt1>
      <a:dk2>
        <a:srgbClr val="888B8D"/>
      </a:dk2>
      <a:lt2>
        <a:srgbClr val="222223"/>
      </a:lt2>
      <a:accent1>
        <a:srgbClr val="F1BE48"/>
      </a:accent1>
      <a:accent2>
        <a:srgbClr val="888B8D"/>
      </a:accent2>
      <a:accent3>
        <a:srgbClr val="FF585D"/>
      </a:accent3>
      <a:accent4>
        <a:srgbClr val="71B2C9"/>
      </a:accent4>
      <a:accent5>
        <a:srgbClr val="C8C9C7"/>
      </a:accent5>
      <a:accent6>
        <a:srgbClr val="74AA50"/>
      </a:accent6>
      <a:hlink>
        <a:srgbClr val="485CC7"/>
      </a:hlink>
      <a:folHlink>
        <a:srgbClr val="00B2A9"/>
      </a:folHlink>
    </a:clrScheme>
    <a:fontScheme name="_Ipsos Report Fonts">
      <a:majorFont>
        <a:latin typeface="Segoe UI"/>
        <a:ea typeface=""/>
        <a:cs typeface=""/>
      </a:majorFont>
      <a:minorFont>
        <a:latin typeface="Segoe UI Light"/>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_Ipsos_Black_(Modern)">
      <a:dk1>
        <a:srgbClr val="222223"/>
      </a:dk1>
      <a:lt1>
        <a:sysClr val="window" lastClr="FFFFFF"/>
      </a:lt1>
      <a:dk2>
        <a:srgbClr val="888B8D"/>
      </a:dk2>
      <a:lt2>
        <a:srgbClr val="222223"/>
      </a:lt2>
      <a:accent1>
        <a:srgbClr val="F1BE48"/>
      </a:accent1>
      <a:accent2>
        <a:srgbClr val="888B8D"/>
      </a:accent2>
      <a:accent3>
        <a:srgbClr val="FF585D"/>
      </a:accent3>
      <a:accent4>
        <a:srgbClr val="71B2C9"/>
      </a:accent4>
      <a:accent5>
        <a:srgbClr val="C8C9C7"/>
      </a:accent5>
      <a:accent6>
        <a:srgbClr val="74AA50"/>
      </a:accent6>
      <a:hlink>
        <a:srgbClr val="485CC7"/>
      </a:hlink>
      <a:folHlink>
        <a:srgbClr val="00B2A9"/>
      </a:folHlink>
    </a:clrScheme>
    <a:fontScheme name="_Ipsos Report Fonts">
      <a:majorFont>
        <a:latin typeface="Segoe UI"/>
        <a:ea typeface=""/>
        <a:cs typeface=""/>
      </a:majorFont>
      <a:minorFont>
        <a:latin typeface="Segoe UI Light"/>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_Ipsos_Teal">
    <a:dk1>
      <a:srgbClr val="222223"/>
    </a:dk1>
    <a:lt1>
      <a:sysClr val="window" lastClr="FFFFFF"/>
    </a:lt1>
    <a:dk2>
      <a:srgbClr val="888B8D"/>
    </a:dk2>
    <a:lt2>
      <a:srgbClr val="007681"/>
    </a:lt2>
    <a:accent1>
      <a:srgbClr val="68AD5D"/>
    </a:accent1>
    <a:accent2>
      <a:srgbClr val="71B2C9"/>
    </a:accent2>
    <a:accent3>
      <a:srgbClr val="FF585D"/>
    </a:accent3>
    <a:accent4>
      <a:srgbClr val="DB333B"/>
    </a:accent4>
    <a:accent5>
      <a:srgbClr val="F1BE48"/>
    </a:accent5>
    <a:accent6>
      <a:srgbClr val="693C5E"/>
    </a:accent6>
    <a:hlink>
      <a:srgbClr val="485CC7"/>
    </a:hlink>
    <a:folHlink>
      <a:srgbClr val="00B2A9"/>
    </a:folHlink>
  </a:clrScheme>
  <a:fontScheme name="_Ipsos_Presentation Fonts">
    <a:majorFont>
      <a:latin typeface="Segoe UI"/>
      <a:ea typeface=""/>
      <a:cs typeface=""/>
    </a:majorFont>
    <a:minorFont>
      <a:latin typeface="Segoe U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0.xml><?xml version="1.0" encoding="utf-8"?>
<a:themeOverride xmlns:a="http://schemas.openxmlformats.org/drawingml/2006/main">
  <a:clrScheme name="_Ipsos_Teal">
    <a:dk1>
      <a:srgbClr val="222223"/>
    </a:dk1>
    <a:lt1>
      <a:sysClr val="window" lastClr="FFFFFF"/>
    </a:lt1>
    <a:dk2>
      <a:srgbClr val="888B8D"/>
    </a:dk2>
    <a:lt2>
      <a:srgbClr val="007681"/>
    </a:lt2>
    <a:accent1>
      <a:srgbClr val="68AD5D"/>
    </a:accent1>
    <a:accent2>
      <a:srgbClr val="71B2C9"/>
    </a:accent2>
    <a:accent3>
      <a:srgbClr val="FF585D"/>
    </a:accent3>
    <a:accent4>
      <a:srgbClr val="DB333B"/>
    </a:accent4>
    <a:accent5>
      <a:srgbClr val="F1BE48"/>
    </a:accent5>
    <a:accent6>
      <a:srgbClr val="693C5E"/>
    </a:accent6>
    <a:hlink>
      <a:srgbClr val="485CC7"/>
    </a:hlink>
    <a:folHlink>
      <a:srgbClr val="00B2A9"/>
    </a:folHlink>
  </a:clrScheme>
  <a:fontScheme name="_Ipsos_Presentation Fonts">
    <a:majorFont>
      <a:latin typeface="Segoe UI"/>
      <a:ea typeface=""/>
      <a:cs typeface=""/>
    </a:majorFont>
    <a:minorFont>
      <a:latin typeface="Segoe U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1.xml><?xml version="1.0" encoding="utf-8"?>
<a:themeOverride xmlns:a="http://schemas.openxmlformats.org/drawingml/2006/main">
  <a:clrScheme name="_Ipsos_Teal">
    <a:dk1>
      <a:srgbClr val="222223"/>
    </a:dk1>
    <a:lt1>
      <a:sysClr val="window" lastClr="FFFFFF"/>
    </a:lt1>
    <a:dk2>
      <a:srgbClr val="888B8D"/>
    </a:dk2>
    <a:lt2>
      <a:srgbClr val="007681"/>
    </a:lt2>
    <a:accent1>
      <a:srgbClr val="68AD5D"/>
    </a:accent1>
    <a:accent2>
      <a:srgbClr val="71B2C9"/>
    </a:accent2>
    <a:accent3>
      <a:srgbClr val="FF585D"/>
    </a:accent3>
    <a:accent4>
      <a:srgbClr val="DB333B"/>
    </a:accent4>
    <a:accent5>
      <a:srgbClr val="F1BE48"/>
    </a:accent5>
    <a:accent6>
      <a:srgbClr val="693C5E"/>
    </a:accent6>
    <a:hlink>
      <a:srgbClr val="485CC7"/>
    </a:hlink>
    <a:folHlink>
      <a:srgbClr val="00B2A9"/>
    </a:folHlink>
  </a:clrScheme>
  <a:fontScheme name="_Ipsos_Presentation Fonts">
    <a:majorFont>
      <a:latin typeface="Segoe UI"/>
      <a:ea typeface=""/>
      <a:cs typeface=""/>
    </a:majorFont>
    <a:minorFont>
      <a:latin typeface="Segoe U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2.xml><?xml version="1.0" encoding="utf-8"?>
<a:themeOverride xmlns:a="http://schemas.openxmlformats.org/drawingml/2006/main">
  <a:clrScheme name="_Ipsos_Teal">
    <a:dk1>
      <a:srgbClr val="222223"/>
    </a:dk1>
    <a:lt1>
      <a:sysClr val="window" lastClr="FFFFFF"/>
    </a:lt1>
    <a:dk2>
      <a:srgbClr val="888B8D"/>
    </a:dk2>
    <a:lt2>
      <a:srgbClr val="007681"/>
    </a:lt2>
    <a:accent1>
      <a:srgbClr val="68AD5D"/>
    </a:accent1>
    <a:accent2>
      <a:srgbClr val="71B2C9"/>
    </a:accent2>
    <a:accent3>
      <a:srgbClr val="FF585D"/>
    </a:accent3>
    <a:accent4>
      <a:srgbClr val="DB333B"/>
    </a:accent4>
    <a:accent5>
      <a:srgbClr val="F1BE48"/>
    </a:accent5>
    <a:accent6>
      <a:srgbClr val="693C5E"/>
    </a:accent6>
    <a:hlink>
      <a:srgbClr val="485CC7"/>
    </a:hlink>
    <a:folHlink>
      <a:srgbClr val="00B2A9"/>
    </a:folHlink>
  </a:clrScheme>
  <a:fontScheme name="_Ipsos_Presentation Fonts">
    <a:majorFont>
      <a:latin typeface="Segoe UI"/>
      <a:ea typeface=""/>
      <a:cs typeface=""/>
    </a:majorFont>
    <a:minorFont>
      <a:latin typeface="Segoe U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3.xml><?xml version="1.0" encoding="utf-8"?>
<a:themeOverride xmlns:a="http://schemas.openxmlformats.org/drawingml/2006/main">
  <a:clrScheme name="_Ipsos_Teal">
    <a:dk1>
      <a:srgbClr val="222223"/>
    </a:dk1>
    <a:lt1>
      <a:sysClr val="window" lastClr="FFFFFF"/>
    </a:lt1>
    <a:dk2>
      <a:srgbClr val="888B8D"/>
    </a:dk2>
    <a:lt2>
      <a:srgbClr val="007681"/>
    </a:lt2>
    <a:accent1>
      <a:srgbClr val="68AD5D"/>
    </a:accent1>
    <a:accent2>
      <a:srgbClr val="71B2C9"/>
    </a:accent2>
    <a:accent3>
      <a:srgbClr val="FF585D"/>
    </a:accent3>
    <a:accent4>
      <a:srgbClr val="DB333B"/>
    </a:accent4>
    <a:accent5>
      <a:srgbClr val="F1BE48"/>
    </a:accent5>
    <a:accent6>
      <a:srgbClr val="693C5E"/>
    </a:accent6>
    <a:hlink>
      <a:srgbClr val="485CC7"/>
    </a:hlink>
    <a:folHlink>
      <a:srgbClr val="00B2A9"/>
    </a:folHlink>
  </a:clrScheme>
  <a:fontScheme name="_Ipsos_Presentation Fonts">
    <a:majorFont>
      <a:latin typeface="Segoe UI"/>
      <a:ea typeface=""/>
      <a:cs typeface=""/>
    </a:majorFont>
    <a:minorFont>
      <a:latin typeface="Segoe U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_Ipsos_Teal">
    <a:dk1>
      <a:srgbClr val="222223"/>
    </a:dk1>
    <a:lt1>
      <a:sysClr val="window" lastClr="FFFFFF"/>
    </a:lt1>
    <a:dk2>
      <a:srgbClr val="888B8D"/>
    </a:dk2>
    <a:lt2>
      <a:srgbClr val="007681"/>
    </a:lt2>
    <a:accent1>
      <a:srgbClr val="68AD5D"/>
    </a:accent1>
    <a:accent2>
      <a:srgbClr val="71B2C9"/>
    </a:accent2>
    <a:accent3>
      <a:srgbClr val="FF585D"/>
    </a:accent3>
    <a:accent4>
      <a:srgbClr val="DB333B"/>
    </a:accent4>
    <a:accent5>
      <a:srgbClr val="F1BE48"/>
    </a:accent5>
    <a:accent6>
      <a:srgbClr val="693C5E"/>
    </a:accent6>
    <a:hlink>
      <a:srgbClr val="485CC7"/>
    </a:hlink>
    <a:folHlink>
      <a:srgbClr val="00B2A9"/>
    </a:folHlink>
  </a:clrScheme>
  <a:fontScheme name="_Ipsos_Presentation Fonts">
    <a:majorFont>
      <a:latin typeface="Segoe UI"/>
      <a:ea typeface=""/>
      <a:cs typeface=""/>
    </a:majorFont>
    <a:minorFont>
      <a:latin typeface="Segoe U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xml><?xml version="1.0" encoding="utf-8"?>
<a:themeOverride xmlns:a="http://schemas.openxmlformats.org/drawingml/2006/main">
  <a:clrScheme name="_Ipsos_Teal">
    <a:dk1>
      <a:srgbClr val="222223"/>
    </a:dk1>
    <a:lt1>
      <a:sysClr val="window" lastClr="FFFFFF"/>
    </a:lt1>
    <a:dk2>
      <a:srgbClr val="888B8D"/>
    </a:dk2>
    <a:lt2>
      <a:srgbClr val="007681"/>
    </a:lt2>
    <a:accent1>
      <a:srgbClr val="68AD5D"/>
    </a:accent1>
    <a:accent2>
      <a:srgbClr val="71B2C9"/>
    </a:accent2>
    <a:accent3>
      <a:srgbClr val="FF585D"/>
    </a:accent3>
    <a:accent4>
      <a:srgbClr val="DB333B"/>
    </a:accent4>
    <a:accent5>
      <a:srgbClr val="F1BE48"/>
    </a:accent5>
    <a:accent6>
      <a:srgbClr val="693C5E"/>
    </a:accent6>
    <a:hlink>
      <a:srgbClr val="485CC7"/>
    </a:hlink>
    <a:folHlink>
      <a:srgbClr val="00B2A9"/>
    </a:folHlink>
  </a:clrScheme>
  <a:fontScheme name="_Ipsos_Presentation Fonts">
    <a:majorFont>
      <a:latin typeface="Segoe UI"/>
      <a:ea typeface=""/>
      <a:cs typeface=""/>
    </a:majorFont>
    <a:minorFont>
      <a:latin typeface="Segoe U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xml><?xml version="1.0" encoding="utf-8"?>
<a:themeOverride xmlns:a="http://schemas.openxmlformats.org/drawingml/2006/main">
  <a:clrScheme name="_Ipsos_Teal">
    <a:dk1>
      <a:srgbClr val="222223"/>
    </a:dk1>
    <a:lt1>
      <a:sysClr val="window" lastClr="FFFFFF"/>
    </a:lt1>
    <a:dk2>
      <a:srgbClr val="888B8D"/>
    </a:dk2>
    <a:lt2>
      <a:srgbClr val="007681"/>
    </a:lt2>
    <a:accent1>
      <a:srgbClr val="68AD5D"/>
    </a:accent1>
    <a:accent2>
      <a:srgbClr val="71B2C9"/>
    </a:accent2>
    <a:accent3>
      <a:srgbClr val="FF585D"/>
    </a:accent3>
    <a:accent4>
      <a:srgbClr val="DB333B"/>
    </a:accent4>
    <a:accent5>
      <a:srgbClr val="F1BE48"/>
    </a:accent5>
    <a:accent6>
      <a:srgbClr val="693C5E"/>
    </a:accent6>
    <a:hlink>
      <a:srgbClr val="485CC7"/>
    </a:hlink>
    <a:folHlink>
      <a:srgbClr val="00B2A9"/>
    </a:folHlink>
  </a:clrScheme>
  <a:fontScheme name="_Ipsos_Presentation Fonts">
    <a:majorFont>
      <a:latin typeface="Segoe UI"/>
      <a:ea typeface=""/>
      <a:cs typeface=""/>
    </a:majorFont>
    <a:minorFont>
      <a:latin typeface="Segoe U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5.xml><?xml version="1.0" encoding="utf-8"?>
<a:themeOverride xmlns:a="http://schemas.openxmlformats.org/drawingml/2006/main">
  <a:clrScheme name="_Ipsos_Teal">
    <a:dk1>
      <a:srgbClr val="222223"/>
    </a:dk1>
    <a:lt1>
      <a:sysClr val="window" lastClr="FFFFFF"/>
    </a:lt1>
    <a:dk2>
      <a:srgbClr val="888B8D"/>
    </a:dk2>
    <a:lt2>
      <a:srgbClr val="007681"/>
    </a:lt2>
    <a:accent1>
      <a:srgbClr val="68AD5D"/>
    </a:accent1>
    <a:accent2>
      <a:srgbClr val="71B2C9"/>
    </a:accent2>
    <a:accent3>
      <a:srgbClr val="FF585D"/>
    </a:accent3>
    <a:accent4>
      <a:srgbClr val="DB333B"/>
    </a:accent4>
    <a:accent5>
      <a:srgbClr val="F1BE48"/>
    </a:accent5>
    <a:accent6>
      <a:srgbClr val="693C5E"/>
    </a:accent6>
    <a:hlink>
      <a:srgbClr val="485CC7"/>
    </a:hlink>
    <a:folHlink>
      <a:srgbClr val="00B2A9"/>
    </a:folHlink>
  </a:clrScheme>
  <a:fontScheme name="_Ipsos_Presentation Fonts">
    <a:majorFont>
      <a:latin typeface="Segoe UI"/>
      <a:ea typeface=""/>
      <a:cs typeface=""/>
    </a:majorFont>
    <a:minorFont>
      <a:latin typeface="Segoe U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6.xml><?xml version="1.0" encoding="utf-8"?>
<a:themeOverride xmlns:a="http://schemas.openxmlformats.org/drawingml/2006/main">
  <a:clrScheme name="_Ipsos_Teal">
    <a:dk1>
      <a:srgbClr val="222223"/>
    </a:dk1>
    <a:lt1>
      <a:sysClr val="window" lastClr="FFFFFF"/>
    </a:lt1>
    <a:dk2>
      <a:srgbClr val="888B8D"/>
    </a:dk2>
    <a:lt2>
      <a:srgbClr val="007681"/>
    </a:lt2>
    <a:accent1>
      <a:srgbClr val="68AD5D"/>
    </a:accent1>
    <a:accent2>
      <a:srgbClr val="71B2C9"/>
    </a:accent2>
    <a:accent3>
      <a:srgbClr val="FF585D"/>
    </a:accent3>
    <a:accent4>
      <a:srgbClr val="DB333B"/>
    </a:accent4>
    <a:accent5>
      <a:srgbClr val="F1BE48"/>
    </a:accent5>
    <a:accent6>
      <a:srgbClr val="693C5E"/>
    </a:accent6>
    <a:hlink>
      <a:srgbClr val="485CC7"/>
    </a:hlink>
    <a:folHlink>
      <a:srgbClr val="00B2A9"/>
    </a:folHlink>
  </a:clrScheme>
  <a:fontScheme name="_Ipsos_Presentation Fonts">
    <a:majorFont>
      <a:latin typeface="Segoe UI"/>
      <a:ea typeface=""/>
      <a:cs typeface=""/>
    </a:majorFont>
    <a:minorFont>
      <a:latin typeface="Segoe U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7.xml><?xml version="1.0" encoding="utf-8"?>
<a:themeOverride xmlns:a="http://schemas.openxmlformats.org/drawingml/2006/main">
  <a:clrScheme name="_Ipsos_Teal">
    <a:dk1>
      <a:srgbClr val="222223"/>
    </a:dk1>
    <a:lt1>
      <a:sysClr val="window" lastClr="FFFFFF"/>
    </a:lt1>
    <a:dk2>
      <a:srgbClr val="888B8D"/>
    </a:dk2>
    <a:lt2>
      <a:srgbClr val="007681"/>
    </a:lt2>
    <a:accent1>
      <a:srgbClr val="68AD5D"/>
    </a:accent1>
    <a:accent2>
      <a:srgbClr val="71B2C9"/>
    </a:accent2>
    <a:accent3>
      <a:srgbClr val="FF585D"/>
    </a:accent3>
    <a:accent4>
      <a:srgbClr val="DB333B"/>
    </a:accent4>
    <a:accent5>
      <a:srgbClr val="F1BE48"/>
    </a:accent5>
    <a:accent6>
      <a:srgbClr val="693C5E"/>
    </a:accent6>
    <a:hlink>
      <a:srgbClr val="485CC7"/>
    </a:hlink>
    <a:folHlink>
      <a:srgbClr val="00B2A9"/>
    </a:folHlink>
  </a:clrScheme>
  <a:fontScheme name="_Ipsos_Presentation Fonts">
    <a:majorFont>
      <a:latin typeface="Segoe UI"/>
      <a:ea typeface=""/>
      <a:cs typeface=""/>
    </a:majorFont>
    <a:minorFont>
      <a:latin typeface="Segoe U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8.xml><?xml version="1.0" encoding="utf-8"?>
<a:themeOverride xmlns:a="http://schemas.openxmlformats.org/drawingml/2006/main">
  <a:clrScheme name="_Ipsos_Teal">
    <a:dk1>
      <a:srgbClr val="222223"/>
    </a:dk1>
    <a:lt1>
      <a:sysClr val="window" lastClr="FFFFFF"/>
    </a:lt1>
    <a:dk2>
      <a:srgbClr val="888B8D"/>
    </a:dk2>
    <a:lt2>
      <a:srgbClr val="007681"/>
    </a:lt2>
    <a:accent1>
      <a:srgbClr val="68AD5D"/>
    </a:accent1>
    <a:accent2>
      <a:srgbClr val="71B2C9"/>
    </a:accent2>
    <a:accent3>
      <a:srgbClr val="FF585D"/>
    </a:accent3>
    <a:accent4>
      <a:srgbClr val="DB333B"/>
    </a:accent4>
    <a:accent5>
      <a:srgbClr val="F1BE48"/>
    </a:accent5>
    <a:accent6>
      <a:srgbClr val="693C5E"/>
    </a:accent6>
    <a:hlink>
      <a:srgbClr val="485CC7"/>
    </a:hlink>
    <a:folHlink>
      <a:srgbClr val="00B2A9"/>
    </a:folHlink>
  </a:clrScheme>
  <a:fontScheme name="_Ipsos_Presentation Fonts">
    <a:majorFont>
      <a:latin typeface="Segoe UI"/>
      <a:ea typeface=""/>
      <a:cs typeface=""/>
    </a:majorFont>
    <a:minorFont>
      <a:latin typeface="Segoe U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9.xml><?xml version="1.0" encoding="utf-8"?>
<a:themeOverride xmlns:a="http://schemas.openxmlformats.org/drawingml/2006/main">
  <a:clrScheme name="_Ipsos_Teal">
    <a:dk1>
      <a:srgbClr val="222223"/>
    </a:dk1>
    <a:lt1>
      <a:sysClr val="window" lastClr="FFFFFF"/>
    </a:lt1>
    <a:dk2>
      <a:srgbClr val="888B8D"/>
    </a:dk2>
    <a:lt2>
      <a:srgbClr val="007681"/>
    </a:lt2>
    <a:accent1>
      <a:srgbClr val="68AD5D"/>
    </a:accent1>
    <a:accent2>
      <a:srgbClr val="71B2C9"/>
    </a:accent2>
    <a:accent3>
      <a:srgbClr val="FF585D"/>
    </a:accent3>
    <a:accent4>
      <a:srgbClr val="DB333B"/>
    </a:accent4>
    <a:accent5>
      <a:srgbClr val="F1BE48"/>
    </a:accent5>
    <a:accent6>
      <a:srgbClr val="693C5E"/>
    </a:accent6>
    <a:hlink>
      <a:srgbClr val="485CC7"/>
    </a:hlink>
    <a:folHlink>
      <a:srgbClr val="00B2A9"/>
    </a:folHlink>
  </a:clrScheme>
  <a:fontScheme name="_Ipsos_Presentation Fonts">
    <a:majorFont>
      <a:latin typeface="Segoe UI"/>
      <a:ea typeface=""/>
      <a:cs typeface=""/>
    </a:majorFont>
    <a:minorFont>
      <a:latin typeface="Segoe U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emplate>_SRI_16-9 widescreen_ Ipsos Template (2016)</Template>
  <TotalTime>0</TotalTime>
  <Words>2285</Words>
  <Application>Microsoft Office PowerPoint</Application>
  <PresentationFormat>Custom</PresentationFormat>
  <Paragraphs>316</Paragraphs>
  <Slides>35</Slides>
  <Notes>2</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35</vt:i4>
      </vt:variant>
    </vt:vector>
  </HeadingPairs>
  <TitlesOfParts>
    <vt:vector size="42" baseType="lpstr">
      <vt:lpstr>Arial</vt:lpstr>
      <vt:lpstr>Calibri</vt:lpstr>
      <vt:lpstr>Geomanist Light</vt:lpstr>
      <vt:lpstr>Segoe UI</vt:lpstr>
      <vt:lpstr>Segoe UI Light</vt:lpstr>
      <vt:lpstr>Wingdings</vt:lpstr>
      <vt:lpstr>Presentation - Cerise</vt:lpstr>
      <vt:lpstr>PowerPoint Presentation</vt:lpstr>
      <vt:lpstr>Methodological note</vt:lpstr>
      <vt:lpstr>Representation of the Mediterranean region</vt:lpstr>
      <vt:lpstr>Characteristics of the Mediterranean region</vt:lpstr>
      <vt:lpstr>Characteristics of the Mediterranean region</vt:lpstr>
      <vt:lpstr>Preferred countries to start a new life</vt:lpstr>
      <vt:lpstr>Preferred countries to start a new life</vt:lpstr>
      <vt:lpstr>Values and mutual perceptions</vt:lpstr>
      <vt:lpstr>Key values when raising children</vt:lpstr>
      <vt:lpstr>Key values when raising children</vt:lpstr>
      <vt:lpstr>Key values when raising children</vt:lpstr>
      <vt:lpstr>Perceptions about women’s roles in society</vt:lpstr>
      <vt:lpstr>Cross-cultural media reporting</vt:lpstr>
      <vt:lpstr>Interest in SEM/European countries</vt:lpstr>
      <vt:lpstr>Interest in SEM/European countries</vt:lpstr>
      <vt:lpstr>Media role in shaping public perception</vt:lpstr>
      <vt:lpstr>Most trusted media sources for cross-cultural reporting</vt:lpstr>
      <vt:lpstr>Interaction and dialogue</vt:lpstr>
      <vt:lpstr>Interactions with people from different countries</vt:lpstr>
      <vt:lpstr>Cross-cultural encounters</vt:lpstr>
      <vt:lpstr>Interactions with people from different countries</vt:lpstr>
      <vt:lpstr>Cross-cultural encounters</vt:lpstr>
      <vt:lpstr>Barriers to cross-cultural encounters</vt:lpstr>
      <vt:lpstr>Living together in multi-cultural environments</vt:lpstr>
      <vt:lpstr>Perceptions about religious and cultural diversity</vt:lpstr>
      <vt:lpstr>Cultural diversity and tolerance</vt:lpstr>
      <vt:lpstr>Living together in multicultural environments</vt:lpstr>
      <vt:lpstr>Tackling polarisation and hate speech</vt:lpstr>
      <vt:lpstr>Gains from Euro-Med cooperation</vt:lpstr>
      <vt:lpstr>Gains from Euro-Med cooperation</vt:lpstr>
      <vt:lpstr>Impact of digital technology</vt:lpstr>
      <vt:lpstr>Impact of digital technology</vt:lpstr>
      <vt:lpstr>Demographic profile of the samples</vt:lpstr>
      <vt:lpstr>Demographic profile</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2017-01-11T09:33:37Z</dcterms:created>
  <dcterms:modified xsi:type="dcterms:W3CDTF">2020-11-23T17:21:51Z</dcterms:modified>
</cp:coreProperties>
</file>