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6.xml" ContentType="application/vnd.openxmlformats-officedocument.themeOverride+xml"/>
  <Override PartName="/ppt/notesSlides/notesSlide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7.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8.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drawings/drawing1.xml" ContentType="application/vnd.openxmlformats-officedocument.drawingml.chartshapes+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drawings/drawing2.xml" ContentType="application/vnd.openxmlformats-officedocument.drawingml.chartshapes+xml"/>
  <Override PartName="/ppt/notesSlides/notesSlide2.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3.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drawings/drawing3.xml" ContentType="application/vnd.openxmlformats-officedocument.drawingml.chartshapes+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9.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10.xml" ContentType="application/vnd.openxmlformats-officedocument.themeOverr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11.xml" ContentType="application/vnd.openxmlformats-officedocument.themeOverr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12.xml" ContentType="application/vnd.openxmlformats-officedocument.themeOverr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13.xml" ContentType="application/vnd.openxmlformats-officedocument.themeOverr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1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8"/>
  </p:notesMasterIdLst>
  <p:handoutMasterIdLst>
    <p:handoutMasterId r:id="rId39"/>
  </p:handoutMasterIdLst>
  <p:sldIdLst>
    <p:sldId id="459" r:id="rId2"/>
    <p:sldId id="422" r:id="rId3"/>
    <p:sldId id="421" r:id="rId4"/>
    <p:sldId id="461" r:id="rId5"/>
    <p:sldId id="463" r:id="rId6"/>
    <p:sldId id="426" r:id="rId7"/>
    <p:sldId id="444" r:id="rId8"/>
    <p:sldId id="449" r:id="rId9"/>
    <p:sldId id="450" r:id="rId10"/>
    <p:sldId id="465" r:id="rId11"/>
    <p:sldId id="443" r:id="rId12"/>
    <p:sldId id="435" r:id="rId13"/>
    <p:sldId id="436" r:id="rId14"/>
    <p:sldId id="469" r:id="rId15"/>
    <p:sldId id="441" r:id="rId16"/>
    <p:sldId id="439" r:id="rId17"/>
    <p:sldId id="434" r:id="rId18"/>
    <p:sldId id="440" r:id="rId19"/>
    <p:sldId id="446" r:id="rId20"/>
    <p:sldId id="468" r:id="rId21"/>
    <p:sldId id="445" r:id="rId22"/>
    <p:sldId id="447" r:id="rId23"/>
    <p:sldId id="429" r:id="rId24"/>
    <p:sldId id="442" r:id="rId25"/>
    <p:sldId id="467" r:id="rId26"/>
    <p:sldId id="432" r:id="rId27"/>
    <p:sldId id="431" r:id="rId28"/>
    <p:sldId id="430" r:id="rId29"/>
    <p:sldId id="437" r:id="rId30"/>
    <p:sldId id="438" r:id="rId31"/>
    <p:sldId id="466" r:id="rId32"/>
    <p:sldId id="470" r:id="rId33"/>
    <p:sldId id="471" r:id="rId34"/>
    <p:sldId id="453" r:id="rId35"/>
    <p:sldId id="462" r:id="rId36"/>
    <p:sldId id="448" r:id="rId37"/>
  </p:sldIdLst>
  <p:sldSz cx="13439775" cy="7561263"/>
  <p:notesSz cx="6797675" cy="9926638"/>
  <p:defaultTextStyle>
    <a:defPPr>
      <a:defRPr lang="en-US"/>
    </a:defPPr>
    <a:lvl1pPr marL="0" algn="l" defTabSz="1051802" rtl="0" eaLnBrk="1" latinLnBrk="0" hangingPunct="1">
      <a:defRPr sz="2100" kern="1200">
        <a:solidFill>
          <a:schemeClr val="tx1"/>
        </a:solidFill>
        <a:latin typeface="+mn-lt"/>
        <a:ea typeface="+mn-ea"/>
        <a:cs typeface="+mn-cs"/>
      </a:defRPr>
    </a:lvl1pPr>
    <a:lvl2pPr marL="525902" algn="l" defTabSz="1051802" rtl="0" eaLnBrk="1" latinLnBrk="0" hangingPunct="1">
      <a:defRPr sz="2100" kern="1200">
        <a:solidFill>
          <a:schemeClr val="tx1"/>
        </a:solidFill>
        <a:latin typeface="+mn-lt"/>
        <a:ea typeface="+mn-ea"/>
        <a:cs typeface="+mn-cs"/>
      </a:defRPr>
    </a:lvl2pPr>
    <a:lvl3pPr marL="1051802" algn="l" defTabSz="1051802" rtl="0" eaLnBrk="1" latinLnBrk="0" hangingPunct="1">
      <a:defRPr sz="2100" kern="1200">
        <a:solidFill>
          <a:schemeClr val="tx1"/>
        </a:solidFill>
        <a:latin typeface="+mn-lt"/>
        <a:ea typeface="+mn-ea"/>
        <a:cs typeface="+mn-cs"/>
      </a:defRPr>
    </a:lvl3pPr>
    <a:lvl4pPr marL="1577704" algn="l" defTabSz="1051802" rtl="0" eaLnBrk="1" latinLnBrk="0" hangingPunct="1">
      <a:defRPr sz="2100" kern="1200">
        <a:solidFill>
          <a:schemeClr val="tx1"/>
        </a:solidFill>
        <a:latin typeface="+mn-lt"/>
        <a:ea typeface="+mn-ea"/>
        <a:cs typeface="+mn-cs"/>
      </a:defRPr>
    </a:lvl4pPr>
    <a:lvl5pPr marL="2103606" algn="l" defTabSz="1051802" rtl="0" eaLnBrk="1" latinLnBrk="0" hangingPunct="1">
      <a:defRPr sz="2100" kern="1200">
        <a:solidFill>
          <a:schemeClr val="tx1"/>
        </a:solidFill>
        <a:latin typeface="+mn-lt"/>
        <a:ea typeface="+mn-ea"/>
        <a:cs typeface="+mn-cs"/>
      </a:defRPr>
    </a:lvl5pPr>
    <a:lvl6pPr marL="2629507" algn="l" defTabSz="1051802" rtl="0" eaLnBrk="1" latinLnBrk="0" hangingPunct="1">
      <a:defRPr sz="2100" kern="1200">
        <a:solidFill>
          <a:schemeClr val="tx1"/>
        </a:solidFill>
        <a:latin typeface="+mn-lt"/>
        <a:ea typeface="+mn-ea"/>
        <a:cs typeface="+mn-cs"/>
      </a:defRPr>
    </a:lvl6pPr>
    <a:lvl7pPr marL="3155408" algn="l" defTabSz="1051802" rtl="0" eaLnBrk="1" latinLnBrk="0" hangingPunct="1">
      <a:defRPr sz="2100" kern="1200">
        <a:solidFill>
          <a:schemeClr val="tx1"/>
        </a:solidFill>
        <a:latin typeface="+mn-lt"/>
        <a:ea typeface="+mn-ea"/>
        <a:cs typeface="+mn-cs"/>
      </a:defRPr>
    </a:lvl7pPr>
    <a:lvl8pPr marL="3681310" algn="l" defTabSz="1051802" rtl="0" eaLnBrk="1" latinLnBrk="0" hangingPunct="1">
      <a:defRPr sz="2100" kern="1200">
        <a:solidFill>
          <a:schemeClr val="tx1"/>
        </a:solidFill>
        <a:latin typeface="+mn-lt"/>
        <a:ea typeface="+mn-ea"/>
        <a:cs typeface="+mn-cs"/>
      </a:defRPr>
    </a:lvl8pPr>
    <a:lvl9pPr marL="4207211" algn="l" defTabSz="10518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orient="horz" pos="113">
          <p15:clr>
            <a:srgbClr val="A4A3A4"/>
          </p15:clr>
        </p15:guide>
        <p15:guide id="3" orient="horz" pos="4649">
          <p15:clr>
            <a:srgbClr val="A4A3A4"/>
          </p15:clr>
        </p15:guide>
        <p15:guide id="4" orient="horz" pos="3787">
          <p15:clr>
            <a:srgbClr val="A4A3A4"/>
          </p15:clr>
        </p15:guide>
        <p15:guide id="5" orient="horz" pos="4422">
          <p15:clr>
            <a:srgbClr val="A4A3A4"/>
          </p15:clr>
        </p15:guide>
        <p15:guide id="6" orient="horz" pos="4299">
          <p15:clr>
            <a:srgbClr val="A4A3A4"/>
          </p15:clr>
        </p15:guide>
        <p15:guide id="7" orient="horz" pos="1111">
          <p15:clr>
            <a:srgbClr val="A4A3A4"/>
          </p15:clr>
        </p15:guide>
        <p15:guide id="8" orient="horz" pos="975">
          <p15:clr>
            <a:srgbClr val="A4A3A4"/>
          </p15:clr>
        </p15:guide>
        <p15:guide id="9" orient="horz" pos="229">
          <p15:clr>
            <a:srgbClr val="A4A3A4"/>
          </p15:clr>
        </p15:guide>
        <p15:guide id="10" orient="horz" pos="4537">
          <p15:clr>
            <a:srgbClr val="A4A3A4"/>
          </p15:clr>
        </p15:guide>
        <p15:guide id="11" orient="horz" pos="346">
          <p15:clr>
            <a:srgbClr val="A4A3A4"/>
          </p15:clr>
        </p15:guide>
        <p15:guide id="12" orient="horz" pos="460">
          <p15:clr>
            <a:srgbClr val="A4A3A4"/>
          </p15:clr>
        </p15:guide>
        <p15:guide id="13" orient="horz" pos="4184">
          <p15:clr>
            <a:srgbClr val="A4A3A4"/>
          </p15:clr>
        </p15:guide>
        <p15:guide id="14" orient="horz" pos="4071">
          <p15:clr>
            <a:srgbClr val="A4A3A4"/>
          </p15:clr>
        </p15:guide>
        <p15:guide id="15" orient="horz" pos="839">
          <p15:clr>
            <a:srgbClr val="A4A3A4"/>
          </p15:clr>
        </p15:guide>
        <p15:guide id="16" orient="horz" pos="4597">
          <p15:clr>
            <a:srgbClr val="A4A3A4"/>
          </p15:clr>
        </p15:guide>
        <p15:guide id="17" pos="4233">
          <p15:clr>
            <a:srgbClr val="A4A3A4"/>
          </p15:clr>
        </p15:guide>
        <p15:guide id="18" pos="113">
          <p15:clr>
            <a:srgbClr val="A4A3A4"/>
          </p15:clr>
        </p15:guide>
        <p15:guide id="19" pos="8360">
          <p15:clr>
            <a:srgbClr val="A4A3A4"/>
          </p15:clr>
        </p15:guide>
        <p15:guide id="20" pos="8244">
          <p15:clr>
            <a:srgbClr val="A4A3A4"/>
          </p15:clr>
        </p15:guide>
        <p15:guide id="21" pos="5737">
          <p15:clr>
            <a:srgbClr val="A4A3A4"/>
          </p15:clr>
        </p15:guide>
        <p15:guide id="22" pos="3046">
          <p15:clr>
            <a:srgbClr val="A4A3A4"/>
          </p15:clr>
        </p15:guide>
        <p15:guide id="23" pos="5447">
          <p15:clr>
            <a:srgbClr val="A4A3A4"/>
          </p15:clr>
        </p15:guide>
        <p15:guide id="24" pos="8134">
          <p15:clr>
            <a:srgbClr val="A4A3A4"/>
          </p15:clr>
        </p15:guide>
        <p15:guide id="25" pos="4109">
          <p15:clr>
            <a:srgbClr val="A4A3A4"/>
          </p15:clr>
        </p15:guide>
        <p15:guide id="26" pos="4369">
          <p15:clr>
            <a:srgbClr val="A4A3A4"/>
          </p15:clr>
        </p15:guide>
        <p15:guide id="27" pos="2752">
          <p15:clr>
            <a:srgbClr val="A4A3A4"/>
          </p15:clr>
        </p15:guide>
        <p15:guide id="28" pos="345">
          <p15:clr>
            <a:srgbClr val="A4A3A4"/>
          </p15:clr>
        </p15:guide>
        <p15:guide id="29" pos="233">
          <p15:clr>
            <a:srgbClr val="A4A3A4"/>
          </p15:clr>
        </p15:guide>
      </p15:sldGuideLst>
    </p:ext>
    <p:ext uri="{2D200454-40CA-4A62-9FC3-DE9A4176ACB9}">
      <p15:notesGuideLst xmlns:p15="http://schemas.microsoft.com/office/powerpoint/2012/main">
        <p15:guide id="1" orient="horz" pos="3127">
          <p15:clr>
            <a:srgbClr val="A4A3A4"/>
          </p15:clr>
        </p15:guide>
        <p15:guide id="2" orient="horz" pos="123">
          <p15:clr>
            <a:srgbClr val="A4A3A4"/>
          </p15:clr>
        </p15:guide>
        <p15:guide id="3" orient="horz" pos="6130">
          <p15:clr>
            <a:srgbClr val="A4A3A4"/>
          </p15:clr>
        </p15:guide>
        <p15:guide id="4" orient="horz" pos="5884">
          <p15:clr>
            <a:srgbClr val="A4A3A4"/>
          </p15:clr>
        </p15:guide>
        <p15:guide id="5" orient="horz" pos="2732">
          <p15:clr>
            <a:srgbClr val="A4A3A4"/>
          </p15:clr>
        </p15:guide>
        <p15:guide id="6" orient="horz" pos="2634">
          <p15:clr>
            <a:srgbClr val="A4A3A4"/>
          </p15:clr>
        </p15:guide>
        <p15:guide id="7" orient="horz" pos="517">
          <p15:clr>
            <a:srgbClr val="A4A3A4"/>
          </p15:clr>
        </p15:guide>
        <p15:guide id="8" pos="2141">
          <p15:clr>
            <a:srgbClr val="A4A3A4"/>
          </p15:clr>
        </p15:guide>
        <p15:guide id="9" pos="118">
          <p15:clr>
            <a:srgbClr val="A4A3A4"/>
          </p15:clr>
        </p15:guide>
        <p15:guide id="10" pos="4164">
          <p15:clr>
            <a:srgbClr val="A4A3A4"/>
          </p15:clr>
        </p15:guide>
        <p15:guide id="11" pos="289">
          <p15:clr>
            <a:srgbClr val="A4A3A4"/>
          </p15:clr>
        </p15:guide>
        <p15:guide id="12" pos="400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9"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38385"/>
    <a:srgbClr val="9E9EA0"/>
    <a:srgbClr val="007681"/>
    <a:srgbClr val="F57B29"/>
    <a:srgbClr val="F1BE48"/>
    <a:srgbClr val="71B2C9"/>
    <a:srgbClr val="C8C9C7"/>
    <a:srgbClr val="FE585D"/>
    <a:srgbClr val="74AA50"/>
    <a:srgbClr val="693C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33" autoAdjust="0"/>
    <p:restoredTop sz="94444" autoAdjust="0"/>
  </p:normalViewPr>
  <p:slideViewPr>
    <p:cSldViewPr snapToObjects="1" showGuides="1">
      <p:cViewPr varScale="1">
        <p:scale>
          <a:sx n="77" d="100"/>
          <a:sy n="77" d="100"/>
        </p:scale>
        <p:origin x="666" y="90"/>
      </p:cViewPr>
      <p:guideLst>
        <p:guide orient="horz" pos="2381"/>
        <p:guide orient="horz" pos="113"/>
        <p:guide orient="horz" pos="4649"/>
        <p:guide orient="horz" pos="3787"/>
        <p:guide orient="horz" pos="4422"/>
        <p:guide orient="horz" pos="4299"/>
        <p:guide orient="horz" pos="1111"/>
        <p:guide orient="horz" pos="975"/>
        <p:guide orient="horz" pos="229"/>
        <p:guide orient="horz" pos="4537"/>
        <p:guide orient="horz" pos="346"/>
        <p:guide orient="horz" pos="460"/>
        <p:guide orient="horz" pos="4184"/>
        <p:guide orient="horz" pos="4071"/>
        <p:guide orient="horz" pos="839"/>
        <p:guide orient="horz" pos="4597"/>
        <p:guide pos="4233"/>
        <p:guide pos="113"/>
        <p:guide pos="8360"/>
        <p:guide pos="8244"/>
        <p:guide pos="5737"/>
        <p:guide pos="3046"/>
        <p:guide pos="5447"/>
        <p:guide pos="8134"/>
        <p:guide pos="4109"/>
        <p:guide pos="4369"/>
        <p:guide pos="2752"/>
        <p:guide pos="345"/>
        <p:guide pos="233"/>
      </p:guideLst>
    </p:cSldViewPr>
  </p:slideViewPr>
  <p:outlineViewPr>
    <p:cViewPr>
      <p:scale>
        <a:sx n="33" d="100"/>
        <a:sy n="33" d="100"/>
      </p:scale>
      <p:origin x="0" y="-34158"/>
    </p:cViewPr>
  </p:outlineViewPr>
  <p:notesTextViewPr>
    <p:cViewPr>
      <p:scale>
        <a:sx n="1" d="1"/>
        <a:sy n="1" d="1"/>
      </p:scale>
      <p:origin x="0" y="0"/>
    </p:cViewPr>
  </p:notesTextViewPr>
  <p:sorterViewPr>
    <p:cViewPr>
      <p:scale>
        <a:sx n="73" d="100"/>
        <a:sy n="73" d="100"/>
      </p:scale>
      <p:origin x="0" y="0"/>
    </p:cViewPr>
  </p:sorterViewPr>
  <p:notesViewPr>
    <p:cSldViewPr snapToObjects="1" showGuides="1">
      <p:cViewPr>
        <p:scale>
          <a:sx n="98" d="100"/>
          <a:sy n="98" d="100"/>
        </p:scale>
        <p:origin x="1098" y="-1368"/>
      </p:cViewPr>
      <p:guideLst>
        <p:guide orient="horz" pos="3127"/>
        <p:guide orient="horz" pos="123"/>
        <p:guide orient="horz" pos="6130"/>
        <p:guide orient="horz" pos="5884"/>
        <p:guide orient="horz" pos="2732"/>
        <p:guide orient="horz" pos="2634"/>
        <p:guide orient="horz" pos="517"/>
        <p:guide pos="2141"/>
        <p:guide pos="118"/>
        <p:guide pos="4164"/>
        <p:guide pos="289"/>
        <p:guide pos="400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chartUserShapes" Target="../drawings/drawing1.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chartUserShapes" Target="../drawings/drawing3.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package" Target="../embeddings/Microsoft_Excel_Worksheet53.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GB" b="1" dirty="0"/>
              <a:t>Germany</a:t>
            </a:r>
          </a:p>
        </c:rich>
      </c:tx>
      <c:layout>
        <c:manualLayout>
          <c:xMode val="edge"/>
          <c:yMode val="edge"/>
          <c:x val="0.6774077021360736"/>
          <c:y val="1.6686269671999241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647915078698126"/>
          <c:y val="9.6743403422084887E-2"/>
          <c:w val="0.42088388346298544"/>
          <c:h val="0.79651595161800992"/>
        </c:manualLayout>
      </c:layout>
      <c:barChart>
        <c:barDir val="bar"/>
        <c:grouping val="percentStacked"/>
        <c:varyColors val="0"/>
        <c:ser>
          <c:idx val="0"/>
          <c:order val="0"/>
          <c:tx>
            <c:strRef>
              <c:f>Sheet1!$BV$1</c:f>
              <c:strCache>
                <c:ptCount val="1"/>
                <c:pt idx="0">
                  <c:v>Strongly characterise44</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1A-43B6-B341-CE676B8CB00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Sheet1!$BU$2:$BU$8</c:f>
              <c:strCache>
                <c:ptCount val="7"/>
                <c:pt idx="0">
                  <c:v>Mediterranean way of life and food</c:v>
                </c:pt>
                <c:pt idx="1">
                  <c:v>Hospitality</c:v>
                </c:pt>
                <c:pt idx="2">
                  <c:v>Common cultural heritage and history</c:v>
                </c:pt>
                <c:pt idx="3">
                  <c:v>Migration issues</c:v>
                </c:pt>
                <c:pt idx="4">
                  <c:v>Instability and insecurity</c:v>
                </c:pt>
                <c:pt idx="5">
                  <c:v>Source of conflict</c:v>
                </c:pt>
                <c:pt idx="6">
                  <c:v>Resistance to change</c:v>
                </c:pt>
              </c:strCache>
            </c:strRef>
          </c:cat>
          <c:val>
            <c:numRef>
              <c:f>Sheet1!$BV$2:$BV$8</c:f>
              <c:numCache>
                <c:formatCode>0.0\%</c:formatCode>
                <c:ptCount val="7"/>
                <c:pt idx="0">
                  <c:v>70</c:v>
                </c:pt>
                <c:pt idx="1">
                  <c:v>68</c:v>
                </c:pt>
                <c:pt idx="2">
                  <c:v>44</c:v>
                </c:pt>
                <c:pt idx="3">
                  <c:v>34</c:v>
                </c:pt>
                <c:pt idx="4">
                  <c:v>20</c:v>
                </c:pt>
                <c:pt idx="5">
                  <c:v>17</c:v>
                </c:pt>
                <c:pt idx="6">
                  <c:v>10</c:v>
                </c:pt>
              </c:numCache>
            </c:numRef>
          </c:val>
          <c:extLst>
            <c:ext xmlns:c16="http://schemas.microsoft.com/office/drawing/2014/chart" uri="{C3380CC4-5D6E-409C-BE32-E72D297353CC}">
              <c16:uniqueId val="{00000001-CB1A-43B6-B341-CE676B8CB003}"/>
            </c:ext>
          </c:extLst>
        </c:ser>
        <c:ser>
          <c:idx val="1"/>
          <c:order val="1"/>
          <c:tx>
            <c:strRef>
              <c:f>Sheet1!$BW$1</c:f>
              <c:strCache>
                <c:ptCount val="1"/>
                <c:pt idx="0">
                  <c:v>Somewhat characterise45</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Sheet1!$BU$2:$BU$8</c:f>
              <c:strCache>
                <c:ptCount val="7"/>
                <c:pt idx="0">
                  <c:v>Mediterranean way of life and food</c:v>
                </c:pt>
                <c:pt idx="1">
                  <c:v>Hospitality</c:v>
                </c:pt>
                <c:pt idx="2">
                  <c:v>Common cultural heritage and history</c:v>
                </c:pt>
                <c:pt idx="3">
                  <c:v>Migration issues</c:v>
                </c:pt>
                <c:pt idx="4">
                  <c:v>Instability and insecurity</c:v>
                </c:pt>
                <c:pt idx="5">
                  <c:v>Source of conflict</c:v>
                </c:pt>
                <c:pt idx="6">
                  <c:v>Resistance to change</c:v>
                </c:pt>
              </c:strCache>
            </c:strRef>
          </c:cat>
          <c:val>
            <c:numRef>
              <c:f>Sheet1!$BW$2:$BW$8</c:f>
              <c:numCache>
                <c:formatCode>0.0\%</c:formatCode>
                <c:ptCount val="7"/>
                <c:pt idx="0">
                  <c:v>23</c:v>
                </c:pt>
                <c:pt idx="1">
                  <c:v>28</c:v>
                </c:pt>
                <c:pt idx="2">
                  <c:v>44</c:v>
                </c:pt>
                <c:pt idx="3">
                  <c:v>51</c:v>
                </c:pt>
                <c:pt idx="4">
                  <c:v>63</c:v>
                </c:pt>
                <c:pt idx="5">
                  <c:v>57</c:v>
                </c:pt>
                <c:pt idx="6">
                  <c:v>60</c:v>
                </c:pt>
              </c:numCache>
            </c:numRef>
          </c:val>
          <c:extLst>
            <c:ext xmlns:c16="http://schemas.microsoft.com/office/drawing/2014/chart" uri="{C3380CC4-5D6E-409C-BE32-E72D297353CC}">
              <c16:uniqueId val="{00000002-CB1A-43B6-B341-CE676B8CB003}"/>
            </c:ext>
          </c:extLst>
        </c:ser>
        <c:ser>
          <c:idx val="2"/>
          <c:order val="2"/>
          <c:tx>
            <c:strRef>
              <c:f>Sheet1!$BX$1</c:f>
              <c:strCache>
                <c:ptCount val="1"/>
                <c:pt idx="0">
                  <c:v>Not characterise at all46</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3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Sheet1!$BU$2:$BU$8</c:f>
              <c:strCache>
                <c:ptCount val="7"/>
                <c:pt idx="0">
                  <c:v>Mediterranean way of life and food</c:v>
                </c:pt>
                <c:pt idx="1">
                  <c:v>Hospitality</c:v>
                </c:pt>
                <c:pt idx="2">
                  <c:v>Common cultural heritage and history</c:v>
                </c:pt>
                <c:pt idx="3">
                  <c:v>Migration issues</c:v>
                </c:pt>
                <c:pt idx="4">
                  <c:v>Instability and insecurity</c:v>
                </c:pt>
                <c:pt idx="5">
                  <c:v>Source of conflict</c:v>
                </c:pt>
                <c:pt idx="6">
                  <c:v>Resistance to change</c:v>
                </c:pt>
              </c:strCache>
            </c:strRef>
          </c:cat>
          <c:val>
            <c:numRef>
              <c:f>Sheet1!$BX$2:$BX$8</c:f>
              <c:numCache>
                <c:formatCode>0.0\%</c:formatCode>
                <c:ptCount val="7"/>
                <c:pt idx="0">
                  <c:v>3</c:v>
                </c:pt>
                <c:pt idx="1">
                  <c:v>1</c:v>
                </c:pt>
                <c:pt idx="2">
                  <c:v>10</c:v>
                </c:pt>
                <c:pt idx="3">
                  <c:v>11</c:v>
                </c:pt>
                <c:pt idx="4">
                  <c:v>14</c:v>
                </c:pt>
                <c:pt idx="5">
                  <c:v>22</c:v>
                </c:pt>
                <c:pt idx="6">
                  <c:v>21</c:v>
                </c:pt>
              </c:numCache>
            </c:numRef>
          </c:val>
          <c:extLst>
            <c:ext xmlns:c16="http://schemas.microsoft.com/office/drawing/2014/chart" uri="{C3380CC4-5D6E-409C-BE32-E72D297353CC}">
              <c16:uniqueId val="{00000003-CB1A-43B6-B341-CE676B8CB003}"/>
            </c:ext>
          </c:extLst>
        </c:ser>
        <c:ser>
          <c:idx val="3"/>
          <c:order val="3"/>
          <c:tx>
            <c:strRef>
              <c:f>Sheet1!$BY$1</c:f>
              <c:strCache>
                <c:ptCount val="1"/>
                <c:pt idx="0">
                  <c:v>DK/REF47</c:v>
                </c:pt>
              </c:strCache>
            </c:strRef>
          </c:tx>
          <c:spPr>
            <a:solidFill>
              <a:schemeClr val="bg1">
                <a:lumMod val="85000"/>
              </a:schemeClr>
            </a:solidFill>
            <a:ln>
              <a:noFill/>
            </a:ln>
            <a:effectLst/>
          </c:spPr>
          <c:invertIfNegative val="0"/>
          <c:cat>
            <c:strRef>
              <c:f>Sheet1!$BU$2:$BU$8</c:f>
              <c:strCache>
                <c:ptCount val="7"/>
                <c:pt idx="0">
                  <c:v>Mediterranean way of life and food</c:v>
                </c:pt>
                <c:pt idx="1">
                  <c:v>Hospitality</c:v>
                </c:pt>
                <c:pt idx="2">
                  <c:v>Common cultural heritage and history</c:v>
                </c:pt>
                <c:pt idx="3">
                  <c:v>Migration issues</c:v>
                </c:pt>
                <c:pt idx="4">
                  <c:v>Instability and insecurity</c:v>
                </c:pt>
                <c:pt idx="5">
                  <c:v>Source of conflict</c:v>
                </c:pt>
                <c:pt idx="6">
                  <c:v>Resistance to change</c:v>
                </c:pt>
              </c:strCache>
            </c:strRef>
          </c:cat>
          <c:val>
            <c:numRef>
              <c:f>Sheet1!$BY$2:$BY$8</c:f>
              <c:numCache>
                <c:formatCode>0.0\%</c:formatCode>
                <c:ptCount val="7"/>
                <c:pt idx="0">
                  <c:v>4</c:v>
                </c:pt>
                <c:pt idx="1">
                  <c:v>3</c:v>
                </c:pt>
                <c:pt idx="2">
                  <c:v>2</c:v>
                </c:pt>
                <c:pt idx="3">
                  <c:v>5</c:v>
                </c:pt>
                <c:pt idx="4">
                  <c:v>4</c:v>
                </c:pt>
                <c:pt idx="5">
                  <c:v>4</c:v>
                </c:pt>
                <c:pt idx="6">
                  <c:v>9</c:v>
                </c:pt>
              </c:numCache>
            </c:numRef>
          </c:val>
          <c:extLst>
            <c:ext xmlns:c16="http://schemas.microsoft.com/office/drawing/2014/chart" uri="{C3380CC4-5D6E-409C-BE32-E72D297353CC}">
              <c16:uniqueId val="{00000004-CB1A-43B6-B341-CE676B8CB003}"/>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1" u="none" strike="noStrike" kern="1200" spc="0" baseline="0">
                <a:solidFill>
                  <a:schemeClr val="tx1">
                    <a:lumMod val="65000"/>
                    <a:lumOff val="35000"/>
                  </a:schemeClr>
                </a:solidFill>
                <a:latin typeface="+mn-lt"/>
                <a:ea typeface="+mn-ea"/>
                <a:cs typeface="+mn-cs"/>
              </a:defRPr>
            </a:pPr>
            <a:r>
              <a:rPr lang="en-GB" sz="1900" b="1" i="1" dirty="0"/>
              <a:t>Key values in Germany</a:t>
            </a:r>
          </a:p>
          <a:p>
            <a:pPr>
              <a:defRPr sz="1900" b="1" i="1"/>
            </a:pPr>
            <a:r>
              <a:rPr lang="en-GB" sz="1900" b="1" i="1" dirty="0"/>
              <a:t>(for</a:t>
            </a:r>
            <a:r>
              <a:rPr lang="en-GB" sz="1900" b="1" i="1" baseline="0" dirty="0"/>
              <a:t> respondents personally)</a:t>
            </a:r>
            <a:endParaRPr lang="en-GB" sz="1900" b="1" i="1" dirty="0"/>
          </a:p>
        </c:rich>
      </c:tx>
      <c:layout>
        <c:manualLayout>
          <c:xMode val="edge"/>
          <c:yMode val="edge"/>
          <c:x val="0.1772132300615247"/>
          <c:y val="5.1201018126843051E-2"/>
        </c:manualLayout>
      </c:layout>
      <c:overlay val="0"/>
      <c:spPr>
        <a:noFill/>
        <a:ln>
          <a:noFill/>
        </a:ln>
        <a:effectLst/>
      </c:spPr>
      <c:txPr>
        <a:bodyPr rot="0" spcFirstLastPara="1" vertOverflow="ellipsis" vert="horz" wrap="square" anchor="ctr" anchorCtr="1"/>
        <a:lstStyle/>
        <a:p>
          <a:pPr>
            <a:defRPr sz="1900" b="1" i="1"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776530835913127"/>
          <c:y val="0.20275298796196234"/>
          <c:w val="0.42009258731011867"/>
          <c:h val="0.61533565204629947"/>
        </c:manualLayout>
      </c:layout>
      <c:barChart>
        <c:barDir val="bar"/>
        <c:grouping val="clustered"/>
        <c:varyColors val="0"/>
        <c:ser>
          <c:idx val="0"/>
          <c:order val="0"/>
          <c:tx>
            <c:strRef>
              <c:f>Sheet1!$N$1</c:f>
              <c:strCache>
                <c:ptCount val="1"/>
                <c:pt idx="0">
                  <c:v>DE</c:v>
                </c:pt>
              </c:strCache>
            </c:strRef>
          </c:tx>
          <c:spPr>
            <a:solidFill>
              <a:srgbClr val="F1BE48"/>
            </a:solidFill>
            <a:ln>
              <a:noFill/>
            </a:ln>
            <a:effectLst/>
          </c:spPr>
          <c:invertIfNegative val="0"/>
          <c:dLbls>
            <c:dLbl>
              <c:idx val="0"/>
              <c:tx>
                <c:rich>
                  <a:bodyPr/>
                  <a:lstStyle/>
                  <a:p>
                    <a:r>
                      <a:rPr lang="en-US"/>
                      <a:t>61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9A-4F87-B942-03A1A4DE9A3A}"/>
                </c:ext>
              </c:extLst>
            </c:dLbl>
            <c:dLbl>
              <c:idx val="1"/>
              <c:tx>
                <c:rich>
                  <a:bodyPr/>
                  <a:lstStyle/>
                  <a:p>
                    <a:r>
                      <a:rPr lang="en-US"/>
                      <a:t>44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9A-4F87-B942-03A1A4DE9A3A}"/>
                </c:ext>
              </c:extLst>
            </c:dLbl>
            <c:dLbl>
              <c:idx val="4"/>
              <c:numFmt formatCode="General"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5654-445C-9F5C-41D744DBFD4B}"/>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Sheet1!$A$11:$A$17</c:f>
              <c:strCache>
                <c:ptCount val="7"/>
                <c:pt idx="0">
                  <c:v>Respect for the other cultures</c:v>
                </c:pt>
                <c:pt idx="1">
                  <c:v>Curiosity</c:v>
                </c:pt>
                <c:pt idx="2">
                  <c:v>Family solidarity</c:v>
                </c:pt>
                <c:pt idx="3">
                  <c:v>Independence</c:v>
                </c:pt>
                <c:pt idx="4">
                  <c:v>Obedience</c:v>
                </c:pt>
                <c:pt idx="5">
                  <c:v>Religious beliefs /practices</c:v>
                </c:pt>
                <c:pt idx="6">
                  <c:v>DK/REF</c:v>
                </c:pt>
              </c:strCache>
            </c:strRef>
          </c:cat>
          <c:val>
            <c:numRef>
              <c:f>Sheet1!$N$11:$N$17</c:f>
              <c:numCache>
                <c:formatCode>0</c:formatCode>
                <c:ptCount val="7"/>
                <c:pt idx="0">
                  <c:v>63</c:v>
                </c:pt>
                <c:pt idx="1">
                  <c:v>46</c:v>
                </c:pt>
                <c:pt idx="2">
                  <c:v>43</c:v>
                </c:pt>
                <c:pt idx="3">
                  <c:v>38</c:v>
                </c:pt>
                <c:pt idx="4">
                  <c:v>7</c:v>
                </c:pt>
                <c:pt idx="5">
                  <c:v>4</c:v>
                </c:pt>
                <c:pt idx="6">
                  <c:v>1</c:v>
                </c:pt>
              </c:numCache>
            </c:numRef>
          </c:val>
          <c:extLst>
            <c:ext xmlns:c16="http://schemas.microsoft.com/office/drawing/2014/chart" uri="{C3380CC4-5D6E-409C-BE32-E72D297353CC}">
              <c16:uniqueId val="{00000002-5654-445C-9F5C-41D744DBFD4B}"/>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0"/>
        <c:axPos val="t"/>
        <c:numFmt formatCode="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0" i="0" u="none" strike="noStrike" kern="1200" spc="0" baseline="0">
                <a:solidFill>
                  <a:schemeClr val="tx1">
                    <a:lumMod val="65000"/>
                    <a:lumOff val="35000"/>
                  </a:schemeClr>
                </a:solidFill>
                <a:latin typeface="+mn-lt"/>
                <a:ea typeface="+mn-ea"/>
                <a:cs typeface="+mn-cs"/>
              </a:defRPr>
            </a:pPr>
            <a:r>
              <a:rPr lang="en-GB" sz="1900" b="0" dirty="0"/>
              <a:t>SEM countries</a:t>
            </a:r>
          </a:p>
        </c:rich>
      </c:tx>
      <c:layout>
        <c:manualLayout>
          <c:xMode val="edge"/>
          <c:yMode val="edge"/>
          <c:x val="0.51565160177397706"/>
          <c:y val="0.10790381915980077"/>
        </c:manualLayout>
      </c:layout>
      <c:overlay val="0"/>
      <c:spPr>
        <a:noFill/>
        <a:ln>
          <a:noFill/>
        </a:ln>
        <a:effectLst/>
      </c:spPr>
      <c:txPr>
        <a:bodyPr rot="0" spcFirstLastPara="1" vertOverflow="ellipsis" vert="horz" wrap="square" anchor="ctr" anchorCtr="1"/>
        <a:lstStyle/>
        <a:p>
          <a:pPr>
            <a:defRPr sz="19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776530835913127"/>
          <c:y val="0.20275298796196234"/>
          <c:w val="0.42009258731011867"/>
          <c:h val="0.61533565204629947"/>
        </c:manualLayout>
      </c:layout>
      <c:barChart>
        <c:barDir val="bar"/>
        <c:grouping val="clustered"/>
        <c:varyColors val="0"/>
        <c:ser>
          <c:idx val="0"/>
          <c:order val="0"/>
          <c:tx>
            <c:strRef>
              <c:f>Sheet1!$P$1</c:f>
              <c:strCache>
                <c:ptCount val="1"/>
                <c:pt idx="0">
                  <c:v>RO</c:v>
                </c:pt>
              </c:strCache>
            </c:strRef>
          </c:tx>
          <c:spPr>
            <a:solidFill>
              <a:schemeClr val="bg2"/>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DAA5-4237-92BD-0087C8F8CE5D}"/>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DAA5-4237-92BD-0087C8F8CE5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Respect for the other cultures</c:v>
                </c:pt>
                <c:pt idx="1">
                  <c:v>Curiosity</c:v>
                </c:pt>
                <c:pt idx="2">
                  <c:v>Family solidarity</c:v>
                </c:pt>
                <c:pt idx="3">
                  <c:v>Independence</c:v>
                </c:pt>
                <c:pt idx="4">
                  <c:v>Obedience</c:v>
                </c:pt>
                <c:pt idx="5">
                  <c:v>Religious beliefs /practices</c:v>
                </c:pt>
                <c:pt idx="6">
                  <c:v>DK/REF</c:v>
                </c:pt>
              </c:strCache>
            </c:strRef>
          </c:cat>
          <c:val>
            <c:numRef>
              <c:f>Sheet1!$P$2:$P$8</c:f>
              <c:numCache>
                <c:formatCode>0.0\%</c:formatCode>
                <c:ptCount val="7"/>
                <c:pt idx="0">
                  <c:v>32</c:v>
                </c:pt>
                <c:pt idx="1">
                  <c:v>14</c:v>
                </c:pt>
                <c:pt idx="2">
                  <c:v>54</c:v>
                </c:pt>
                <c:pt idx="3">
                  <c:v>14</c:v>
                </c:pt>
                <c:pt idx="4">
                  <c:v>32</c:v>
                </c:pt>
                <c:pt idx="5">
                  <c:v>42</c:v>
                </c:pt>
                <c:pt idx="6">
                  <c:v>12</c:v>
                </c:pt>
              </c:numCache>
            </c:numRef>
          </c:val>
          <c:extLst>
            <c:ext xmlns:c16="http://schemas.microsoft.com/office/drawing/2014/chart" uri="{C3380CC4-5D6E-409C-BE32-E72D297353CC}">
              <c16:uniqueId val="{00000002-DAA5-4237-92BD-0087C8F8CE5D}"/>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min val="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0" i="0" u="none" strike="noStrike" kern="1200" spc="0" baseline="0">
                <a:solidFill>
                  <a:schemeClr val="tx1">
                    <a:lumMod val="65000"/>
                    <a:lumOff val="35000"/>
                  </a:schemeClr>
                </a:solidFill>
                <a:latin typeface="+mn-lt"/>
                <a:ea typeface="+mn-ea"/>
                <a:cs typeface="+mn-cs"/>
              </a:defRPr>
            </a:pPr>
            <a:r>
              <a:rPr lang="en-GB" sz="1900" b="0" dirty="0"/>
              <a:t>European countries</a:t>
            </a:r>
          </a:p>
        </c:rich>
      </c:tx>
      <c:layout>
        <c:manualLayout>
          <c:xMode val="edge"/>
          <c:yMode val="edge"/>
          <c:x val="0.50611812651447141"/>
          <c:y val="0.10297314080910878"/>
        </c:manualLayout>
      </c:layout>
      <c:overlay val="0"/>
      <c:spPr>
        <a:noFill/>
        <a:ln>
          <a:noFill/>
        </a:ln>
        <a:effectLst/>
      </c:spPr>
      <c:txPr>
        <a:bodyPr rot="0" spcFirstLastPara="1" vertOverflow="ellipsis" vert="horz" wrap="square" anchor="ctr" anchorCtr="1"/>
        <a:lstStyle/>
        <a:p>
          <a:pPr>
            <a:defRPr sz="19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776530835913127"/>
          <c:y val="0.20275298796196234"/>
          <c:w val="0.42009258731011867"/>
          <c:h val="0.6128703128709535"/>
        </c:manualLayout>
      </c:layout>
      <c:barChart>
        <c:barDir val="bar"/>
        <c:grouping val="clustered"/>
        <c:varyColors val="0"/>
        <c:ser>
          <c:idx val="0"/>
          <c:order val="0"/>
          <c:tx>
            <c:strRef>
              <c:f>Sheet1!$O$1</c:f>
              <c:strCache>
                <c:ptCount val="1"/>
                <c:pt idx="0">
                  <c:v>RO</c:v>
                </c:pt>
              </c:strCache>
            </c:strRef>
          </c:tx>
          <c:spPr>
            <a:solidFill>
              <a:schemeClr val="bg2"/>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B4FA-41B6-BCF7-5A7A822B8F0F}"/>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B4FA-41B6-BCF7-5A7A822B8F0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Respect for the other cultures</c:v>
                </c:pt>
                <c:pt idx="1">
                  <c:v>Curiosity</c:v>
                </c:pt>
                <c:pt idx="2">
                  <c:v>Family solidarity</c:v>
                </c:pt>
                <c:pt idx="3">
                  <c:v>Independence</c:v>
                </c:pt>
                <c:pt idx="4">
                  <c:v>Obedience</c:v>
                </c:pt>
                <c:pt idx="5">
                  <c:v>Religious beliefs /practices</c:v>
                </c:pt>
                <c:pt idx="6">
                  <c:v>DK/REF</c:v>
                </c:pt>
              </c:strCache>
            </c:strRef>
          </c:cat>
          <c:val>
            <c:numRef>
              <c:f>Sheet1!$O$2:$O$8</c:f>
              <c:numCache>
                <c:formatCode>0.0\%</c:formatCode>
                <c:ptCount val="7"/>
                <c:pt idx="0">
                  <c:v>34.799999999999997</c:v>
                </c:pt>
                <c:pt idx="1">
                  <c:v>23.6</c:v>
                </c:pt>
                <c:pt idx="2">
                  <c:v>58.5</c:v>
                </c:pt>
                <c:pt idx="3">
                  <c:v>49.4</c:v>
                </c:pt>
                <c:pt idx="4">
                  <c:v>7.9</c:v>
                </c:pt>
                <c:pt idx="5">
                  <c:v>21.5</c:v>
                </c:pt>
                <c:pt idx="6">
                  <c:v>4.3</c:v>
                </c:pt>
              </c:numCache>
            </c:numRef>
          </c:val>
          <c:extLst>
            <c:ext xmlns:c16="http://schemas.microsoft.com/office/drawing/2014/chart" uri="{C3380CC4-5D6E-409C-BE32-E72D297353CC}">
              <c16:uniqueId val="{00000002-B4FA-41B6-BCF7-5A7A822B8F0F}"/>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1"/>
        <c:axPos val="l"/>
        <c:numFmt formatCode="General" sourceLinked="1"/>
        <c:majorTickMark val="out"/>
        <c:minorTickMark val="none"/>
        <c:tickLblPos val="low"/>
        <c:crossAx val="548482792"/>
        <c:crosses val="autoZero"/>
        <c:auto val="1"/>
        <c:lblAlgn val="ctr"/>
        <c:lblOffset val="100"/>
        <c:noMultiLvlLbl val="0"/>
      </c:catAx>
      <c:valAx>
        <c:axId val="548482792"/>
        <c:scaling>
          <c:orientation val="minMax"/>
          <c:max val="70"/>
          <c:min val="0"/>
        </c:scaling>
        <c:delete val="1"/>
        <c:axPos val="t"/>
        <c:numFmt formatCode="0.0\%" sourceLinked="1"/>
        <c:majorTickMark val="out"/>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Germany (2012)</a:t>
            </a:r>
          </a:p>
        </c:rich>
      </c:tx>
      <c:layout>
        <c:manualLayout>
          <c:xMode val="edge"/>
          <c:yMode val="edge"/>
          <c:x val="0.48413261936518576"/>
          <c:y val="2.4082287198037202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4495490665779958"/>
          <c:h val="0.82116934337146974"/>
        </c:manualLayout>
      </c:layout>
      <c:barChart>
        <c:barDir val="bar"/>
        <c:grouping val="stacked"/>
        <c:varyColors val="0"/>
        <c:ser>
          <c:idx val="0"/>
          <c:order val="0"/>
          <c:tx>
            <c:strRef>
              <c:f>Sheet1!$AX$1</c:f>
              <c:strCache>
                <c:ptCount val="1"/>
                <c:pt idx="0">
                  <c:v>Column35</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A2-460B-88D2-0AE058641345}"/>
                </c:ext>
              </c:extLst>
            </c:dLbl>
            <c:dLbl>
              <c:idx val="6"/>
              <c:layout>
                <c:manualLayout>
                  <c:x val="3.7032349944626362E-2"/>
                  <c:y val="0"/>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A2-460B-88D2-0AE05864134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Family solidarity</c:v>
                </c:pt>
                <c:pt idx="1">
                  <c:v>Respect for the other cultures</c:v>
                </c:pt>
                <c:pt idx="2">
                  <c:v>Religious beliefs /practices</c:v>
                </c:pt>
                <c:pt idx="3">
                  <c:v>Independence</c:v>
                </c:pt>
                <c:pt idx="4">
                  <c:v>Curiosity</c:v>
                </c:pt>
                <c:pt idx="5">
                  <c:v>Obedience</c:v>
                </c:pt>
                <c:pt idx="6">
                  <c:v>DK/REF</c:v>
                </c:pt>
              </c:strCache>
            </c:strRef>
          </c:cat>
          <c:val>
            <c:numRef>
              <c:f>Sheet1!$AX$2:$AX$8</c:f>
              <c:numCache>
                <c:formatCode>0.0\%</c:formatCode>
                <c:ptCount val="7"/>
                <c:pt idx="0">
                  <c:v>38.6</c:v>
                </c:pt>
                <c:pt idx="1">
                  <c:v>15.8</c:v>
                </c:pt>
                <c:pt idx="2">
                  <c:v>13.2</c:v>
                </c:pt>
                <c:pt idx="3">
                  <c:v>11.4</c:v>
                </c:pt>
                <c:pt idx="4">
                  <c:v>9.3000000000000007</c:v>
                </c:pt>
                <c:pt idx="5">
                  <c:v>9</c:v>
                </c:pt>
              </c:numCache>
            </c:numRef>
          </c:val>
          <c:extLst>
            <c:ext xmlns:c16="http://schemas.microsoft.com/office/drawing/2014/chart" uri="{C3380CC4-5D6E-409C-BE32-E72D297353CC}">
              <c16:uniqueId val="{00000002-16A2-460B-88D2-0AE058641345}"/>
            </c:ext>
          </c:extLst>
        </c:ser>
        <c:ser>
          <c:idx val="1"/>
          <c:order val="1"/>
          <c:tx>
            <c:strRef>
              <c:f>Sheet1!$AY$1</c:f>
              <c:strCache>
                <c:ptCount val="1"/>
                <c:pt idx="0">
                  <c:v>Column36</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Family solidarity</c:v>
                </c:pt>
                <c:pt idx="1">
                  <c:v>Respect for the other cultures</c:v>
                </c:pt>
                <c:pt idx="2">
                  <c:v>Religious beliefs /practices</c:v>
                </c:pt>
                <c:pt idx="3">
                  <c:v>Independence</c:v>
                </c:pt>
                <c:pt idx="4">
                  <c:v>Curiosity</c:v>
                </c:pt>
                <c:pt idx="5">
                  <c:v>Obedience</c:v>
                </c:pt>
                <c:pt idx="6">
                  <c:v>DK/REF</c:v>
                </c:pt>
              </c:strCache>
            </c:strRef>
          </c:cat>
          <c:val>
            <c:numRef>
              <c:f>Sheet1!$AY$2:$AY$8</c:f>
              <c:numCache>
                <c:formatCode>0.0\%</c:formatCode>
                <c:ptCount val="7"/>
                <c:pt idx="0">
                  <c:v>23.7</c:v>
                </c:pt>
                <c:pt idx="1">
                  <c:v>19.3</c:v>
                </c:pt>
                <c:pt idx="2">
                  <c:v>13.3</c:v>
                </c:pt>
                <c:pt idx="3">
                  <c:v>20.8</c:v>
                </c:pt>
                <c:pt idx="4">
                  <c:v>9.3000000000000007</c:v>
                </c:pt>
                <c:pt idx="5">
                  <c:v>12.3</c:v>
                </c:pt>
                <c:pt idx="6">
                  <c:v>1.2</c:v>
                </c:pt>
              </c:numCache>
            </c:numRef>
          </c:val>
          <c:extLst>
            <c:ext xmlns:c16="http://schemas.microsoft.com/office/drawing/2014/chart" uri="{C3380CC4-5D6E-409C-BE32-E72D297353CC}">
              <c16:uniqueId val="{00000003-16A2-460B-88D2-0AE058641345}"/>
            </c:ext>
          </c:extLst>
        </c:ser>
        <c:ser>
          <c:idx val="2"/>
          <c:order val="2"/>
          <c:tx>
            <c:strRef>
              <c:f>Sheet1!$AZ$1</c:f>
              <c:strCache>
                <c:ptCount val="1"/>
                <c:pt idx="0">
                  <c:v>Column37</c:v>
                </c:pt>
              </c:strCache>
            </c:strRef>
          </c:tx>
          <c:spPr>
            <a:noFill/>
            <a:ln>
              <a:noFill/>
            </a:ln>
            <a:effectLst/>
          </c:spPr>
          <c:invertIfNegative val="0"/>
          <c:cat>
            <c:strRef>
              <c:f>Sheet1!$A$2:$A$8</c:f>
              <c:strCache>
                <c:ptCount val="7"/>
                <c:pt idx="0">
                  <c:v>Family solidarity</c:v>
                </c:pt>
                <c:pt idx="1">
                  <c:v>Respect for the other cultures</c:v>
                </c:pt>
                <c:pt idx="2">
                  <c:v>Religious beliefs /practices</c:v>
                </c:pt>
                <c:pt idx="3">
                  <c:v>Independence</c:v>
                </c:pt>
                <c:pt idx="4">
                  <c:v>Curiosity</c:v>
                </c:pt>
                <c:pt idx="5">
                  <c:v>Obedience</c:v>
                </c:pt>
                <c:pt idx="6">
                  <c:v>DK/REF</c:v>
                </c:pt>
              </c:strCache>
            </c:strRef>
          </c:cat>
          <c:val>
            <c:numRef>
              <c:f>Sheet1!$AZ$2:$AZ$8</c:f>
              <c:numCache>
                <c:formatCode>0.0\%</c:formatCode>
                <c:ptCount val="7"/>
                <c:pt idx="0">
                  <c:v>37.700000000000003</c:v>
                </c:pt>
                <c:pt idx="1">
                  <c:v>64.900000000000006</c:v>
                </c:pt>
                <c:pt idx="2">
                  <c:v>73.5</c:v>
                </c:pt>
                <c:pt idx="3">
                  <c:v>67.8</c:v>
                </c:pt>
                <c:pt idx="4">
                  <c:v>81.400000000000006</c:v>
                </c:pt>
                <c:pt idx="5">
                  <c:v>78.7</c:v>
                </c:pt>
                <c:pt idx="6">
                  <c:v>96.1</c:v>
                </c:pt>
              </c:numCache>
            </c:numRef>
          </c:val>
          <c:extLst>
            <c:ext xmlns:c16="http://schemas.microsoft.com/office/drawing/2014/chart" uri="{C3380CC4-5D6E-409C-BE32-E72D297353CC}">
              <c16:uniqueId val="{00000004-16A2-460B-88D2-0AE058641345}"/>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80"/>
        </c:scaling>
        <c:delete val="0"/>
        <c:axPos val="t"/>
        <c:numFmt formatCode="0.0\%" sourceLinked="1"/>
        <c:majorTickMark val="out"/>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Germany (2009)</a:t>
            </a:r>
          </a:p>
        </c:rich>
      </c:tx>
      <c:layout>
        <c:manualLayout>
          <c:xMode val="edge"/>
          <c:yMode val="edge"/>
          <c:x val="0.47657393690900673"/>
          <c:y val="2.9012965548729182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4495490665779958"/>
          <c:h val="0.82116934337146974"/>
        </c:manualLayout>
      </c:layout>
      <c:barChart>
        <c:barDir val="bar"/>
        <c:grouping val="stacked"/>
        <c:varyColors val="0"/>
        <c:ser>
          <c:idx val="0"/>
          <c:order val="0"/>
          <c:tx>
            <c:strRef>
              <c:f>Sheet1!$AX$1</c:f>
              <c:strCache>
                <c:ptCount val="1"/>
                <c:pt idx="0">
                  <c:v>Column35</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008-47E9-AD45-5C005D9CFED0}"/>
                </c:ext>
              </c:extLst>
            </c:dLbl>
            <c:dLbl>
              <c:idx val="6"/>
              <c:layout>
                <c:manualLayout>
                  <c:x val="3.7032349944626362E-2"/>
                  <c:y val="0"/>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08-47E9-AD45-5C005D9CFED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Family solidarity</c:v>
                </c:pt>
                <c:pt idx="1">
                  <c:v>Respect for the other cultures</c:v>
                </c:pt>
                <c:pt idx="2">
                  <c:v>Independence</c:v>
                </c:pt>
                <c:pt idx="3">
                  <c:v>Curiosity</c:v>
                </c:pt>
                <c:pt idx="4">
                  <c:v>Obedience</c:v>
                </c:pt>
                <c:pt idx="5">
                  <c:v>Religious beliefs /practices</c:v>
                </c:pt>
                <c:pt idx="6">
                  <c:v>DK/REF</c:v>
                </c:pt>
              </c:strCache>
            </c:strRef>
          </c:cat>
          <c:val>
            <c:numRef>
              <c:f>Sheet1!$AX$2:$AX$8</c:f>
              <c:numCache>
                <c:formatCode>0.0\%</c:formatCode>
                <c:ptCount val="7"/>
                <c:pt idx="0">
                  <c:v>43.3</c:v>
                </c:pt>
                <c:pt idx="1">
                  <c:v>28.1</c:v>
                </c:pt>
                <c:pt idx="2">
                  <c:v>10.3</c:v>
                </c:pt>
                <c:pt idx="3">
                  <c:v>8.3000000000000007</c:v>
                </c:pt>
                <c:pt idx="4">
                  <c:v>4.9000000000000004</c:v>
                </c:pt>
                <c:pt idx="5">
                  <c:v>2.6</c:v>
                </c:pt>
              </c:numCache>
            </c:numRef>
          </c:val>
          <c:extLst>
            <c:ext xmlns:c16="http://schemas.microsoft.com/office/drawing/2014/chart" uri="{C3380CC4-5D6E-409C-BE32-E72D297353CC}">
              <c16:uniqueId val="{00000002-7008-47E9-AD45-5C005D9CFED0}"/>
            </c:ext>
          </c:extLst>
        </c:ser>
        <c:ser>
          <c:idx val="1"/>
          <c:order val="1"/>
          <c:tx>
            <c:strRef>
              <c:f>Sheet1!$AY$1</c:f>
              <c:strCache>
                <c:ptCount val="1"/>
                <c:pt idx="0">
                  <c:v>Column36</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Family solidarity</c:v>
                </c:pt>
                <c:pt idx="1">
                  <c:v>Respect for the other cultures</c:v>
                </c:pt>
                <c:pt idx="2">
                  <c:v>Independence</c:v>
                </c:pt>
                <c:pt idx="3">
                  <c:v>Curiosity</c:v>
                </c:pt>
                <c:pt idx="4">
                  <c:v>Obedience</c:v>
                </c:pt>
                <c:pt idx="5">
                  <c:v>Religious beliefs /practices</c:v>
                </c:pt>
                <c:pt idx="6">
                  <c:v>DK/REF</c:v>
                </c:pt>
              </c:strCache>
            </c:strRef>
          </c:cat>
          <c:val>
            <c:numRef>
              <c:f>Sheet1!$AY$2:$AY$8</c:f>
              <c:numCache>
                <c:formatCode>0.0\%</c:formatCode>
                <c:ptCount val="7"/>
                <c:pt idx="0">
                  <c:v>22.4</c:v>
                </c:pt>
                <c:pt idx="1">
                  <c:v>26.5</c:v>
                </c:pt>
                <c:pt idx="2">
                  <c:v>18.399999999999999</c:v>
                </c:pt>
                <c:pt idx="3">
                  <c:v>12.8</c:v>
                </c:pt>
                <c:pt idx="4">
                  <c:v>10.3</c:v>
                </c:pt>
                <c:pt idx="5">
                  <c:v>7.8</c:v>
                </c:pt>
                <c:pt idx="6">
                  <c:v>1.7</c:v>
                </c:pt>
              </c:numCache>
            </c:numRef>
          </c:val>
          <c:extLst>
            <c:ext xmlns:c16="http://schemas.microsoft.com/office/drawing/2014/chart" uri="{C3380CC4-5D6E-409C-BE32-E72D297353CC}">
              <c16:uniqueId val="{00000003-7008-47E9-AD45-5C005D9CFED0}"/>
            </c:ext>
          </c:extLst>
        </c:ser>
        <c:ser>
          <c:idx val="2"/>
          <c:order val="2"/>
          <c:tx>
            <c:strRef>
              <c:f>Sheet1!$AZ$1</c:f>
              <c:strCache>
                <c:ptCount val="1"/>
                <c:pt idx="0">
                  <c:v>Column37</c:v>
                </c:pt>
              </c:strCache>
            </c:strRef>
          </c:tx>
          <c:spPr>
            <a:noFill/>
            <a:ln>
              <a:noFill/>
            </a:ln>
            <a:effectLst/>
          </c:spPr>
          <c:invertIfNegative val="0"/>
          <c:cat>
            <c:strRef>
              <c:f>Sheet1!$A$2:$A$8</c:f>
              <c:strCache>
                <c:ptCount val="7"/>
                <c:pt idx="0">
                  <c:v>Family solidarity</c:v>
                </c:pt>
                <c:pt idx="1">
                  <c:v>Respect for the other cultures</c:v>
                </c:pt>
                <c:pt idx="2">
                  <c:v>Independence</c:v>
                </c:pt>
                <c:pt idx="3">
                  <c:v>Curiosity</c:v>
                </c:pt>
                <c:pt idx="4">
                  <c:v>Obedience</c:v>
                </c:pt>
                <c:pt idx="5">
                  <c:v>Religious beliefs /practices</c:v>
                </c:pt>
                <c:pt idx="6">
                  <c:v>DK/REF</c:v>
                </c:pt>
              </c:strCache>
            </c:strRef>
          </c:cat>
          <c:val>
            <c:numRef>
              <c:f>Sheet1!$AZ$2:$AZ$8</c:f>
              <c:numCache>
                <c:formatCode>0.0\%</c:formatCode>
                <c:ptCount val="7"/>
                <c:pt idx="0">
                  <c:v>34.300000000000011</c:v>
                </c:pt>
                <c:pt idx="1">
                  <c:v>45.4</c:v>
                </c:pt>
                <c:pt idx="2">
                  <c:v>71.3</c:v>
                </c:pt>
                <c:pt idx="3">
                  <c:v>78.900000000000006</c:v>
                </c:pt>
                <c:pt idx="4">
                  <c:v>84.8</c:v>
                </c:pt>
                <c:pt idx="5">
                  <c:v>89.6</c:v>
                </c:pt>
                <c:pt idx="6">
                  <c:v>95.8</c:v>
                </c:pt>
              </c:numCache>
            </c:numRef>
          </c:val>
          <c:extLst>
            <c:ext xmlns:c16="http://schemas.microsoft.com/office/drawing/2014/chart" uri="{C3380CC4-5D6E-409C-BE32-E72D297353CC}">
              <c16:uniqueId val="{00000004-7008-47E9-AD45-5C005D9CFED0}"/>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80"/>
        </c:scaling>
        <c:delete val="0"/>
        <c:axPos val="t"/>
        <c:numFmt formatCode="0.0\%" sourceLinked="1"/>
        <c:majorTickMark val="out"/>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Germany (2020)</a:t>
            </a:r>
          </a:p>
        </c:rich>
      </c:tx>
      <c:layout>
        <c:manualLayout>
          <c:xMode val="edge"/>
          <c:yMode val="edge"/>
          <c:x val="0.50847057086619041"/>
          <c:y val="3.1478324755633828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4495490665779958"/>
          <c:h val="0.82116934337146974"/>
        </c:manualLayout>
      </c:layout>
      <c:barChart>
        <c:barDir val="bar"/>
        <c:grouping val="stacked"/>
        <c:varyColors val="0"/>
        <c:ser>
          <c:idx val="0"/>
          <c:order val="0"/>
          <c:tx>
            <c:strRef>
              <c:f>Sheet1!$AX$1</c:f>
              <c:strCache>
                <c:ptCount val="1"/>
                <c:pt idx="0">
                  <c:v>Column35</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C7-4A9F-90F7-BB4B4EC67434}"/>
                </c:ext>
              </c:extLst>
            </c:dLbl>
            <c:dLbl>
              <c:idx val="6"/>
              <c:layout>
                <c:manualLayout>
                  <c:x val="3.7032349944626362E-2"/>
                  <c:y val="0"/>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C7-4A9F-90F7-BB4B4EC6743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Respect for the other cultures</c:v>
                </c:pt>
                <c:pt idx="1">
                  <c:v>Curiosity</c:v>
                </c:pt>
                <c:pt idx="2">
                  <c:v>Family solidarity</c:v>
                </c:pt>
                <c:pt idx="3">
                  <c:v>Independence</c:v>
                </c:pt>
                <c:pt idx="4">
                  <c:v>Obedience</c:v>
                </c:pt>
                <c:pt idx="5">
                  <c:v>Religious beliefs /practices</c:v>
                </c:pt>
                <c:pt idx="6">
                  <c:v>DK/REF</c:v>
                </c:pt>
              </c:strCache>
            </c:strRef>
          </c:cat>
          <c:val>
            <c:numRef>
              <c:f>Sheet1!$AX$2:$AX$8</c:f>
              <c:numCache>
                <c:formatCode>0.0\%</c:formatCode>
                <c:ptCount val="7"/>
                <c:pt idx="0">
                  <c:v>30</c:v>
                </c:pt>
                <c:pt idx="1">
                  <c:v>25</c:v>
                </c:pt>
                <c:pt idx="2">
                  <c:v>21</c:v>
                </c:pt>
                <c:pt idx="3">
                  <c:v>17</c:v>
                </c:pt>
                <c:pt idx="4">
                  <c:v>5</c:v>
                </c:pt>
                <c:pt idx="5">
                  <c:v>2</c:v>
                </c:pt>
              </c:numCache>
            </c:numRef>
          </c:val>
          <c:extLst>
            <c:ext xmlns:c16="http://schemas.microsoft.com/office/drawing/2014/chart" uri="{C3380CC4-5D6E-409C-BE32-E72D297353CC}">
              <c16:uniqueId val="{00000002-BFC7-4A9F-90F7-BB4B4EC67434}"/>
            </c:ext>
          </c:extLst>
        </c:ser>
        <c:ser>
          <c:idx val="1"/>
          <c:order val="1"/>
          <c:tx>
            <c:strRef>
              <c:f>Sheet1!$AY$1</c:f>
              <c:strCache>
                <c:ptCount val="1"/>
                <c:pt idx="0">
                  <c:v>Column36</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Respect for the other cultures</c:v>
                </c:pt>
                <c:pt idx="1">
                  <c:v>Curiosity</c:v>
                </c:pt>
                <c:pt idx="2">
                  <c:v>Family solidarity</c:v>
                </c:pt>
                <c:pt idx="3">
                  <c:v>Independence</c:v>
                </c:pt>
                <c:pt idx="4">
                  <c:v>Obedience</c:v>
                </c:pt>
                <c:pt idx="5">
                  <c:v>Religious beliefs /practices</c:v>
                </c:pt>
                <c:pt idx="6">
                  <c:v>DK/REF</c:v>
                </c:pt>
              </c:strCache>
            </c:strRef>
          </c:cat>
          <c:val>
            <c:numRef>
              <c:f>Sheet1!$AY$2:$AY$8</c:f>
              <c:numCache>
                <c:formatCode>0.0\%</c:formatCode>
                <c:ptCount val="7"/>
                <c:pt idx="0">
                  <c:v>32</c:v>
                </c:pt>
                <c:pt idx="1">
                  <c:v>20</c:v>
                </c:pt>
                <c:pt idx="2">
                  <c:v>21</c:v>
                </c:pt>
                <c:pt idx="3">
                  <c:v>21</c:v>
                </c:pt>
                <c:pt idx="4">
                  <c:v>3</c:v>
                </c:pt>
                <c:pt idx="5">
                  <c:v>2</c:v>
                </c:pt>
                <c:pt idx="6">
                  <c:v>2</c:v>
                </c:pt>
              </c:numCache>
            </c:numRef>
          </c:val>
          <c:extLst>
            <c:ext xmlns:c16="http://schemas.microsoft.com/office/drawing/2014/chart" uri="{C3380CC4-5D6E-409C-BE32-E72D297353CC}">
              <c16:uniqueId val="{00000003-BFC7-4A9F-90F7-BB4B4EC67434}"/>
            </c:ext>
          </c:extLst>
        </c:ser>
        <c:ser>
          <c:idx val="2"/>
          <c:order val="2"/>
          <c:tx>
            <c:strRef>
              <c:f>Sheet1!$AZ$1</c:f>
              <c:strCache>
                <c:ptCount val="1"/>
                <c:pt idx="0">
                  <c:v>Column37</c:v>
                </c:pt>
              </c:strCache>
            </c:strRef>
          </c:tx>
          <c:spPr>
            <a:noFill/>
            <a:ln>
              <a:noFill/>
            </a:ln>
            <a:effectLst/>
          </c:spPr>
          <c:invertIfNegative val="0"/>
          <c:cat>
            <c:strRef>
              <c:f>Sheet1!$A$2:$A$8</c:f>
              <c:strCache>
                <c:ptCount val="7"/>
                <c:pt idx="0">
                  <c:v>Respect for the other cultures</c:v>
                </c:pt>
                <c:pt idx="1">
                  <c:v>Curiosity</c:v>
                </c:pt>
                <c:pt idx="2">
                  <c:v>Family solidarity</c:v>
                </c:pt>
                <c:pt idx="3">
                  <c:v>Independence</c:v>
                </c:pt>
                <c:pt idx="4">
                  <c:v>Obedience</c:v>
                </c:pt>
                <c:pt idx="5">
                  <c:v>Religious beliefs /practices</c:v>
                </c:pt>
                <c:pt idx="6">
                  <c:v>DK/REF</c:v>
                </c:pt>
              </c:strCache>
            </c:strRef>
          </c:cat>
          <c:val>
            <c:numRef>
              <c:f>Sheet1!$AZ$2:$AZ$8</c:f>
              <c:numCache>
                <c:formatCode>0.0\%</c:formatCode>
                <c:ptCount val="7"/>
                <c:pt idx="0">
                  <c:v>27</c:v>
                </c:pt>
                <c:pt idx="1">
                  <c:v>54</c:v>
                </c:pt>
                <c:pt idx="2">
                  <c:v>57</c:v>
                </c:pt>
                <c:pt idx="3">
                  <c:v>75</c:v>
                </c:pt>
                <c:pt idx="4">
                  <c:v>93</c:v>
                </c:pt>
                <c:pt idx="5">
                  <c:v>96</c:v>
                </c:pt>
                <c:pt idx="6">
                  <c:v>93</c:v>
                </c:pt>
              </c:numCache>
            </c:numRef>
          </c:val>
          <c:extLst>
            <c:ext xmlns:c16="http://schemas.microsoft.com/office/drawing/2014/chart" uri="{C3380CC4-5D6E-409C-BE32-E72D297353CC}">
              <c16:uniqueId val="{00000004-BFC7-4A9F-90F7-BB4B4EC67434}"/>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80"/>
        </c:scaling>
        <c:delete val="0"/>
        <c:axPos val="t"/>
        <c:numFmt formatCode="0.0\%" sourceLinked="1"/>
        <c:majorTickMark val="out"/>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Germany</a:t>
            </a:r>
          </a:p>
        </c:rich>
      </c:tx>
      <c:layout>
        <c:manualLayout>
          <c:xMode val="edge"/>
          <c:yMode val="edge"/>
          <c:x val="0.69091643282224535"/>
          <c:y val="3.8874322250113127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5468952276373636"/>
          <c:h val="0.67817967120140243"/>
        </c:manualLayout>
      </c:layout>
      <c:barChart>
        <c:barDir val="bar"/>
        <c:grouping val="percentStacked"/>
        <c:varyColors val="0"/>
        <c:ser>
          <c:idx val="0"/>
          <c:order val="0"/>
          <c:tx>
            <c:strRef>
              <c:f>Sheet1!$B$1</c:f>
              <c:strCache>
                <c:ptCount val="1"/>
                <c:pt idx="0">
                  <c:v>Greater role46</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C5-4489-9AEF-465A6E8814A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Science and technology</c:v>
                </c:pt>
                <c:pt idx="1">
                  <c:v>Business</c:v>
                </c:pt>
                <c:pt idx="2">
                  <c:v>Government and politics</c:v>
                </c:pt>
                <c:pt idx="3">
                  <c:v>Education, arts and culture</c:v>
                </c:pt>
                <c:pt idx="4">
                  <c:v>Sports</c:v>
                </c:pt>
                <c:pt idx="5">
                  <c:v>The media</c:v>
                </c:pt>
                <c:pt idx="6">
                  <c:v>Looking after children and the home</c:v>
                </c:pt>
              </c:strCache>
            </c:strRef>
          </c:cat>
          <c:val>
            <c:numRef>
              <c:f>Sheet1!$B$2:$B$8</c:f>
              <c:numCache>
                <c:formatCode>0.0\%</c:formatCode>
                <c:ptCount val="7"/>
                <c:pt idx="0">
                  <c:v>64.2</c:v>
                </c:pt>
                <c:pt idx="1">
                  <c:v>60</c:v>
                </c:pt>
                <c:pt idx="2">
                  <c:v>54</c:v>
                </c:pt>
                <c:pt idx="3">
                  <c:v>43</c:v>
                </c:pt>
                <c:pt idx="4">
                  <c:v>35</c:v>
                </c:pt>
                <c:pt idx="5">
                  <c:v>32</c:v>
                </c:pt>
                <c:pt idx="6">
                  <c:v>14</c:v>
                </c:pt>
              </c:numCache>
            </c:numRef>
          </c:val>
          <c:extLst>
            <c:ext xmlns:c16="http://schemas.microsoft.com/office/drawing/2014/chart" uri="{C3380CC4-5D6E-409C-BE32-E72D297353CC}">
              <c16:uniqueId val="{00000001-80C5-4489-9AEF-465A6E8814AD}"/>
            </c:ext>
          </c:extLst>
        </c:ser>
        <c:ser>
          <c:idx val="1"/>
          <c:order val="1"/>
          <c:tx>
            <c:strRef>
              <c:f>Sheet1!$C$1</c:f>
              <c:strCache>
                <c:ptCount val="1"/>
                <c:pt idx="0">
                  <c:v>The same role47</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Science and technology</c:v>
                </c:pt>
                <c:pt idx="1">
                  <c:v>Business</c:v>
                </c:pt>
                <c:pt idx="2">
                  <c:v>Government and politics</c:v>
                </c:pt>
                <c:pt idx="3">
                  <c:v>Education, arts and culture</c:v>
                </c:pt>
                <c:pt idx="4">
                  <c:v>Sports</c:v>
                </c:pt>
                <c:pt idx="5">
                  <c:v>The media</c:v>
                </c:pt>
                <c:pt idx="6">
                  <c:v>Looking after children and the home</c:v>
                </c:pt>
              </c:strCache>
            </c:strRef>
          </c:cat>
          <c:val>
            <c:numRef>
              <c:f>Sheet1!$C$2:$C$8</c:f>
              <c:numCache>
                <c:formatCode>0.0\%</c:formatCode>
                <c:ptCount val="7"/>
                <c:pt idx="0">
                  <c:v>31</c:v>
                </c:pt>
                <c:pt idx="1">
                  <c:v>36</c:v>
                </c:pt>
                <c:pt idx="2">
                  <c:v>40</c:v>
                </c:pt>
                <c:pt idx="3">
                  <c:v>53</c:v>
                </c:pt>
                <c:pt idx="4">
                  <c:v>59</c:v>
                </c:pt>
                <c:pt idx="5">
                  <c:v>61</c:v>
                </c:pt>
                <c:pt idx="6">
                  <c:v>60</c:v>
                </c:pt>
              </c:numCache>
            </c:numRef>
          </c:val>
          <c:extLst>
            <c:ext xmlns:c16="http://schemas.microsoft.com/office/drawing/2014/chart" uri="{C3380CC4-5D6E-409C-BE32-E72D297353CC}">
              <c16:uniqueId val="{00000002-80C5-4489-9AEF-465A6E8814AD}"/>
            </c:ext>
          </c:extLst>
        </c:ser>
        <c:ser>
          <c:idx val="2"/>
          <c:order val="2"/>
          <c:tx>
            <c:strRef>
              <c:f>Sheet1!$D$1</c:f>
              <c:strCache>
                <c:ptCount val="1"/>
                <c:pt idx="0">
                  <c:v>A lesser role48</c:v>
                </c:pt>
              </c:strCache>
            </c:strRef>
          </c:tx>
          <c:spPr>
            <a:solidFill>
              <a:srgbClr val="F1BE48"/>
            </a:solidFill>
            <a:ln>
              <a:noFill/>
            </a:ln>
            <a:effectLst/>
          </c:spPr>
          <c:invertIfNegative val="0"/>
          <c:dLbls>
            <c:dLbl>
              <c:idx val="0"/>
              <c:layout>
                <c:manualLayout>
                  <c:x val="-1.8516174972313215E-3"/>
                  <c:y val="2.46572741773582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15-40FC-80AC-CCFF6E3E8C20}"/>
                </c:ext>
              </c:extLst>
            </c:dLbl>
            <c:dLbl>
              <c:idx val="3"/>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2D15-40FC-80AC-CCFF6E3E8C20}"/>
                </c:ext>
              </c:extLst>
            </c:dLbl>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60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Science and technology</c:v>
                </c:pt>
                <c:pt idx="1">
                  <c:v>Business</c:v>
                </c:pt>
                <c:pt idx="2">
                  <c:v>Government and politics</c:v>
                </c:pt>
                <c:pt idx="3">
                  <c:v>Education, arts and culture</c:v>
                </c:pt>
                <c:pt idx="4">
                  <c:v>Sports</c:v>
                </c:pt>
                <c:pt idx="5">
                  <c:v>The media</c:v>
                </c:pt>
                <c:pt idx="6">
                  <c:v>Looking after children and the home</c:v>
                </c:pt>
              </c:strCache>
            </c:strRef>
          </c:cat>
          <c:val>
            <c:numRef>
              <c:f>Sheet1!$D$2:$D$8</c:f>
              <c:numCache>
                <c:formatCode>0.0\%</c:formatCode>
                <c:ptCount val="7"/>
                <c:pt idx="0">
                  <c:v>1.8</c:v>
                </c:pt>
                <c:pt idx="1">
                  <c:v>1</c:v>
                </c:pt>
                <c:pt idx="2">
                  <c:v>3</c:v>
                </c:pt>
                <c:pt idx="3">
                  <c:v>1.6</c:v>
                </c:pt>
                <c:pt idx="4">
                  <c:v>3</c:v>
                </c:pt>
                <c:pt idx="5">
                  <c:v>4</c:v>
                </c:pt>
                <c:pt idx="6">
                  <c:v>23</c:v>
                </c:pt>
              </c:numCache>
            </c:numRef>
          </c:val>
          <c:extLst>
            <c:ext xmlns:c16="http://schemas.microsoft.com/office/drawing/2014/chart" uri="{C3380CC4-5D6E-409C-BE32-E72D297353CC}">
              <c16:uniqueId val="{00000003-80C5-4489-9AEF-465A6E8814AD}"/>
            </c:ext>
          </c:extLst>
        </c:ser>
        <c:ser>
          <c:idx val="3"/>
          <c:order val="3"/>
          <c:tx>
            <c:strRef>
              <c:f>Sheet1!$E$1</c:f>
              <c:strCache>
                <c:ptCount val="1"/>
                <c:pt idx="0">
                  <c:v>DK/REF49</c:v>
                </c:pt>
              </c:strCache>
            </c:strRef>
          </c:tx>
          <c:spPr>
            <a:solidFill>
              <a:schemeClr val="bg1">
                <a:lumMod val="85000"/>
              </a:schemeClr>
            </a:solidFill>
            <a:ln>
              <a:noFill/>
            </a:ln>
            <a:effectLst/>
          </c:spPr>
          <c:invertIfNegative val="0"/>
          <c:cat>
            <c:strRef>
              <c:f>Sheet1!$A$2:$A$8</c:f>
              <c:strCache>
                <c:ptCount val="7"/>
                <c:pt idx="0">
                  <c:v>Science and technology</c:v>
                </c:pt>
                <c:pt idx="1">
                  <c:v>Business</c:v>
                </c:pt>
                <c:pt idx="2">
                  <c:v>Government and politics</c:v>
                </c:pt>
                <c:pt idx="3">
                  <c:v>Education, arts and culture</c:v>
                </c:pt>
                <c:pt idx="4">
                  <c:v>Sports</c:v>
                </c:pt>
                <c:pt idx="5">
                  <c:v>The media</c:v>
                </c:pt>
                <c:pt idx="6">
                  <c:v>Looking after children and the home</c:v>
                </c:pt>
              </c:strCache>
            </c:strRef>
          </c:cat>
          <c:val>
            <c:numRef>
              <c:f>Sheet1!$E$2:$E$8</c:f>
              <c:numCache>
                <c:formatCode>0.0\%</c:formatCode>
                <c:ptCount val="7"/>
                <c:pt idx="0">
                  <c:v>3</c:v>
                </c:pt>
                <c:pt idx="1">
                  <c:v>3</c:v>
                </c:pt>
                <c:pt idx="2">
                  <c:v>3</c:v>
                </c:pt>
                <c:pt idx="3">
                  <c:v>3</c:v>
                </c:pt>
                <c:pt idx="4">
                  <c:v>4</c:v>
                </c:pt>
                <c:pt idx="5">
                  <c:v>4</c:v>
                </c:pt>
                <c:pt idx="6">
                  <c:v>3</c:v>
                </c:pt>
              </c:numCache>
            </c:numRef>
          </c:val>
          <c:extLst>
            <c:ext xmlns:c16="http://schemas.microsoft.com/office/drawing/2014/chart" uri="{C3380CC4-5D6E-409C-BE32-E72D297353CC}">
              <c16:uniqueId val="{00000004-80C5-4489-9AEF-465A6E8814AD}"/>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900" b="1" i="1" u="none" strike="noStrike" kern="1200" spc="0" baseline="0">
                <a:solidFill>
                  <a:schemeClr val="bg1">
                    <a:lumMod val="50000"/>
                  </a:schemeClr>
                </a:solidFill>
                <a:latin typeface="+mn-lt"/>
                <a:ea typeface="+mn-ea"/>
                <a:cs typeface="+mn-cs"/>
              </a:defRPr>
            </a:pPr>
            <a:r>
              <a:rPr lang="en-GB" sz="1900" i="1" dirty="0">
                <a:solidFill>
                  <a:schemeClr val="bg1">
                    <a:lumMod val="50000"/>
                  </a:schemeClr>
                </a:solidFill>
              </a:rPr>
              <a:t>Comparison with </a:t>
            </a:r>
          </a:p>
          <a:p>
            <a:pPr>
              <a:lnSpc>
                <a:spcPts val="1600"/>
              </a:lnSpc>
              <a:defRPr sz="1900" i="1">
                <a:solidFill>
                  <a:schemeClr val="bg1">
                    <a:lumMod val="50000"/>
                  </a:schemeClr>
                </a:solidFill>
              </a:defRPr>
            </a:pPr>
            <a:r>
              <a:rPr lang="en-GB" sz="1900" i="1" dirty="0">
                <a:solidFill>
                  <a:schemeClr val="bg1">
                    <a:lumMod val="50000"/>
                  </a:schemeClr>
                </a:solidFill>
              </a:rPr>
              <a:t>European/SEM average</a:t>
            </a:r>
          </a:p>
        </c:rich>
      </c:tx>
      <c:layout>
        <c:manualLayout>
          <c:xMode val="edge"/>
          <c:yMode val="edge"/>
          <c:x val="0.58179453917243418"/>
          <c:y val="3.4784764845402813E-2"/>
        </c:manualLayout>
      </c:layout>
      <c:overlay val="0"/>
      <c:spPr>
        <a:noFill/>
        <a:ln>
          <a:noFill/>
        </a:ln>
        <a:effectLst/>
      </c:spPr>
      <c:txPr>
        <a:bodyPr rot="0" spcFirstLastPara="1" vertOverflow="ellipsis" vert="horz" wrap="square" anchor="ctr" anchorCtr="1"/>
        <a:lstStyle/>
        <a:p>
          <a:pPr>
            <a:lnSpc>
              <a:spcPts val="1600"/>
            </a:lnSpc>
            <a:defRPr sz="190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160083541189652"/>
          <c:y val="0.16828184666129772"/>
          <c:w val="0.43862827132667187"/>
          <c:h val="0.72333876348120896"/>
        </c:manualLayout>
      </c:layout>
      <c:barChart>
        <c:barDir val="bar"/>
        <c:grouping val="percentStacked"/>
        <c:varyColors val="0"/>
        <c:ser>
          <c:idx val="0"/>
          <c:order val="0"/>
          <c:tx>
            <c:strRef>
              <c:f>Sheet1!$C$7</c:f>
              <c:strCache>
                <c:ptCount val="1"/>
                <c:pt idx="0">
                  <c:v>Greater role</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115-437D-9DA3-628729BCDDE7}"/>
                </c:ext>
              </c:extLst>
            </c:dLbl>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Sheet1!$C$8:$C$27</c:f>
              <c:numCache>
                <c:formatCode>General</c:formatCode>
                <c:ptCount val="20"/>
                <c:pt idx="0" formatCode="0.0\%">
                  <c:v>59.9</c:v>
                </c:pt>
                <c:pt idx="3" formatCode="0.0\%">
                  <c:v>57.2</c:v>
                </c:pt>
                <c:pt idx="6" formatCode="0.0\%">
                  <c:v>52.6</c:v>
                </c:pt>
                <c:pt idx="9" formatCode="0.0\%">
                  <c:v>44.4</c:v>
                </c:pt>
                <c:pt idx="12" formatCode="0.0\%">
                  <c:v>37.700000000000003</c:v>
                </c:pt>
                <c:pt idx="15" formatCode="0.0\%">
                  <c:v>33</c:v>
                </c:pt>
                <c:pt idx="18" formatCode="0.0\%">
                  <c:v>21.7</c:v>
                </c:pt>
              </c:numCache>
            </c:numRef>
          </c:val>
          <c:extLst>
            <c:ext xmlns:c16="http://schemas.microsoft.com/office/drawing/2014/chart" uri="{C3380CC4-5D6E-409C-BE32-E72D297353CC}">
              <c16:uniqueId val="{00000001-B115-437D-9DA3-628729BCDDE7}"/>
            </c:ext>
          </c:extLst>
        </c:ser>
        <c:ser>
          <c:idx val="1"/>
          <c:order val="1"/>
          <c:tx>
            <c:strRef>
              <c:f>Sheet1!$D$7</c:f>
              <c:strCache>
                <c:ptCount val="1"/>
                <c:pt idx="0">
                  <c:v>The same role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Sheet1!$D$8:$D$27</c:f>
              <c:numCache>
                <c:formatCode>General</c:formatCode>
                <c:ptCount val="20"/>
                <c:pt idx="0" formatCode="0.0\%">
                  <c:v>35.6</c:v>
                </c:pt>
                <c:pt idx="3" formatCode="0.0\%">
                  <c:v>38.799999999999997</c:v>
                </c:pt>
                <c:pt idx="6" formatCode="0.0\%">
                  <c:v>40</c:v>
                </c:pt>
                <c:pt idx="9" formatCode="0.0\%">
                  <c:v>51.8</c:v>
                </c:pt>
                <c:pt idx="12" formatCode="0.0\%">
                  <c:v>56.2</c:v>
                </c:pt>
                <c:pt idx="15" formatCode="0.0\%">
                  <c:v>60.3</c:v>
                </c:pt>
                <c:pt idx="18" formatCode="0.0\%">
                  <c:v>58.1</c:v>
                </c:pt>
              </c:numCache>
            </c:numRef>
          </c:val>
          <c:extLst>
            <c:ext xmlns:c16="http://schemas.microsoft.com/office/drawing/2014/chart" uri="{C3380CC4-5D6E-409C-BE32-E72D297353CC}">
              <c16:uniqueId val="{00000002-B115-437D-9DA3-628729BCDDE7}"/>
            </c:ext>
          </c:extLst>
        </c:ser>
        <c:ser>
          <c:idx val="2"/>
          <c:order val="2"/>
          <c:tx>
            <c:strRef>
              <c:f>Sheet1!$E$7</c:f>
              <c:strCache>
                <c:ptCount val="1"/>
                <c:pt idx="0">
                  <c:v>A lesser role</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Sheet1!$E$8:$E$27</c:f>
              <c:numCache>
                <c:formatCode>General</c:formatCode>
                <c:ptCount val="20"/>
                <c:pt idx="0" formatCode="0.0\%">
                  <c:v>2.4</c:v>
                </c:pt>
                <c:pt idx="3" formatCode="0.0\%">
                  <c:v>2.1</c:v>
                </c:pt>
                <c:pt idx="6" formatCode="0.0\%">
                  <c:v>5.4</c:v>
                </c:pt>
                <c:pt idx="9" formatCode="0.0\%">
                  <c:v>1.7</c:v>
                </c:pt>
                <c:pt idx="12" formatCode="0.0\%">
                  <c:v>3.2</c:v>
                </c:pt>
                <c:pt idx="15" formatCode="0.0\%">
                  <c:v>4.2</c:v>
                </c:pt>
                <c:pt idx="18" formatCode="0.0\%">
                  <c:v>18.3</c:v>
                </c:pt>
              </c:numCache>
            </c:numRef>
          </c:val>
          <c:extLst>
            <c:ext xmlns:c16="http://schemas.microsoft.com/office/drawing/2014/chart" uri="{C3380CC4-5D6E-409C-BE32-E72D297353CC}">
              <c16:uniqueId val="{00000003-B115-437D-9DA3-628729BCDDE7}"/>
            </c:ext>
          </c:extLst>
        </c:ser>
        <c:ser>
          <c:idx val="3"/>
          <c:order val="3"/>
          <c:tx>
            <c:strRef>
              <c:f>Sheet1!$F$7</c:f>
              <c:strCache>
                <c:ptCount val="1"/>
                <c:pt idx="0">
                  <c:v>DK/REF</c:v>
                </c:pt>
              </c:strCache>
            </c:strRef>
          </c:tx>
          <c:spPr>
            <a:solidFill>
              <a:schemeClr val="bg1">
                <a:lumMod val="85000"/>
              </a:schemeClr>
            </a:solidFill>
            <a:ln>
              <a:noFill/>
            </a:ln>
            <a:effectLst/>
          </c:spPr>
          <c:invertIfNegative val="0"/>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Sheet1!$F$8:$F$27</c:f>
              <c:numCache>
                <c:formatCode>General</c:formatCode>
                <c:ptCount val="20"/>
                <c:pt idx="0" formatCode="0.0\%">
                  <c:v>2</c:v>
                </c:pt>
                <c:pt idx="3" formatCode="0.0\%">
                  <c:v>2</c:v>
                </c:pt>
                <c:pt idx="6" formatCode="0.0\%">
                  <c:v>1.1000000000000001</c:v>
                </c:pt>
                <c:pt idx="9" formatCode="0.0\%">
                  <c:v>1.1000000000000001</c:v>
                </c:pt>
                <c:pt idx="12" formatCode="0.0\%">
                  <c:v>3</c:v>
                </c:pt>
                <c:pt idx="15" formatCode="0.0\%">
                  <c:v>1.9</c:v>
                </c:pt>
                <c:pt idx="18" formatCode="0.0\%">
                  <c:v>1.9</c:v>
                </c:pt>
              </c:numCache>
            </c:numRef>
          </c:val>
          <c:extLst>
            <c:ext xmlns:c16="http://schemas.microsoft.com/office/drawing/2014/chart" uri="{C3380CC4-5D6E-409C-BE32-E72D297353CC}">
              <c16:uniqueId val="{00000004-B115-437D-9DA3-628729BCDDE7}"/>
            </c:ext>
          </c:extLst>
        </c:ser>
        <c:ser>
          <c:idx val="4"/>
          <c:order val="4"/>
          <c:tx>
            <c:strRef>
              <c:f>Sheet1!$G$7</c:f>
              <c:strCache>
                <c:ptCount val="1"/>
                <c:pt idx="0">
                  <c:v>Greater role2</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Sheet1!$G$8:$G$27</c:f>
              <c:numCache>
                <c:formatCode>0.0\%</c:formatCode>
                <c:ptCount val="20"/>
                <c:pt idx="1">
                  <c:v>63.6</c:v>
                </c:pt>
                <c:pt idx="4">
                  <c:v>52.2</c:v>
                </c:pt>
                <c:pt idx="7">
                  <c:v>38.5</c:v>
                </c:pt>
                <c:pt idx="10">
                  <c:v>68.3</c:v>
                </c:pt>
                <c:pt idx="13">
                  <c:v>44.4</c:v>
                </c:pt>
                <c:pt idx="16">
                  <c:v>48.7</c:v>
                </c:pt>
                <c:pt idx="19">
                  <c:v>80</c:v>
                </c:pt>
              </c:numCache>
            </c:numRef>
          </c:val>
          <c:extLst>
            <c:ext xmlns:c16="http://schemas.microsoft.com/office/drawing/2014/chart" uri="{C3380CC4-5D6E-409C-BE32-E72D297353CC}">
              <c16:uniqueId val="{00000005-B115-437D-9DA3-628729BCDDE7}"/>
            </c:ext>
          </c:extLst>
        </c:ser>
        <c:ser>
          <c:idx val="5"/>
          <c:order val="5"/>
          <c:tx>
            <c:strRef>
              <c:f>Sheet1!$H$7</c:f>
              <c:strCache>
                <c:ptCount val="1"/>
                <c:pt idx="0">
                  <c:v>The same role3</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Sheet1!$H$8:$H$27</c:f>
              <c:numCache>
                <c:formatCode>0.0\%</c:formatCode>
                <c:ptCount val="20"/>
                <c:pt idx="1">
                  <c:v>27.6</c:v>
                </c:pt>
                <c:pt idx="4">
                  <c:v>30</c:v>
                </c:pt>
                <c:pt idx="7">
                  <c:v>30.3</c:v>
                </c:pt>
                <c:pt idx="10">
                  <c:v>24.9</c:v>
                </c:pt>
                <c:pt idx="13">
                  <c:v>30.4</c:v>
                </c:pt>
                <c:pt idx="16">
                  <c:v>33.200000000000003</c:v>
                </c:pt>
                <c:pt idx="19">
                  <c:v>16.5</c:v>
                </c:pt>
              </c:numCache>
            </c:numRef>
          </c:val>
          <c:extLst>
            <c:ext xmlns:c16="http://schemas.microsoft.com/office/drawing/2014/chart" uri="{C3380CC4-5D6E-409C-BE32-E72D297353CC}">
              <c16:uniqueId val="{00000006-B115-437D-9DA3-628729BCDDE7}"/>
            </c:ext>
          </c:extLst>
        </c:ser>
        <c:ser>
          <c:idx val="6"/>
          <c:order val="6"/>
          <c:tx>
            <c:strRef>
              <c:f>Sheet1!$I$7</c:f>
              <c:strCache>
                <c:ptCount val="1"/>
                <c:pt idx="0">
                  <c:v>A lesser role4</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Sheet1!$I$8:$I$27</c:f>
              <c:numCache>
                <c:formatCode>0.0\%</c:formatCode>
                <c:ptCount val="20"/>
                <c:pt idx="1">
                  <c:v>7.5</c:v>
                </c:pt>
                <c:pt idx="4">
                  <c:v>16.7</c:v>
                </c:pt>
                <c:pt idx="7">
                  <c:v>28.5</c:v>
                </c:pt>
                <c:pt idx="10">
                  <c:v>6.1</c:v>
                </c:pt>
                <c:pt idx="13">
                  <c:v>23.9</c:v>
                </c:pt>
                <c:pt idx="16">
                  <c:v>17</c:v>
                </c:pt>
                <c:pt idx="19">
                  <c:v>3.1</c:v>
                </c:pt>
              </c:numCache>
            </c:numRef>
          </c:val>
          <c:extLst>
            <c:ext xmlns:c16="http://schemas.microsoft.com/office/drawing/2014/chart" uri="{C3380CC4-5D6E-409C-BE32-E72D297353CC}">
              <c16:uniqueId val="{00000007-B115-437D-9DA3-628729BCDDE7}"/>
            </c:ext>
          </c:extLst>
        </c:ser>
        <c:ser>
          <c:idx val="7"/>
          <c:order val="7"/>
          <c:tx>
            <c:strRef>
              <c:f>Sheet1!$J$7</c:f>
              <c:strCache>
                <c:ptCount val="1"/>
                <c:pt idx="0">
                  <c:v>DK/REF5</c:v>
                </c:pt>
              </c:strCache>
            </c:strRef>
          </c:tx>
          <c:spPr>
            <a:solidFill>
              <a:schemeClr val="bg1">
                <a:lumMod val="85000"/>
              </a:schemeClr>
            </a:solidFill>
            <a:ln>
              <a:noFill/>
            </a:ln>
            <a:effectLst/>
          </c:spPr>
          <c:invertIfNegative val="0"/>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Sheet1!$J$8:$J$27</c:f>
              <c:numCache>
                <c:formatCode>0.0\%</c:formatCode>
                <c:ptCount val="20"/>
                <c:pt idx="1">
                  <c:v>1.2</c:v>
                </c:pt>
                <c:pt idx="4">
                  <c:v>1</c:v>
                </c:pt>
                <c:pt idx="7">
                  <c:v>2.8</c:v>
                </c:pt>
                <c:pt idx="10">
                  <c:v>0.7</c:v>
                </c:pt>
                <c:pt idx="13">
                  <c:v>1.2</c:v>
                </c:pt>
                <c:pt idx="16">
                  <c:v>1.1000000000000001</c:v>
                </c:pt>
                <c:pt idx="19">
                  <c:v>0.4</c:v>
                </c:pt>
              </c:numCache>
            </c:numRef>
          </c:val>
          <c:extLst>
            <c:ext xmlns:c16="http://schemas.microsoft.com/office/drawing/2014/chart" uri="{C3380CC4-5D6E-409C-BE32-E72D297353CC}">
              <c16:uniqueId val="{00000008-B115-437D-9DA3-628729BCDDE7}"/>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Germany</a:t>
            </a:r>
          </a:p>
        </c:rich>
      </c:tx>
      <c:layout>
        <c:manualLayout>
          <c:xMode val="edge"/>
          <c:yMode val="edge"/>
          <c:x val="0.68787429645824938"/>
          <c:y val="1.4220930496653256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3018238578144383"/>
          <c:y val="0.10660476012346884"/>
          <c:w val="0.44495490665779958"/>
          <c:h val="0.77432789903989596"/>
        </c:manualLayout>
      </c:layout>
      <c:barChart>
        <c:barDir val="bar"/>
        <c:grouping val="percentStacked"/>
        <c:varyColors val="0"/>
        <c:ser>
          <c:idx val="0"/>
          <c:order val="0"/>
          <c:tx>
            <c:strRef>
              <c:f>Sheet1!$B$1</c:f>
              <c:strCache>
                <c:ptCount val="1"/>
                <c:pt idx="0">
                  <c:v>Very interested44</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C5-4489-9AEF-465A6E8814A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Natural environment and the impact of climate change</c:v>
                </c:pt>
                <c:pt idx="1">
                  <c:v>Political situation</c:v>
                </c:pt>
                <c:pt idx="2">
                  <c:v>Cultural life &amp; lifestyle</c:v>
                </c:pt>
                <c:pt idx="3">
                  <c:v>Economic conditions</c:v>
                </c:pt>
                <c:pt idx="4">
                  <c:v>Religious beliefs and practices</c:v>
                </c:pt>
              </c:strCache>
            </c:strRef>
          </c:cat>
          <c:val>
            <c:numRef>
              <c:f>Sheet1!$B$2:$B$6</c:f>
              <c:numCache>
                <c:formatCode>0.0\%</c:formatCode>
                <c:ptCount val="5"/>
                <c:pt idx="0">
                  <c:v>44</c:v>
                </c:pt>
                <c:pt idx="1">
                  <c:v>35</c:v>
                </c:pt>
                <c:pt idx="2">
                  <c:v>28.8</c:v>
                </c:pt>
                <c:pt idx="3">
                  <c:v>25</c:v>
                </c:pt>
                <c:pt idx="4">
                  <c:v>15</c:v>
                </c:pt>
              </c:numCache>
            </c:numRef>
          </c:val>
          <c:extLst>
            <c:ext xmlns:c16="http://schemas.microsoft.com/office/drawing/2014/chart" uri="{C3380CC4-5D6E-409C-BE32-E72D297353CC}">
              <c16:uniqueId val="{00000001-80C5-4489-9AEF-465A6E8814AD}"/>
            </c:ext>
          </c:extLst>
        </c:ser>
        <c:ser>
          <c:idx val="1"/>
          <c:order val="1"/>
          <c:tx>
            <c:strRef>
              <c:f>Sheet1!$C$1</c:f>
              <c:strCache>
                <c:ptCount val="1"/>
                <c:pt idx="0">
                  <c:v>Somewhat interested45</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Natural environment and the impact of climate change</c:v>
                </c:pt>
                <c:pt idx="1">
                  <c:v>Political situation</c:v>
                </c:pt>
                <c:pt idx="2">
                  <c:v>Cultural life &amp; lifestyle</c:v>
                </c:pt>
                <c:pt idx="3">
                  <c:v>Economic conditions</c:v>
                </c:pt>
                <c:pt idx="4">
                  <c:v>Religious beliefs and practices</c:v>
                </c:pt>
              </c:strCache>
            </c:strRef>
          </c:cat>
          <c:val>
            <c:numRef>
              <c:f>Sheet1!$C$2:$C$6</c:f>
              <c:numCache>
                <c:formatCode>0.0\%</c:formatCode>
                <c:ptCount val="5"/>
                <c:pt idx="0">
                  <c:v>47</c:v>
                </c:pt>
                <c:pt idx="1">
                  <c:v>51</c:v>
                </c:pt>
                <c:pt idx="2">
                  <c:v>54</c:v>
                </c:pt>
                <c:pt idx="3">
                  <c:v>60</c:v>
                </c:pt>
                <c:pt idx="4">
                  <c:v>44</c:v>
                </c:pt>
              </c:numCache>
            </c:numRef>
          </c:val>
          <c:extLst>
            <c:ext xmlns:c16="http://schemas.microsoft.com/office/drawing/2014/chart" uri="{C3380CC4-5D6E-409C-BE32-E72D297353CC}">
              <c16:uniqueId val="{00000002-80C5-4489-9AEF-465A6E8814AD}"/>
            </c:ext>
          </c:extLst>
        </c:ser>
        <c:ser>
          <c:idx val="2"/>
          <c:order val="2"/>
          <c:tx>
            <c:strRef>
              <c:f>Sheet1!$D$1</c:f>
              <c:strCache>
                <c:ptCount val="1"/>
                <c:pt idx="0">
                  <c:v>Not interested46</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Natural environment and the impact of climate change</c:v>
                </c:pt>
                <c:pt idx="1">
                  <c:v>Political situation</c:v>
                </c:pt>
                <c:pt idx="2">
                  <c:v>Cultural life &amp; lifestyle</c:v>
                </c:pt>
                <c:pt idx="3">
                  <c:v>Economic conditions</c:v>
                </c:pt>
                <c:pt idx="4">
                  <c:v>Religious beliefs and practices</c:v>
                </c:pt>
              </c:strCache>
            </c:strRef>
          </c:cat>
          <c:val>
            <c:numRef>
              <c:f>Sheet1!$D$2:$D$6</c:f>
              <c:numCache>
                <c:formatCode>0.0\%</c:formatCode>
                <c:ptCount val="5"/>
                <c:pt idx="0">
                  <c:v>9</c:v>
                </c:pt>
                <c:pt idx="1">
                  <c:v>13</c:v>
                </c:pt>
                <c:pt idx="2">
                  <c:v>16</c:v>
                </c:pt>
                <c:pt idx="3">
                  <c:v>15</c:v>
                </c:pt>
                <c:pt idx="4">
                  <c:v>40</c:v>
                </c:pt>
              </c:numCache>
            </c:numRef>
          </c:val>
          <c:extLst>
            <c:ext xmlns:c16="http://schemas.microsoft.com/office/drawing/2014/chart" uri="{C3380CC4-5D6E-409C-BE32-E72D297353CC}">
              <c16:uniqueId val="{00000003-80C5-4489-9AEF-465A6E8814AD}"/>
            </c:ext>
          </c:extLst>
        </c:ser>
        <c:ser>
          <c:idx val="3"/>
          <c:order val="3"/>
          <c:tx>
            <c:strRef>
              <c:f>Sheet1!$E$1</c:f>
              <c:strCache>
                <c:ptCount val="1"/>
                <c:pt idx="0">
                  <c:v>DK/REF47</c:v>
                </c:pt>
              </c:strCache>
            </c:strRef>
          </c:tx>
          <c:spPr>
            <a:solidFill>
              <a:schemeClr val="bg1">
                <a:lumMod val="85000"/>
              </a:schemeClr>
            </a:solidFill>
            <a:ln>
              <a:noFill/>
            </a:ln>
            <a:effectLst/>
          </c:spPr>
          <c:invertIfNegative val="0"/>
          <c:cat>
            <c:strRef>
              <c:f>Sheet1!$A$2:$A$6</c:f>
              <c:strCache>
                <c:ptCount val="5"/>
                <c:pt idx="0">
                  <c:v>Natural environment and the impact of climate change</c:v>
                </c:pt>
                <c:pt idx="1">
                  <c:v>Political situation</c:v>
                </c:pt>
                <c:pt idx="2">
                  <c:v>Cultural life &amp; lifestyle</c:v>
                </c:pt>
                <c:pt idx="3">
                  <c:v>Economic conditions</c:v>
                </c:pt>
                <c:pt idx="4">
                  <c:v>Religious beliefs and practices</c:v>
                </c:pt>
              </c:strCache>
            </c:strRef>
          </c:cat>
          <c:val>
            <c:numRef>
              <c:f>Sheet1!$E$2:$E$6</c:f>
              <c:numCache>
                <c:formatCode>0.0\%</c:formatCode>
                <c:ptCount val="5"/>
                <c:pt idx="0">
                  <c:v>0.7</c:v>
                </c:pt>
                <c:pt idx="1">
                  <c:v>0</c:v>
                </c:pt>
                <c:pt idx="2">
                  <c:v>0</c:v>
                </c:pt>
                <c:pt idx="3">
                  <c:v>0</c:v>
                </c:pt>
                <c:pt idx="4">
                  <c:v>0.8</c:v>
                </c:pt>
              </c:numCache>
            </c:numRef>
          </c:val>
          <c:extLst>
            <c:ext xmlns:c16="http://schemas.microsoft.com/office/drawing/2014/chart" uri="{C3380CC4-5D6E-409C-BE32-E72D297353CC}">
              <c16:uniqueId val="{00000004-80C5-4489-9AEF-465A6E8814AD}"/>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r>
              <a:rPr lang="en-GB" i="1" dirty="0">
                <a:solidFill>
                  <a:schemeClr val="bg1">
                    <a:lumMod val="50000"/>
                  </a:schemeClr>
                </a:solidFill>
              </a:rPr>
              <a:t>Comparison with </a:t>
            </a:r>
          </a:p>
          <a:p>
            <a:pPr>
              <a:lnSpc>
                <a:spcPts val="1600"/>
              </a:lnSpc>
              <a:defRPr i="1">
                <a:solidFill>
                  <a:schemeClr val="bg1">
                    <a:lumMod val="50000"/>
                  </a:schemeClr>
                </a:solidFill>
              </a:defRPr>
            </a:pPr>
            <a:r>
              <a:rPr lang="en-GB" i="1" dirty="0">
                <a:solidFill>
                  <a:schemeClr val="bg1">
                    <a:lumMod val="50000"/>
                  </a:schemeClr>
                </a:solidFill>
              </a:rPr>
              <a:t>European/SEM average</a:t>
            </a:r>
          </a:p>
        </c:rich>
      </c:tx>
      <c:layout>
        <c:manualLayout>
          <c:xMode val="edge"/>
          <c:yMode val="edge"/>
          <c:x val="0.6236073441133585"/>
          <c:y val="1.8942346199233176E-3"/>
        </c:manualLayout>
      </c:layout>
      <c:overlay val="0"/>
      <c:spPr>
        <a:noFill/>
        <a:ln>
          <a:noFill/>
        </a:ln>
        <a:effectLst/>
      </c:spPr>
      <c:txPr>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8698560753757"/>
          <c:y val="0.11646611682485279"/>
          <c:w val="0.42798163189230182"/>
          <c:h val="0.72748645470832218"/>
        </c:manualLayout>
      </c:layout>
      <c:barChart>
        <c:barDir val="bar"/>
        <c:grouping val="percentStacked"/>
        <c:varyColors val="0"/>
        <c:ser>
          <c:idx val="0"/>
          <c:order val="0"/>
          <c:tx>
            <c:strRef>
              <c:f>Sheet1!$C$11</c:f>
              <c:strCache>
                <c:ptCount val="1"/>
                <c:pt idx="0">
                  <c:v>Very interested</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EB5-46D4-85BC-8869FAF9EC89}"/>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Sheet1!$C$12:$C$25</c:f>
              <c:numCache>
                <c:formatCode>General</c:formatCode>
                <c:ptCount val="14"/>
                <c:pt idx="0" formatCode="0.0\%">
                  <c:v>42.5</c:v>
                </c:pt>
                <c:pt idx="3" formatCode="0.0\%">
                  <c:v>30.9</c:v>
                </c:pt>
                <c:pt idx="6" formatCode="0.0\%">
                  <c:v>33.4</c:v>
                </c:pt>
                <c:pt idx="9" formatCode="0.0\%">
                  <c:v>25.4</c:v>
                </c:pt>
                <c:pt idx="12" formatCode="0.0\%">
                  <c:v>17.5</c:v>
                </c:pt>
              </c:numCache>
            </c:numRef>
          </c:val>
          <c:extLst>
            <c:ext xmlns:c16="http://schemas.microsoft.com/office/drawing/2014/chart" uri="{C3380CC4-5D6E-409C-BE32-E72D297353CC}">
              <c16:uniqueId val="{00000001-BEB5-46D4-85BC-8869FAF9EC89}"/>
            </c:ext>
          </c:extLst>
        </c:ser>
        <c:ser>
          <c:idx val="1"/>
          <c:order val="1"/>
          <c:tx>
            <c:strRef>
              <c:f>Sheet1!$D$11</c:f>
              <c:strCache>
                <c:ptCount val="1"/>
                <c:pt idx="0">
                  <c:v>Somewhat interested</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Sheet1!$D$12:$D$25</c:f>
              <c:numCache>
                <c:formatCode>General</c:formatCode>
                <c:ptCount val="14"/>
                <c:pt idx="0" formatCode="0.0\%">
                  <c:v>45.5</c:v>
                </c:pt>
                <c:pt idx="3" formatCode="0.0\%">
                  <c:v>49</c:v>
                </c:pt>
                <c:pt idx="6" formatCode="0.0\%">
                  <c:v>51.2</c:v>
                </c:pt>
                <c:pt idx="9" formatCode="0.0\%">
                  <c:v>56.5</c:v>
                </c:pt>
                <c:pt idx="12" formatCode="0.0\%">
                  <c:v>44.3</c:v>
                </c:pt>
              </c:numCache>
            </c:numRef>
          </c:val>
          <c:extLst>
            <c:ext xmlns:c16="http://schemas.microsoft.com/office/drawing/2014/chart" uri="{C3380CC4-5D6E-409C-BE32-E72D297353CC}">
              <c16:uniqueId val="{00000002-BEB5-46D4-85BC-8869FAF9EC89}"/>
            </c:ext>
          </c:extLst>
        </c:ser>
        <c:ser>
          <c:idx val="2"/>
          <c:order val="2"/>
          <c:tx>
            <c:strRef>
              <c:f>Sheet1!$E$11</c:f>
              <c:strCache>
                <c:ptCount val="1"/>
                <c:pt idx="0">
                  <c:v>Not interested</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Sheet1!$E$12:$E$25</c:f>
              <c:numCache>
                <c:formatCode>General</c:formatCode>
                <c:ptCount val="14"/>
                <c:pt idx="0" formatCode="0.0\%">
                  <c:v>11.6</c:v>
                </c:pt>
                <c:pt idx="3" formatCode="0.0\%">
                  <c:v>19.8</c:v>
                </c:pt>
                <c:pt idx="6" formatCode="0.0\%">
                  <c:v>15.1</c:v>
                </c:pt>
                <c:pt idx="9" formatCode="0.0\%">
                  <c:v>17.8</c:v>
                </c:pt>
                <c:pt idx="12" formatCode="0.0\%">
                  <c:v>37.6</c:v>
                </c:pt>
              </c:numCache>
            </c:numRef>
          </c:val>
          <c:extLst>
            <c:ext xmlns:c16="http://schemas.microsoft.com/office/drawing/2014/chart" uri="{C3380CC4-5D6E-409C-BE32-E72D297353CC}">
              <c16:uniqueId val="{00000003-BEB5-46D4-85BC-8869FAF9EC89}"/>
            </c:ext>
          </c:extLst>
        </c:ser>
        <c:ser>
          <c:idx val="3"/>
          <c:order val="3"/>
          <c:tx>
            <c:strRef>
              <c:f>Sheet1!$F$11</c:f>
              <c:strCache>
                <c:ptCount val="1"/>
                <c:pt idx="0">
                  <c:v>DK/REF</c:v>
                </c:pt>
              </c:strCache>
            </c:strRef>
          </c:tx>
          <c:spPr>
            <a:solidFill>
              <a:schemeClr val="bg1">
                <a:lumMod val="85000"/>
              </a:schemeClr>
            </a:solidFill>
            <a:ln>
              <a:noFill/>
            </a:ln>
            <a:effectLst/>
          </c:spPr>
          <c:invertIfNegative val="0"/>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Sheet1!$F$12:$F$25</c:f>
              <c:numCache>
                <c:formatCode>General</c:formatCode>
                <c:ptCount val="14"/>
                <c:pt idx="0" formatCode="0.0\%">
                  <c:v>0.5</c:v>
                </c:pt>
                <c:pt idx="3" formatCode="0.0\%">
                  <c:v>0.3</c:v>
                </c:pt>
                <c:pt idx="6" formatCode="0.0\%">
                  <c:v>0.3</c:v>
                </c:pt>
                <c:pt idx="9" formatCode="0.0\%">
                  <c:v>0.4</c:v>
                </c:pt>
                <c:pt idx="12" formatCode="0.0\%">
                  <c:v>0.6</c:v>
                </c:pt>
              </c:numCache>
            </c:numRef>
          </c:val>
          <c:extLst>
            <c:ext xmlns:c16="http://schemas.microsoft.com/office/drawing/2014/chart" uri="{C3380CC4-5D6E-409C-BE32-E72D297353CC}">
              <c16:uniqueId val="{00000004-BEB5-46D4-85BC-8869FAF9EC89}"/>
            </c:ext>
          </c:extLst>
        </c:ser>
        <c:ser>
          <c:idx val="4"/>
          <c:order val="4"/>
          <c:tx>
            <c:strRef>
              <c:f>Sheet1!$G$11</c:f>
              <c:strCache>
                <c:ptCount val="1"/>
                <c:pt idx="0">
                  <c:v>Very interested2</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Sheet1!$G$12:$G$25</c:f>
              <c:numCache>
                <c:formatCode>0.0\%</c:formatCode>
                <c:ptCount val="14"/>
                <c:pt idx="1">
                  <c:v>44.8</c:v>
                </c:pt>
                <c:pt idx="4">
                  <c:v>27.7</c:v>
                </c:pt>
                <c:pt idx="7">
                  <c:v>39.200000000000003</c:v>
                </c:pt>
                <c:pt idx="10">
                  <c:v>41.4</c:v>
                </c:pt>
                <c:pt idx="13">
                  <c:v>21.5</c:v>
                </c:pt>
              </c:numCache>
            </c:numRef>
          </c:val>
          <c:extLst>
            <c:ext xmlns:c16="http://schemas.microsoft.com/office/drawing/2014/chart" uri="{C3380CC4-5D6E-409C-BE32-E72D297353CC}">
              <c16:uniqueId val="{00000005-BEB5-46D4-85BC-8869FAF9EC89}"/>
            </c:ext>
          </c:extLst>
        </c:ser>
        <c:ser>
          <c:idx val="5"/>
          <c:order val="5"/>
          <c:tx>
            <c:strRef>
              <c:f>Sheet1!$H$11</c:f>
              <c:strCache>
                <c:ptCount val="1"/>
                <c:pt idx="0">
                  <c:v>Somewhat interested3</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Sheet1!$H$12:$H$25</c:f>
              <c:numCache>
                <c:formatCode>0.0\%</c:formatCode>
                <c:ptCount val="14"/>
                <c:pt idx="1">
                  <c:v>31</c:v>
                </c:pt>
                <c:pt idx="4">
                  <c:v>29</c:v>
                </c:pt>
                <c:pt idx="7">
                  <c:v>30.9</c:v>
                </c:pt>
                <c:pt idx="10">
                  <c:v>30.5</c:v>
                </c:pt>
                <c:pt idx="13">
                  <c:v>20.6</c:v>
                </c:pt>
              </c:numCache>
            </c:numRef>
          </c:val>
          <c:extLst>
            <c:ext xmlns:c16="http://schemas.microsoft.com/office/drawing/2014/chart" uri="{C3380CC4-5D6E-409C-BE32-E72D297353CC}">
              <c16:uniqueId val="{00000006-BEB5-46D4-85BC-8869FAF9EC89}"/>
            </c:ext>
          </c:extLst>
        </c:ser>
        <c:ser>
          <c:idx val="6"/>
          <c:order val="6"/>
          <c:tx>
            <c:strRef>
              <c:f>Sheet1!$I$11</c:f>
              <c:strCache>
                <c:ptCount val="1"/>
                <c:pt idx="0">
                  <c:v>Not interested4</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Sheet1!$I$12:$I$25</c:f>
              <c:numCache>
                <c:formatCode>0.0\%</c:formatCode>
                <c:ptCount val="14"/>
                <c:pt idx="1">
                  <c:v>23.6</c:v>
                </c:pt>
                <c:pt idx="4">
                  <c:v>42.7</c:v>
                </c:pt>
                <c:pt idx="7">
                  <c:v>29.4</c:v>
                </c:pt>
                <c:pt idx="10">
                  <c:v>27.7</c:v>
                </c:pt>
                <c:pt idx="13">
                  <c:v>57.3</c:v>
                </c:pt>
              </c:numCache>
            </c:numRef>
          </c:val>
          <c:extLst>
            <c:ext xmlns:c16="http://schemas.microsoft.com/office/drawing/2014/chart" uri="{C3380CC4-5D6E-409C-BE32-E72D297353CC}">
              <c16:uniqueId val="{00000007-BEB5-46D4-85BC-8869FAF9EC89}"/>
            </c:ext>
          </c:extLst>
        </c:ser>
        <c:ser>
          <c:idx val="7"/>
          <c:order val="7"/>
          <c:tx>
            <c:strRef>
              <c:f>Sheet1!$J$11</c:f>
              <c:strCache>
                <c:ptCount val="1"/>
                <c:pt idx="0">
                  <c:v>DK/REF5</c:v>
                </c:pt>
              </c:strCache>
            </c:strRef>
          </c:tx>
          <c:spPr>
            <a:solidFill>
              <a:schemeClr val="bg1">
                <a:lumMod val="85000"/>
              </a:schemeClr>
            </a:solidFill>
            <a:ln>
              <a:noFill/>
            </a:ln>
            <a:effectLst/>
          </c:spPr>
          <c:invertIfNegative val="0"/>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Sheet1!$J$12:$J$25</c:f>
              <c:numCache>
                <c:formatCode>0.0\%</c:formatCode>
                <c:ptCount val="14"/>
                <c:pt idx="1">
                  <c:v>0.5</c:v>
                </c:pt>
                <c:pt idx="4">
                  <c:v>0.6</c:v>
                </c:pt>
                <c:pt idx="7">
                  <c:v>0.4</c:v>
                </c:pt>
                <c:pt idx="10">
                  <c:v>0.3</c:v>
                </c:pt>
                <c:pt idx="13">
                  <c:v>0.5</c:v>
                </c:pt>
              </c:numCache>
            </c:numRef>
          </c:val>
          <c:extLst>
            <c:ext xmlns:c16="http://schemas.microsoft.com/office/drawing/2014/chart" uri="{C3380CC4-5D6E-409C-BE32-E72D297353CC}">
              <c16:uniqueId val="{00000008-BEB5-46D4-85BC-8869FAF9EC89}"/>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r>
              <a:rPr lang="en-GB" i="1" dirty="0">
                <a:solidFill>
                  <a:schemeClr val="bg1">
                    <a:lumMod val="50000"/>
                  </a:schemeClr>
                </a:solidFill>
              </a:rPr>
              <a:t>Comparison with </a:t>
            </a:r>
          </a:p>
          <a:p>
            <a:pPr>
              <a:lnSpc>
                <a:spcPts val="1600"/>
              </a:lnSpc>
              <a:defRPr i="1">
                <a:solidFill>
                  <a:schemeClr val="bg1">
                    <a:lumMod val="50000"/>
                  </a:schemeClr>
                </a:solidFill>
              </a:defRPr>
            </a:pPr>
            <a:r>
              <a:rPr lang="en-GB" i="1" dirty="0">
                <a:solidFill>
                  <a:schemeClr val="bg1">
                    <a:lumMod val="50000"/>
                  </a:schemeClr>
                </a:solidFill>
              </a:rPr>
              <a:t>European/SEM average</a:t>
            </a:r>
          </a:p>
        </c:rich>
      </c:tx>
      <c:layout>
        <c:manualLayout>
          <c:xMode val="edge"/>
          <c:yMode val="edge"/>
          <c:x val="0.59344180409945202"/>
          <c:y val="1.1755591321307268E-2"/>
        </c:manualLayout>
      </c:layout>
      <c:overlay val="0"/>
      <c:spPr>
        <a:noFill/>
        <a:ln>
          <a:noFill/>
        </a:ln>
        <a:effectLst/>
      </c:spPr>
      <c:txPr>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8698560753757"/>
          <c:y val="0.11646611682485279"/>
          <c:w val="0.42798163189230182"/>
          <c:h val="0.76939722068920402"/>
        </c:manualLayout>
      </c:layout>
      <c:barChart>
        <c:barDir val="bar"/>
        <c:grouping val="percentStacked"/>
        <c:varyColors val="0"/>
        <c:ser>
          <c:idx val="0"/>
          <c:order val="0"/>
          <c:tx>
            <c:strRef>
              <c:f>Sheet1!$C$11</c:f>
              <c:strCache>
                <c:ptCount val="1"/>
                <c:pt idx="0">
                  <c:v>Strongly characterise</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6A-4B53-9166-92827A2EE2B8}"/>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Sheet1!$C$12:$C$31</c:f>
              <c:numCache>
                <c:formatCode>General</c:formatCode>
                <c:ptCount val="20"/>
                <c:pt idx="0" formatCode="0.0\%">
                  <c:v>66.8</c:v>
                </c:pt>
                <c:pt idx="3" formatCode="0.0\%">
                  <c:v>64.5</c:v>
                </c:pt>
                <c:pt idx="6" formatCode="0.0\%">
                  <c:v>46.7</c:v>
                </c:pt>
                <c:pt idx="9" formatCode="0.0\%">
                  <c:v>38.299999999999997</c:v>
                </c:pt>
                <c:pt idx="12" formatCode="0.0\%">
                  <c:v>22</c:v>
                </c:pt>
                <c:pt idx="15" formatCode="0.0\%">
                  <c:v>19.7</c:v>
                </c:pt>
                <c:pt idx="18" formatCode="0.0\%">
                  <c:v>13.7</c:v>
                </c:pt>
              </c:numCache>
            </c:numRef>
          </c:val>
          <c:extLst>
            <c:ext xmlns:c16="http://schemas.microsoft.com/office/drawing/2014/chart" uri="{C3380CC4-5D6E-409C-BE32-E72D297353CC}">
              <c16:uniqueId val="{00000001-EB6A-4B53-9166-92827A2EE2B8}"/>
            </c:ext>
          </c:extLst>
        </c:ser>
        <c:ser>
          <c:idx val="1"/>
          <c:order val="1"/>
          <c:tx>
            <c:strRef>
              <c:f>Sheet1!$D$11</c:f>
              <c:strCache>
                <c:ptCount val="1"/>
                <c:pt idx="0">
                  <c:v>Somewhat characterise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Sheet1!$D$12:$D$31</c:f>
              <c:numCache>
                <c:formatCode>General</c:formatCode>
                <c:ptCount val="20"/>
                <c:pt idx="0" formatCode="0.0\%">
                  <c:v>26.1</c:v>
                </c:pt>
                <c:pt idx="3" formatCode="0.0\%">
                  <c:v>30.4</c:v>
                </c:pt>
                <c:pt idx="6" formatCode="0.0\%">
                  <c:v>42</c:v>
                </c:pt>
                <c:pt idx="9" formatCode="0.0\%">
                  <c:v>46.5</c:v>
                </c:pt>
                <c:pt idx="12" formatCode="0.0\%">
                  <c:v>57.9</c:v>
                </c:pt>
                <c:pt idx="15" formatCode="0.0\%">
                  <c:v>52.1</c:v>
                </c:pt>
                <c:pt idx="18" formatCode="0.0\%">
                  <c:v>58.7</c:v>
                </c:pt>
              </c:numCache>
            </c:numRef>
          </c:val>
          <c:extLst>
            <c:ext xmlns:c16="http://schemas.microsoft.com/office/drawing/2014/chart" uri="{C3380CC4-5D6E-409C-BE32-E72D297353CC}">
              <c16:uniqueId val="{00000002-EB6A-4B53-9166-92827A2EE2B8}"/>
            </c:ext>
          </c:extLst>
        </c:ser>
        <c:ser>
          <c:idx val="2"/>
          <c:order val="2"/>
          <c:tx>
            <c:strRef>
              <c:f>Sheet1!$E$11</c:f>
              <c:strCache>
                <c:ptCount val="1"/>
                <c:pt idx="0">
                  <c:v>Not characterise at all</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Sheet1!$E$12:$E$31</c:f>
              <c:numCache>
                <c:formatCode>General</c:formatCode>
                <c:ptCount val="20"/>
                <c:pt idx="0" formatCode="0.0\%">
                  <c:v>3.9</c:v>
                </c:pt>
                <c:pt idx="3" formatCode="0.0\%">
                  <c:v>2.4</c:v>
                </c:pt>
                <c:pt idx="6" formatCode="0.0\%">
                  <c:v>8.9</c:v>
                </c:pt>
                <c:pt idx="9" formatCode="0.0\%">
                  <c:v>11.1</c:v>
                </c:pt>
                <c:pt idx="12" formatCode="0.0\%">
                  <c:v>16.8</c:v>
                </c:pt>
                <c:pt idx="15" formatCode="0.0\%">
                  <c:v>24.2</c:v>
                </c:pt>
                <c:pt idx="18" formatCode="0.0\%">
                  <c:v>19.600000000000001</c:v>
                </c:pt>
              </c:numCache>
            </c:numRef>
          </c:val>
          <c:extLst>
            <c:ext xmlns:c16="http://schemas.microsoft.com/office/drawing/2014/chart" uri="{C3380CC4-5D6E-409C-BE32-E72D297353CC}">
              <c16:uniqueId val="{00000003-EB6A-4B53-9166-92827A2EE2B8}"/>
            </c:ext>
          </c:extLst>
        </c:ser>
        <c:ser>
          <c:idx val="3"/>
          <c:order val="3"/>
          <c:tx>
            <c:strRef>
              <c:f>Sheet1!$F$11</c:f>
              <c:strCache>
                <c:ptCount val="1"/>
                <c:pt idx="0">
                  <c:v>DK/REF</c:v>
                </c:pt>
              </c:strCache>
            </c:strRef>
          </c:tx>
          <c:spPr>
            <a:solidFill>
              <a:schemeClr val="bg1">
                <a:lumMod val="85000"/>
              </a:schemeClr>
            </a:solidFill>
            <a:ln>
              <a:noFill/>
            </a:ln>
            <a:effectLst/>
          </c:spPr>
          <c:invertIfNegative val="0"/>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Sheet1!$F$12:$F$31</c:f>
              <c:numCache>
                <c:formatCode>General</c:formatCode>
                <c:ptCount val="20"/>
                <c:pt idx="0" formatCode="0.0\%">
                  <c:v>3.3</c:v>
                </c:pt>
                <c:pt idx="3" formatCode="0.0\%">
                  <c:v>2.7</c:v>
                </c:pt>
                <c:pt idx="6" formatCode="0.0\%">
                  <c:v>2.4</c:v>
                </c:pt>
                <c:pt idx="9" formatCode="0.0\%">
                  <c:v>4.0999999999999996</c:v>
                </c:pt>
                <c:pt idx="12" formatCode="0.0\%">
                  <c:v>3.3</c:v>
                </c:pt>
                <c:pt idx="15" formatCode="0.0\%">
                  <c:v>4</c:v>
                </c:pt>
                <c:pt idx="18" formatCode="0.0\%">
                  <c:v>7.9</c:v>
                </c:pt>
              </c:numCache>
            </c:numRef>
          </c:val>
          <c:extLst>
            <c:ext xmlns:c16="http://schemas.microsoft.com/office/drawing/2014/chart" uri="{C3380CC4-5D6E-409C-BE32-E72D297353CC}">
              <c16:uniqueId val="{00000004-EB6A-4B53-9166-92827A2EE2B8}"/>
            </c:ext>
          </c:extLst>
        </c:ser>
        <c:ser>
          <c:idx val="4"/>
          <c:order val="4"/>
          <c:tx>
            <c:strRef>
              <c:f>Sheet1!$G$11</c:f>
              <c:strCache>
                <c:ptCount val="1"/>
                <c:pt idx="0">
                  <c:v>Strongly characterise2</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Sheet1!$G$12:$G$31</c:f>
              <c:numCache>
                <c:formatCode>0.0\%</c:formatCode>
                <c:ptCount val="20"/>
                <c:pt idx="1">
                  <c:v>48</c:v>
                </c:pt>
                <c:pt idx="4">
                  <c:v>66.7</c:v>
                </c:pt>
                <c:pt idx="7">
                  <c:v>56.3</c:v>
                </c:pt>
                <c:pt idx="10">
                  <c:v>60</c:v>
                </c:pt>
                <c:pt idx="13">
                  <c:v>28</c:v>
                </c:pt>
                <c:pt idx="16">
                  <c:v>33.200000000000003</c:v>
                </c:pt>
                <c:pt idx="19">
                  <c:v>31.6</c:v>
                </c:pt>
              </c:numCache>
            </c:numRef>
          </c:val>
          <c:extLst>
            <c:ext xmlns:c16="http://schemas.microsoft.com/office/drawing/2014/chart" uri="{C3380CC4-5D6E-409C-BE32-E72D297353CC}">
              <c16:uniqueId val="{00000005-EB6A-4B53-9166-92827A2EE2B8}"/>
            </c:ext>
          </c:extLst>
        </c:ser>
        <c:ser>
          <c:idx val="5"/>
          <c:order val="5"/>
          <c:tx>
            <c:strRef>
              <c:f>Sheet1!$H$11</c:f>
              <c:strCache>
                <c:ptCount val="1"/>
                <c:pt idx="0">
                  <c:v>Somewhat characterise3</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Sheet1!$H$12:$H$31</c:f>
              <c:numCache>
                <c:formatCode>0.0\%</c:formatCode>
                <c:ptCount val="20"/>
                <c:pt idx="1">
                  <c:v>32.6</c:v>
                </c:pt>
                <c:pt idx="4">
                  <c:v>23.1</c:v>
                </c:pt>
                <c:pt idx="7">
                  <c:v>27.1</c:v>
                </c:pt>
                <c:pt idx="10">
                  <c:v>24.5</c:v>
                </c:pt>
                <c:pt idx="13">
                  <c:v>32.5</c:v>
                </c:pt>
                <c:pt idx="16">
                  <c:v>31.2</c:v>
                </c:pt>
                <c:pt idx="19">
                  <c:v>37.799999999999997</c:v>
                </c:pt>
              </c:numCache>
            </c:numRef>
          </c:val>
          <c:extLst>
            <c:ext xmlns:c16="http://schemas.microsoft.com/office/drawing/2014/chart" uri="{C3380CC4-5D6E-409C-BE32-E72D297353CC}">
              <c16:uniqueId val="{00000006-EB6A-4B53-9166-92827A2EE2B8}"/>
            </c:ext>
          </c:extLst>
        </c:ser>
        <c:ser>
          <c:idx val="6"/>
          <c:order val="6"/>
          <c:tx>
            <c:strRef>
              <c:f>Sheet1!$I$11</c:f>
              <c:strCache>
                <c:ptCount val="1"/>
                <c:pt idx="0">
                  <c:v>Not characterise at all4</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Sheet1!$I$12:$I$31</c:f>
              <c:numCache>
                <c:formatCode>0.0\%</c:formatCode>
                <c:ptCount val="20"/>
                <c:pt idx="1">
                  <c:v>14.9</c:v>
                </c:pt>
                <c:pt idx="4">
                  <c:v>6.6</c:v>
                </c:pt>
                <c:pt idx="7">
                  <c:v>11.8</c:v>
                </c:pt>
                <c:pt idx="10">
                  <c:v>11.5</c:v>
                </c:pt>
                <c:pt idx="13">
                  <c:v>35.1</c:v>
                </c:pt>
                <c:pt idx="16">
                  <c:v>28.8</c:v>
                </c:pt>
                <c:pt idx="19">
                  <c:v>24.3</c:v>
                </c:pt>
              </c:numCache>
            </c:numRef>
          </c:val>
          <c:extLst>
            <c:ext xmlns:c16="http://schemas.microsoft.com/office/drawing/2014/chart" uri="{C3380CC4-5D6E-409C-BE32-E72D297353CC}">
              <c16:uniqueId val="{00000007-EB6A-4B53-9166-92827A2EE2B8}"/>
            </c:ext>
          </c:extLst>
        </c:ser>
        <c:ser>
          <c:idx val="7"/>
          <c:order val="7"/>
          <c:tx>
            <c:strRef>
              <c:f>Sheet1!$J$11</c:f>
              <c:strCache>
                <c:ptCount val="1"/>
                <c:pt idx="0">
                  <c:v>DK/REF5</c:v>
                </c:pt>
              </c:strCache>
            </c:strRef>
          </c:tx>
          <c:spPr>
            <a:solidFill>
              <a:schemeClr val="bg1">
                <a:lumMod val="85000"/>
              </a:schemeClr>
            </a:solidFill>
            <a:ln>
              <a:noFill/>
            </a:ln>
            <a:effectLst/>
          </c:spPr>
          <c:invertIfNegative val="0"/>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Sheet1!$J$12:$J$31</c:f>
              <c:numCache>
                <c:formatCode>0.0\%</c:formatCode>
                <c:ptCount val="20"/>
                <c:pt idx="1">
                  <c:v>4.8</c:v>
                </c:pt>
                <c:pt idx="4">
                  <c:v>3.6</c:v>
                </c:pt>
                <c:pt idx="7">
                  <c:v>4.8</c:v>
                </c:pt>
                <c:pt idx="10">
                  <c:v>4</c:v>
                </c:pt>
                <c:pt idx="13">
                  <c:v>4.4000000000000004</c:v>
                </c:pt>
                <c:pt idx="16">
                  <c:v>6.8</c:v>
                </c:pt>
                <c:pt idx="19">
                  <c:v>6.4</c:v>
                </c:pt>
              </c:numCache>
            </c:numRef>
          </c:val>
          <c:extLst>
            <c:ext xmlns:c16="http://schemas.microsoft.com/office/drawing/2014/chart" uri="{C3380CC4-5D6E-409C-BE32-E72D297353CC}">
              <c16:uniqueId val="{00000008-EB6A-4B53-9166-92827A2EE2B8}"/>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Germany (2012)</a:t>
            </a:r>
          </a:p>
        </c:rich>
      </c:tx>
      <c:layout>
        <c:manualLayout>
          <c:xMode val="edge"/>
          <c:yMode val="edge"/>
          <c:x val="0.53985616624141519"/>
          <c:y val="3.8874322250113127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3018238578144383"/>
          <c:y val="0.10660476012346884"/>
          <c:w val="0.44495490665779958"/>
          <c:h val="0.69297170625347837"/>
        </c:manualLayout>
      </c:layout>
      <c:barChart>
        <c:barDir val="bar"/>
        <c:grouping val="percentStacked"/>
        <c:varyColors val="0"/>
        <c:ser>
          <c:idx val="0"/>
          <c:order val="0"/>
          <c:tx>
            <c:strRef>
              <c:f>Sheet1!$B$1</c:f>
              <c:strCache>
                <c:ptCount val="1"/>
                <c:pt idx="0">
                  <c:v>Very interested44</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C5-4489-9AEF-465A6E8814A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Cultural life 
&amp; lifestyle</c:v>
                </c:pt>
                <c:pt idx="1">
                  <c:v>Economic 
conditions</c:v>
                </c:pt>
                <c:pt idx="2">
                  <c:v>Political 
changes</c:v>
                </c:pt>
                <c:pt idx="3">
                  <c:v>Religious beliefs 
and practices</c:v>
                </c:pt>
              </c:strCache>
            </c:strRef>
          </c:cat>
          <c:val>
            <c:numRef>
              <c:f>Sheet1!$B$2:$B$5</c:f>
              <c:numCache>
                <c:formatCode>0.0\%</c:formatCode>
                <c:ptCount val="4"/>
                <c:pt idx="0">
                  <c:v>55.1</c:v>
                </c:pt>
                <c:pt idx="1">
                  <c:v>49.6</c:v>
                </c:pt>
                <c:pt idx="2">
                  <c:v>46.5</c:v>
                </c:pt>
                <c:pt idx="3">
                  <c:v>40.299999999999997</c:v>
                </c:pt>
              </c:numCache>
            </c:numRef>
          </c:val>
          <c:extLst>
            <c:ext xmlns:c16="http://schemas.microsoft.com/office/drawing/2014/chart" uri="{C3380CC4-5D6E-409C-BE32-E72D297353CC}">
              <c16:uniqueId val="{00000001-80C5-4489-9AEF-465A6E8814AD}"/>
            </c:ext>
          </c:extLst>
        </c:ser>
        <c:ser>
          <c:idx val="1"/>
          <c:order val="1"/>
          <c:tx>
            <c:strRef>
              <c:f>Sheet1!$C$1</c:f>
              <c:strCache>
                <c:ptCount val="1"/>
                <c:pt idx="0">
                  <c:v>Somewhat interested45</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Cultural life 
&amp; lifestyle</c:v>
                </c:pt>
                <c:pt idx="1">
                  <c:v>Economic 
conditions</c:v>
                </c:pt>
                <c:pt idx="2">
                  <c:v>Political 
changes</c:v>
                </c:pt>
                <c:pt idx="3">
                  <c:v>Religious beliefs 
and practices</c:v>
                </c:pt>
              </c:strCache>
            </c:strRef>
          </c:cat>
          <c:val>
            <c:numRef>
              <c:f>Sheet1!$C$2:$C$5</c:f>
              <c:numCache>
                <c:formatCode>0.0\%</c:formatCode>
                <c:ptCount val="4"/>
                <c:pt idx="0">
                  <c:v>35</c:v>
                </c:pt>
                <c:pt idx="1">
                  <c:v>38.200000000000003</c:v>
                </c:pt>
                <c:pt idx="2">
                  <c:v>41.9</c:v>
                </c:pt>
                <c:pt idx="3">
                  <c:v>41.5</c:v>
                </c:pt>
              </c:numCache>
            </c:numRef>
          </c:val>
          <c:extLst>
            <c:ext xmlns:c16="http://schemas.microsoft.com/office/drawing/2014/chart" uri="{C3380CC4-5D6E-409C-BE32-E72D297353CC}">
              <c16:uniqueId val="{00000002-80C5-4489-9AEF-465A6E8814AD}"/>
            </c:ext>
          </c:extLst>
        </c:ser>
        <c:ser>
          <c:idx val="2"/>
          <c:order val="2"/>
          <c:tx>
            <c:strRef>
              <c:f>Sheet1!$D$1</c:f>
              <c:strCache>
                <c:ptCount val="1"/>
                <c:pt idx="0">
                  <c:v>Not interested46</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Cultural life 
&amp; lifestyle</c:v>
                </c:pt>
                <c:pt idx="1">
                  <c:v>Economic 
conditions</c:v>
                </c:pt>
                <c:pt idx="2">
                  <c:v>Political 
changes</c:v>
                </c:pt>
                <c:pt idx="3">
                  <c:v>Religious beliefs 
and practices</c:v>
                </c:pt>
              </c:strCache>
            </c:strRef>
          </c:cat>
          <c:val>
            <c:numRef>
              <c:f>Sheet1!$D$2:$D$5</c:f>
              <c:numCache>
                <c:formatCode>0.0\%</c:formatCode>
                <c:ptCount val="4"/>
                <c:pt idx="0">
                  <c:v>8.6</c:v>
                </c:pt>
                <c:pt idx="1">
                  <c:v>11.3</c:v>
                </c:pt>
                <c:pt idx="2">
                  <c:v>11</c:v>
                </c:pt>
                <c:pt idx="3">
                  <c:v>16.8</c:v>
                </c:pt>
              </c:numCache>
            </c:numRef>
          </c:val>
          <c:extLst>
            <c:ext xmlns:c16="http://schemas.microsoft.com/office/drawing/2014/chart" uri="{C3380CC4-5D6E-409C-BE32-E72D297353CC}">
              <c16:uniqueId val="{00000003-80C5-4489-9AEF-465A6E8814AD}"/>
            </c:ext>
          </c:extLst>
        </c:ser>
        <c:ser>
          <c:idx val="3"/>
          <c:order val="3"/>
          <c:tx>
            <c:strRef>
              <c:f>Sheet1!$E$1</c:f>
              <c:strCache>
                <c:ptCount val="1"/>
                <c:pt idx="0">
                  <c:v>DK/REF47</c:v>
                </c:pt>
              </c:strCache>
            </c:strRef>
          </c:tx>
          <c:spPr>
            <a:solidFill>
              <a:schemeClr val="bg1">
                <a:lumMod val="85000"/>
              </a:schemeClr>
            </a:solidFill>
            <a:ln>
              <a:noFill/>
            </a:ln>
            <a:effectLst/>
          </c:spPr>
          <c:invertIfNegative val="0"/>
          <c:cat>
            <c:strRef>
              <c:f>Sheet1!$A$2:$A$5</c:f>
              <c:strCache>
                <c:ptCount val="4"/>
                <c:pt idx="0">
                  <c:v>Cultural life 
&amp; lifestyle</c:v>
                </c:pt>
                <c:pt idx="1">
                  <c:v>Economic 
conditions</c:v>
                </c:pt>
                <c:pt idx="2">
                  <c:v>Political 
changes</c:v>
                </c:pt>
                <c:pt idx="3">
                  <c:v>Religious beliefs 
and practices</c:v>
                </c:pt>
              </c:strCache>
            </c:strRef>
          </c:cat>
          <c:val>
            <c:numRef>
              <c:f>Sheet1!$E$2:$E$5</c:f>
              <c:numCache>
                <c:formatCode>0.0\%</c:formatCode>
                <c:ptCount val="4"/>
                <c:pt idx="0">
                  <c:v>1.3</c:v>
                </c:pt>
                <c:pt idx="1">
                  <c:v>1</c:v>
                </c:pt>
                <c:pt idx="2">
                  <c:v>0.7</c:v>
                </c:pt>
                <c:pt idx="3">
                  <c:v>1.5</c:v>
                </c:pt>
              </c:numCache>
            </c:numRef>
          </c:val>
          <c:extLst>
            <c:ext xmlns:c16="http://schemas.microsoft.com/office/drawing/2014/chart" uri="{C3380CC4-5D6E-409C-BE32-E72D297353CC}">
              <c16:uniqueId val="{00000004-80C5-4489-9AEF-465A6E8814AD}"/>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Germany (2009)</a:t>
            </a:r>
          </a:p>
        </c:rich>
      </c:tx>
      <c:layout>
        <c:manualLayout>
          <c:xMode val="edge"/>
          <c:yMode val="edge"/>
          <c:x val="0.52208812234903734"/>
          <c:y val="3.8874322250113127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3018238578144383"/>
          <c:y val="0.10660476012346884"/>
          <c:w val="0.44495490665779958"/>
          <c:h val="0.67817967120140243"/>
        </c:manualLayout>
      </c:layout>
      <c:barChart>
        <c:barDir val="bar"/>
        <c:grouping val="percentStacked"/>
        <c:varyColors val="0"/>
        <c:ser>
          <c:idx val="0"/>
          <c:order val="0"/>
          <c:tx>
            <c:strRef>
              <c:f>Sheet1!$B$1</c:f>
              <c:strCache>
                <c:ptCount val="1"/>
                <c:pt idx="0">
                  <c:v>Very interested</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627-4AA9-87C9-4EA6E860B49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Cultural life 
&amp; lifestyle</c:v>
                </c:pt>
                <c:pt idx="1">
                  <c:v>Religious beliefs 
and practices</c:v>
                </c:pt>
                <c:pt idx="2">
                  <c:v>Economic 
conditions</c:v>
                </c:pt>
              </c:strCache>
            </c:strRef>
          </c:cat>
          <c:val>
            <c:numRef>
              <c:f>Sheet1!$B$2:$B$4</c:f>
              <c:numCache>
                <c:formatCode>General</c:formatCode>
                <c:ptCount val="3"/>
                <c:pt idx="0">
                  <c:v>33</c:v>
                </c:pt>
                <c:pt idx="1">
                  <c:v>24.2</c:v>
                </c:pt>
                <c:pt idx="2">
                  <c:v>17</c:v>
                </c:pt>
              </c:numCache>
            </c:numRef>
          </c:val>
          <c:extLst>
            <c:ext xmlns:c16="http://schemas.microsoft.com/office/drawing/2014/chart" uri="{C3380CC4-5D6E-409C-BE32-E72D297353CC}">
              <c16:uniqueId val="{00000001-3627-4AA9-87C9-4EA6E860B496}"/>
            </c:ext>
          </c:extLst>
        </c:ser>
        <c:ser>
          <c:idx val="1"/>
          <c:order val="1"/>
          <c:tx>
            <c:strRef>
              <c:f>Sheet1!$C$1</c:f>
              <c:strCache>
                <c:ptCount val="1"/>
                <c:pt idx="0">
                  <c:v>Somewhat interested</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Cultural life 
&amp; lifestyle</c:v>
                </c:pt>
                <c:pt idx="1">
                  <c:v>Religious beliefs 
and practices</c:v>
                </c:pt>
                <c:pt idx="2">
                  <c:v>Economic 
conditions</c:v>
                </c:pt>
              </c:strCache>
            </c:strRef>
          </c:cat>
          <c:val>
            <c:numRef>
              <c:f>Sheet1!$C$2:$C$4</c:f>
              <c:numCache>
                <c:formatCode>General</c:formatCode>
                <c:ptCount val="3"/>
                <c:pt idx="0">
                  <c:v>51.1</c:v>
                </c:pt>
                <c:pt idx="1">
                  <c:v>40.799999999999997</c:v>
                </c:pt>
                <c:pt idx="2">
                  <c:v>54.3</c:v>
                </c:pt>
              </c:numCache>
            </c:numRef>
          </c:val>
          <c:extLst>
            <c:ext xmlns:c16="http://schemas.microsoft.com/office/drawing/2014/chart" uri="{C3380CC4-5D6E-409C-BE32-E72D297353CC}">
              <c16:uniqueId val="{00000002-3627-4AA9-87C9-4EA6E860B496}"/>
            </c:ext>
          </c:extLst>
        </c:ser>
        <c:ser>
          <c:idx val="2"/>
          <c:order val="2"/>
          <c:tx>
            <c:strRef>
              <c:f>Sheet1!$D$1</c:f>
              <c:strCache>
                <c:ptCount val="1"/>
                <c:pt idx="0">
                  <c:v>Not interested</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Cultural life 
&amp; lifestyle</c:v>
                </c:pt>
                <c:pt idx="1">
                  <c:v>Religious beliefs 
and practices</c:v>
                </c:pt>
                <c:pt idx="2">
                  <c:v>Economic 
conditions</c:v>
                </c:pt>
              </c:strCache>
            </c:strRef>
          </c:cat>
          <c:val>
            <c:numRef>
              <c:f>Sheet1!$D$2:$D$4</c:f>
              <c:numCache>
                <c:formatCode>General</c:formatCode>
                <c:ptCount val="3"/>
                <c:pt idx="0">
                  <c:v>15.7</c:v>
                </c:pt>
                <c:pt idx="1">
                  <c:v>34.4</c:v>
                </c:pt>
                <c:pt idx="2">
                  <c:v>28.3</c:v>
                </c:pt>
              </c:numCache>
            </c:numRef>
          </c:val>
          <c:extLst>
            <c:ext xmlns:c16="http://schemas.microsoft.com/office/drawing/2014/chart" uri="{C3380CC4-5D6E-409C-BE32-E72D297353CC}">
              <c16:uniqueId val="{00000003-3627-4AA9-87C9-4EA6E860B496}"/>
            </c:ext>
          </c:extLst>
        </c:ser>
        <c:ser>
          <c:idx val="3"/>
          <c:order val="3"/>
          <c:tx>
            <c:strRef>
              <c:f>Sheet1!$E$1</c:f>
              <c:strCache>
                <c:ptCount val="1"/>
                <c:pt idx="0">
                  <c:v>DK/REF</c:v>
                </c:pt>
              </c:strCache>
            </c:strRef>
          </c:tx>
          <c:spPr>
            <a:solidFill>
              <a:schemeClr val="bg1">
                <a:lumMod val="85000"/>
              </a:schemeClr>
            </a:solidFill>
            <a:ln>
              <a:noFill/>
            </a:ln>
            <a:effectLst/>
          </c:spPr>
          <c:invertIfNegative val="0"/>
          <c:cat>
            <c:strRef>
              <c:f>Sheet1!$A$2:$A$4</c:f>
              <c:strCache>
                <c:ptCount val="3"/>
                <c:pt idx="0">
                  <c:v>Cultural life 
&amp; lifestyle</c:v>
                </c:pt>
                <c:pt idx="1">
                  <c:v>Religious beliefs 
and practices</c:v>
                </c:pt>
                <c:pt idx="2">
                  <c:v>Economic 
conditions</c:v>
                </c:pt>
              </c:strCache>
            </c:strRef>
          </c:cat>
          <c:val>
            <c:numRef>
              <c:f>Sheet1!$E$2:$E$4</c:f>
              <c:numCache>
                <c:formatCode>General</c:formatCode>
                <c:ptCount val="3"/>
                <c:pt idx="0">
                  <c:v>0.2</c:v>
                </c:pt>
                <c:pt idx="1">
                  <c:v>0.6</c:v>
                </c:pt>
                <c:pt idx="2">
                  <c:v>0.4</c:v>
                </c:pt>
              </c:numCache>
            </c:numRef>
          </c:val>
          <c:extLst>
            <c:ext xmlns:c16="http://schemas.microsoft.com/office/drawing/2014/chart" uri="{C3380CC4-5D6E-409C-BE32-E72D297353CC}">
              <c16:uniqueId val="{00000004-3627-4AA9-87C9-4EA6E860B496}"/>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Germany (2020)</a:t>
            </a:r>
          </a:p>
        </c:rich>
      </c:tx>
      <c:layout>
        <c:manualLayout>
          <c:xMode val="edge"/>
          <c:yMode val="edge"/>
          <c:x val="0.53624889055398706"/>
          <c:y val="0"/>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3018238578144383"/>
          <c:y val="0.10660476012346884"/>
          <c:w val="0.44495490665779958"/>
          <c:h val="0.77432789903989596"/>
        </c:manualLayout>
      </c:layout>
      <c:barChart>
        <c:barDir val="bar"/>
        <c:grouping val="percentStacked"/>
        <c:varyColors val="0"/>
        <c:ser>
          <c:idx val="0"/>
          <c:order val="0"/>
          <c:tx>
            <c:strRef>
              <c:f>Sheet1!$B$1</c:f>
              <c:strCache>
                <c:ptCount val="1"/>
                <c:pt idx="0">
                  <c:v>Very interested44</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C7-4007-B960-8F60E1009F5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Natural environment &amp; the impact of climate change</c:v>
                </c:pt>
                <c:pt idx="1">
                  <c:v>Political situation</c:v>
                </c:pt>
                <c:pt idx="2">
                  <c:v>Cultural life &amp; lifestyle</c:v>
                </c:pt>
                <c:pt idx="3">
                  <c:v>Economic conditions</c:v>
                </c:pt>
                <c:pt idx="4">
                  <c:v>Religious beliefs and practices</c:v>
                </c:pt>
              </c:strCache>
            </c:strRef>
          </c:cat>
          <c:val>
            <c:numRef>
              <c:f>Sheet1!$B$2:$B$6</c:f>
              <c:numCache>
                <c:formatCode>0.0\%</c:formatCode>
                <c:ptCount val="5"/>
                <c:pt idx="0">
                  <c:v>44</c:v>
                </c:pt>
                <c:pt idx="1">
                  <c:v>35</c:v>
                </c:pt>
                <c:pt idx="2">
                  <c:v>28.8</c:v>
                </c:pt>
                <c:pt idx="3">
                  <c:v>25</c:v>
                </c:pt>
                <c:pt idx="4">
                  <c:v>15</c:v>
                </c:pt>
              </c:numCache>
            </c:numRef>
          </c:val>
          <c:extLst>
            <c:ext xmlns:c16="http://schemas.microsoft.com/office/drawing/2014/chart" uri="{C3380CC4-5D6E-409C-BE32-E72D297353CC}">
              <c16:uniqueId val="{00000001-85C7-4007-B960-8F60E1009F5B}"/>
            </c:ext>
          </c:extLst>
        </c:ser>
        <c:ser>
          <c:idx val="1"/>
          <c:order val="1"/>
          <c:tx>
            <c:strRef>
              <c:f>Sheet1!$C$1</c:f>
              <c:strCache>
                <c:ptCount val="1"/>
                <c:pt idx="0">
                  <c:v>Somewhat interested45</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Natural environment &amp; the impact of climate change</c:v>
                </c:pt>
                <c:pt idx="1">
                  <c:v>Political situation</c:v>
                </c:pt>
                <c:pt idx="2">
                  <c:v>Cultural life &amp; lifestyle</c:v>
                </c:pt>
                <c:pt idx="3">
                  <c:v>Economic conditions</c:v>
                </c:pt>
                <c:pt idx="4">
                  <c:v>Religious beliefs and practices</c:v>
                </c:pt>
              </c:strCache>
            </c:strRef>
          </c:cat>
          <c:val>
            <c:numRef>
              <c:f>Sheet1!$C$2:$C$6</c:f>
              <c:numCache>
                <c:formatCode>0.0\%</c:formatCode>
                <c:ptCount val="5"/>
                <c:pt idx="0">
                  <c:v>47</c:v>
                </c:pt>
                <c:pt idx="1">
                  <c:v>51</c:v>
                </c:pt>
                <c:pt idx="2">
                  <c:v>54</c:v>
                </c:pt>
                <c:pt idx="3">
                  <c:v>60</c:v>
                </c:pt>
                <c:pt idx="4">
                  <c:v>44</c:v>
                </c:pt>
              </c:numCache>
            </c:numRef>
          </c:val>
          <c:extLst>
            <c:ext xmlns:c16="http://schemas.microsoft.com/office/drawing/2014/chart" uri="{C3380CC4-5D6E-409C-BE32-E72D297353CC}">
              <c16:uniqueId val="{00000002-85C7-4007-B960-8F60E1009F5B}"/>
            </c:ext>
          </c:extLst>
        </c:ser>
        <c:ser>
          <c:idx val="2"/>
          <c:order val="2"/>
          <c:tx>
            <c:strRef>
              <c:f>Sheet1!$D$1</c:f>
              <c:strCache>
                <c:ptCount val="1"/>
                <c:pt idx="0">
                  <c:v>Not interested46</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Natural environment &amp; the impact of climate change</c:v>
                </c:pt>
                <c:pt idx="1">
                  <c:v>Political situation</c:v>
                </c:pt>
                <c:pt idx="2">
                  <c:v>Cultural life &amp; lifestyle</c:v>
                </c:pt>
                <c:pt idx="3">
                  <c:v>Economic conditions</c:v>
                </c:pt>
                <c:pt idx="4">
                  <c:v>Religious beliefs and practices</c:v>
                </c:pt>
              </c:strCache>
            </c:strRef>
          </c:cat>
          <c:val>
            <c:numRef>
              <c:f>Sheet1!$D$2:$D$6</c:f>
              <c:numCache>
                <c:formatCode>0.0\%</c:formatCode>
                <c:ptCount val="5"/>
                <c:pt idx="0">
                  <c:v>9</c:v>
                </c:pt>
                <c:pt idx="1">
                  <c:v>13</c:v>
                </c:pt>
                <c:pt idx="2">
                  <c:v>16</c:v>
                </c:pt>
                <c:pt idx="3">
                  <c:v>15</c:v>
                </c:pt>
                <c:pt idx="4">
                  <c:v>40</c:v>
                </c:pt>
              </c:numCache>
            </c:numRef>
          </c:val>
          <c:extLst>
            <c:ext xmlns:c16="http://schemas.microsoft.com/office/drawing/2014/chart" uri="{C3380CC4-5D6E-409C-BE32-E72D297353CC}">
              <c16:uniqueId val="{00000003-85C7-4007-B960-8F60E1009F5B}"/>
            </c:ext>
          </c:extLst>
        </c:ser>
        <c:ser>
          <c:idx val="3"/>
          <c:order val="3"/>
          <c:tx>
            <c:strRef>
              <c:f>Sheet1!$E$1</c:f>
              <c:strCache>
                <c:ptCount val="1"/>
                <c:pt idx="0">
                  <c:v>DK/REF47</c:v>
                </c:pt>
              </c:strCache>
            </c:strRef>
          </c:tx>
          <c:spPr>
            <a:solidFill>
              <a:schemeClr val="bg1">
                <a:lumMod val="85000"/>
              </a:schemeClr>
            </a:solidFill>
            <a:ln>
              <a:noFill/>
            </a:ln>
            <a:effectLst/>
          </c:spPr>
          <c:invertIfNegative val="0"/>
          <c:cat>
            <c:strRef>
              <c:f>Sheet1!$A$2:$A$6</c:f>
              <c:strCache>
                <c:ptCount val="5"/>
                <c:pt idx="0">
                  <c:v>Natural environment &amp; the impact of climate change</c:v>
                </c:pt>
                <c:pt idx="1">
                  <c:v>Political situation</c:v>
                </c:pt>
                <c:pt idx="2">
                  <c:v>Cultural life &amp; lifestyle</c:v>
                </c:pt>
                <c:pt idx="3">
                  <c:v>Economic conditions</c:v>
                </c:pt>
                <c:pt idx="4">
                  <c:v>Religious beliefs and practices</c:v>
                </c:pt>
              </c:strCache>
            </c:strRef>
          </c:cat>
          <c:val>
            <c:numRef>
              <c:f>Sheet1!$E$2:$E$6</c:f>
              <c:numCache>
                <c:formatCode>0.0\%</c:formatCode>
                <c:ptCount val="5"/>
                <c:pt idx="0">
                  <c:v>0.7</c:v>
                </c:pt>
                <c:pt idx="1">
                  <c:v>0</c:v>
                </c:pt>
                <c:pt idx="2">
                  <c:v>0</c:v>
                </c:pt>
                <c:pt idx="3">
                  <c:v>0</c:v>
                </c:pt>
                <c:pt idx="4">
                  <c:v>0.8</c:v>
                </c:pt>
              </c:numCache>
            </c:numRef>
          </c:val>
          <c:extLst>
            <c:ext xmlns:c16="http://schemas.microsoft.com/office/drawing/2014/chart" uri="{C3380CC4-5D6E-409C-BE32-E72D297353CC}">
              <c16:uniqueId val="{00000004-85C7-4007-B960-8F60E1009F5B}"/>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Germany</a:t>
            </a:r>
          </a:p>
        </c:rich>
      </c:tx>
      <c:layout>
        <c:manualLayout>
          <c:xMode val="edge"/>
          <c:yMode val="edge"/>
          <c:x val="0.6414867286533722"/>
          <c:y val="0"/>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8748597030495788"/>
          <c:y val="0.1076755701630954"/>
          <c:w val="0.40244650662329368"/>
          <c:h val="0.81417270960214239"/>
        </c:manualLayout>
      </c:layout>
      <c:barChart>
        <c:barDir val="bar"/>
        <c:grouping val="clustered"/>
        <c:varyColors val="0"/>
        <c:ser>
          <c:idx val="0"/>
          <c:order val="0"/>
          <c:tx>
            <c:strRef>
              <c:f>Sheet1!$B$1</c:f>
              <c:strCache>
                <c:ptCount val="1"/>
                <c:pt idx="0">
                  <c:v>JO</c:v>
                </c:pt>
              </c:strCache>
            </c:strRef>
          </c:tx>
          <c:spPr>
            <a:solidFill>
              <a:srgbClr val="007681"/>
            </a:solidFill>
            <a:ln>
              <a:noFill/>
            </a:ln>
            <a:effectLst/>
          </c:spPr>
          <c:invertIfNegative val="0"/>
          <c:dPt>
            <c:idx val="1"/>
            <c:invertIfNegative val="0"/>
            <c:bubble3D val="0"/>
            <c:spPr>
              <a:solidFill>
                <a:srgbClr val="F57B29"/>
              </a:solidFill>
              <a:ln>
                <a:noFill/>
              </a:ln>
              <a:effectLst/>
            </c:spPr>
            <c:extLst>
              <c:ext xmlns:c16="http://schemas.microsoft.com/office/drawing/2014/chart" uri="{C3380CC4-5D6E-409C-BE32-E72D297353CC}">
                <c16:uniqueId val="{00000003-1184-493A-8AFA-F1103F9CFE86}"/>
              </c:ext>
            </c:extLst>
          </c:dPt>
          <c:dPt>
            <c:idx val="2"/>
            <c:invertIfNegative val="0"/>
            <c:bubble3D val="0"/>
            <c:spPr>
              <a:solidFill>
                <a:srgbClr val="F1BE48"/>
              </a:solidFill>
              <a:ln>
                <a:noFill/>
              </a:ln>
              <a:effectLst/>
            </c:spPr>
            <c:extLst>
              <c:ext xmlns:c16="http://schemas.microsoft.com/office/drawing/2014/chart" uri="{C3380CC4-5D6E-409C-BE32-E72D297353CC}">
                <c16:uniqueId val="{00000004-1184-493A-8AFA-F1103F9CFE86}"/>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5-1184-493A-8AFA-F1103F9CFE86}"/>
              </c:ext>
            </c:extLst>
          </c:dPt>
          <c:dPt>
            <c:idx val="4"/>
            <c:invertIfNegative val="0"/>
            <c:bubble3D val="0"/>
            <c:spPr>
              <a:solidFill>
                <a:schemeClr val="bg1">
                  <a:lumMod val="85000"/>
                </a:schemeClr>
              </a:solidFill>
              <a:ln>
                <a:noFill/>
              </a:ln>
              <a:effectLst/>
            </c:spPr>
            <c:extLst>
              <c:ext xmlns:c16="http://schemas.microsoft.com/office/drawing/2014/chart" uri="{C3380CC4-5D6E-409C-BE32-E72D297353CC}">
                <c16:uniqueId val="{00000000-1184-493A-8AFA-F1103F9CFE86}"/>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1184-493A-8AFA-F1103F9CFE86}"/>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1184-493A-8AFA-F1103F9CFE8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Yes, in a positive way</c:v>
                </c:pt>
                <c:pt idx="1">
                  <c:v>Yes, in a negative way</c:v>
                </c:pt>
                <c:pt idx="2">
                  <c:v>I have seen, read or heard something but my views remained unchanged</c:v>
                </c:pt>
                <c:pt idx="3">
                  <c:v>I have not seen, read or heard anything in the media</c:v>
                </c:pt>
                <c:pt idx="4">
                  <c:v>DK/REF</c:v>
                </c:pt>
              </c:strCache>
            </c:strRef>
          </c:cat>
          <c:val>
            <c:numRef>
              <c:f>Sheet1!$B$2:$B$6</c:f>
              <c:numCache>
                <c:formatCode>0.0\%</c:formatCode>
                <c:ptCount val="5"/>
                <c:pt idx="0">
                  <c:v>8</c:v>
                </c:pt>
                <c:pt idx="1">
                  <c:v>15.1</c:v>
                </c:pt>
                <c:pt idx="2">
                  <c:v>57</c:v>
                </c:pt>
                <c:pt idx="3">
                  <c:v>17</c:v>
                </c:pt>
                <c:pt idx="4">
                  <c:v>3.4</c:v>
                </c:pt>
              </c:numCache>
            </c:numRef>
          </c:val>
          <c:extLst>
            <c:ext xmlns:c16="http://schemas.microsoft.com/office/drawing/2014/chart" uri="{C3380CC4-5D6E-409C-BE32-E72D297353CC}">
              <c16:uniqueId val="{00000002-1184-493A-8AFA-F1103F9CFE86}"/>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0\%" sourceLinked="1"/>
        <c:majorTickMark val="out"/>
        <c:minorTickMark val="none"/>
        <c:tickLblPos val="high"/>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1" u="none" strike="noStrike" kern="1200" spc="0" baseline="0">
                <a:solidFill>
                  <a:schemeClr val="tx1">
                    <a:lumMod val="65000"/>
                    <a:lumOff val="35000"/>
                  </a:schemeClr>
                </a:solidFill>
                <a:latin typeface="+mn-lt"/>
                <a:ea typeface="+mn-ea"/>
                <a:cs typeface="+mn-cs"/>
              </a:defRPr>
            </a:pPr>
            <a:r>
              <a:rPr lang="en-GB" sz="1900" b="1" i="1" dirty="0"/>
              <a:t>SEM countries</a:t>
            </a:r>
          </a:p>
        </c:rich>
      </c:tx>
      <c:layout>
        <c:manualLayout>
          <c:xMode val="edge"/>
          <c:yMode val="edge"/>
          <c:x val="0.50125513866657567"/>
          <c:y val="9.1997974724119906E-3"/>
        </c:manualLayout>
      </c:layout>
      <c:overlay val="0"/>
      <c:spPr>
        <a:noFill/>
        <a:ln>
          <a:noFill/>
        </a:ln>
        <a:effectLst/>
      </c:spPr>
      <c:txPr>
        <a:bodyPr rot="0" spcFirstLastPara="1" vertOverflow="ellipsis" vert="horz" wrap="square" anchor="ctr" anchorCtr="1"/>
        <a:lstStyle/>
        <a:p>
          <a:pPr>
            <a:defRPr sz="1900" b="1" i="1"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7537243668832119"/>
          <c:h val="0.83673999853632619"/>
        </c:manualLayout>
      </c:layout>
      <c:barChart>
        <c:barDir val="bar"/>
        <c:grouping val="clustered"/>
        <c:varyColors val="0"/>
        <c:ser>
          <c:idx val="0"/>
          <c:order val="0"/>
          <c:tx>
            <c:strRef>
              <c:f>Sheet1!$C$1</c:f>
              <c:strCache>
                <c:ptCount val="1"/>
                <c:pt idx="0">
                  <c:v>SEM</c:v>
                </c:pt>
              </c:strCache>
            </c:strRef>
          </c:tx>
          <c:spPr>
            <a:solidFill>
              <a:srgbClr val="007681"/>
            </a:solidFill>
            <a:ln>
              <a:noFill/>
            </a:ln>
            <a:effectLst/>
          </c:spPr>
          <c:invertIfNegative val="0"/>
          <c:dPt>
            <c:idx val="1"/>
            <c:invertIfNegative val="0"/>
            <c:bubble3D val="0"/>
            <c:spPr>
              <a:solidFill>
                <a:srgbClr val="F57B29"/>
              </a:solidFill>
              <a:ln>
                <a:noFill/>
              </a:ln>
              <a:effectLst/>
            </c:spPr>
            <c:extLst>
              <c:ext xmlns:c16="http://schemas.microsoft.com/office/drawing/2014/chart" uri="{C3380CC4-5D6E-409C-BE32-E72D297353CC}">
                <c16:uniqueId val="{00000001-BC6C-4C04-A913-7675D812A07A}"/>
              </c:ext>
            </c:extLst>
          </c:dPt>
          <c:dPt>
            <c:idx val="2"/>
            <c:invertIfNegative val="0"/>
            <c:bubble3D val="0"/>
            <c:spPr>
              <a:solidFill>
                <a:srgbClr val="F1BE48"/>
              </a:solidFill>
              <a:ln>
                <a:noFill/>
              </a:ln>
              <a:effectLst/>
            </c:spPr>
            <c:extLst>
              <c:ext xmlns:c16="http://schemas.microsoft.com/office/drawing/2014/chart" uri="{C3380CC4-5D6E-409C-BE32-E72D297353CC}">
                <c16:uniqueId val="{00000003-BC6C-4C04-A913-7675D812A07A}"/>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5-BC6C-4C04-A913-7675D812A07A}"/>
              </c:ext>
            </c:extLst>
          </c:dPt>
          <c:dPt>
            <c:idx val="4"/>
            <c:invertIfNegative val="0"/>
            <c:bubble3D val="0"/>
            <c:spPr>
              <a:solidFill>
                <a:schemeClr val="bg1">
                  <a:lumMod val="85000"/>
                </a:schemeClr>
              </a:solidFill>
              <a:ln>
                <a:noFill/>
              </a:ln>
              <a:effectLst/>
            </c:spPr>
            <c:extLst>
              <c:ext xmlns:c16="http://schemas.microsoft.com/office/drawing/2014/chart" uri="{C3380CC4-5D6E-409C-BE32-E72D297353CC}">
                <c16:uniqueId val="{00000007-BC6C-4C04-A913-7675D812A07A}"/>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BC6C-4C04-A913-7675D812A07A}"/>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BC6C-4C04-A913-7675D812A07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Yes, in a positive way</c:v>
                </c:pt>
                <c:pt idx="1">
                  <c:v>Yes, in a negative way</c:v>
                </c:pt>
                <c:pt idx="2">
                  <c:v>I have seen, read or heard something but my views remained unchanged</c:v>
                </c:pt>
                <c:pt idx="3">
                  <c:v>I have not seen, read or heard anything in the media</c:v>
                </c:pt>
                <c:pt idx="4">
                  <c:v>DK/REF</c:v>
                </c:pt>
              </c:strCache>
            </c:strRef>
          </c:cat>
          <c:val>
            <c:numRef>
              <c:f>Sheet1!$C$2:$C$6</c:f>
              <c:numCache>
                <c:formatCode>0.0\%</c:formatCode>
                <c:ptCount val="5"/>
                <c:pt idx="0">
                  <c:v>16.899999999999999</c:v>
                </c:pt>
                <c:pt idx="1">
                  <c:v>26</c:v>
                </c:pt>
                <c:pt idx="2">
                  <c:v>14.2</c:v>
                </c:pt>
                <c:pt idx="3">
                  <c:v>41.3</c:v>
                </c:pt>
                <c:pt idx="4">
                  <c:v>1.7</c:v>
                </c:pt>
              </c:numCache>
            </c:numRef>
          </c:val>
          <c:extLst>
            <c:ext xmlns:c16="http://schemas.microsoft.com/office/drawing/2014/chart" uri="{C3380CC4-5D6E-409C-BE32-E72D297353CC}">
              <c16:uniqueId val="{00000009-BC6C-4C04-A913-7675D812A07A}"/>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1"/>
        <c:axPos val="t"/>
        <c:numFmt formatCode="0.0\%" sourceLinked="1"/>
        <c:majorTickMark val="out"/>
        <c:minorTickMark val="none"/>
        <c:tickLblPos val="low"/>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1" u="none" strike="noStrike" kern="1200" spc="0" baseline="0">
                <a:solidFill>
                  <a:schemeClr val="tx1">
                    <a:lumMod val="65000"/>
                    <a:lumOff val="35000"/>
                  </a:schemeClr>
                </a:solidFill>
                <a:latin typeface="+mn-lt"/>
                <a:ea typeface="+mn-ea"/>
                <a:cs typeface="+mn-cs"/>
              </a:defRPr>
            </a:pPr>
            <a:r>
              <a:rPr lang="en-GB" sz="1900" b="1" i="1" dirty="0"/>
              <a:t>European countries</a:t>
            </a:r>
          </a:p>
        </c:rich>
      </c:tx>
      <c:layout>
        <c:manualLayout>
          <c:xMode val="edge"/>
          <c:yMode val="edge"/>
          <c:x val="0.49420036501509979"/>
          <c:y val="1.4982397219981023E-2"/>
        </c:manualLayout>
      </c:layout>
      <c:overlay val="0"/>
      <c:spPr>
        <a:noFill/>
        <a:ln>
          <a:noFill/>
        </a:ln>
        <a:effectLst/>
      </c:spPr>
      <c:txPr>
        <a:bodyPr rot="0" spcFirstLastPara="1" vertOverflow="ellipsis" vert="horz" wrap="square" anchor="ctr" anchorCtr="1"/>
        <a:lstStyle/>
        <a:p>
          <a:pPr>
            <a:defRPr sz="1900" b="1" i="1"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1611960229963405"/>
          <c:y val="0.13500139328781319"/>
          <c:w val="0.47537243668832119"/>
          <c:h val="0.83673999853632619"/>
        </c:manualLayout>
      </c:layout>
      <c:barChart>
        <c:barDir val="bar"/>
        <c:grouping val="clustered"/>
        <c:varyColors val="0"/>
        <c:ser>
          <c:idx val="0"/>
          <c:order val="0"/>
          <c:tx>
            <c:strRef>
              <c:f>Sheet1!$B$1</c:f>
              <c:strCache>
                <c:ptCount val="1"/>
                <c:pt idx="0">
                  <c:v>Europe</c:v>
                </c:pt>
              </c:strCache>
            </c:strRef>
          </c:tx>
          <c:spPr>
            <a:solidFill>
              <a:srgbClr val="007681"/>
            </a:solidFill>
            <a:ln>
              <a:noFill/>
            </a:ln>
            <a:effectLst/>
          </c:spPr>
          <c:invertIfNegative val="0"/>
          <c:dPt>
            <c:idx val="1"/>
            <c:invertIfNegative val="0"/>
            <c:bubble3D val="0"/>
            <c:spPr>
              <a:solidFill>
                <a:srgbClr val="F57B29"/>
              </a:solidFill>
              <a:ln>
                <a:noFill/>
              </a:ln>
              <a:effectLst/>
            </c:spPr>
            <c:extLst>
              <c:ext xmlns:c16="http://schemas.microsoft.com/office/drawing/2014/chart" uri="{C3380CC4-5D6E-409C-BE32-E72D297353CC}">
                <c16:uniqueId val="{00000001-BCCC-4E90-B1CC-085DC14C4585}"/>
              </c:ext>
            </c:extLst>
          </c:dPt>
          <c:dPt>
            <c:idx val="2"/>
            <c:invertIfNegative val="0"/>
            <c:bubble3D val="0"/>
            <c:spPr>
              <a:solidFill>
                <a:srgbClr val="F1BE48"/>
              </a:solidFill>
              <a:ln>
                <a:noFill/>
              </a:ln>
              <a:effectLst/>
            </c:spPr>
            <c:extLst>
              <c:ext xmlns:c16="http://schemas.microsoft.com/office/drawing/2014/chart" uri="{C3380CC4-5D6E-409C-BE32-E72D297353CC}">
                <c16:uniqueId val="{00000003-BCCC-4E90-B1CC-085DC14C4585}"/>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5-BCCC-4E90-B1CC-085DC14C4585}"/>
              </c:ext>
            </c:extLst>
          </c:dPt>
          <c:dPt>
            <c:idx val="4"/>
            <c:invertIfNegative val="0"/>
            <c:bubble3D val="0"/>
            <c:spPr>
              <a:solidFill>
                <a:schemeClr val="bg1">
                  <a:lumMod val="85000"/>
                </a:schemeClr>
              </a:solidFill>
              <a:ln>
                <a:noFill/>
              </a:ln>
              <a:effectLst/>
            </c:spPr>
            <c:extLst>
              <c:ext xmlns:c16="http://schemas.microsoft.com/office/drawing/2014/chart" uri="{C3380CC4-5D6E-409C-BE32-E72D297353CC}">
                <c16:uniqueId val="{00000007-BCCC-4E90-B1CC-085DC14C4585}"/>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BCCC-4E90-B1CC-085DC14C4585}"/>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BCCC-4E90-B1CC-085DC14C458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Yes, in a positive way</c:v>
                </c:pt>
                <c:pt idx="1">
                  <c:v>Yes, in a negative way</c:v>
                </c:pt>
                <c:pt idx="2">
                  <c:v>I have seen, read or heard something but my views remained unchanged</c:v>
                </c:pt>
                <c:pt idx="3">
                  <c:v>I have not seen, read or heard anything in the media</c:v>
                </c:pt>
                <c:pt idx="4">
                  <c:v>DK/REF</c:v>
                </c:pt>
              </c:strCache>
            </c:strRef>
          </c:cat>
          <c:val>
            <c:numRef>
              <c:f>Sheet1!$B$2:$B$6</c:f>
              <c:numCache>
                <c:formatCode>0.0\%</c:formatCode>
                <c:ptCount val="5"/>
                <c:pt idx="0">
                  <c:v>7.9</c:v>
                </c:pt>
                <c:pt idx="1">
                  <c:v>13.8</c:v>
                </c:pt>
                <c:pt idx="2">
                  <c:v>51.4</c:v>
                </c:pt>
                <c:pt idx="3">
                  <c:v>23.8</c:v>
                </c:pt>
                <c:pt idx="4">
                  <c:v>3</c:v>
                </c:pt>
              </c:numCache>
            </c:numRef>
          </c:val>
          <c:extLst>
            <c:ext xmlns:c16="http://schemas.microsoft.com/office/drawing/2014/chart" uri="{C3380CC4-5D6E-409C-BE32-E72D297353CC}">
              <c16:uniqueId val="{00000009-BCCC-4E90-B1CC-085DC14C4585}"/>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1"/>
        <c:axPos val="l"/>
        <c:numFmt formatCode="General" sourceLinked="1"/>
        <c:majorTickMark val="out"/>
        <c:minorTickMark val="none"/>
        <c:tickLblPos val="low"/>
        <c:crossAx val="548482792"/>
        <c:crosses val="autoZero"/>
        <c:auto val="1"/>
        <c:lblAlgn val="ctr"/>
        <c:lblOffset val="100"/>
        <c:noMultiLvlLbl val="0"/>
      </c:catAx>
      <c:valAx>
        <c:axId val="548482792"/>
        <c:scaling>
          <c:orientation val="minMax"/>
          <c:max val="70"/>
        </c:scaling>
        <c:delete val="1"/>
        <c:axPos val="t"/>
        <c:numFmt formatCode="0.0\%" sourceLinked="1"/>
        <c:majorTickMark val="out"/>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Germany</a:t>
            </a:r>
          </a:p>
        </c:rich>
      </c:tx>
      <c:layout>
        <c:manualLayout>
          <c:xMode val="edge"/>
          <c:yMode val="edge"/>
          <c:x val="0.5868438422084945"/>
          <c:y val="2.9012965548729182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7537243668832119"/>
          <c:h val="0.83673999853632619"/>
        </c:manualLayout>
      </c:layout>
      <c:barChart>
        <c:barDir val="bar"/>
        <c:grouping val="clustered"/>
        <c:varyColors val="0"/>
        <c:ser>
          <c:idx val="0"/>
          <c:order val="0"/>
          <c:tx>
            <c:strRef>
              <c:f>Sheet1!$B$1</c:f>
              <c:strCache>
                <c:ptCount val="1"/>
                <c:pt idx="0">
                  <c:v>DE</c:v>
                </c:pt>
              </c:strCache>
            </c:strRef>
          </c:tx>
          <c:spPr>
            <a:solidFill>
              <a:srgbClr val="007681"/>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7247-4B6F-8E2E-EFCFB065C05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TV</c:v>
                </c:pt>
                <c:pt idx="1">
                  <c:v>Print media</c:v>
                </c:pt>
                <c:pt idx="2">
                  <c:v>Films/documentaries</c:v>
                </c:pt>
                <c:pt idx="3">
                  <c:v>Radio</c:v>
                </c:pt>
                <c:pt idx="4">
                  <c:v>Online media</c:v>
                </c:pt>
                <c:pt idx="5">
                  <c:v>Books</c:v>
                </c:pt>
                <c:pt idx="6">
                  <c:v>Social media</c:v>
                </c:pt>
                <c:pt idx="7">
                  <c:v>Other</c:v>
                </c:pt>
                <c:pt idx="8">
                  <c:v>DK/REF</c:v>
                </c:pt>
              </c:strCache>
            </c:strRef>
          </c:cat>
          <c:val>
            <c:numRef>
              <c:f>Sheet1!$B$2:$B$10</c:f>
              <c:numCache>
                <c:formatCode>0.0\%</c:formatCode>
                <c:ptCount val="9"/>
                <c:pt idx="0">
                  <c:v>56</c:v>
                </c:pt>
                <c:pt idx="1">
                  <c:v>54.4</c:v>
                </c:pt>
                <c:pt idx="2">
                  <c:v>42</c:v>
                </c:pt>
                <c:pt idx="3">
                  <c:v>34</c:v>
                </c:pt>
                <c:pt idx="4">
                  <c:v>33</c:v>
                </c:pt>
                <c:pt idx="5">
                  <c:v>23</c:v>
                </c:pt>
                <c:pt idx="6">
                  <c:v>10</c:v>
                </c:pt>
                <c:pt idx="7">
                  <c:v>5</c:v>
                </c:pt>
                <c:pt idx="8">
                  <c:v>3</c:v>
                </c:pt>
              </c:numCache>
            </c:numRef>
          </c:val>
          <c:extLst>
            <c:ext xmlns:c16="http://schemas.microsoft.com/office/drawing/2014/chart" uri="{C3380CC4-5D6E-409C-BE32-E72D297353CC}">
              <c16:uniqueId val="{00000002-7247-4B6F-8E2E-EFCFB065C05C}"/>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i="1" baseline="0" dirty="0">
                <a:effectLst/>
              </a:rPr>
              <a:t>Comparison with </a:t>
            </a:r>
            <a:endParaRPr lang="en-GB" sz="1900" dirty="0">
              <a:effectLst/>
            </a:endParaRPr>
          </a:p>
          <a:p>
            <a:pPr>
              <a:defRPr sz="1900" b="1"/>
            </a:pPr>
            <a:r>
              <a:rPr lang="en-GB" sz="1900" b="1" i="1" baseline="0" dirty="0">
                <a:effectLst/>
              </a:rPr>
              <a:t>European/SEM average</a:t>
            </a:r>
            <a:endParaRPr lang="en-GB" sz="1900" dirty="0">
              <a:effectLst/>
            </a:endParaRPr>
          </a:p>
        </c:rich>
      </c:tx>
      <c:layout>
        <c:manualLayout>
          <c:xMode val="edge"/>
          <c:yMode val="edge"/>
          <c:x val="0.42189519146995363"/>
          <c:y val="1.8942346199233196E-3"/>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8103167630497198"/>
          <c:y val="0.13125815187692869"/>
          <c:w val="0.54035059700968902"/>
          <c:h val="0.82610002172216168"/>
        </c:manualLayout>
      </c:layout>
      <c:barChart>
        <c:barDir val="bar"/>
        <c:grouping val="clustered"/>
        <c:varyColors val="0"/>
        <c:ser>
          <c:idx val="0"/>
          <c:order val="0"/>
          <c:tx>
            <c:strRef>
              <c:f>Sheet1!$B$1</c:f>
              <c:strCache>
                <c:ptCount val="1"/>
                <c:pt idx="0">
                  <c:v>Europe</c:v>
                </c:pt>
              </c:strCache>
            </c:strRef>
          </c:tx>
          <c:spPr>
            <a:solidFill>
              <a:srgbClr val="F57B29"/>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2ADF-47A1-AB2C-7140F38333E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TV</c:v>
                </c:pt>
                <c:pt idx="1">
                  <c:v>Films/documentaries</c:v>
                </c:pt>
                <c:pt idx="2">
                  <c:v>Online media</c:v>
                </c:pt>
                <c:pt idx="3">
                  <c:v>Social media</c:v>
                </c:pt>
                <c:pt idx="4">
                  <c:v>Books</c:v>
                </c:pt>
                <c:pt idx="5">
                  <c:v>Print media</c:v>
                </c:pt>
                <c:pt idx="6">
                  <c:v>Radio</c:v>
                </c:pt>
                <c:pt idx="7">
                  <c:v>Other</c:v>
                </c:pt>
                <c:pt idx="8">
                  <c:v>DK/REF</c:v>
                </c:pt>
              </c:strCache>
            </c:strRef>
          </c:cat>
          <c:val>
            <c:numRef>
              <c:f>Sheet1!$B$2:$B$10</c:f>
              <c:numCache>
                <c:formatCode>0.0\%</c:formatCode>
                <c:ptCount val="9"/>
                <c:pt idx="0">
                  <c:v>52</c:v>
                </c:pt>
                <c:pt idx="1">
                  <c:v>41.9</c:v>
                </c:pt>
                <c:pt idx="2">
                  <c:v>34.5</c:v>
                </c:pt>
                <c:pt idx="3">
                  <c:v>14.7</c:v>
                </c:pt>
                <c:pt idx="4">
                  <c:v>23.4</c:v>
                </c:pt>
                <c:pt idx="5">
                  <c:v>45</c:v>
                </c:pt>
                <c:pt idx="6">
                  <c:v>30.4</c:v>
                </c:pt>
                <c:pt idx="7">
                  <c:v>4.5999999999999996</c:v>
                </c:pt>
                <c:pt idx="8">
                  <c:v>1.3</c:v>
                </c:pt>
              </c:numCache>
            </c:numRef>
          </c:val>
          <c:extLst>
            <c:ext xmlns:c16="http://schemas.microsoft.com/office/drawing/2014/chart" uri="{C3380CC4-5D6E-409C-BE32-E72D297353CC}">
              <c16:uniqueId val="{00000001-2ADF-47A1-AB2C-7140F38333E1}"/>
            </c:ext>
          </c:extLst>
        </c:ser>
        <c:ser>
          <c:idx val="1"/>
          <c:order val="1"/>
          <c:tx>
            <c:strRef>
              <c:f>Sheet1!$C$1</c:f>
              <c:strCache>
                <c:ptCount val="1"/>
                <c:pt idx="0">
                  <c:v>SEM</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TV</c:v>
                </c:pt>
                <c:pt idx="1">
                  <c:v>Films/documentaries</c:v>
                </c:pt>
                <c:pt idx="2">
                  <c:v>Online media</c:v>
                </c:pt>
                <c:pt idx="3">
                  <c:v>Social media</c:v>
                </c:pt>
                <c:pt idx="4">
                  <c:v>Books</c:v>
                </c:pt>
                <c:pt idx="5">
                  <c:v>Print media</c:v>
                </c:pt>
                <c:pt idx="6">
                  <c:v>Radio</c:v>
                </c:pt>
                <c:pt idx="7">
                  <c:v>Other</c:v>
                </c:pt>
                <c:pt idx="8">
                  <c:v>DK/REF</c:v>
                </c:pt>
              </c:strCache>
            </c:strRef>
          </c:cat>
          <c:val>
            <c:numRef>
              <c:f>Sheet1!$C$2:$C$10</c:f>
              <c:numCache>
                <c:formatCode>0.0\%</c:formatCode>
                <c:ptCount val="9"/>
                <c:pt idx="0">
                  <c:v>58.9</c:v>
                </c:pt>
                <c:pt idx="1">
                  <c:v>18.100000000000001</c:v>
                </c:pt>
                <c:pt idx="2">
                  <c:v>32.200000000000003</c:v>
                </c:pt>
                <c:pt idx="3">
                  <c:v>35.799999999999997</c:v>
                </c:pt>
                <c:pt idx="4">
                  <c:v>23.8</c:v>
                </c:pt>
                <c:pt idx="5">
                  <c:v>23.7</c:v>
                </c:pt>
                <c:pt idx="6">
                  <c:v>21.4</c:v>
                </c:pt>
                <c:pt idx="7">
                  <c:v>4.3</c:v>
                </c:pt>
                <c:pt idx="8">
                  <c:v>3.2</c:v>
                </c:pt>
              </c:numCache>
            </c:numRef>
          </c:val>
          <c:extLst>
            <c:ext xmlns:c16="http://schemas.microsoft.com/office/drawing/2014/chart" uri="{C3380CC4-5D6E-409C-BE32-E72D297353CC}">
              <c16:uniqueId val="{00000002-2ADF-47A1-AB2C-7140F38333E1}"/>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1"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majorUnit val="10"/>
      </c:valAx>
      <c:spPr>
        <a:noFill/>
        <a:ln>
          <a:noFill/>
        </a:ln>
        <a:effectLst/>
      </c:spPr>
    </c:plotArea>
    <c:legend>
      <c:legendPos val="r"/>
      <c:layout>
        <c:manualLayout>
          <c:xMode val="edge"/>
          <c:yMode val="edge"/>
          <c:x val="0.65972750103789635"/>
          <c:y val="0.84981736107376971"/>
          <c:w val="0.3070821078359714"/>
          <c:h val="0.1140073777701337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Germany</a:t>
            </a:r>
          </a:p>
        </c:rich>
      </c:tx>
      <c:layout>
        <c:manualLayout>
          <c:xMode val="edge"/>
          <c:yMode val="edge"/>
          <c:x val="0.49906388834778664"/>
          <c:y val="2.9438896588903595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7964614477450973"/>
          <c:y val="0.22174038950134869"/>
          <c:w val="0.51234182655866756"/>
          <c:h val="0.55339251922828248"/>
        </c:manualLayout>
      </c:layout>
      <c:barChart>
        <c:barDir val="bar"/>
        <c:grouping val="clustered"/>
        <c:varyColors val="0"/>
        <c:ser>
          <c:idx val="0"/>
          <c:order val="0"/>
          <c:tx>
            <c:strRef>
              <c:f>Sheet1!$B$1</c:f>
              <c:strCache>
                <c:ptCount val="1"/>
                <c:pt idx="0">
                  <c:v>DE</c:v>
                </c:pt>
              </c:strCache>
            </c:strRef>
          </c:tx>
          <c:spPr>
            <a:solidFill>
              <a:srgbClr val="007681"/>
            </a:solidFill>
            <a:ln>
              <a:noFill/>
            </a:ln>
            <a:effectLst/>
          </c:spPr>
          <c:invertIfNegative val="0"/>
          <c:dPt>
            <c:idx val="1"/>
            <c:invertIfNegative val="0"/>
            <c:bubble3D val="0"/>
            <c:spPr>
              <a:solidFill>
                <a:schemeClr val="bg2"/>
              </a:solidFill>
              <a:ln>
                <a:noFill/>
              </a:ln>
              <a:effectLst/>
            </c:spPr>
            <c:extLst>
              <c:ext xmlns:c16="http://schemas.microsoft.com/office/drawing/2014/chart" uri="{C3380CC4-5D6E-409C-BE32-E72D297353CC}">
                <c16:uniqueId val="{00000001-99E5-48FA-9744-2A5C9617AAC4}"/>
              </c:ext>
            </c:extLst>
          </c:dPt>
          <c:dPt>
            <c:idx val="2"/>
            <c:invertIfNegative val="0"/>
            <c:bubble3D val="0"/>
            <c:spPr>
              <a:solidFill>
                <a:srgbClr val="F1BE48"/>
              </a:solidFill>
              <a:ln>
                <a:noFill/>
              </a:ln>
              <a:effectLst/>
            </c:spPr>
            <c:extLst>
              <c:ext xmlns:c16="http://schemas.microsoft.com/office/drawing/2014/chart" uri="{C3380CC4-5D6E-409C-BE32-E72D297353CC}">
                <c16:uniqueId val="{00000003-99E5-48FA-9744-2A5C9617AAC4}"/>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5-99E5-48FA-9744-2A5C9617AAC4}"/>
              </c:ext>
            </c:extLst>
          </c:dPt>
          <c:dPt>
            <c:idx val="4"/>
            <c:invertIfNegative val="0"/>
            <c:bubble3D val="0"/>
            <c:spPr>
              <a:solidFill>
                <a:schemeClr val="bg1">
                  <a:lumMod val="85000"/>
                </a:schemeClr>
              </a:solidFill>
              <a:ln>
                <a:noFill/>
              </a:ln>
              <a:effectLst/>
            </c:spPr>
            <c:extLst>
              <c:ext xmlns:c16="http://schemas.microsoft.com/office/drawing/2014/chart" uri="{C3380CC4-5D6E-409C-BE32-E72D297353CC}">
                <c16:uniqueId val="{00000007-99E5-48FA-9744-2A5C9617AAC4}"/>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99E5-48FA-9744-2A5C9617AAC4}"/>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99E5-48FA-9744-2A5C9617AAC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Talked to or met someone from an SEM (in the past 12 months)</c:v>
                </c:pt>
                <c:pt idx="1">
                  <c:v>Relatives or friends in SEM countries</c:v>
                </c:pt>
              </c:strCache>
            </c:strRef>
          </c:cat>
          <c:val>
            <c:numRef>
              <c:f>Sheet1!$B$2:$B$3</c:f>
              <c:numCache>
                <c:formatCode>0.0\%</c:formatCode>
                <c:ptCount val="2"/>
                <c:pt idx="0">
                  <c:v>63</c:v>
                </c:pt>
                <c:pt idx="1">
                  <c:v>45</c:v>
                </c:pt>
              </c:numCache>
            </c:numRef>
          </c:val>
          <c:extLst>
            <c:ext xmlns:c16="http://schemas.microsoft.com/office/drawing/2014/chart" uri="{C3380CC4-5D6E-409C-BE32-E72D297353CC}">
              <c16:uniqueId val="{00000009-99E5-48FA-9744-2A5C9617AAC4}"/>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8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i="1" baseline="0" dirty="0">
                <a:effectLst/>
              </a:rPr>
              <a:t>Comparison with </a:t>
            </a:r>
            <a:endParaRPr lang="en-GB" sz="1900" dirty="0">
              <a:effectLst/>
            </a:endParaRPr>
          </a:p>
          <a:p>
            <a:pPr>
              <a:defRPr sz="1900" b="1"/>
            </a:pPr>
            <a:r>
              <a:rPr lang="en-GB" sz="1900" b="1" i="1" baseline="0" dirty="0">
                <a:effectLst/>
              </a:rPr>
              <a:t>European/SEM average</a:t>
            </a:r>
            <a:endParaRPr lang="en-GB" sz="1900" dirty="0">
              <a:effectLst/>
            </a:endParaRPr>
          </a:p>
        </c:rich>
      </c:tx>
      <c:layout>
        <c:manualLayout>
          <c:xMode val="edge"/>
          <c:yMode val="edge"/>
          <c:x val="0.40797129997251758"/>
          <c:y val="3.147830472407516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8103167630497198"/>
          <c:y val="0.23726773641680615"/>
          <c:w val="0.54035059700968902"/>
          <c:h val="0.43657643201749574"/>
        </c:manualLayout>
      </c:layout>
      <c:barChart>
        <c:barDir val="bar"/>
        <c:grouping val="clustered"/>
        <c:varyColors val="0"/>
        <c:ser>
          <c:idx val="0"/>
          <c:order val="0"/>
          <c:tx>
            <c:strRef>
              <c:f>Sheet1!$B$1</c:f>
              <c:strCache>
                <c:ptCount val="1"/>
                <c:pt idx="0">
                  <c:v>Europe</c:v>
                </c:pt>
              </c:strCache>
            </c:strRef>
          </c:tx>
          <c:spPr>
            <a:solidFill>
              <a:srgbClr val="F57B29"/>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4B90-4D36-A26A-F79A3F2B523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Talked to or met someone from a SEM/European country (in the past 12 months)</c:v>
                </c:pt>
                <c:pt idx="1">
                  <c:v>Relatives or friends in SEM/European countries</c:v>
                </c:pt>
              </c:strCache>
            </c:strRef>
          </c:cat>
          <c:val>
            <c:numRef>
              <c:f>Sheet1!$B$2:$B$3</c:f>
              <c:numCache>
                <c:formatCode>0.0\%</c:formatCode>
                <c:ptCount val="2"/>
                <c:pt idx="0">
                  <c:v>52.2</c:v>
                </c:pt>
                <c:pt idx="1">
                  <c:v>41</c:v>
                </c:pt>
              </c:numCache>
            </c:numRef>
          </c:val>
          <c:extLst>
            <c:ext xmlns:c16="http://schemas.microsoft.com/office/drawing/2014/chart" uri="{C3380CC4-5D6E-409C-BE32-E72D297353CC}">
              <c16:uniqueId val="{00000001-4B90-4D36-A26A-F79A3F2B5237}"/>
            </c:ext>
          </c:extLst>
        </c:ser>
        <c:ser>
          <c:idx val="1"/>
          <c:order val="1"/>
          <c:tx>
            <c:strRef>
              <c:f>Sheet1!$C$1</c:f>
              <c:strCache>
                <c:ptCount val="1"/>
                <c:pt idx="0">
                  <c:v>SEM</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Talked to or met someone from a SEM/European country (in the past 12 months)</c:v>
                </c:pt>
                <c:pt idx="1">
                  <c:v>Relatives or friends in SEM/European countries</c:v>
                </c:pt>
              </c:strCache>
            </c:strRef>
          </c:cat>
          <c:val>
            <c:numRef>
              <c:f>Sheet1!$C$2:$C$3</c:f>
              <c:numCache>
                <c:formatCode>0.0\%</c:formatCode>
                <c:ptCount val="2"/>
                <c:pt idx="0">
                  <c:v>46.3</c:v>
                </c:pt>
                <c:pt idx="1">
                  <c:v>81.7</c:v>
                </c:pt>
              </c:numCache>
            </c:numRef>
          </c:val>
          <c:extLst>
            <c:ext xmlns:c16="http://schemas.microsoft.com/office/drawing/2014/chart" uri="{C3380CC4-5D6E-409C-BE32-E72D297353CC}">
              <c16:uniqueId val="{00000002-4B90-4D36-A26A-F79A3F2B5237}"/>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1"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8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majorUnit val="10"/>
      </c:valAx>
      <c:spPr>
        <a:noFill/>
        <a:ln>
          <a:noFill/>
        </a:ln>
        <a:effectLst/>
      </c:spPr>
    </c:plotArea>
    <c:legend>
      <c:legendPos val="r"/>
      <c:layout>
        <c:manualLayout>
          <c:xMode val="edge"/>
          <c:yMode val="edge"/>
          <c:x val="0.63187971804302445"/>
          <c:y val="0.68710497550093463"/>
          <c:w val="0.3070821078359714"/>
          <c:h val="0.1140073777701337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GB" b="1" baseline="0" dirty="0"/>
              <a:t>Germany (</a:t>
            </a:r>
            <a:r>
              <a:rPr lang="en-GB" b="1" dirty="0"/>
              <a:t>2012)</a:t>
            </a:r>
          </a:p>
        </c:rich>
      </c:tx>
      <c:layout>
        <c:manualLayout>
          <c:xMode val="edge"/>
          <c:yMode val="edge"/>
          <c:x val="0.53565883868749176"/>
          <c:y val="2.9012965548729182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647915078698126"/>
          <c:y val="9.6743403422084887E-2"/>
          <c:w val="0.42088388346298544"/>
          <c:h val="0.74967450728643614"/>
        </c:manualLayout>
      </c:layout>
      <c:barChart>
        <c:barDir val="bar"/>
        <c:grouping val="percentStacked"/>
        <c:varyColors val="0"/>
        <c:ser>
          <c:idx val="0"/>
          <c:order val="0"/>
          <c:tx>
            <c:strRef>
              <c:f>Sheet1!$B$1</c:f>
              <c:strCache>
                <c:ptCount val="1"/>
                <c:pt idx="0">
                  <c:v>Strongly characterise44</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1A-43B6-B341-CE676B8CB00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Hospitality</c:v>
                </c:pt>
                <c:pt idx="1">
                  <c:v>Mediterranean way 
of life and food</c:v>
                </c:pt>
                <c:pt idx="2">
                  <c:v>Common cultural 
heritage and history</c:v>
                </c:pt>
                <c:pt idx="3">
                  <c:v>Source of conflict</c:v>
                </c:pt>
                <c:pt idx="4">
                  <c:v>Resistance to change</c:v>
                </c:pt>
              </c:strCache>
            </c:strRef>
          </c:cat>
          <c:val>
            <c:numRef>
              <c:f>Sheet1!$B$2:$B$6</c:f>
              <c:numCache>
                <c:formatCode>0.0\%</c:formatCode>
                <c:ptCount val="5"/>
                <c:pt idx="0">
                  <c:v>66.8</c:v>
                </c:pt>
                <c:pt idx="1">
                  <c:v>62.5</c:v>
                </c:pt>
                <c:pt idx="2">
                  <c:v>54.6</c:v>
                </c:pt>
                <c:pt idx="3">
                  <c:v>47</c:v>
                </c:pt>
                <c:pt idx="4">
                  <c:v>46.3</c:v>
                </c:pt>
              </c:numCache>
            </c:numRef>
          </c:val>
          <c:extLst>
            <c:ext xmlns:c16="http://schemas.microsoft.com/office/drawing/2014/chart" uri="{C3380CC4-5D6E-409C-BE32-E72D297353CC}">
              <c16:uniqueId val="{00000001-CB1A-43B6-B341-CE676B8CB003}"/>
            </c:ext>
          </c:extLst>
        </c:ser>
        <c:ser>
          <c:idx val="1"/>
          <c:order val="1"/>
          <c:tx>
            <c:strRef>
              <c:f>Sheet1!$C$1</c:f>
              <c:strCache>
                <c:ptCount val="1"/>
                <c:pt idx="0">
                  <c:v>Somewhat characterise45</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Hospitality</c:v>
                </c:pt>
                <c:pt idx="1">
                  <c:v>Mediterranean way 
of life and food</c:v>
                </c:pt>
                <c:pt idx="2">
                  <c:v>Common cultural 
heritage and history</c:v>
                </c:pt>
                <c:pt idx="3">
                  <c:v>Source of conflict</c:v>
                </c:pt>
                <c:pt idx="4">
                  <c:v>Resistance to change</c:v>
                </c:pt>
              </c:strCache>
            </c:strRef>
          </c:cat>
          <c:val>
            <c:numRef>
              <c:f>Sheet1!$C$2:$C$6</c:f>
              <c:numCache>
                <c:formatCode>0.0\%</c:formatCode>
                <c:ptCount val="5"/>
                <c:pt idx="0">
                  <c:v>27.3</c:v>
                </c:pt>
                <c:pt idx="1">
                  <c:v>32</c:v>
                </c:pt>
                <c:pt idx="2">
                  <c:v>36.1</c:v>
                </c:pt>
                <c:pt idx="3">
                  <c:v>39.4</c:v>
                </c:pt>
                <c:pt idx="4">
                  <c:v>43.4</c:v>
                </c:pt>
              </c:numCache>
            </c:numRef>
          </c:val>
          <c:extLst>
            <c:ext xmlns:c16="http://schemas.microsoft.com/office/drawing/2014/chart" uri="{C3380CC4-5D6E-409C-BE32-E72D297353CC}">
              <c16:uniqueId val="{00000002-CB1A-43B6-B341-CE676B8CB003}"/>
            </c:ext>
          </c:extLst>
        </c:ser>
        <c:ser>
          <c:idx val="2"/>
          <c:order val="2"/>
          <c:tx>
            <c:strRef>
              <c:f>Sheet1!$D$1</c:f>
              <c:strCache>
                <c:ptCount val="1"/>
                <c:pt idx="0">
                  <c:v>Not characterise at all46</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3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Hospitality</c:v>
                </c:pt>
                <c:pt idx="1">
                  <c:v>Mediterranean way 
of life and food</c:v>
                </c:pt>
                <c:pt idx="2">
                  <c:v>Common cultural 
heritage and history</c:v>
                </c:pt>
                <c:pt idx="3">
                  <c:v>Source of conflict</c:v>
                </c:pt>
                <c:pt idx="4">
                  <c:v>Resistance to change</c:v>
                </c:pt>
              </c:strCache>
            </c:strRef>
          </c:cat>
          <c:val>
            <c:numRef>
              <c:f>Sheet1!$D$2:$D$6</c:f>
              <c:numCache>
                <c:formatCode>0.0\%</c:formatCode>
                <c:ptCount val="5"/>
                <c:pt idx="0">
                  <c:v>4.9000000000000004</c:v>
                </c:pt>
                <c:pt idx="1">
                  <c:v>3.6</c:v>
                </c:pt>
                <c:pt idx="2">
                  <c:v>5.6</c:v>
                </c:pt>
                <c:pt idx="3">
                  <c:v>9.5</c:v>
                </c:pt>
                <c:pt idx="4">
                  <c:v>6.4</c:v>
                </c:pt>
              </c:numCache>
            </c:numRef>
          </c:val>
          <c:extLst>
            <c:ext xmlns:c16="http://schemas.microsoft.com/office/drawing/2014/chart" uri="{C3380CC4-5D6E-409C-BE32-E72D297353CC}">
              <c16:uniqueId val="{00000003-CB1A-43B6-B341-CE676B8CB003}"/>
            </c:ext>
          </c:extLst>
        </c:ser>
        <c:ser>
          <c:idx val="3"/>
          <c:order val="3"/>
          <c:tx>
            <c:strRef>
              <c:f>Sheet1!$E$1</c:f>
              <c:strCache>
                <c:ptCount val="1"/>
                <c:pt idx="0">
                  <c:v>DK/REF47</c:v>
                </c:pt>
              </c:strCache>
            </c:strRef>
          </c:tx>
          <c:spPr>
            <a:solidFill>
              <a:schemeClr val="bg1">
                <a:lumMod val="85000"/>
              </a:schemeClr>
            </a:solidFill>
            <a:ln>
              <a:noFill/>
            </a:ln>
            <a:effectLst/>
          </c:spPr>
          <c:invertIfNegative val="0"/>
          <c:cat>
            <c:strRef>
              <c:f>Sheet1!$A$2:$A$6</c:f>
              <c:strCache>
                <c:ptCount val="5"/>
                <c:pt idx="0">
                  <c:v>Hospitality</c:v>
                </c:pt>
                <c:pt idx="1">
                  <c:v>Mediterranean way 
of life and food</c:v>
                </c:pt>
                <c:pt idx="2">
                  <c:v>Common cultural 
heritage and history</c:v>
                </c:pt>
                <c:pt idx="3">
                  <c:v>Source of conflict</c:v>
                </c:pt>
                <c:pt idx="4">
                  <c:v>Resistance to change</c:v>
                </c:pt>
              </c:strCache>
            </c:strRef>
          </c:cat>
          <c:val>
            <c:numRef>
              <c:f>Sheet1!$E$2:$E$6</c:f>
              <c:numCache>
                <c:formatCode>0.0\%</c:formatCode>
                <c:ptCount val="5"/>
                <c:pt idx="0">
                  <c:v>1.2</c:v>
                </c:pt>
                <c:pt idx="1">
                  <c:v>2</c:v>
                </c:pt>
                <c:pt idx="2">
                  <c:v>3.7</c:v>
                </c:pt>
                <c:pt idx="3">
                  <c:v>4</c:v>
                </c:pt>
                <c:pt idx="4">
                  <c:v>3.9</c:v>
                </c:pt>
              </c:numCache>
            </c:numRef>
          </c:val>
          <c:extLst>
            <c:ext xmlns:c16="http://schemas.microsoft.com/office/drawing/2014/chart" uri="{C3380CC4-5D6E-409C-BE32-E72D297353CC}">
              <c16:uniqueId val="{00000004-CB1A-43B6-B341-CE676B8CB003}"/>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Germany</a:t>
            </a:r>
          </a:p>
        </c:rich>
      </c:tx>
      <c:layout>
        <c:manualLayout>
          <c:xMode val="edge"/>
          <c:yMode val="edge"/>
          <c:x val="0.46199812442753696"/>
          <c:y val="3.147830472407516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7537243668832119"/>
          <c:h val="0.84651438894239106"/>
        </c:manualLayout>
      </c:layout>
      <c:barChart>
        <c:barDir val="bar"/>
        <c:grouping val="clustered"/>
        <c:varyColors val="0"/>
        <c:ser>
          <c:idx val="0"/>
          <c:order val="0"/>
          <c:tx>
            <c:strRef>
              <c:f>Sheet1!$B$1</c:f>
              <c:strCache>
                <c:ptCount val="1"/>
                <c:pt idx="0">
                  <c:v>DE</c:v>
                </c:pt>
              </c:strCache>
            </c:strRef>
          </c:tx>
          <c:spPr>
            <a:solidFill>
              <a:srgbClr val="007681"/>
            </a:solidFill>
            <a:ln>
              <a:no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2-32E7-4E29-9C7A-7F56841F455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Business or work</c:v>
                </c:pt>
                <c:pt idx="1">
                  <c:v>They live in my neighbourhood</c:v>
                </c:pt>
                <c:pt idx="2">
                  <c:v>Tourism</c:v>
                </c:pt>
                <c:pt idx="3">
                  <c:v>Met in the street/public space</c:v>
                </c:pt>
                <c:pt idx="4">
                  <c:v>Family or friends</c:v>
                </c:pt>
                <c:pt idx="5">
                  <c:v>School</c:v>
                </c:pt>
                <c:pt idx="6">
                  <c:v>The internet/social media</c:v>
                </c:pt>
                <c:pt idx="7">
                  <c:v>Other</c:v>
                </c:pt>
                <c:pt idx="8">
                  <c:v>Sport or leisure</c:v>
                </c:pt>
                <c:pt idx="9">
                  <c:v>DK/REF</c:v>
                </c:pt>
              </c:strCache>
            </c:strRef>
          </c:cat>
          <c:val>
            <c:numRef>
              <c:f>Sheet1!$B$2:$B$11</c:f>
              <c:numCache>
                <c:formatCode>0.0\%</c:formatCode>
                <c:ptCount val="10"/>
                <c:pt idx="0">
                  <c:v>43</c:v>
                </c:pt>
                <c:pt idx="1">
                  <c:v>26</c:v>
                </c:pt>
                <c:pt idx="2">
                  <c:v>17</c:v>
                </c:pt>
                <c:pt idx="3">
                  <c:v>14.1</c:v>
                </c:pt>
                <c:pt idx="4">
                  <c:v>11.5</c:v>
                </c:pt>
                <c:pt idx="5">
                  <c:v>10</c:v>
                </c:pt>
                <c:pt idx="6">
                  <c:v>4</c:v>
                </c:pt>
                <c:pt idx="7">
                  <c:v>4</c:v>
                </c:pt>
                <c:pt idx="8">
                  <c:v>2.2999999999999998</c:v>
                </c:pt>
                <c:pt idx="9">
                  <c:v>0</c:v>
                </c:pt>
              </c:numCache>
            </c:numRef>
          </c:val>
          <c:extLst>
            <c:ext xmlns:c16="http://schemas.microsoft.com/office/drawing/2014/chart" uri="{C3380CC4-5D6E-409C-BE32-E72D297353CC}">
              <c16:uniqueId val="{00000001-32E7-4E29-9C7A-7F56841F455F}"/>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i="1" baseline="0" dirty="0">
                <a:effectLst/>
              </a:rPr>
              <a:t>Comparison with </a:t>
            </a:r>
            <a:endParaRPr lang="en-GB" sz="1900" dirty="0">
              <a:effectLst/>
            </a:endParaRPr>
          </a:p>
          <a:p>
            <a:pPr>
              <a:defRPr sz="1900" b="1"/>
            </a:pPr>
            <a:r>
              <a:rPr lang="en-GB" sz="1900" b="1" i="1" baseline="0" dirty="0">
                <a:effectLst/>
              </a:rPr>
              <a:t>European/SEM average</a:t>
            </a:r>
            <a:endParaRPr lang="en-GB" sz="1900" dirty="0">
              <a:effectLst/>
            </a:endParaRPr>
          </a:p>
        </c:rich>
      </c:tx>
      <c:layout>
        <c:manualLayout>
          <c:xMode val="edge"/>
          <c:yMode val="edge"/>
          <c:x val="0.42189519146995363"/>
          <c:y val="1.8942346199233196E-3"/>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0400448667753064"/>
          <c:y val="0.12632752345436754"/>
          <c:w val="0.55006081499198256"/>
          <c:h val="0.84089205677423762"/>
        </c:manualLayout>
      </c:layout>
      <c:barChart>
        <c:barDir val="bar"/>
        <c:grouping val="clustered"/>
        <c:varyColors val="0"/>
        <c:ser>
          <c:idx val="0"/>
          <c:order val="0"/>
          <c:tx>
            <c:strRef>
              <c:f>Sheet1!$B$1</c:f>
              <c:strCache>
                <c:ptCount val="1"/>
                <c:pt idx="0">
                  <c:v>Europe</c:v>
                </c:pt>
              </c:strCache>
            </c:strRef>
          </c:tx>
          <c:spPr>
            <a:solidFill>
              <a:srgbClr val="F57B29"/>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6F9C-46B3-9F5C-77F22AB9173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Business or work</c:v>
                </c:pt>
                <c:pt idx="1">
                  <c:v>They live in my neighbourhood</c:v>
                </c:pt>
                <c:pt idx="2">
                  <c:v>Tourism</c:v>
                </c:pt>
                <c:pt idx="3">
                  <c:v>Met in the street/public space</c:v>
                </c:pt>
                <c:pt idx="4">
                  <c:v>Friends and family </c:v>
                </c:pt>
                <c:pt idx="5">
                  <c:v>School</c:v>
                </c:pt>
                <c:pt idx="6">
                  <c:v>The internet/social media</c:v>
                </c:pt>
                <c:pt idx="7">
                  <c:v>Other</c:v>
                </c:pt>
                <c:pt idx="8">
                  <c:v>Sport or leisure </c:v>
                </c:pt>
                <c:pt idx="9">
                  <c:v>DK/REF</c:v>
                </c:pt>
              </c:strCache>
            </c:strRef>
          </c:cat>
          <c:val>
            <c:numRef>
              <c:f>Sheet1!$B$2:$B$11</c:f>
              <c:numCache>
                <c:formatCode>0.0\%</c:formatCode>
                <c:ptCount val="10"/>
                <c:pt idx="0">
                  <c:v>42.3</c:v>
                </c:pt>
                <c:pt idx="1">
                  <c:v>23.2</c:v>
                </c:pt>
                <c:pt idx="2">
                  <c:v>19</c:v>
                </c:pt>
                <c:pt idx="3">
                  <c:v>16.899999999999999</c:v>
                </c:pt>
                <c:pt idx="4" formatCode="0\%">
                  <c:v>9.9</c:v>
                </c:pt>
                <c:pt idx="5">
                  <c:v>9.8000000000000007</c:v>
                </c:pt>
                <c:pt idx="6">
                  <c:v>8.3000000000000007</c:v>
                </c:pt>
                <c:pt idx="7">
                  <c:v>4.3</c:v>
                </c:pt>
                <c:pt idx="8">
                  <c:v>1.8</c:v>
                </c:pt>
                <c:pt idx="9">
                  <c:v>0.2</c:v>
                </c:pt>
              </c:numCache>
            </c:numRef>
          </c:val>
          <c:extLst>
            <c:ext xmlns:c16="http://schemas.microsoft.com/office/drawing/2014/chart" uri="{C3380CC4-5D6E-409C-BE32-E72D297353CC}">
              <c16:uniqueId val="{00000001-6F9C-46B3-9F5C-77F22AB91731}"/>
            </c:ext>
          </c:extLst>
        </c:ser>
        <c:ser>
          <c:idx val="1"/>
          <c:order val="1"/>
          <c:tx>
            <c:strRef>
              <c:f>Sheet1!$C$1</c:f>
              <c:strCache>
                <c:ptCount val="1"/>
                <c:pt idx="0">
                  <c:v>SEM</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Business or work</c:v>
                </c:pt>
                <c:pt idx="1">
                  <c:v>They live in my neighbourhood</c:v>
                </c:pt>
                <c:pt idx="2">
                  <c:v>Tourism</c:v>
                </c:pt>
                <c:pt idx="3">
                  <c:v>Met in the street/public space</c:v>
                </c:pt>
                <c:pt idx="4">
                  <c:v>Friends and family </c:v>
                </c:pt>
                <c:pt idx="5">
                  <c:v>School</c:v>
                </c:pt>
                <c:pt idx="6">
                  <c:v>The internet/social media</c:v>
                </c:pt>
                <c:pt idx="7">
                  <c:v>Other</c:v>
                </c:pt>
                <c:pt idx="8">
                  <c:v>Sport or leisure </c:v>
                </c:pt>
                <c:pt idx="9">
                  <c:v>DK/REF</c:v>
                </c:pt>
              </c:strCache>
            </c:strRef>
          </c:cat>
          <c:val>
            <c:numRef>
              <c:f>Sheet1!$C$2:$C$11</c:f>
              <c:numCache>
                <c:formatCode>0.0\%</c:formatCode>
                <c:ptCount val="10"/>
                <c:pt idx="0">
                  <c:v>15.1</c:v>
                </c:pt>
                <c:pt idx="1">
                  <c:v>8.5</c:v>
                </c:pt>
                <c:pt idx="2">
                  <c:v>11.2</c:v>
                </c:pt>
                <c:pt idx="3">
                  <c:v>8.6</c:v>
                </c:pt>
                <c:pt idx="4" formatCode="0\%">
                  <c:v>10.3</c:v>
                </c:pt>
                <c:pt idx="5">
                  <c:v>2.4</c:v>
                </c:pt>
                <c:pt idx="6">
                  <c:v>58.7</c:v>
                </c:pt>
                <c:pt idx="7">
                  <c:v>0.9</c:v>
                </c:pt>
                <c:pt idx="8">
                  <c:v>0.1</c:v>
                </c:pt>
                <c:pt idx="9">
                  <c:v>9.69E-2</c:v>
                </c:pt>
              </c:numCache>
            </c:numRef>
          </c:val>
          <c:extLst>
            <c:ext xmlns:c16="http://schemas.microsoft.com/office/drawing/2014/chart" uri="{C3380CC4-5D6E-409C-BE32-E72D297353CC}">
              <c16:uniqueId val="{00000002-6F9C-46B3-9F5C-77F22AB91731}"/>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majorUnit val="10"/>
      </c:valAx>
      <c:spPr>
        <a:noFill/>
        <a:ln>
          <a:noFill/>
        </a:ln>
        <a:effectLst/>
      </c:spPr>
    </c:plotArea>
    <c:legend>
      <c:legendPos val="r"/>
      <c:layout>
        <c:manualLayout>
          <c:xMode val="edge"/>
          <c:yMode val="edge"/>
          <c:x val="0.65972750103789635"/>
          <c:y val="0.84981736107376971"/>
          <c:w val="0.3070821078359714"/>
          <c:h val="0.1140073777701337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GB" sz="2400" b="1" dirty="0"/>
              <a:t>Germany</a:t>
            </a:r>
          </a:p>
        </c:rich>
      </c:tx>
      <c:layout>
        <c:manualLayout>
          <c:xMode val="edge"/>
          <c:yMode val="edge"/>
          <c:x val="0.50358655713218814"/>
          <c:y val="6.5908503769123621E-3"/>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2657169876787993"/>
          <c:y val="0.30974549780777783"/>
          <c:w val="0.38250701186623515"/>
          <c:h val="0.55339251922828248"/>
        </c:manualLayout>
      </c:layout>
      <c:barChart>
        <c:barDir val="bar"/>
        <c:grouping val="clustered"/>
        <c:varyColors val="0"/>
        <c:ser>
          <c:idx val="0"/>
          <c:order val="0"/>
          <c:tx>
            <c:strRef>
              <c:f>Sheet1!$B$1</c:f>
              <c:strCache>
                <c:ptCount val="1"/>
                <c:pt idx="0">
                  <c:v>2012</c:v>
                </c:pt>
              </c:strCache>
            </c:strRef>
          </c:tx>
          <c:spPr>
            <a:solidFill>
              <a:srgbClr val="007681"/>
            </a:solidFill>
            <a:ln>
              <a:noFill/>
            </a:ln>
            <a:effectLst/>
          </c:spPr>
          <c:invertIfNegative val="0"/>
          <c:dPt>
            <c:idx val="1"/>
            <c:invertIfNegative val="0"/>
            <c:bubble3D val="0"/>
            <c:spPr>
              <a:solidFill>
                <a:srgbClr val="007681"/>
              </a:solidFill>
              <a:ln>
                <a:noFill/>
              </a:ln>
              <a:effectLst/>
            </c:spPr>
            <c:extLst>
              <c:ext xmlns:c16="http://schemas.microsoft.com/office/drawing/2014/chart" uri="{C3380CC4-5D6E-409C-BE32-E72D297353CC}">
                <c16:uniqueId val="{00000001-AA90-48CD-B2C6-270E7D778ACC}"/>
              </c:ext>
            </c:extLst>
          </c:dPt>
          <c:dPt>
            <c:idx val="2"/>
            <c:invertIfNegative val="0"/>
            <c:bubble3D val="0"/>
            <c:spPr>
              <a:solidFill>
                <a:srgbClr val="007681"/>
              </a:solidFill>
              <a:ln>
                <a:noFill/>
              </a:ln>
              <a:effectLst/>
            </c:spPr>
            <c:extLst>
              <c:ext xmlns:c16="http://schemas.microsoft.com/office/drawing/2014/chart" uri="{C3380CC4-5D6E-409C-BE32-E72D297353CC}">
                <c16:uniqueId val="{00000003-AA90-48CD-B2C6-270E7D778ACC}"/>
              </c:ext>
            </c:extLst>
          </c:dPt>
          <c:dPt>
            <c:idx val="3"/>
            <c:invertIfNegative val="0"/>
            <c:bubble3D val="0"/>
            <c:spPr>
              <a:solidFill>
                <a:srgbClr val="007681"/>
              </a:solidFill>
              <a:ln>
                <a:noFill/>
              </a:ln>
              <a:effectLst/>
            </c:spPr>
            <c:extLst>
              <c:ext xmlns:c16="http://schemas.microsoft.com/office/drawing/2014/chart" uri="{C3380CC4-5D6E-409C-BE32-E72D297353CC}">
                <c16:uniqueId val="{00000005-AA90-48CD-B2C6-270E7D778ACC}"/>
              </c:ext>
            </c:extLst>
          </c:dPt>
          <c:dPt>
            <c:idx val="4"/>
            <c:invertIfNegative val="0"/>
            <c:bubble3D val="0"/>
            <c:spPr>
              <a:solidFill>
                <a:srgbClr val="007681"/>
              </a:solidFill>
              <a:ln>
                <a:noFill/>
              </a:ln>
              <a:effectLst/>
            </c:spPr>
            <c:extLst>
              <c:ext xmlns:c16="http://schemas.microsoft.com/office/drawing/2014/chart" uri="{C3380CC4-5D6E-409C-BE32-E72D297353CC}">
                <c16:uniqueId val="{00000007-AA90-48CD-B2C6-270E7D778ACC}"/>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AA90-48CD-B2C6-270E7D778ACC}"/>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AA90-48CD-B2C6-270E7D778AC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2020</c:v>
                </c:pt>
                <c:pt idx="1">
                  <c:v>2012</c:v>
                </c:pt>
                <c:pt idx="2">
                  <c:v>2009</c:v>
                </c:pt>
              </c:numCache>
            </c:numRef>
          </c:cat>
          <c:val>
            <c:numRef>
              <c:f>Sheet1!$B$2:$B$4</c:f>
              <c:numCache>
                <c:formatCode>0.0\%</c:formatCode>
                <c:ptCount val="3"/>
                <c:pt idx="0">
                  <c:v>63</c:v>
                </c:pt>
                <c:pt idx="1">
                  <c:v>41</c:v>
                </c:pt>
                <c:pt idx="2" formatCode="General">
                  <c:v>44</c:v>
                </c:pt>
              </c:numCache>
            </c:numRef>
          </c:val>
          <c:extLst>
            <c:ext xmlns:c16="http://schemas.microsoft.com/office/drawing/2014/chart" uri="{C3380CC4-5D6E-409C-BE32-E72D297353CC}">
              <c16:uniqueId val="{00000009-AA90-48CD-B2C6-270E7D778ACC}"/>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8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104496678719815"/>
          <c:y val="0.12034946978677796"/>
          <c:w val="0.46758269073357478"/>
          <c:h val="0.84089205677423762"/>
        </c:manualLayout>
      </c:layout>
      <c:barChart>
        <c:barDir val="bar"/>
        <c:grouping val="clustered"/>
        <c:varyColors val="0"/>
        <c:ser>
          <c:idx val="0"/>
          <c:order val="0"/>
          <c:tx>
            <c:strRef>
              <c:f>Sheet1!$B$1</c:f>
              <c:strCache>
                <c:ptCount val="1"/>
                <c:pt idx="0">
                  <c:v>2020</c:v>
                </c:pt>
              </c:strCache>
            </c:strRef>
          </c:tx>
          <c:spPr>
            <a:solidFill>
              <a:srgbClr val="F57B2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Business or work</c:v>
                </c:pt>
                <c:pt idx="1">
                  <c:v>They live in my neighbourhood</c:v>
                </c:pt>
                <c:pt idx="2">
                  <c:v>Tourism</c:v>
                </c:pt>
                <c:pt idx="3">
                  <c:v>Met in the street/public space</c:v>
                </c:pt>
                <c:pt idx="4">
                  <c:v>The internet/social media</c:v>
                </c:pt>
                <c:pt idx="5">
                  <c:v>Other</c:v>
                </c:pt>
              </c:strCache>
            </c:strRef>
          </c:cat>
          <c:val>
            <c:numRef>
              <c:f>Sheet1!$B$2:$B$7</c:f>
              <c:numCache>
                <c:formatCode>0</c:formatCode>
                <c:ptCount val="6"/>
                <c:pt idx="0">
                  <c:v>43</c:v>
                </c:pt>
                <c:pt idx="1">
                  <c:v>26</c:v>
                </c:pt>
                <c:pt idx="2">
                  <c:v>17</c:v>
                </c:pt>
                <c:pt idx="3">
                  <c:v>14</c:v>
                </c:pt>
                <c:pt idx="4">
                  <c:v>4</c:v>
                </c:pt>
                <c:pt idx="5">
                  <c:v>4</c:v>
                </c:pt>
              </c:numCache>
            </c:numRef>
          </c:val>
          <c:extLst>
            <c:ext xmlns:c16="http://schemas.microsoft.com/office/drawing/2014/chart" uri="{C3380CC4-5D6E-409C-BE32-E72D297353CC}">
              <c16:uniqueId val="{00000002-D4EE-4AEA-BA9D-F7CC9CDEC3C1}"/>
            </c:ext>
          </c:extLst>
        </c:ser>
        <c:ser>
          <c:idx val="1"/>
          <c:order val="1"/>
          <c:tx>
            <c:strRef>
              <c:f>Sheet1!$C$1</c:f>
              <c:strCache>
                <c:ptCount val="1"/>
                <c:pt idx="0">
                  <c:v>2012</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Business or work</c:v>
                </c:pt>
                <c:pt idx="1">
                  <c:v>They live in my neighbourhood</c:v>
                </c:pt>
                <c:pt idx="2">
                  <c:v>Tourism</c:v>
                </c:pt>
                <c:pt idx="3">
                  <c:v>Met in the street/public space</c:v>
                </c:pt>
                <c:pt idx="4">
                  <c:v>The internet/social media</c:v>
                </c:pt>
                <c:pt idx="5">
                  <c:v>Other</c:v>
                </c:pt>
              </c:strCache>
            </c:strRef>
          </c:cat>
          <c:val>
            <c:numRef>
              <c:f>Sheet1!$C$2:$C$7</c:f>
              <c:numCache>
                <c:formatCode>0</c:formatCode>
                <c:ptCount val="6"/>
                <c:pt idx="0">
                  <c:v>35</c:v>
                </c:pt>
                <c:pt idx="1">
                  <c:v>8</c:v>
                </c:pt>
                <c:pt idx="2">
                  <c:v>48</c:v>
                </c:pt>
                <c:pt idx="3">
                  <c:v>8</c:v>
                </c:pt>
                <c:pt idx="4">
                  <c:v>7</c:v>
                </c:pt>
                <c:pt idx="5">
                  <c:v>9</c:v>
                </c:pt>
              </c:numCache>
            </c:numRef>
          </c:val>
          <c:extLst>
            <c:ext xmlns:c16="http://schemas.microsoft.com/office/drawing/2014/chart" uri="{C3380CC4-5D6E-409C-BE32-E72D297353CC}">
              <c16:uniqueId val="{00000004-D4EE-4AEA-BA9D-F7CC9CDEC3C1}"/>
            </c:ext>
          </c:extLst>
        </c:ser>
        <c:ser>
          <c:idx val="2"/>
          <c:order val="2"/>
          <c:tx>
            <c:strRef>
              <c:f>Sheet1!$D$1</c:f>
              <c:strCache>
                <c:ptCount val="1"/>
                <c:pt idx="0">
                  <c:v>2009</c:v>
                </c:pt>
              </c:strCache>
            </c:strRef>
          </c:tx>
          <c:spPr>
            <a:solidFill>
              <a:srgbClr val="00768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Business or work</c:v>
                </c:pt>
                <c:pt idx="1">
                  <c:v>They live in my neighbourhood</c:v>
                </c:pt>
                <c:pt idx="2">
                  <c:v>Tourism</c:v>
                </c:pt>
                <c:pt idx="3">
                  <c:v>Met in the street/public space</c:v>
                </c:pt>
                <c:pt idx="4">
                  <c:v>The internet/social media</c:v>
                </c:pt>
                <c:pt idx="5">
                  <c:v>Other</c:v>
                </c:pt>
              </c:strCache>
            </c:strRef>
          </c:cat>
          <c:val>
            <c:numRef>
              <c:f>Sheet1!$D$2:$D$7</c:f>
              <c:numCache>
                <c:formatCode>0</c:formatCode>
                <c:ptCount val="6"/>
                <c:pt idx="0">
                  <c:v>41</c:v>
                </c:pt>
                <c:pt idx="1">
                  <c:v>32</c:v>
                </c:pt>
                <c:pt idx="2">
                  <c:v>17</c:v>
                </c:pt>
                <c:pt idx="3">
                  <c:v>24</c:v>
                </c:pt>
                <c:pt idx="4">
                  <c:v>3</c:v>
                </c:pt>
                <c:pt idx="5">
                  <c:v>29</c:v>
                </c:pt>
              </c:numCache>
            </c:numRef>
          </c:val>
          <c:extLst>
            <c:ext xmlns:c16="http://schemas.microsoft.com/office/drawing/2014/chart" uri="{C3380CC4-5D6E-409C-BE32-E72D297353CC}">
              <c16:uniqueId val="{00000005-D4EE-4AEA-BA9D-F7CC9CDEC3C1}"/>
            </c:ext>
          </c:extLst>
        </c:ser>
        <c:dLbls>
          <c:dLblPos val="outEnd"/>
          <c:showLegendKey val="0"/>
          <c:showVal val="1"/>
          <c:showCatName val="0"/>
          <c:showSerName val="0"/>
          <c:showPercent val="0"/>
          <c:showBubbleSize val="0"/>
        </c:dLbls>
        <c:gapWidth val="182"/>
        <c:overlap val="-51"/>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1"/>
        <c:axPos val="t"/>
        <c:numFmt formatCode="0" sourceLinked="1"/>
        <c:majorTickMark val="out"/>
        <c:minorTickMark val="none"/>
        <c:tickLblPos val="nextTo"/>
        <c:crossAx val="548482464"/>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Germany</a:t>
            </a:r>
          </a:p>
        </c:rich>
      </c:tx>
      <c:layout>
        <c:manualLayout>
          <c:xMode val="edge"/>
          <c:yMode val="edge"/>
          <c:x val="0.6495632810881723"/>
          <c:y val="1.713460823380121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9715320979880262"/>
          <c:y val="0.13549577307242469"/>
          <c:w val="0.45661053740050295"/>
          <c:h val="0.7924502927876973"/>
        </c:manualLayout>
      </c:layout>
      <c:barChart>
        <c:barDir val="bar"/>
        <c:grouping val="clustered"/>
        <c:varyColors val="0"/>
        <c:ser>
          <c:idx val="0"/>
          <c:order val="0"/>
          <c:tx>
            <c:strRef>
              <c:f>Sheet1!$B$1</c:f>
              <c:strCache>
                <c:ptCount val="1"/>
                <c:pt idx="0">
                  <c:v>DE</c:v>
                </c:pt>
              </c:strCache>
            </c:strRef>
          </c:tx>
          <c:spPr>
            <a:solidFill>
              <a:srgbClr val="007681"/>
            </a:solidFill>
            <a:ln>
              <a:noFill/>
            </a:ln>
            <a:effectLst/>
          </c:spPr>
          <c:invertIfNegative val="0"/>
          <c:dPt>
            <c:idx val="1"/>
            <c:invertIfNegative val="0"/>
            <c:bubble3D val="0"/>
            <c:spPr>
              <a:solidFill>
                <a:srgbClr val="71B2C9"/>
              </a:solidFill>
              <a:ln>
                <a:noFill/>
              </a:ln>
              <a:effectLst/>
            </c:spPr>
            <c:extLst>
              <c:ext xmlns:c16="http://schemas.microsoft.com/office/drawing/2014/chart" uri="{C3380CC4-5D6E-409C-BE32-E72D297353CC}">
                <c16:uniqueId val="{00000003-1184-493A-8AFA-F1103F9CFE86}"/>
              </c:ext>
            </c:extLst>
          </c:dPt>
          <c:dPt>
            <c:idx val="2"/>
            <c:invertIfNegative val="0"/>
            <c:bubble3D val="0"/>
            <c:spPr>
              <a:solidFill>
                <a:srgbClr val="F57B29"/>
              </a:solidFill>
              <a:ln>
                <a:noFill/>
              </a:ln>
              <a:effectLst/>
            </c:spPr>
            <c:extLst>
              <c:ext xmlns:c16="http://schemas.microsoft.com/office/drawing/2014/chart" uri="{C3380CC4-5D6E-409C-BE32-E72D297353CC}">
                <c16:uniqueId val="{00000004-1184-493A-8AFA-F1103F9CFE86}"/>
              </c:ext>
            </c:extLst>
          </c:dPt>
          <c:dPt>
            <c:idx val="3"/>
            <c:invertIfNegative val="0"/>
            <c:bubble3D val="0"/>
            <c:spPr>
              <a:solidFill>
                <a:srgbClr val="F1BE48"/>
              </a:solidFill>
              <a:ln>
                <a:noFill/>
              </a:ln>
              <a:effectLst/>
            </c:spPr>
            <c:extLst>
              <c:ext xmlns:c16="http://schemas.microsoft.com/office/drawing/2014/chart" uri="{C3380CC4-5D6E-409C-BE32-E72D297353CC}">
                <c16:uniqueId val="{00000005-1184-493A-8AFA-F1103F9CFE86}"/>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0-1184-493A-8AFA-F1103F9CFE86}"/>
              </c:ext>
            </c:extLst>
          </c:dPt>
          <c:dPt>
            <c:idx val="5"/>
            <c:invertIfNegative val="0"/>
            <c:bubble3D val="0"/>
            <c:spPr>
              <a:solidFill>
                <a:schemeClr val="bg1">
                  <a:lumMod val="85000"/>
                </a:schemeClr>
              </a:solidFill>
              <a:ln>
                <a:noFill/>
              </a:ln>
              <a:effectLst/>
            </c:spPr>
            <c:extLst>
              <c:ext xmlns:c16="http://schemas.microsoft.com/office/drawing/2014/chart" uri="{C3380CC4-5D6E-409C-BE32-E72D297353CC}">
                <c16:uniqueId val="{00000000-6FB8-4B84-8DFB-7B92B2FB791D}"/>
              </c:ext>
            </c:extLst>
          </c:dPt>
          <c:dLbls>
            <c:dLbl>
              <c:idx val="5"/>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6FB8-4B84-8DFB-7B92B2FB791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Yes, mainly in a positive way</c:v>
                </c:pt>
                <c:pt idx="1">
                  <c:v>Yes, both positive and negative</c:v>
                </c:pt>
                <c:pt idx="2">
                  <c:v>Yes, mainly in a negative way</c:v>
                </c:pt>
                <c:pt idx="3">
                  <c:v>My views remained unchanged</c:v>
                </c:pt>
                <c:pt idx="4">
                  <c:v>DK/REF</c:v>
                </c:pt>
              </c:strCache>
            </c:strRef>
          </c:cat>
          <c:val>
            <c:numRef>
              <c:f>Sheet1!$B$2:$B$6</c:f>
              <c:numCache>
                <c:formatCode>0.0\%</c:formatCode>
                <c:ptCount val="5"/>
                <c:pt idx="0">
                  <c:v>25</c:v>
                </c:pt>
                <c:pt idx="1">
                  <c:v>16</c:v>
                </c:pt>
                <c:pt idx="2">
                  <c:v>2</c:v>
                </c:pt>
                <c:pt idx="3">
                  <c:v>56</c:v>
                </c:pt>
                <c:pt idx="4">
                  <c:v>0.3</c:v>
                </c:pt>
              </c:numCache>
            </c:numRef>
          </c:val>
          <c:extLst>
            <c:ext xmlns:c16="http://schemas.microsoft.com/office/drawing/2014/chart" uri="{C3380CC4-5D6E-409C-BE32-E72D297353CC}">
              <c16:uniqueId val="{00000002-1184-493A-8AFA-F1103F9CFE86}"/>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80"/>
          <c:min val="0"/>
        </c:scaling>
        <c:delete val="0"/>
        <c:axPos val="t"/>
        <c:numFmt formatCode="0.0\%" sourceLinked="1"/>
        <c:majorTickMark val="out"/>
        <c:minorTickMark val="none"/>
        <c:tickLblPos val="high"/>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min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SEM average</a:t>
            </a:r>
          </a:p>
        </c:rich>
      </c:tx>
      <c:layout>
        <c:manualLayout>
          <c:xMode val="edge"/>
          <c:yMode val="edge"/>
          <c:x val="0.60178557962803847"/>
          <c:y val="5.2598648249118198E-4"/>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7537243668832119"/>
          <c:h val="0.83673999853632619"/>
        </c:manualLayout>
      </c:layout>
      <c:barChart>
        <c:barDir val="bar"/>
        <c:grouping val="clustered"/>
        <c:varyColors val="0"/>
        <c:ser>
          <c:idx val="0"/>
          <c:order val="0"/>
          <c:tx>
            <c:strRef>
              <c:f>Sheet1!$C$1</c:f>
              <c:strCache>
                <c:ptCount val="1"/>
                <c:pt idx="0">
                  <c:v>SEM</c:v>
                </c:pt>
              </c:strCache>
            </c:strRef>
          </c:tx>
          <c:spPr>
            <a:solidFill>
              <a:srgbClr val="007681"/>
            </a:solidFill>
            <a:ln>
              <a:noFill/>
            </a:ln>
            <a:effectLst/>
          </c:spPr>
          <c:invertIfNegative val="0"/>
          <c:dPt>
            <c:idx val="1"/>
            <c:invertIfNegative val="0"/>
            <c:bubble3D val="0"/>
            <c:spPr>
              <a:solidFill>
                <a:srgbClr val="71B2C9"/>
              </a:solidFill>
              <a:ln>
                <a:noFill/>
              </a:ln>
              <a:effectLst/>
            </c:spPr>
            <c:extLst>
              <c:ext xmlns:c16="http://schemas.microsoft.com/office/drawing/2014/chart" uri="{C3380CC4-5D6E-409C-BE32-E72D297353CC}">
                <c16:uniqueId val="{00000001-CB93-4EF9-8FCD-C84AF6215CC3}"/>
              </c:ext>
            </c:extLst>
          </c:dPt>
          <c:dPt>
            <c:idx val="2"/>
            <c:invertIfNegative val="0"/>
            <c:bubble3D val="0"/>
            <c:spPr>
              <a:solidFill>
                <a:srgbClr val="F57B29"/>
              </a:solidFill>
              <a:ln>
                <a:noFill/>
              </a:ln>
              <a:effectLst/>
            </c:spPr>
            <c:extLst>
              <c:ext xmlns:c16="http://schemas.microsoft.com/office/drawing/2014/chart" uri="{C3380CC4-5D6E-409C-BE32-E72D297353CC}">
                <c16:uniqueId val="{00000003-CB93-4EF9-8FCD-C84AF6215CC3}"/>
              </c:ext>
            </c:extLst>
          </c:dPt>
          <c:dPt>
            <c:idx val="3"/>
            <c:invertIfNegative val="0"/>
            <c:bubble3D val="0"/>
            <c:spPr>
              <a:solidFill>
                <a:srgbClr val="F1BE48"/>
              </a:solidFill>
              <a:ln>
                <a:noFill/>
              </a:ln>
              <a:effectLst/>
            </c:spPr>
            <c:extLst>
              <c:ext xmlns:c16="http://schemas.microsoft.com/office/drawing/2014/chart" uri="{C3380CC4-5D6E-409C-BE32-E72D297353CC}">
                <c16:uniqueId val="{00000005-CB93-4EF9-8FCD-C84AF6215CC3}"/>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7-CB93-4EF9-8FCD-C84AF6215CC3}"/>
              </c:ext>
            </c:extLst>
          </c:dPt>
          <c:dPt>
            <c:idx val="5"/>
            <c:invertIfNegative val="0"/>
            <c:bubble3D val="0"/>
            <c:spPr>
              <a:solidFill>
                <a:schemeClr val="bg1">
                  <a:lumMod val="85000"/>
                </a:schemeClr>
              </a:solidFill>
              <a:ln>
                <a:noFill/>
              </a:ln>
              <a:effectLst/>
            </c:spPr>
            <c:extLst>
              <c:ext xmlns:c16="http://schemas.microsoft.com/office/drawing/2014/chart" uri="{C3380CC4-5D6E-409C-BE32-E72D297353CC}">
                <c16:uniqueId val="{00000009-CB93-4EF9-8FCD-C84AF6215CC3}"/>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CB93-4EF9-8FCD-C84AF6215CC3}"/>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CB93-4EF9-8FCD-C84AF6215CC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Yes, mainly in a positive way</c:v>
                </c:pt>
                <c:pt idx="1">
                  <c:v>Yes, mainly in a negative way</c:v>
                </c:pt>
                <c:pt idx="2">
                  <c:v>Yes, both positive and negative</c:v>
                </c:pt>
                <c:pt idx="3">
                  <c:v>My views remained unchanged</c:v>
                </c:pt>
                <c:pt idx="4">
                  <c:v>DK/REF</c:v>
                </c:pt>
              </c:strCache>
            </c:strRef>
          </c:cat>
          <c:val>
            <c:numRef>
              <c:f>Sheet1!$C$2:$C$6</c:f>
              <c:numCache>
                <c:formatCode>0\%</c:formatCode>
                <c:ptCount val="5"/>
                <c:pt idx="0">
                  <c:v>40.799999999999997</c:v>
                </c:pt>
                <c:pt idx="1">
                  <c:v>12.3</c:v>
                </c:pt>
                <c:pt idx="2">
                  <c:v>8.9</c:v>
                </c:pt>
                <c:pt idx="3">
                  <c:v>37.1</c:v>
                </c:pt>
                <c:pt idx="4">
                  <c:v>1</c:v>
                </c:pt>
              </c:numCache>
            </c:numRef>
          </c:val>
          <c:extLst>
            <c:ext xmlns:c16="http://schemas.microsoft.com/office/drawing/2014/chart" uri="{C3380CC4-5D6E-409C-BE32-E72D297353CC}">
              <c16:uniqueId val="{0000000B-CB93-4EF9-8FCD-C84AF6215CC3}"/>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1"/>
        <c:axPos val="t"/>
        <c:numFmt formatCode="0\%" sourceLinked="1"/>
        <c:majorTickMark val="out"/>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European average</a:t>
            </a:r>
          </a:p>
        </c:rich>
      </c:tx>
      <c:layout>
        <c:manualLayout>
          <c:xMode val="edge"/>
          <c:yMode val="edge"/>
          <c:x val="0.58591242248428577"/>
          <c:y val="5.2598648249118165E-4"/>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8344086308211953"/>
          <c:y val="0.12054489391889062"/>
          <c:w val="0.47537243668832119"/>
          <c:h val="0.83673999853632619"/>
        </c:manualLayout>
      </c:layout>
      <c:barChart>
        <c:barDir val="bar"/>
        <c:grouping val="clustered"/>
        <c:varyColors val="0"/>
        <c:ser>
          <c:idx val="0"/>
          <c:order val="0"/>
          <c:tx>
            <c:strRef>
              <c:f>Sheet1!$B$1</c:f>
              <c:strCache>
                <c:ptCount val="1"/>
                <c:pt idx="0">
                  <c:v>Europe</c:v>
                </c:pt>
              </c:strCache>
            </c:strRef>
          </c:tx>
          <c:spPr>
            <a:solidFill>
              <a:srgbClr val="007681"/>
            </a:solidFill>
            <a:ln>
              <a:noFill/>
            </a:ln>
            <a:effectLst/>
          </c:spPr>
          <c:invertIfNegative val="0"/>
          <c:dPt>
            <c:idx val="1"/>
            <c:invertIfNegative val="0"/>
            <c:bubble3D val="0"/>
            <c:spPr>
              <a:solidFill>
                <a:srgbClr val="71B2C9"/>
              </a:solidFill>
              <a:ln>
                <a:noFill/>
              </a:ln>
              <a:effectLst/>
            </c:spPr>
            <c:extLst>
              <c:ext xmlns:c16="http://schemas.microsoft.com/office/drawing/2014/chart" uri="{C3380CC4-5D6E-409C-BE32-E72D297353CC}">
                <c16:uniqueId val="{00000001-42B0-4DBB-9F9C-BAEE46DF6993}"/>
              </c:ext>
            </c:extLst>
          </c:dPt>
          <c:dPt>
            <c:idx val="2"/>
            <c:invertIfNegative val="0"/>
            <c:bubble3D val="0"/>
            <c:spPr>
              <a:solidFill>
                <a:srgbClr val="F57B29"/>
              </a:solidFill>
              <a:ln>
                <a:noFill/>
              </a:ln>
              <a:effectLst/>
            </c:spPr>
            <c:extLst>
              <c:ext xmlns:c16="http://schemas.microsoft.com/office/drawing/2014/chart" uri="{C3380CC4-5D6E-409C-BE32-E72D297353CC}">
                <c16:uniqueId val="{00000003-42B0-4DBB-9F9C-BAEE46DF6993}"/>
              </c:ext>
            </c:extLst>
          </c:dPt>
          <c:dPt>
            <c:idx val="3"/>
            <c:invertIfNegative val="0"/>
            <c:bubble3D val="0"/>
            <c:spPr>
              <a:solidFill>
                <a:srgbClr val="F1BE48"/>
              </a:solidFill>
              <a:ln>
                <a:noFill/>
              </a:ln>
              <a:effectLst/>
            </c:spPr>
            <c:extLst>
              <c:ext xmlns:c16="http://schemas.microsoft.com/office/drawing/2014/chart" uri="{C3380CC4-5D6E-409C-BE32-E72D297353CC}">
                <c16:uniqueId val="{00000005-42B0-4DBB-9F9C-BAEE46DF6993}"/>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7-42B0-4DBB-9F9C-BAEE46DF6993}"/>
              </c:ext>
            </c:extLst>
          </c:dPt>
          <c:dPt>
            <c:idx val="5"/>
            <c:invertIfNegative val="0"/>
            <c:bubble3D val="0"/>
            <c:spPr>
              <a:solidFill>
                <a:schemeClr val="bg1">
                  <a:lumMod val="85000"/>
                </a:schemeClr>
              </a:solidFill>
              <a:ln>
                <a:noFill/>
              </a:ln>
              <a:effectLst/>
            </c:spPr>
            <c:extLst>
              <c:ext xmlns:c16="http://schemas.microsoft.com/office/drawing/2014/chart" uri="{C3380CC4-5D6E-409C-BE32-E72D297353CC}">
                <c16:uniqueId val="{00000009-42B0-4DBB-9F9C-BAEE46DF6993}"/>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42B0-4DBB-9F9C-BAEE46DF6993}"/>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42B0-4DBB-9F9C-BAEE46DF699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0\%</c:formatCode>
                <c:ptCount val="5"/>
                <c:pt idx="0">
                  <c:v>26.9</c:v>
                </c:pt>
                <c:pt idx="1">
                  <c:v>15.7</c:v>
                </c:pt>
                <c:pt idx="2">
                  <c:v>2.2000000000000002</c:v>
                </c:pt>
                <c:pt idx="3">
                  <c:v>54.8</c:v>
                </c:pt>
                <c:pt idx="4">
                  <c:v>0.4</c:v>
                </c:pt>
              </c:numCache>
            </c:numRef>
          </c:val>
          <c:extLst>
            <c:ext xmlns:c16="http://schemas.microsoft.com/office/drawing/2014/chart" uri="{C3380CC4-5D6E-409C-BE32-E72D297353CC}">
              <c16:uniqueId val="{0000000B-42B0-4DBB-9F9C-BAEE46DF6993}"/>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Germany</a:t>
            </a:r>
          </a:p>
        </c:rich>
      </c:tx>
      <c:layout>
        <c:manualLayout>
          <c:xMode val="edge"/>
          <c:yMode val="edge"/>
          <c:x val="0.45010805606744569"/>
          <c:y val="2.654762637338319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7731009828811105"/>
          <c:y val="9.6743403422084887E-2"/>
          <c:w val="0.48606645583635799"/>
          <c:h val="0.81208660678286637"/>
        </c:manualLayout>
      </c:layout>
      <c:barChart>
        <c:barDir val="bar"/>
        <c:grouping val="clustered"/>
        <c:varyColors val="0"/>
        <c:ser>
          <c:idx val="0"/>
          <c:order val="0"/>
          <c:spPr>
            <a:solidFill>
              <a:srgbClr val="007681"/>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F275-462C-A7D2-22B74A9CFEF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Not speaking the 
same language</c:v>
                </c:pt>
                <c:pt idx="1">
                  <c:v>Social and cultural 
constraints</c:v>
                </c:pt>
                <c:pt idx="2">
                  <c:v>Cultural tensions or 
conflicts throughout history</c:v>
                </c:pt>
                <c:pt idx="3">
                  <c:v>Economic barriers</c:v>
                </c:pt>
                <c:pt idx="4">
                  <c:v>Religion</c:v>
                </c:pt>
                <c:pt idx="5">
                  <c:v>Visa and travel difficulties</c:v>
                </c:pt>
              </c:strCache>
            </c:strRef>
          </c:cat>
          <c:val>
            <c:numRef>
              <c:f>Sheet1!$B$2:$B$7</c:f>
              <c:numCache>
                <c:formatCode>0.0\%</c:formatCode>
                <c:ptCount val="6"/>
                <c:pt idx="0">
                  <c:v>87</c:v>
                </c:pt>
                <c:pt idx="1">
                  <c:v>75</c:v>
                </c:pt>
                <c:pt idx="2">
                  <c:v>72.599999999999994</c:v>
                </c:pt>
                <c:pt idx="3">
                  <c:v>65</c:v>
                </c:pt>
                <c:pt idx="4">
                  <c:v>63.5</c:v>
                </c:pt>
                <c:pt idx="5">
                  <c:v>62</c:v>
                </c:pt>
              </c:numCache>
            </c:numRef>
          </c:val>
          <c:extLst>
            <c:ext xmlns:c16="http://schemas.microsoft.com/office/drawing/2014/chart" uri="{C3380CC4-5D6E-409C-BE32-E72D297353CC}">
              <c16:uniqueId val="{00000001-F275-462C-A7D2-22B74A9CFEFE}"/>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GB" sz="1900" b="1" i="1" baseline="0" dirty="0">
                <a:effectLst/>
              </a:rPr>
              <a:t>Comparison with </a:t>
            </a:r>
            <a:endParaRPr lang="en-GB" sz="1900" dirty="0">
              <a:effectLst/>
            </a:endParaRPr>
          </a:p>
          <a:p>
            <a:pPr>
              <a:defRPr sz="1440" b="1"/>
            </a:pPr>
            <a:r>
              <a:rPr lang="en-GB" sz="1900" b="1" i="1" baseline="0" dirty="0">
                <a:effectLst/>
              </a:rPr>
              <a:t>European/SEM average</a:t>
            </a:r>
            <a:endParaRPr lang="en-GB" sz="1900" dirty="0">
              <a:effectLst/>
            </a:endParaRPr>
          </a:p>
        </c:rich>
      </c:tx>
      <c:layout>
        <c:manualLayout>
          <c:xMode val="edge"/>
          <c:yMode val="edge"/>
          <c:x val="0.44127636611805043"/>
          <c:y val="1.8942346199233183E-3"/>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503067074944232"/>
          <c:y val="0.12632752345436754"/>
          <c:w val="0.50553250493534918"/>
          <c:h val="0.82610002172216168"/>
        </c:manualLayout>
      </c:layout>
      <c:barChart>
        <c:barDir val="bar"/>
        <c:grouping val="clustered"/>
        <c:varyColors val="0"/>
        <c:ser>
          <c:idx val="0"/>
          <c:order val="0"/>
          <c:tx>
            <c:strRef>
              <c:f>Sheet1!$B$1</c:f>
              <c:strCache>
                <c:ptCount val="1"/>
                <c:pt idx="0">
                  <c:v>Europe</c:v>
                </c:pt>
              </c:strCache>
            </c:strRef>
          </c:tx>
          <c:spPr>
            <a:solidFill>
              <a:srgbClr val="F57B29"/>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0A03-4533-87BA-8C5B7E0E1EDB}"/>
                </c:ext>
              </c:extLst>
            </c:dLbl>
            <c:dLbl>
              <c:idx val="7"/>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0A03-4533-87BA-8C5B7E0E1ED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Not speaking the 
same language</c:v>
                </c:pt>
                <c:pt idx="1">
                  <c:v>Cultural tensions or conflicts throughout history</c:v>
                </c:pt>
                <c:pt idx="2">
                  <c:v>Social and cultural constraints</c:v>
                </c:pt>
                <c:pt idx="3">
                  <c:v>Visa and travel difficulties</c:v>
                </c:pt>
                <c:pt idx="4">
                  <c:v>Economic barriers</c:v>
                </c:pt>
                <c:pt idx="5">
                  <c:v>Religion</c:v>
                </c:pt>
              </c:strCache>
            </c:strRef>
          </c:cat>
          <c:val>
            <c:numRef>
              <c:f>Sheet1!$B$2:$B$7</c:f>
              <c:numCache>
                <c:formatCode>0.0\%</c:formatCode>
                <c:ptCount val="6"/>
                <c:pt idx="0">
                  <c:v>81</c:v>
                </c:pt>
                <c:pt idx="1">
                  <c:v>61.5</c:v>
                </c:pt>
                <c:pt idx="2">
                  <c:v>65.099999999999994</c:v>
                </c:pt>
                <c:pt idx="3">
                  <c:v>57.4</c:v>
                </c:pt>
                <c:pt idx="4">
                  <c:v>56.6</c:v>
                </c:pt>
                <c:pt idx="5">
                  <c:v>53.1</c:v>
                </c:pt>
              </c:numCache>
            </c:numRef>
          </c:val>
          <c:extLst>
            <c:ext xmlns:c16="http://schemas.microsoft.com/office/drawing/2014/chart" uri="{C3380CC4-5D6E-409C-BE32-E72D297353CC}">
              <c16:uniqueId val="{00000002-0A03-4533-87BA-8C5B7E0E1EDB}"/>
            </c:ext>
          </c:extLst>
        </c:ser>
        <c:ser>
          <c:idx val="1"/>
          <c:order val="1"/>
          <c:tx>
            <c:strRef>
              <c:f>Sheet1!$C$1</c:f>
              <c:strCache>
                <c:ptCount val="1"/>
                <c:pt idx="0">
                  <c:v>SEM</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Not speaking the 
same language</c:v>
                </c:pt>
                <c:pt idx="1">
                  <c:v>Cultural tensions or conflicts throughout history</c:v>
                </c:pt>
                <c:pt idx="2">
                  <c:v>Social and cultural constraints</c:v>
                </c:pt>
                <c:pt idx="3">
                  <c:v>Visa and travel difficulties</c:v>
                </c:pt>
                <c:pt idx="4">
                  <c:v>Economic barriers</c:v>
                </c:pt>
                <c:pt idx="5">
                  <c:v>Religion</c:v>
                </c:pt>
              </c:strCache>
            </c:strRef>
          </c:cat>
          <c:val>
            <c:numRef>
              <c:f>Sheet1!$C$2:$C$7</c:f>
              <c:numCache>
                <c:formatCode>0.0\%</c:formatCode>
                <c:ptCount val="6"/>
                <c:pt idx="0">
                  <c:v>68</c:v>
                </c:pt>
                <c:pt idx="1">
                  <c:v>46</c:v>
                </c:pt>
                <c:pt idx="2">
                  <c:v>45.6</c:v>
                </c:pt>
                <c:pt idx="3">
                  <c:v>66.5</c:v>
                </c:pt>
                <c:pt idx="4">
                  <c:v>49.6</c:v>
                </c:pt>
                <c:pt idx="5">
                  <c:v>36.700000000000003</c:v>
                </c:pt>
              </c:numCache>
            </c:numRef>
          </c:val>
          <c:extLst>
            <c:ext xmlns:c16="http://schemas.microsoft.com/office/drawing/2014/chart" uri="{C3380CC4-5D6E-409C-BE32-E72D297353CC}">
              <c16:uniqueId val="{00000003-0A03-4533-87BA-8C5B7E0E1EDB}"/>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82"/>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majorUnit val="10"/>
      </c:valAx>
      <c:spPr>
        <a:noFill/>
        <a:ln>
          <a:noFill/>
        </a:ln>
        <a:effectLst/>
      </c:spPr>
    </c:plotArea>
    <c:legend>
      <c:legendPos val="r"/>
      <c:layout>
        <c:manualLayout>
          <c:xMode val="edge"/>
          <c:yMode val="edge"/>
          <c:x val="2.2084695107137061E-2"/>
          <c:y val="0.88186677035326755"/>
          <c:w val="0.3070821078359714"/>
          <c:h val="0.1140073777701337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Germany</a:t>
            </a:r>
          </a:p>
        </c:rich>
      </c:tx>
      <c:layout>
        <c:manualLayout>
          <c:xMode val="edge"/>
          <c:yMode val="edge"/>
          <c:x val="0.70396006060207372"/>
          <c:y val="2.654762637338319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3938169097676469"/>
          <c:y val="0.12632752345436754"/>
          <c:w val="0.45982672965030374"/>
          <c:h val="0.67817967120140243"/>
        </c:manualLayout>
      </c:layout>
      <c:barChart>
        <c:barDir val="bar"/>
        <c:grouping val="percentStacked"/>
        <c:varyColors val="0"/>
        <c:ser>
          <c:idx val="0"/>
          <c:order val="0"/>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C5-4489-9AEF-465A6E8814A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People from different cultural and religious backgrounds should have the same rights and opportunities</c:v>
                </c:pt>
                <c:pt idx="1">
                  <c:v>Cultural and religious diversity is important for the prosperity of your society</c:v>
                </c:pt>
                <c:pt idx="2">
                  <c:v>Cultural and religious diversity constitutes a threat to the stability of society</c:v>
                </c:pt>
              </c:strCache>
            </c:strRef>
          </c:cat>
          <c:val>
            <c:numRef>
              <c:f>Sheet1!$B$2:$B$4</c:f>
              <c:numCache>
                <c:formatCode>0.0\%</c:formatCode>
                <c:ptCount val="3"/>
                <c:pt idx="0">
                  <c:v>78</c:v>
                </c:pt>
                <c:pt idx="1">
                  <c:v>43.3</c:v>
                </c:pt>
                <c:pt idx="2">
                  <c:v>6</c:v>
                </c:pt>
              </c:numCache>
            </c:numRef>
          </c:val>
          <c:extLst>
            <c:ext xmlns:c16="http://schemas.microsoft.com/office/drawing/2014/chart" uri="{C3380CC4-5D6E-409C-BE32-E72D297353CC}">
              <c16:uniqueId val="{00000001-80C5-4489-9AEF-465A6E8814AD}"/>
            </c:ext>
          </c:extLst>
        </c:ser>
        <c:ser>
          <c:idx val="1"/>
          <c:order val="1"/>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People from different cultural and religious backgrounds should have the same rights and opportunities</c:v>
                </c:pt>
                <c:pt idx="1">
                  <c:v>Cultural and religious diversity is important for the prosperity of your society</c:v>
                </c:pt>
                <c:pt idx="2">
                  <c:v>Cultural and religious diversity constitutes a threat to the stability of society</c:v>
                </c:pt>
              </c:strCache>
            </c:strRef>
          </c:cat>
          <c:val>
            <c:numRef>
              <c:f>Sheet1!$C$2:$C$4</c:f>
              <c:numCache>
                <c:formatCode>0.0\%</c:formatCode>
                <c:ptCount val="3"/>
                <c:pt idx="0">
                  <c:v>15.2</c:v>
                </c:pt>
                <c:pt idx="1">
                  <c:v>33</c:v>
                </c:pt>
                <c:pt idx="2">
                  <c:v>13</c:v>
                </c:pt>
              </c:numCache>
            </c:numRef>
          </c:val>
          <c:extLst>
            <c:ext xmlns:c16="http://schemas.microsoft.com/office/drawing/2014/chart" uri="{C3380CC4-5D6E-409C-BE32-E72D297353CC}">
              <c16:uniqueId val="{00000002-80C5-4489-9AEF-465A6E8814AD}"/>
            </c:ext>
          </c:extLst>
        </c:ser>
        <c:ser>
          <c:idx val="2"/>
          <c:order val="2"/>
          <c:spPr>
            <a:solidFill>
              <a:srgbClr val="F1BE48"/>
            </a:solidFill>
            <a:ln>
              <a:noFill/>
            </a:ln>
            <a:effectLst/>
          </c:spPr>
          <c:invertIfNegative val="0"/>
          <c:dLbls>
            <c:dLbl>
              <c:idx val="0"/>
              <c:layout>
                <c:manualLayout>
                  <c:x val="-1.8516174972313215E-3"/>
                  <c:y val="2.46572741773582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15-40FC-80AC-CCFF6E3E8C20}"/>
                </c:ext>
              </c:extLst>
            </c:dLbl>
            <c:dLbl>
              <c:idx val="3"/>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2D15-40FC-80AC-CCFF6E3E8C20}"/>
                </c:ext>
              </c:extLst>
            </c:dLbl>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60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People from different cultural and religious backgrounds should have the same rights and opportunities</c:v>
                </c:pt>
                <c:pt idx="1">
                  <c:v>Cultural and religious diversity is important for the prosperity of your society</c:v>
                </c:pt>
                <c:pt idx="2">
                  <c:v>Cultural and religious diversity constitutes a threat to the stability of society</c:v>
                </c:pt>
              </c:strCache>
            </c:strRef>
          </c:cat>
          <c:val>
            <c:numRef>
              <c:f>Sheet1!$D$2:$D$4</c:f>
              <c:numCache>
                <c:formatCode>0.0\%</c:formatCode>
                <c:ptCount val="3"/>
                <c:pt idx="0">
                  <c:v>3</c:v>
                </c:pt>
                <c:pt idx="1">
                  <c:v>17</c:v>
                </c:pt>
                <c:pt idx="2">
                  <c:v>24</c:v>
                </c:pt>
              </c:numCache>
            </c:numRef>
          </c:val>
          <c:extLst>
            <c:ext xmlns:c16="http://schemas.microsoft.com/office/drawing/2014/chart" uri="{C3380CC4-5D6E-409C-BE32-E72D297353CC}">
              <c16:uniqueId val="{00000003-80C5-4489-9AEF-465A6E8814AD}"/>
            </c:ext>
          </c:extLst>
        </c:ser>
        <c:ser>
          <c:idx val="3"/>
          <c:order val="3"/>
          <c:spPr>
            <a:solidFill>
              <a:srgbClr val="F57B29"/>
            </a:solidFill>
            <a:ln>
              <a:noFill/>
            </a:ln>
            <a:effectLst/>
          </c:spPr>
          <c:invertIfNegative val="0"/>
          <c:dLbls>
            <c:dLbl>
              <c:idx val="3"/>
              <c:numFmt formatCode="#,##0" sourceLinked="0"/>
              <c:spPr>
                <a:noFill/>
                <a:ln>
                  <a:noFill/>
                </a:ln>
                <a:effectLst/>
              </c:spPr>
              <c:txPr>
                <a:bodyPr rot="0" spcFirstLastPara="1" vertOverflow="ellipsis" vert="horz" wrap="square" lIns="38100" tIns="19050" rIns="38100" bIns="19050" anchor="ctr" anchorCtr="1">
                  <a:spAutoFit/>
                </a:bodyPr>
                <a:lstStyle/>
                <a:p>
                  <a:pPr marL="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D15-40FC-80AC-CCFF6E3E8C20}"/>
                </c:ext>
              </c:extLst>
            </c:dLbl>
            <c:numFmt formatCode="#,##0" sourceLinked="0"/>
            <c:spPr>
              <a:noFill/>
              <a:ln>
                <a:noFill/>
              </a:ln>
              <a:effectLst/>
            </c:spPr>
            <c:txPr>
              <a:bodyPr rot="0" spcFirstLastPara="1" vertOverflow="ellipsis" vert="horz" wrap="square" lIns="38100" tIns="19050" rIns="38100" bIns="19050" anchor="ctr" anchorCtr="1">
                <a:spAutoFit/>
              </a:bodyPr>
              <a:lstStyle/>
              <a:p>
                <a:pPr marL="7200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People from different cultural and religious backgrounds should have the same rights and opportunities</c:v>
                </c:pt>
                <c:pt idx="1">
                  <c:v>Cultural and religious diversity is important for the prosperity of your society</c:v>
                </c:pt>
                <c:pt idx="2">
                  <c:v>Cultural and religious diversity constitutes a threat to the stability of society</c:v>
                </c:pt>
              </c:strCache>
            </c:strRef>
          </c:cat>
          <c:val>
            <c:numRef>
              <c:f>Sheet1!$E$2:$E$4</c:f>
              <c:numCache>
                <c:formatCode>0.0\%</c:formatCode>
                <c:ptCount val="3"/>
                <c:pt idx="0">
                  <c:v>2.7</c:v>
                </c:pt>
                <c:pt idx="1">
                  <c:v>6</c:v>
                </c:pt>
                <c:pt idx="2">
                  <c:v>54</c:v>
                </c:pt>
              </c:numCache>
            </c:numRef>
          </c:val>
          <c:extLst>
            <c:ext xmlns:c16="http://schemas.microsoft.com/office/drawing/2014/chart" uri="{C3380CC4-5D6E-409C-BE32-E72D297353CC}">
              <c16:uniqueId val="{00000004-80C5-4489-9AEF-465A6E8814AD}"/>
            </c:ext>
          </c:extLst>
        </c:ser>
        <c:ser>
          <c:idx val="4"/>
          <c:order val="4"/>
          <c:spPr>
            <a:solidFill>
              <a:schemeClr val="bg1">
                <a:lumMod val="85000"/>
              </a:schemeClr>
            </a:solidFill>
            <a:ln>
              <a:noFill/>
            </a:ln>
            <a:effectLst/>
          </c:spPr>
          <c:invertIfNegative val="0"/>
          <c:cat>
            <c:strRef>
              <c:f>Sheet1!$A$2:$A$4</c:f>
              <c:strCache>
                <c:ptCount val="3"/>
                <c:pt idx="0">
                  <c:v>People from different cultural and religious backgrounds should have the same rights and opportunities</c:v>
                </c:pt>
                <c:pt idx="1">
                  <c:v>Cultural and religious diversity is important for the prosperity of your society</c:v>
                </c:pt>
                <c:pt idx="2">
                  <c:v>Cultural and religious diversity constitutes a threat to the stability of society</c:v>
                </c:pt>
              </c:strCache>
            </c:strRef>
          </c:cat>
          <c:val>
            <c:numRef>
              <c:f>Sheet1!$F$2:$F$4</c:f>
              <c:numCache>
                <c:formatCode>0.0\%</c:formatCode>
                <c:ptCount val="3"/>
                <c:pt idx="0">
                  <c:v>1</c:v>
                </c:pt>
                <c:pt idx="1">
                  <c:v>1</c:v>
                </c:pt>
                <c:pt idx="2">
                  <c:v>2.8</c:v>
                </c:pt>
              </c:numCache>
            </c:numRef>
          </c:val>
          <c:extLst>
            <c:ext xmlns:c16="http://schemas.microsoft.com/office/drawing/2014/chart" uri="{C3380CC4-5D6E-409C-BE32-E72D297353CC}">
              <c16:uniqueId val="{00000000-2D15-40FC-80AC-CCFF6E3E8C20}"/>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GB" b="1" dirty="0"/>
              <a:t>Germany (2009)</a:t>
            </a:r>
          </a:p>
        </c:rich>
      </c:tx>
      <c:layout>
        <c:manualLayout>
          <c:xMode val="edge"/>
          <c:yMode val="edge"/>
          <c:x val="0.51606225497381797"/>
          <c:y val="1.1755591321307268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647915078698126"/>
          <c:y val="9.6743403422084887E-2"/>
          <c:w val="0.42088388346298544"/>
          <c:h val="0.74720916811109017"/>
        </c:manualLayout>
      </c:layout>
      <c:barChart>
        <c:barDir val="bar"/>
        <c:grouping val="percentStacked"/>
        <c:varyColors val="0"/>
        <c:ser>
          <c:idx val="0"/>
          <c:order val="0"/>
          <c:tx>
            <c:strRef>
              <c:f>Sheet1!$B$1</c:f>
              <c:strCache>
                <c:ptCount val="1"/>
                <c:pt idx="0">
                  <c:v>Strongly characterise</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B1-4237-ABED-A5C82FC4AE9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Hospitality</c:v>
                </c:pt>
                <c:pt idx="1">
                  <c:v>Mediterranean way 
of life and food</c:v>
                </c:pt>
                <c:pt idx="2">
                  <c:v>Common cultural 
heritage and history</c:v>
                </c:pt>
                <c:pt idx="3">
                  <c:v>Source of conflict</c:v>
                </c:pt>
                <c:pt idx="4">
                  <c:v>Resistance to change</c:v>
                </c:pt>
              </c:strCache>
            </c:strRef>
          </c:cat>
          <c:val>
            <c:numRef>
              <c:f>Sheet1!$B$2:$B$6</c:f>
              <c:numCache>
                <c:formatCode>General</c:formatCode>
                <c:ptCount val="5"/>
                <c:pt idx="0">
                  <c:v>78.7</c:v>
                </c:pt>
                <c:pt idx="1">
                  <c:v>72.099999999999994</c:v>
                </c:pt>
                <c:pt idx="2">
                  <c:v>54.9</c:v>
                </c:pt>
                <c:pt idx="3">
                  <c:v>40.799999999999997</c:v>
                </c:pt>
                <c:pt idx="4">
                  <c:v>30.7</c:v>
                </c:pt>
              </c:numCache>
            </c:numRef>
          </c:val>
          <c:extLst>
            <c:ext xmlns:c16="http://schemas.microsoft.com/office/drawing/2014/chart" uri="{C3380CC4-5D6E-409C-BE32-E72D297353CC}">
              <c16:uniqueId val="{00000001-E8B1-4237-ABED-A5C82FC4AE90}"/>
            </c:ext>
          </c:extLst>
        </c:ser>
        <c:ser>
          <c:idx val="1"/>
          <c:order val="1"/>
          <c:tx>
            <c:strRef>
              <c:f>Sheet1!$C$1</c:f>
              <c:strCache>
                <c:ptCount val="1"/>
                <c:pt idx="0">
                  <c:v>Somewhat characterise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Hospitality</c:v>
                </c:pt>
                <c:pt idx="1">
                  <c:v>Mediterranean way 
of life and food</c:v>
                </c:pt>
                <c:pt idx="2">
                  <c:v>Common cultural 
heritage and history</c:v>
                </c:pt>
                <c:pt idx="3">
                  <c:v>Source of conflict</c:v>
                </c:pt>
                <c:pt idx="4">
                  <c:v>Resistance to change</c:v>
                </c:pt>
              </c:strCache>
            </c:strRef>
          </c:cat>
          <c:val>
            <c:numRef>
              <c:f>Sheet1!$C$2:$C$6</c:f>
              <c:numCache>
                <c:formatCode>General</c:formatCode>
                <c:ptCount val="5"/>
                <c:pt idx="0">
                  <c:v>17.2</c:v>
                </c:pt>
                <c:pt idx="1">
                  <c:v>20.8</c:v>
                </c:pt>
                <c:pt idx="2">
                  <c:v>32.1</c:v>
                </c:pt>
                <c:pt idx="3">
                  <c:v>42.1</c:v>
                </c:pt>
                <c:pt idx="4">
                  <c:v>47.8</c:v>
                </c:pt>
              </c:numCache>
            </c:numRef>
          </c:val>
          <c:extLst>
            <c:ext xmlns:c16="http://schemas.microsoft.com/office/drawing/2014/chart" uri="{C3380CC4-5D6E-409C-BE32-E72D297353CC}">
              <c16:uniqueId val="{00000002-E8B1-4237-ABED-A5C82FC4AE90}"/>
            </c:ext>
          </c:extLst>
        </c:ser>
        <c:ser>
          <c:idx val="2"/>
          <c:order val="2"/>
          <c:tx>
            <c:strRef>
              <c:f>Sheet1!$D$1</c:f>
              <c:strCache>
                <c:ptCount val="1"/>
                <c:pt idx="0">
                  <c:v>Not characterise at all</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3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Hospitality</c:v>
                </c:pt>
                <c:pt idx="1">
                  <c:v>Mediterranean way 
of life and food</c:v>
                </c:pt>
                <c:pt idx="2">
                  <c:v>Common cultural 
heritage and history</c:v>
                </c:pt>
                <c:pt idx="3">
                  <c:v>Source of conflict</c:v>
                </c:pt>
                <c:pt idx="4">
                  <c:v>Resistance to change</c:v>
                </c:pt>
              </c:strCache>
            </c:strRef>
          </c:cat>
          <c:val>
            <c:numRef>
              <c:f>Sheet1!$D$2:$D$6</c:f>
              <c:numCache>
                <c:formatCode>General</c:formatCode>
                <c:ptCount val="5"/>
                <c:pt idx="0">
                  <c:v>0.6</c:v>
                </c:pt>
                <c:pt idx="1">
                  <c:v>3.2</c:v>
                </c:pt>
                <c:pt idx="2">
                  <c:v>7.2</c:v>
                </c:pt>
                <c:pt idx="3">
                  <c:v>6.8</c:v>
                </c:pt>
                <c:pt idx="4">
                  <c:v>11.6</c:v>
                </c:pt>
              </c:numCache>
            </c:numRef>
          </c:val>
          <c:extLst>
            <c:ext xmlns:c16="http://schemas.microsoft.com/office/drawing/2014/chart" uri="{C3380CC4-5D6E-409C-BE32-E72D297353CC}">
              <c16:uniqueId val="{00000003-E8B1-4237-ABED-A5C82FC4AE90}"/>
            </c:ext>
          </c:extLst>
        </c:ser>
        <c:ser>
          <c:idx val="3"/>
          <c:order val="3"/>
          <c:tx>
            <c:strRef>
              <c:f>Sheet1!$E$1</c:f>
              <c:strCache>
                <c:ptCount val="1"/>
                <c:pt idx="0">
                  <c:v>DK/REF</c:v>
                </c:pt>
              </c:strCache>
            </c:strRef>
          </c:tx>
          <c:spPr>
            <a:solidFill>
              <a:schemeClr val="bg1">
                <a:lumMod val="85000"/>
              </a:schemeClr>
            </a:solidFill>
            <a:ln>
              <a:noFill/>
            </a:ln>
            <a:effectLst/>
          </c:spPr>
          <c:invertIfNegative val="0"/>
          <c:cat>
            <c:strRef>
              <c:f>Sheet1!$A$2:$A$6</c:f>
              <c:strCache>
                <c:ptCount val="5"/>
                <c:pt idx="0">
                  <c:v>Hospitality</c:v>
                </c:pt>
                <c:pt idx="1">
                  <c:v>Mediterranean way 
of life and food</c:v>
                </c:pt>
                <c:pt idx="2">
                  <c:v>Common cultural 
heritage and history</c:v>
                </c:pt>
                <c:pt idx="3">
                  <c:v>Source of conflict</c:v>
                </c:pt>
                <c:pt idx="4">
                  <c:v>Resistance to change</c:v>
                </c:pt>
              </c:strCache>
            </c:strRef>
          </c:cat>
          <c:val>
            <c:numRef>
              <c:f>Sheet1!$E$2:$E$6</c:f>
              <c:numCache>
                <c:formatCode>General</c:formatCode>
                <c:ptCount val="5"/>
                <c:pt idx="0">
                  <c:v>3.5</c:v>
                </c:pt>
                <c:pt idx="1">
                  <c:v>3.9</c:v>
                </c:pt>
                <c:pt idx="2">
                  <c:v>5.9</c:v>
                </c:pt>
                <c:pt idx="3">
                  <c:v>10.199999999999999</c:v>
                </c:pt>
                <c:pt idx="4">
                  <c:v>10</c:v>
                </c:pt>
              </c:numCache>
            </c:numRef>
          </c:val>
          <c:extLst>
            <c:ext xmlns:c16="http://schemas.microsoft.com/office/drawing/2014/chart" uri="{C3380CC4-5D6E-409C-BE32-E72D297353CC}">
              <c16:uniqueId val="{00000004-E8B1-4237-ABED-A5C82FC4AE90}"/>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900" b="1" i="1" u="none" strike="noStrike" kern="1200" spc="0" baseline="0">
                <a:solidFill>
                  <a:schemeClr val="bg1">
                    <a:lumMod val="50000"/>
                  </a:schemeClr>
                </a:solidFill>
                <a:latin typeface="+mn-lt"/>
                <a:ea typeface="+mn-ea"/>
                <a:cs typeface="+mn-cs"/>
              </a:defRPr>
            </a:pPr>
            <a:r>
              <a:rPr lang="en-GB" sz="1900" i="1" dirty="0">
                <a:solidFill>
                  <a:schemeClr val="bg1">
                    <a:lumMod val="50000"/>
                  </a:schemeClr>
                </a:solidFill>
              </a:rPr>
              <a:t>Comparison with </a:t>
            </a:r>
          </a:p>
          <a:p>
            <a:pPr>
              <a:lnSpc>
                <a:spcPts val="1600"/>
              </a:lnSpc>
              <a:defRPr sz="1900" i="1">
                <a:solidFill>
                  <a:schemeClr val="bg1">
                    <a:lumMod val="50000"/>
                  </a:schemeClr>
                </a:solidFill>
              </a:defRPr>
            </a:pPr>
            <a:r>
              <a:rPr lang="en-GB" sz="1900" i="1" dirty="0">
                <a:solidFill>
                  <a:schemeClr val="bg1">
                    <a:lumMod val="50000"/>
                  </a:schemeClr>
                </a:solidFill>
              </a:rPr>
              <a:t>European/SEM average</a:t>
            </a:r>
          </a:p>
        </c:rich>
      </c:tx>
      <c:layout>
        <c:manualLayout>
          <c:xMode val="edge"/>
          <c:yMode val="edge"/>
          <c:x val="0.56327638731859497"/>
          <c:y val="1.3317327253000612E-2"/>
        </c:manualLayout>
      </c:layout>
      <c:overlay val="0"/>
      <c:spPr>
        <a:noFill/>
        <a:ln>
          <a:noFill/>
        </a:ln>
        <a:effectLst/>
      </c:spPr>
      <c:txPr>
        <a:bodyPr rot="0" spcFirstLastPara="1" vertOverflow="ellipsis" vert="horz" wrap="square" anchor="ctr" anchorCtr="1"/>
        <a:lstStyle/>
        <a:p>
          <a:pPr>
            <a:lnSpc>
              <a:spcPts val="1600"/>
            </a:lnSpc>
            <a:defRPr sz="190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160083541189652"/>
          <c:y val="0.162216891571167"/>
          <c:w val="0.43685383142094353"/>
          <c:h val="0.67520427883637357"/>
        </c:manualLayout>
      </c:layout>
      <c:barChart>
        <c:barDir val="bar"/>
        <c:grouping val="percentStacked"/>
        <c:varyColors val="0"/>
        <c:ser>
          <c:idx val="0"/>
          <c:order val="0"/>
          <c:tx>
            <c:strRef>
              <c:f>Sheet1!$C$7</c:f>
              <c:strCache>
                <c:ptCount val="1"/>
                <c:pt idx="0">
                  <c:v>Strongly agree</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AC5-4CF2-ADDE-8F554F120F62}"/>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Sheet1!$C$8:$C$15</c:f>
              <c:numCache>
                <c:formatCode>General</c:formatCode>
                <c:ptCount val="8"/>
                <c:pt idx="0" formatCode="0.0\%">
                  <c:v>77.3</c:v>
                </c:pt>
                <c:pt idx="3" formatCode="0.0\%">
                  <c:v>45.3</c:v>
                </c:pt>
                <c:pt idx="6" formatCode="0.0\%">
                  <c:v>9.5</c:v>
                </c:pt>
              </c:numCache>
            </c:numRef>
          </c:val>
          <c:extLst>
            <c:ext xmlns:c16="http://schemas.microsoft.com/office/drawing/2014/chart" uri="{C3380CC4-5D6E-409C-BE32-E72D297353CC}">
              <c16:uniqueId val="{00000001-CAC5-4CF2-ADDE-8F554F120F62}"/>
            </c:ext>
          </c:extLst>
        </c:ser>
        <c:ser>
          <c:idx val="1"/>
          <c:order val="1"/>
          <c:tx>
            <c:strRef>
              <c:f>Sheet1!$D$7</c:f>
              <c:strCache>
                <c:ptCount val="1"/>
                <c:pt idx="0">
                  <c:v>Somewhat agree </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Sheet1!$D$8:$D$15</c:f>
              <c:numCache>
                <c:formatCode>General</c:formatCode>
                <c:ptCount val="8"/>
                <c:pt idx="0" formatCode="0.0\%">
                  <c:v>15.7</c:v>
                </c:pt>
                <c:pt idx="3" formatCode="0.0\%">
                  <c:v>31.7</c:v>
                </c:pt>
                <c:pt idx="6" formatCode="0.0\%">
                  <c:v>18.100000000000001</c:v>
                </c:pt>
              </c:numCache>
            </c:numRef>
          </c:val>
          <c:extLst>
            <c:ext xmlns:c16="http://schemas.microsoft.com/office/drawing/2014/chart" uri="{C3380CC4-5D6E-409C-BE32-E72D297353CC}">
              <c16:uniqueId val="{00000002-CAC5-4CF2-ADDE-8F554F120F62}"/>
            </c:ext>
          </c:extLst>
        </c:ser>
        <c:ser>
          <c:idx val="2"/>
          <c:order val="2"/>
          <c:tx>
            <c:strRef>
              <c:f>Sheet1!$E$7</c:f>
              <c:strCache>
                <c:ptCount val="1"/>
                <c:pt idx="0">
                  <c:v>Somewhat disagree</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Sheet1!$E$8:$E$15</c:f>
              <c:numCache>
                <c:formatCode>General</c:formatCode>
                <c:ptCount val="8"/>
                <c:pt idx="0" formatCode="0.0\%">
                  <c:v>3.1</c:v>
                </c:pt>
                <c:pt idx="3" formatCode="0.0\%">
                  <c:v>14.6</c:v>
                </c:pt>
                <c:pt idx="6" formatCode="0.0\%">
                  <c:v>22.6</c:v>
                </c:pt>
              </c:numCache>
            </c:numRef>
          </c:val>
          <c:extLst>
            <c:ext xmlns:c16="http://schemas.microsoft.com/office/drawing/2014/chart" uri="{C3380CC4-5D6E-409C-BE32-E72D297353CC}">
              <c16:uniqueId val="{00000003-CAC5-4CF2-ADDE-8F554F120F62}"/>
            </c:ext>
          </c:extLst>
        </c:ser>
        <c:ser>
          <c:idx val="3"/>
          <c:order val="3"/>
          <c:tx>
            <c:strRef>
              <c:f>Sheet1!$F$7</c:f>
              <c:strCache>
                <c:ptCount val="1"/>
                <c:pt idx="0">
                  <c:v>Strongly disagree</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Sheet1!$F$8:$F$15</c:f>
              <c:numCache>
                <c:formatCode>General</c:formatCode>
                <c:ptCount val="8"/>
                <c:pt idx="0" formatCode="0.0\%">
                  <c:v>2.8</c:v>
                </c:pt>
                <c:pt idx="3" formatCode="0.0\%">
                  <c:v>6.9</c:v>
                </c:pt>
                <c:pt idx="6" formatCode="0.0\%">
                  <c:v>47.3</c:v>
                </c:pt>
              </c:numCache>
            </c:numRef>
          </c:val>
          <c:extLst>
            <c:ext xmlns:c16="http://schemas.microsoft.com/office/drawing/2014/chart" uri="{C3380CC4-5D6E-409C-BE32-E72D297353CC}">
              <c16:uniqueId val="{00000004-CAC5-4CF2-ADDE-8F554F120F62}"/>
            </c:ext>
          </c:extLst>
        </c:ser>
        <c:ser>
          <c:idx val="4"/>
          <c:order val="4"/>
          <c:tx>
            <c:strRef>
              <c:f>Sheet1!$G$7</c:f>
              <c:strCache>
                <c:ptCount val="1"/>
                <c:pt idx="0">
                  <c:v>DK/REF</c:v>
                </c:pt>
              </c:strCache>
            </c:strRef>
          </c:tx>
          <c:spPr>
            <a:solidFill>
              <a:sysClr val="window" lastClr="FFFFFF">
                <a:lumMod val="85000"/>
              </a:sysClr>
            </a:solidFill>
            <a:ln>
              <a:noFill/>
            </a:ln>
            <a:effectLst/>
          </c:spPr>
          <c:invertIfNegative val="0"/>
          <c:cat>
            <c:strRef>
              <c:f>Sheet1!$B$8:$B$15</c:f>
              <c:strCache>
                <c:ptCount val="8"/>
                <c:pt idx="0">
                  <c:v>EU</c:v>
                </c:pt>
                <c:pt idx="1">
                  <c:v>SEM</c:v>
                </c:pt>
                <c:pt idx="3">
                  <c:v>EU</c:v>
                </c:pt>
                <c:pt idx="4">
                  <c:v>SEM</c:v>
                </c:pt>
                <c:pt idx="6">
                  <c:v>EU</c:v>
                </c:pt>
                <c:pt idx="7">
                  <c:v>SEM</c:v>
                </c:pt>
              </c:strCache>
            </c:strRef>
          </c:cat>
          <c:val>
            <c:numRef>
              <c:f>Sheet1!$G$8:$G$15</c:f>
              <c:numCache>
                <c:formatCode>General</c:formatCode>
                <c:ptCount val="8"/>
                <c:pt idx="0" formatCode="0.0\%">
                  <c:v>2.2000000000000002</c:v>
                </c:pt>
                <c:pt idx="3" formatCode="0.0\%">
                  <c:v>1.5</c:v>
                </c:pt>
                <c:pt idx="6" formatCode="0.0\%">
                  <c:v>1.5</c:v>
                </c:pt>
              </c:numCache>
            </c:numRef>
          </c:val>
          <c:extLst>
            <c:ext xmlns:c16="http://schemas.microsoft.com/office/drawing/2014/chart" uri="{C3380CC4-5D6E-409C-BE32-E72D297353CC}">
              <c16:uniqueId val="{00000005-CAC5-4CF2-ADDE-8F554F120F62}"/>
            </c:ext>
          </c:extLst>
        </c:ser>
        <c:ser>
          <c:idx val="5"/>
          <c:order val="5"/>
          <c:tx>
            <c:strRef>
              <c:f>Sheet1!$H$7</c:f>
              <c:strCache>
                <c:ptCount val="1"/>
                <c:pt idx="0">
                  <c:v>Strongly agree </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Sheet1!$H$8:$H$15</c:f>
              <c:numCache>
                <c:formatCode>0.0\%</c:formatCode>
                <c:ptCount val="8"/>
                <c:pt idx="1">
                  <c:v>69.3</c:v>
                </c:pt>
                <c:pt idx="4">
                  <c:v>59</c:v>
                </c:pt>
                <c:pt idx="7">
                  <c:v>29.5</c:v>
                </c:pt>
              </c:numCache>
            </c:numRef>
          </c:val>
          <c:extLst>
            <c:ext xmlns:c16="http://schemas.microsoft.com/office/drawing/2014/chart" uri="{C3380CC4-5D6E-409C-BE32-E72D297353CC}">
              <c16:uniqueId val="{00000006-CAC5-4CF2-ADDE-8F554F120F62}"/>
            </c:ext>
          </c:extLst>
        </c:ser>
        <c:ser>
          <c:idx val="6"/>
          <c:order val="6"/>
          <c:tx>
            <c:strRef>
              <c:f>Sheet1!$I$7</c:f>
              <c:strCache>
                <c:ptCount val="1"/>
                <c:pt idx="0">
                  <c:v>Somewhat agree</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Sheet1!$I$8:$I$15</c:f>
              <c:numCache>
                <c:formatCode>0.0\%</c:formatCode>
                <c:ptCount val="8"/>
                <c:pt idx="1">
                  <c:v>15.1</c:v>
                </c:pt>
                <c:pt idx="4">
                  <c:v>19.3</c:v>
                </c:pt>
                <c:pt idx="7">
                  <c:v>15</c:v>
                </c:pt>
              </c:numCache>
            </c:numRef>
          </c:val>
          <c:extLst>
            <c:ext xmlns:c16="http://schemas.microsoft.com/office/drawing/2014/chart" uri="{C3380CC4-5D6E-409C-BE32-E72D297353CC}">
              <c16:uniqueId val="{00000007-CAC5-4CF2-ADDE-8F554F120F62}"/>
            </c:ext>
          </c:extLst>
        </c:ser>
        <c:ser>
          <c:idx val="7"/>
          <c:order val="7"/>
          <c:tx>
            <c:strRef>
              <c:f>Sheet1!$J$7</c:f>
              <c:strCache>
                <c:ptCount val="1"/>
                <c:pt idx="0">
                  <c:v>Somewhat disagree</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Sheet1!$J$8:$J$15</c:f>
              <c:numCache>
                <c:formatCode>0.0\%</c:formatCode>
                <c:ptCount val="8"/>
                <c:pt idx="1">
                  <c:v>4</c:v>
                </c:pt>
                <c:pt idx="4">
                  <c:v>5.3</c:v>
                </c:pt>
                <c:pt idx="7">
                  <c:v>10.3</c:v>
                </c:pt>
              </c:numCache>
            </c:numRef>
          </c:val>
          <c:extLst>
            <c:ext xmlns:c16="http://schemas.microsoft.com/office/drawing/2014/chart" uri="{C3380CC4-5D6E-409C-BE32-E72D297353CC}">
              <c16:uniqueId val="{00000008-CAC5-4CF2-ADDE-8F554F120F62}"/>
            </c:ext>
          </c:extLst>
        </c:ser>
        <c:ser>
          <c:idx val="8"/>
          <c:order val="8"/>
          <c:tx>
            <c:strRef>
              <c:f>Sheet1!$K$7</c:f>
              <c:strCache>
                <c:ptCount val="1"/>
                <c:pt idx="0">
                  <c:v>Strongly disagree </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Sheet1!$K$8:$K$15</c:f>
              <c:numCache>
                <c:formatCode>0.0\%</c:formatCode>
                <c:ptCount val="8"/>
                <c:pt idx="1">
                  <c:v>10.5</c:v>
                </c:pt>
                <c:pt idx="4">
                  <c:v>14.9</c:v>
                </c:pt>
                <c:pt idx="7">
                  <c:v>43.2</c:v>
                </c:pt>
              </c:numCache>
            </c:numRef>
          </c:val>
          <c:extLst>
            <c:ext xmlns:c16="http://schemas.microsoft.com/office/drawing/2014/chart" uri="{C3380CC4-5D6E-409C-BE32-E72D297353CC}">
              <c16:uniqueId val="{00000009-CAC5-4CF2-ADDE-8F554F120F62}"/>
            </c:ext>
          </c:extLst>
        </c:ser>
        <c:ser>
          <c:idx val="9"/>
          <c:order val="9"/>
          <c:tx>
            <c:strRef>
              <c:f>Sheet1!$L$7</c:f>
              <c:strCache>
                <c:ptCount val="1"/>
                <c:pt idx="0">
                  <c:v>DK/REF</c:v>
                </c:pt>
              </c:strCache>
            </c:strRef>
          </c:tx>
          <c:spPr>
            <a:solidFill>
              <a:sysClr val="window" lastClr="FFFFFF">
                <a:lumMod val="85000"/>
              </a:sysClr>
            </a:solidFill>
            <a:ln>
              <a:noFill/>
            </a:ln>
            <a:effectLst/>
          </c:spPr>
          <c:invertIfNegative val="0"/>
          <c:cat>
            <c:strRef>
              <c:f>Sheet1!$B$8:$B$15</c:f>
              <c:strCache>
                <c:ptCount val="8"/>
                <c:pt idx="0">
                  <c:v>EU</c:v>
                </c:pt>
                <c:pt idx="1">
                  <c:v>SEM</c:v>
                </c:pt>
                <c:pt idx="3">
                  <c:v>EU</c:v>
                </c:pt>
                <c:pt idx="4">
                  <c:v>SEM</c:v>
                </c:pt>
                <c:pt idx="6">
                  <c:v>EU</c:v>
                </c:pt>
                <c:pt idx="7">
                  <c:v>SEM</c:v>
                </c:pt>
              </c:strCache>
            </c:strRef>
          </c:cat>
          <c:val>
            <c:numRef>
              <c:f>Sheet1!$L$8:$L$15</c:f>
              <c:numCache>
                <c:formatCode>0.0\%</c:formatCode>
                <c:ptCount val="8"/>
                <c:pt idx="1">
                  <c:v>1.2</c:v>
                </c:pt>
                <c:pt idx="4">
                  <c:v>1.6</c:v>
                </c:pt>
                <c:pt idx="7">
                  <c:v>2</c:v>
                </c:pt>
              </c:numCache>
            </c:numRef>
          </c:val>
          <c:extLst>
            <c:ext xmlns:c16="http://schemas.microsoft.com/office/drawing/2014/chart" uri="{C3380CC4-5D6E-409C-BE32-E72D297353CC}">
              <c16:uniqueId val="{0000000A-CAC5-4CF2-ADDE-8F554F120F62}"/>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Germany (2012)</a:t>
            </a:r>
          </a:p>
        </c:rich>
      </c:tx>
      <c:layout>
        <c:manualLayout>
          <c:xMode val="edge"/>
          <c:yMode val="edge"/>
          <c:x val="0.63026221086335699"/>
          <c:y val="2.9012965548729182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3938169097676469"/>
          <c:y val="0.12632752345436754"/>
          <c:w val="0.45982672965030374"/>
          <c:h val="0.67817967120140243"/>
        </c:manualLayout>
      </c:layout>
      <c:barChart>
        <c:barDir val="bar"/>
        <c:grouping val="percentStacked"/>
        <c:varyColors val="0"/>
        <c:ser>
          <c:idx val="0"/>
          <c:order val="0"/>
          <c:tx>
            <c:strRef>
              <c:f>Sheet1!$B$1</c:f>
              <c:strCache>
                <c:ptCount val="1"/>
                <c:pt idx="0">
                  <c:v>Strongly agree57</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1E-4746-B541-7C9E640199D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People from different cultural and religious backgrounds should have the same rights and opportunities (modified item)</c:v>
                </c:pt>
                <c:pt idx="1">
                  <c:v>Cultural and religious diversity is important for the prosperity of your society</c:v>
                </c:pt>
                <c:pt idx="2">
                  <c:v>Cultural and religious diversity constitutes a threat to the stability of society</c:v>
                </c:pt>
              </c:strCache>
            </c:strRef>
          </c:cat>
          <c:val>
            <c:numRef>
              <c:f>Sheet1!$B$2:$B$4</c:f>
              <c:numCache>
                <c:formatCode>0.0\%</c:formatCode>
                <c:ptCount val="3"/>
                <c:pt idx="0">
                  <c:v>53.6</c:v>
                </c:pt>
                <c:pt idx="1">
                  <c:v>52.6</c:v>
                </c:pt>
                <c:pt idx="2">
                  <c:v>43</c:v>
                </c:pt>
              </c:numCache>
            </c:numRef>
          </c:val>
          <c:extLst>
            <c:ext xmlns:c16="http://schemas.microsoft.com/office/drawing/2014/chart" uri="{C3380CC4-5D6E-409C-BE32-E72D297353CC}">
              <c16:uniqueId val="{00000001-0D1E-4746-B541-7C9E640199DA}"/>
            </c:ext>
          </c:extLst>
        </c:ser>
        <c:ser>
          <c:idx val="1"/>
          <c:order val="1"/>
          <c:tx>
            <c:strRef>
              <c:f>Sheet1!$C$1</c:f>
              <c:strCache>
                <c:ptCount val="1"/>
                <c:pt idx="0">
                  <c:v>Somewhat agree58</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People from different cultural and religious backgrounds should have the same rights and opportunities (modified item)</c:v>
                </c:pt>
                <c:pt idx="1">
                  <c:v>Cultural and religious diversity is important for the prosperity of your society</c:v>
                </c:pt>
                <c:pt idx="2">
                  <c:v>Cultural and religious diversity constitutes a threat to the stability of society</c:v>
                </c:pt>
              </c:strCache>
            </c:strRef>
          </c:cat>
          <c:val>
            <c:numRef>
              <c:f>Sheet1!$C$2:$C$4</c:f>
              <c:numCache>
                <c:formatCode>0.0\%</c:formatCode>
                <c:ptCount val="3"/>
                <c:pt idx="0">
                  <c:v>34.1</c:v>
                </c:pt>
                <c:pt idx="1">
                  <c:v>31.1</c:v>
                </c:pt>
                <c:pt idx="2">
                  <c:v>18.3</c:v>
                </c:pt>
              </c:numCache>
            </c:numRef>
          </c:val>
          <c:extLst>
            <c:ext xmlns:c16="http://schemas.microsoft.com/office/drawing/2014/chart" uri="{C3380CC4-5D6E-409C-BE32-E72D297353CC}">
              <c16:uniqueId val="{00000002-0D1E-4746-B541-7C9E640199DA}"/>
            </c:ext>
          </c:extLst>
        </c:ser>
        <c:ser>
          <c:idx val="2"/>
          <c:order val="2"/>
          <c:tx>
            <c:strRef>
              <c:f>Sheet1!$D$1</c:f>
              <c:strCache>
                <c:ptCount val="1"/>
                <c:pt idx="0">
                  <c:v>Somewhat disagree59</c:v>
                </c:pt>
              </c:strCache>
            </c:strRef>
          </c:tx>
          <c:spPr>
            <a:solidFill>
              <a:srgbClr val="F1BE48"/>
            </a:solidFill>
            <a:ln>
              <a:noFill/>
            </a:ln>
            <a:effectLst/>
          </c:spPr>
          <c:invertIfNegative val="0"/>
          <c:dLbls>
            <c:dLbl>
              <c:idx val="0"/>
              <c:layout>
                <c:manualLayout>
                  <c:x val="-1.8516174972313215E-3"/>
                  <c:y val="2.46572741773582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D1E-4746-B541-7C9E640199DA}"/>
                </c:ext>
              </c:extLst>
            </c:dLbl>
            <c:dLbl>
              <c:idx val="3"/>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0D1E-4746-B541-7C9E640199DA}"/>
                </c:ext>
              </c:extLst>
            </c:dLbl>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60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People from different cultural and religious backgrounds should have the same rights and opportunities (modified item)</c:v>
                </c:pt>
                <c:pt idx="1">
                  <c:v>Cultural and religious diversity is important for the prosperity of your society</c:v>
                </c:pt>
                <c:pt idx="2">
                  <c:v>Cultural and religious diversity constitutes a threat to the stability of society</c:v>
                </c:pt>
              </c:strCache>
            </c:strRef>
          </c:cat>
          <c:val>
            <c:numRef>
              <c:f>Sheet1!$D$2:$D$4</c:f>
              <c:numCache>
                <c:formatCode>0.0\%</c:formatCode>
                <c:ptCount val="3"/>
                <c:pt idx="0">
                  <c:v>9.5</c:v>
                </c:pt>
                <c:pt idx="1">
                  <c:v>12</c:v>
                </c:pt>
                <c:pt idx="2">
                  <c:v>12.1</c:v>
                </c:pt>
              </c:numCache>
            </c:numRef>
          </c:val>
          <c:extLst>
            <c:ext xmlns:c16="http://schemas.microsoft.com/office/drawing/2014/chart" uri="{C3380CC4-5D6E-409C-BE32-E72D297353CC}">
              <c16:uniqueId val="{00000005-0D1E-4746-B541-7C9E640199DA}"/>
            </c:ext>
          </c:extLst>
        </c:ser>
        <c:ser>
          <c:idx val="3"/>
          <c:order val="3"/>
          <c:tx>
            <c:strRef>
              <c:f>Sheet1!$E$1</c:f>
              <c:strCache>
                <c:ptCount val="1"/>
                <c:pt idx="0">
                  <c:v>Strongly disagree60</c:v>
                </c:pt>
              </c:strCache>
            </c:strRef>
          </c:tx>
          <c:spPr>
            <a:solidFill>
              <a:srgbClr val="F57B29"/>
            </a:solidFill>
            <a:ln>
              <a:noFill/>
            </a:ln>
            <a:effectLst/>
          </c:spPr>
          <c:invertIfNegative val="0"/>
          <c:dLbls>
            <c:dLbl>
              <c:idx val="3"/>
              <c:numFmt formatCode="#,##0" sourceLinked="0"/>
              <c:spPr>
                <a:noFill/>
                <a:ln>
                  <a:noFill/>
                </a:ln>
                <a:effectLst/>
              </c:spPr>
              <c:txPr>
                <a:bodyPr rot="0" spcFirstLastPara="1" vertOverflow="ellipsis" vert="horz" wrap="square" lIns="38100" tIns="19050" rIns="38100" bIns="19050" anchor="ctr" anchorCtr="1">
                  <a:spAutoFit/>
                </a:bodyPr>
                <a:lstStyle/>
                <a:p>
                  <a:pPr marL="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0D1E-4746-B541-7C9E640199DA}"/>
                </c:ext>
              </c:extLst>
            </c:dLbl>
            <c:numFmt formatCode="#,##0" sourceLinked="0"/>
            <c:spPr>
              <a:noFill/>
              <a:ln>
                <a:noFill/>
              </a:ln>
              <a:effectLst/>
            </c:spPr>
            <c:txPr>
              <a:bodyPr rot="0" spcFirstLastPara="1" vertOverflow="ellipsis" vert="horz" wrap="square" lIns="38100" tIns="19050" rIns="38100" bIns="19050" anchor="ctr" anchorCtr="1">
                <a:spAutoFit/>
              </a:bodyPr>
              <a:lstStyle/>
              <a:p>
                <a:pPr marL="7200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People from different cultural and religious backgrounds should have the same rights and opportunities (modified item)</c:v>
                </c:pt>
                <c:pt idx="1">
                  <c:v>Cultural and religious diversity is important for the prosperity of your society</c:v>
                </c:pt>
                <c:pt idx="2">
                  <c:v>Cultural and religious diversity constitutes a threat to the stability of society</c:v>
                </c:pt>
              </c:strCache>
            </c:strRef>
          </c:cat>
          <c:val>
            <c:numRef>
              <c:f>Sheet1!$E$2:$E$4</c:f>
              <c:numCache>
                <c:formatCode>0.0\%</c:formatCode>
                <c:ptCount val="3"/>
                <c:pt idx="0">
                  <c:v>2.2000000000000002</c:v>
                </c:pt>
                <c:pt idx="1">
                  <c:v>3</c:v>
                </c:pt>
                <c:pt idx="2">
                  <c:v>24.5</c:v>
                </c:pt>
              </c:numCache>
            </c:numRef>
          </c:val>
          <c:extLst>
            <c:ext xmlns:c16="http://schemas.microsoft.com/office/drawing/2014/chart" uri="{C3380CC4-5D6E-409C-BE32-E72D297353CC}">
              <c16:uniqueId val="{00000007-0D1E-4746-B541-7C9E640199DA}"/>
            </c:ext>
          </c:extLst>
        </c:ser>
        <c:ser>
          <c:idx val="4"/>
          <c:order val="4"/>
          <c:tx>
            <c:strRef>
              <c:f>Sheet1!$F$1</c:f>
              <c:strCache>
                <c:ptCount val="1"/>
                <c:pt idx="0">
                  <c:v>DK/REF61</c:v>
                </c:pt>
              </c:strCache>
            </c:strRef>
          </c:tx>
          <c:spPr>
            <a:solidFill>
              <a:schemeClr val="bg1">
                <a:lumMod val="85000"/>
              </a:schemeClr>
            </a:solidFill>
            <a:ln>
              <a:noFill/>
            </a:ln>
            <a:effectLst/>
          </c:spPr>
          <c:invertIfNegative val="0"/>
          <c:cat>
            <c:strRef>
              <c:f>Sheet1!$A$2:$A$4</c:f>
              <c:strCache>
                <c:ptCount val="3"/>
                <c:pt idx="0">
                  <c:v>People from different cultural and religious backgrounds should have the same rights and opportunities (modified item)</c:v>
                </c:pt>
                <c:pt idx="1">
                  <c:v>Cultural and religious diversity is important for the prosperity of your society</c:v>
                </c:pt>
                <c:pt idx="2">
                  <c:v>Cultural and religious diversity constitutes a threat to the stability of society</c:v>
                </c:pt>
              </c:strCache>
            </c:strRef>
          </c:cat>
          <c:val>
            <c:numRef>
              <c:f>Sheet1!$F$2:$F$4</c:f>
              <c:numCache>
                <c:formatCode>0.0\%</c:formatCode>
                <c:ptCount val="3"/>
                <c:pt idx="0">
                  <c:v>0.6</c:v>
                </c:pt>
                <c:pt idx="1">
                  <c:v>1.2</c:v>
                </c:pt>
                <c:pt idx="2">
                  <c:v>2.1</c:v>
                </c:pt>
              </c:numCache>
            </c:numRef>
          </c:val>
          <c:extLst>
            <c:ext xmlns:c16="http://schemas.microsoft.com/office/drawing/2014/chart" uri="{C3380CC4-5D6E-409C-BE32-E72D297353CC}">
              <c16:uniqueId val="{00000008-0D1E-4746-B541-7C9E640199DA}"/>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Germany (2020)</a:t>
            </a:r>
          </a:p>
        </c:rich>
      </c:tx>
      <c:layout>
        <c:manualLayout>
          <c:xMode val="edge"/>
          <c:yMode val="edge"/>
          <c:x val="0.70396006060207372"/>
          <c:y val="2.654762637338319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3938169097676469"/>
          <c:y val="0.12632752345436754"/>
          <c:w val="0.45982672965030374"/>
          <c:h val="0.67817967120140243"/>
        </c:manualLayout>
      </c:layout>
      <c:barChart>
        <c:barDir val="bar"/>
        <c:grouping val="percentStacked"/>
        <c:varyColors val="0"/>
        <c:ser>
          <c:idx val="0"/>
          <c:order val="0"/>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5A-4237-9D34-7D7E1CB559D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People from different cultural and religious backgrounds should have the same rights and opportunities</c:v>
                </c:pt>
                <c:pt idx="1">
                  <c:v>Cultural and religious diversity is important for the prosperity of your society</c:v>
                </c:pt>
                <c:pt idx="2">
                  <c:v>Cultural and religious diversity constitutes a threat to the stability of society</c:v>
                </c:pt>
              </c:strCache>
            </c:strRef>
          </c:cat>
          <c:val>
            <c:numRef>
              <c:f>Sheet1!$B$2:$B$4</c:f>
              <c:numCache>
                <c:formatCode>0.0\%</c:formatCode>
                <c:ptCount val="3"/>
                <c:pt idx="0">
                  <c:v>78</c:v>
                </c:pt>
                <c:pt idx="1">
                  <c:v>43.3</c:v>
                </c:pt>
                <c:pt idx="2">
                  <c:v>6</c:v>
                </c:pt>
              </c:numCache>
            </c:numRef>
          </c:val>
          <c:extLst>
            <c:ext xmlns:c16="http://schemas.microsoft.com/office/drawing/2014/chart" uri="{C3380CC4-5D6E-409C-BE32-E72D297353CC}">
              <c16:uniqueId val="{00000001-7C5A-4237-9D34-7D7E1CB559DE}"/>
            </c:ext>
          </c:extLst>
        </c:ser>
        <c:ser>
          <c:idx val="1"/>
          <c:order val="1"/>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People from different cultural and religious backgrounds should have the same rights and opportunities</c:v>
                </c:pt>
                <c:pt idx="1">
                  <c:v>Cultural and religious diversity is important for the prosperity of your society</c:v>
                </c:pt>
                <c:pt idx="2">
                  <c:v>Cultural and religious diversity constitutes a threat to the stability of society</c:v>
                </c:pt>
              </c:strCache>
            </c:strRef>
          </c:cat>
          <c:val>
            <c:numRef>
              <c:f>Sheet1!$C$2:$C$4</c:f>
              <c:numCache>
                <c:formatCode>0.0\%</c:formatCode>
                <c:ptCount val="3"/>
                <c:pt idx="0">
                  <c:v>15.2</c:v>
                </c:pt>
                <c:pt idx="1">
                  <c:v>33</c:v>
                </c:pt>
                <c:pt idx="2">
                  <c:v>13</c:v>
                </c:pt>
              </c:numCache>
            </c:numRef>
          </c:val>
          <c:extLst>
            <c:ext xmlns:c16="http://schemas.microsoft.com/office/drawing/2014/chart" uri="{C3380CC4-5D6E-409C-BE32-E72D297353CC}">
              <c16:uniqueId val="{00000002-7C5A-4237-9D34-7D7E1CB559DE}"/>
            </c:ext>
          </c:extLst>
        </c:ser>
        <c:ser>
          <c:idx val="2"/>
          <c:order val="2"/>
          <c:spPr>
            <a:solidFill>
              <a:srgbClr val="F1BE48"/>
            </a:solidFill>
            <a:ln>
              <a:noFill/>
            </a:ln>
            <a:effectLst/>
          </c:spPr>
          <c:invertIfNegative val="0"/>
          <c:dLbls>
            <c:dLbl>
              <c:idx val="0"/>
              <c:layout>
                <c:manualLayout>
                  <c:x val="-1.8516174972313215E-3"/>
                  <c:y val="2.46572741773582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5A-4237-9D34-7D7E1CB559DE}"/>
                </c:ext>
              </c:extLst>
            </c:dLbl>
            <c:dLbl>
              <c:idx val="3"/>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7C5A-4237-9D34-7D7E1CB559DE}"/>
                </c:ext>
              </c:extLst>
            </c:dLbl>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60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People from different cultural and religious backgrounds should have the same rights and opportunities</c:v>
                </c:pt>
                <c:pt idx="1">
                  <c:v>Cultural and religious diversity is important for the prosperity of your society</c:v>
                </c:pt>
                <c:pt idx="2">
                  <c:v>Cultural and religious diversity constitutes a threat to the stability of society</c:v>
                </c:pt>
              </c:strCache>
            </c:strRef>
          </c:cat>
          <c:val>
            <c:numRef>
              <c:f>Sheet1!$D$2:$D$4</c:f>
              <c:numCache>
                <c:formatCode>0.0\%</c:formatCode>
                <c:ptCount val="3"/>
                <c:pt idx="0">
                  <c:v>3</c:v>
                </c:pt>
                <c:pt idx="1">
                  <c:v>17</c:v>
                </c:pt>
                <c:pt idx="2">
                  <c:v>24</c:v>
                </c:pt>
              </c:numCache>
            </c:numRef>
          </c:val>
          <c:extLst>
            <c:ext xmlns:c16="http://schemas.microsoft.com/office/drawing/2014/chart" uri="{C3380CC4-5D6E-409C-BE32-E72D297353CC}">
              <c16:uniqueId val="{00000005-7C5A-4237-9D34-7D7E1CB559DE}"/>
            </c:ext>
          </c:extLst>
        </c:ser>
        <c:ser>
          <c:idx val="3"/>
          <c:order val="3"/>
          <c:spPr>
            <a:solidFill>
              <a:srgbClr val="F57B29"/>
            </a:solidFill>
            <a:ln>
              <a:noFill/>
            </a:ln>
            <a:effectLst/>
          </c:spPr>
          <c:invertIfNegative val="0"/>
          <c:dLbls>
            <c:dLbl>
              <c:idx val="3"/>
              <c:numFmt formatCode="#,##0" sourceLinked="0"/>
              <c:spPr>
                <a:noFill/>
                <a:ln>
                  <a:noFill/>
                </a:ln>
                <a:effectLst/>
              </c:spPr>
              <c:txPr>
                <a:bodyPr rot="0" spcFirstLastPara="1" vertOverflow="ellipsis" vert="horz" wrap="square" lIns="38100" tIns="19050" rIns="38100" bIns="19050" anchor="ctr" anchorCtr="1">
                  <a:spAutoFit/>
                </a:bodyPr>
                <a:lstStyle/>
                <a:p>
                  <a:pPr marL="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7C5A-4237-9D34-7D7E1CB559DE}"/>
                </c:ext>
              </c:extLst>
            </c:dLbl>
            <c:numFmt formatCode="#,##0" sourceLinked="0"/>
            <c:spPr>
              <a:noFill/>
              <a:ln>
                <a:noFill/>
              </a:ln>
              <a:effectLst/>
            </c:spPr>
            <c:txPr>
              <a:bodyPr rot="0" spcFirstLastPara="1" vertOverflow="ellipsis" vert="horz" wrap="square" lIns="38100" tIns="19050" rIns="38100" bIns="19050" anchor="ctr" anchorCtr="1">
                <a:spAutoFit/>
              </a:bodyPr>
              <a:lstStyle/>
              <a:p>
                <a:pPr marL="7200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People from different cultural and religious backgrounds should have the same rights and opportunities</c:v>
                </c:pt>
                <c:pt idx="1">
                  <c:v>Cultural and religious diversity is important for the prosperity of your society</c:v>
                </c:pt>
                <c:pt idx="2">
                  <c:v>Cultural and religious diversity constitutes a threat to the stability of society</c:v>
                </c:pt>
              </c:strCache>
            </c:strRef>
          </c:cat>
          <c:val>
            <c:numRef>
              <c:f>Sheet1!$E$2:$E$4</c:f>
              <c:numCache>
                <c:formatCode>0.0\%</c:formatCode>
                <c:ptCount val="3"/>
                <c:pt idx="0">
                  <c:v>2.7</c:v>
                </c:pt>
                <c:pt idx="1">
                  <c:v>6</c:v>
                </c:pt>
                <c:pt idx="2">
                  <c:v>54</c:v>
                </c:pt>
              </c:numCache>
            </c:numRef>
          </c:val>
          <c:extLst>
            <c:ext xmlns:c16="http://schemas.microsoft.com/office/drawing/2014/chart" uri="{C3380CC4-5D6E-409C-BE32-E72D297353CC}">
              <c16:uniqueId val="{00000007-7C5A-4237-9D34-7D7E1CB559DE}"/>
            </c:ext>
          </c:extLst>
        </c:ser>
        <c:ser>
          <c:idx val="4"/>
          <c:order val="4"/>
          <c:spPr>
            <a:solidFill>
              <a:schemeClr val="bg1">
                <a:lumMod val="85000"/>
              </a:schemeClr>
            </a:solidFill>
            <a:ln>
              <a:noFill/>
            </a:ln>
            <a:effectLst/>
          </c:spPr>
          <c:invertIfNegative val="0"/>
          <c:cat>
            <c:strRef>
              <c:f>Sheet1!$A$2:$A$4</c:f>
              <c:strCache>
                <c:ptCount val="3"/>
                <c:pt idx="0">
                  <c:v>People from different cultural and religious backgrounds should have the same rights and opportunities</c:v>
                </c:pt>
                <c:pt idx="1">
                  <c:v>Cultural and religious diversity is important for the prosperity of your society</c:v>
                </c:pt>
                <c:pt idx="2">
                  <c:v>Cultural and religious diversity constitutes a threat to the stability of society</c:v>
                </c:pt>
              </c:strCache>
            </c:strRef>
          </c:cat>
          <c:val>
            <c:numRef>
              <c:f>Sheet1!$F$2:$F$4</c:f>
              <c:numCache>
                <c:formatCode>0.0\%</c:formatCode>
                <c:ptCount val="3"/>
                <c:pt idx="0">
                  <c:v>1.5</c:v>
                </c:pt>
                <c:pt idx="1">
                  <c:v>1.8</c:v>
                </c:pt>
                <c:pt idx="2">
                  <c:v>2.8</c:v>
                </c:pt>
              </c:numCache>
            </c:numRef>
          </c:val>
          <c:extLst>
            <c:ext xmlns:c16="http://schemas.microsoft.com/office/drawing/2014/chart" uri="{C3380CC4-5D6E-409C-BE32-E72D297353CC}">
              <c16:uniqueId val="{00000008-7C5A-4237-9D34-7D7E1CB559DE}"/>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Germany</a:t>
            </a:r>
          </a:p>
        </c:rich>
      </c:tx>
      <c:layout>
        <c:manualLayout>
          <c:xMode val="edge"/>
          <c:yMode val="edge"/>
          <c:x val="0.68910813721631814"/>
          <c:y val="3.3943643899421151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7458079088269378"/>
          <c:h val="0.72995179388366827"/>
        </c:manualLayout>
      </c:layout>
      <c:barChart>
        <c:barDir val="bar"/>
        <c:grouping val="percentStacked"/>
        <c:varyColors val="0"/>
        <c:ser>
          <c:idx val="0"/>
          <c:order val="0"/>
          <c:tx>
            <c:strRef>
              <c:f>Sheet1!$B$1</c:f>
              <c:strCache>
                <c:ptCount val="1"/>
                <c:pt idx="0">
                  <c:v>Not mind at all57</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C5-4489-9AEF-465A6E8814A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Having a person from a different cultural background as a work colleague</c:v>
                </c:pt>
                <c:pt idx="1">
                  <c:v>If your children were to go to school with children from a different cultural background</c:v>
                </c:pt>
                <c:pt idx="2">
                  <c:v>Having a person from a different cultural background as a neighbour</c:v>
                </c:pt>
                <c:pt idx="3">
                  <c:v>If one of your close relatives were to marry someone from a different cultural background</c:v>
                </c:pt>
              </c:strCache>
            </c:strRef>
          </c:cat>
          <c:val>
            <c:numRef>
              <c:f>Sheet1!$B$2:$B$5</c:f>
              <c:numCache>
                <c:formatCode>0.0\%</c:formatCode>
                <c:ptCount val="4"/>
                <c:pt idx="0">
                  <c:v>90</c:v>
                </c:pt>
                <c:pt idx="1">
                  <c:v>85</c:v>
                </c:pt>
                <c:pt idx="2">
                  <c:v>84</c:v>
                </c:pt>
                <c:pt idx="3">
                  <c:v>75</c:v>
                </c:pt>
              </c:numCache>
            </c:numRef>
          </c:val>
          <c:extLst>
            <c:ext xmlns:c16="http://schemas.microsoft.com/office/drawing/2014/chart" uri="{C3380CC4-5D6E-409C-BE32-E72D297353CC}">
              <c16:uniqueId val="{00000001-80C5-4489-9AEF-465A6E8814AD}"/>
            </c:ext>
          </c:extLst>
        </c:ser>
        <c:ser>
          <c:idx val="1"/>
          <c:order val="1"/>
          <c:tx>
            <c:strRef>
              <c:f>Sheet1!$C$1</c:f>
              <c:strCache>
                <c:ptCount val="1"/>
                <c:pt idx="0">
                  <c:v>Not mind too much58</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Having a person from a different cultural background as a work colleague</c:v>
                </c:pt>
                <c:pt idx="1">
                  <c:v>If your children were to go to school with children from a different cultural background</c:v>
                </c:pt>
                <c:pt idx="2">
                  <c:v>Having a person from a different cultural background as a neighbour</c:v>
                </c:pt>
                <c:pt idx="3">
                  <c:v>If one of your close relatives were to marry someone from a different cultural background</c:v>
                </c:pt>
              </c:strCache>
            </c:strRef>
          </c:cat>
          <c:val>
            <c:numRef>
              <c:f>Sheet1!$C$2:$C$5</c:f>
              <c:numCache>
                <c:formatCode>0.0\%</c:formatCode>
                <c:ptCount val="4"/>
                <c:pt idx="0">
                  <c:v>7.2</c:v>
                </c:pt>
                <c:pt idx="1">
                  <c:v>9</c:v>
                </c:pt>
                <c:pt idx="2">
                  <c:v>11</c:v>
                </c:pt>
                <c:pt idx="3">
                  <c:v>12</c:v>
                </c:pt>
              </c:numCache>
            </c:numRef>
          </c:val>
          <c:extLst>
            <c:ext xmlns:c16="http://schemas.microsoft.com/office/drawing/2014/chart" uri="{C3380CC4-5D6E-409C-BE32-E72D297353CC}">
              <c16:uniqueId val="{00000002-80C5-4489-9AEF-465A6E8814AD}"/>
            </c:ext>
          </c:extLst>
        </c:ser>
        <c:ser>
          <c:idx val="2"/>
          <c:order val="2"/>
          <c:tx>
            <c:strRef>
              <c:f>Sheet1!$D$1</c:f>
              <c:strCache>
                <c:ptCount val="1"/>
                <c:pt idx="0">
                  <c:v>Mind a little59</c:v>
                </c:pt>
              </c:strCache>
            </c:strRef>
          </c:tx>
          <c:spPr>
            <a:solidFill>
              <a:srgbClr val="F1BE48"/>
            </a:solidFill>
            <a:ln>
              <a:noFill/>
            </a:ln>
            <a:effectLst/>
          </c:spPr>
          <c:invertIfNegative val="0"/>
          <c:dLbls>
            <c:dLbl>
              <c:idx val="0"/>
              <c:layout>
                <c:manualLayout>
                  <c:x val="-1.8516174972313215E-3"/>
                  <c:y val="2.46572741773582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15-40FC-80AC-CCFF6E3E8C20}"/>
                </c:ext>
              </c:extLst>
            </c:dLbl>
            <c:dLbl>
              <c:idx val="3"/>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2D15-40FC-80AC-CCFF6E3E8C20}"/>
                </c:ext>
              </c:extLst>
            </c:dLbl>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60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Having a person from a different cultural background as a work colleague</c:v>
                </c:pt>
                <c:pt idx="1">
                  <c:v>If your children were to go to school with children from a different cultural background</c:v>
                </c:pt>
                <c:pt idx="2">
                  <c:v>Having a person from a different cultural background as a neighbour</c:v>
                </c:pt>
                <c:pt idx="3">
                  <c:v>If one of your close relatives were to marry someone from a different cultural background</c:v>
                </c:pt>
              </c:strCache>
            </c:strRef>
          </c:cat>
          <c:val>
            <c:numRef>
              <c:f>Sheet1!$D$2:$D$5</c:f>
              <c:numCache>
                <c:formatCode>0.0\%</c:formatCode>
                <c:ptCount val="4"/>
                <c:pt idx="0">
                  <c:v>3</c:v>
                </c:pt>
                <c:pt idx="1">
                  <c:v>4</c:v>
                </c:pt>
                <c:pt idx="2">
                  <c:v>4</c:v>
                </c:pt>
                <c:pt idx="3">
                  <c:v>9</c:v>
                </c:pt>
              </c:numCache>
            </c:numRef>
          </c:val>
          <c:extLst>
            <c:ext xmlns:c16="http://schemas.microsoft.com/office/drawing/2014/chart" uri="{C3380CC4-5D6E-409C-BE32-E72D297353CC}">
              <c16:uniqueId val="{00000003-80C5-4489-9AEF-465A6E8814AD}"/>
            </c:ext>
          </c:extLst>
        </c:ser>
        <c:ser>
          <c:idx val="3"/>
          <c:order val="3"/>
          <c:tx>
            <c:strRef>
              <c:f>Sheet1!$E$1</c:f>
              <c:strCache>
                <c:ptCount val="1"/>
                <c:pt idx="0">
                  <c:v>Mind a lot60</c:v>
                </c:pt>
              </c:strCache>
            </c:strRef>
          </c:tx>
          <c:spPr>
            <a:solidFill>
              <a:srgbClr val="F57B29"/>
            </a:solidFill>
            <a:ln>
              <a:noFill/>
            </a:ln>
            <a:effectLst/>
          </c:spPr>
          <c:invertIfNegative val="0"/>
          <c:cat>
            <c:strRef>
              <c:f>Sheet1!$A$2:$A$5</c:f>
              <c:strCache>
                <c:ptCount val="4"/>
                <c:pt idx="0">
                  <c:v>Having a person from a different cultural background as a work colleague</c:v>
                </c:pt>
                <c:pt idx="1">
                  <c:v>If your children were to go to school with children from a different cultural background</c:v>
                </c:pt>
                <c:pt idx="2">
                  <c:v>Having a person from a different cultural background as a neighbour</c:v>
                </c:pt>
                <c:pt idx="3">
                  <c:v>If one of your close relatives were to marry someone from a different cultural background</c:v>
                </c:pt>
              </c:strCache>
            </c:strRef>
          </c:cat>
          <c:val>
            <c:numRef>
              <c:f>Sheet1!$E$2:$E$5</c:f>
              <c:numCache>
                <c:formatCode>0.0\%</c:formatCode>
                <c:ptCount val="4"/>
                <c:pt idx="0">
                  <c:v>0</c:v>
                </c:pt>
                <c:pt idx="1">
                  <c:v>1</c:v>
                </c:pt>
                <c:pt idx="2">
                  <c:v>2</c:v>
                </c:pt>
                <c:pt idx="3">
                  <c:v>3</c:v>
                </c:pt>
              </c:numCache>
            </c:numRef>
          </c:val>
          <c:extLst>
            <c:ext xmlns:c16="http://schemas.microsoft.com/office/drawing/2014/chart" uri="{C3380CC4-5D6E-409C-BE32-E72D297353CC}">
              <c16:uniqueId val="{00000004-80C5-4489-9AEF-465A6E8814AD}"/>
            </c:ext>
          </c:extLst>
        </c:ser>
        <c:ser>
          <c:idx val="4"/>
          <c:order val="4"/>
          <c:tx>
            <c:strRef>
              <c:f>Sheet1!$F$1</c:f>
              <c:strCache>
                <c:ptCount val="1"/>
                <c:pt idx="0">
                  <c:v>NA/DK/REF2</c:v>
                </c:pt>
              </c:strCache>
            </c:strRef>
          </c:tx>
          <c:spPr>
            <a:solidFill>
              <a:schemeClr val="bg1">
                <a:lumMod val="85000"/>
              </a:schemeClr>
            </a:solidFill>
            <a:ln>
              <a:noFill/>
            </a:ln>
            <a:effectLst/>
          </c:spPr>
          <c:invertIfNegative val="0"/>
          <c:cat>
            <c:strRef>
              <c:f>Sheet1!$A$2:$A$5</c:f>
              <c:strCache>
                <c:ptCount val="4"/>
                <c:pt idx="0">
                  <c:v>Having a person from a different cultural background as a work colleague</c:v>
                </c:pt>
                <c:pt idx="1">
                  <c:v>If your children were to go to school with children from a different cultural background</c:v>
                </c:pt>
                <c:pt idx="2">
                  <c:v>Having a person from a different cultural background as a neighbour</c:v>
                </c:pt>
                <c:pt idx="3">
                  <c:v>If one of your close relatives were to marry someone from a different cultural background</c:v>
                </c:pt>
              </c:strCache>
            </c:strRef>
          </c:cat>
          <c:val>
            <c:numRef>
              <c:f>Sheet1!$F$2:$F$5</c:f>
              <c:numCache>
                <c:formatCode>0.0\%</c:formatCode>
                <c:ptCount val="4"/>
                <c:pt idx="0">
                  <c:v>0.5</c:v>
                </c:pt>
                <c:pt idx="1">
                  <c:v>1</c:v>
                </c:pt>
                <c:pt idx="2">
                  <c:v>0</c:v>
                </c:pt>
                <c:pt idx="3">
                  <c:v>2</c:v>
                </c:pt>
              </c:numCache>
            </c:numRef>
          </c:val>
          <c:extLst>
            <c:ext xmlns:c16="http://schemas.microsoft.com/office/drawing/2014/chart" uri="{C3380CC4-5D6E-409C-BE32-E72D297353CC}">
              <c16:uniqueId val="{00000000-2D15-40FC-80AC-CCFF6E3E8C20}"/>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900" b="1" i="1" u="none" strike="noStrike" kern="1200" spc="0" baseline="0">
                <a:solidFill>
                  <a:schemeClr val="bg1">
                    <a:lumMod val="50000"/>
                  </a:schemeClr>
                </a:solidFill>
                <a:latin typeface="+mn-lt"/>
                <a:ea typeface="+mn-ea"/>
                <a:cs typeface="+mn-cs"/>
              </a:defRPr>
            </a:pPr>
            <a:r>
              <a:rPr lang="en-GB" sz="1900" i="1" dirty="0">
                <a:solidFill>
                  <a:schemeClr val="bg1">
                    <a:lumMod val="50000"/>
                  </a:schemeClr>
                </a:solidFill>
              </a:rPr>
              <a:t>Comparison with </a:t>
            </a:r>
          </a:p>
          <a:p>
            <a:pPr>
              <a:lnSpc>
                <a:spcPts val="1600"/>
              </a:lnSpc>
              <a:defRPr sz="1900" i="1">
                <a:solidFill>
                  <a:schemeClr val="bg1">
                    <a:lumMod val="50000"/>
                  </a:schemeClr>
                </a:solidFill>
              </a:defRPr>
            </a:pPr>
            <a:r>
              <a:rPr lang="en-GB" sz="1900" i="1" dirty="0">
                <a:solidFill>
                  <a:schemeClr val="bg1">
                    <a:lumMod val="50000"/>
                  </a:schemeClr>
                </a:solidFill>
              </a:rPr>
              <a:t>European/SEM average</a:t>
            </a:r>
          </a:p>
        </c:rich>
      </c:tx>
      <c:layout>
        <c:manualLayout>
          <c:xMode val="edge"/>
          <c:yMode val="edge"/>
          <c:x val="0.62183290420763015"/>
          <c:y val="1.8942346199233196E-3"/>
        </c:manualLayout>
      </c:layout>
      <c:overlay val="0"/>
      <c:spPr>
        <a:noFill/>
        <a:ln>
          <a:noFill/>
        </a:ln>
        <a:effectLst/>
      </c:spPr>
      <c:txPr>
        <a:bodyPr rot="0" spcFirstLastPara="1" vertOverflow="ellipsis" vert="horz" wrap="square" anchor="ctr" anchorCtr="1"/>
        <a:lstStyle/>
        <a:p>
          <a:pPr>
            <a:lnSpc>
              <a:spcPts val="1600"/>
            </a:lnSpc>
            <a:defRPr sz="190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3095419597752636"/>
          <c:y val="0.11646611682485279"/>
          <c:w val="0.44572603094958524"/>
          <c:h val="0.68064501037674852"/>
        </c:manualLayout>
      </c:layout>
      <c:barChart>
        <c:barDir val="bar"/>
        <c:grouping val="percentStacked"/>
        <c:varyColors val="0"/>
        <c:ser>
          <c:idx val="0"/>
          <c:order val="0"/>
          <c:tx>
            <c:strRef>
              <c:f>Sheet1!$B$8</c:f>
              <c:strCache>
                <c:ptCount val="1"/>
                <c:pt idx="0">
                  <c:v>Not mind at all</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F7-4029-8EB1-201AC3EB308E}"/>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Sheet1!$A$9:$A$19</c:f>
              <c:strCache>
                <c:ptCount val="11"/>
                <c:pt idx="0">
                  <c:v>EU</c:v>
                </c:pt>
                <c:pt idx="1">
                  <c:v>SEM</c:v>
                </c:pt>
                <c:pt idx="3">
                  <c:v>EU</c:v>
                </c:pt>
                <c:pt idx="4">
                  <c:v>SEM</c:v>
                </c:pt>
                <c:pt idx="6">
                  <c:v>EU</c:v>
                </c:pt>
                <c:pt idx="7">
                  <c:v>SEM</c:v>
                </c:pt>
                <c:pt idx="9">
                  <c:v>EU</c:v>
                </c:pt>
                <c:pt idx="10">
                  <c:v>SEM</c:v>
                </c:pt>
              </c:strCache>
            </c:strRef>
          </c:cat>
          <c:val>
            <c:numRef>
              <c:f>Sheet1!$B$9:$B$19</c:f>
              <c:numCache>
                <c:formatCode>General</c:formatCode>
                <c:ptCount val="11"/>
                <c:pt idx="0" formatCode="0\%">
                  <c:v>83.8</c:v>
                </c:pt>
                <c:pt idx="3" formatCode="0\%">
                  <c:v>78.2</c:v>
                </c:pt>
                <c:pt idx="6" formatCode="0\%">
                  <c:v>78.400000000000006</c:v>
                </c:pt>
                <c:pt idx="9" formatCode="0\%">
                  <c:v>70.400000000000006</c:v>
                </c:pt>
              </c:numCache>
            </c:numRef>
          </c:val>
          <c:extLst>
            <c:ext xmlns:c16="http://schemas.microsoft.com/office/drawing/2014/chart" uri="{C3380CC4-5D6E-409C-BE32-E72D297353CC}">
              <c16:uniqueId val="{00000001-7EF7-4029-8EB1-201AC3EB308E}"/>
            </c:ext>
          </c:extLst>
        </c:ser>
        <c:ser>
          <c:idx val="1"/>
          <c:order val="1"/>
          <c:tx>
            <c:strRef>
              <c:f>Sheet1!$C$8</c:f>
              <c:strCache>
                <c:ptCount val="1"/>
                <c:pt idx="0">
                  <c:v>Not too much </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Sheet1!$A$9:$A$19</c:f>
              <c:strCache>
                <c:ptCount val="11"/>
                <c:pt idx="0">
                  <c:v>EU</c:v>
                </c:pt>
                <c:pt idx="1">
                  <c:v>SEM</c:v>
                </c:pt>
                <c:pt idx="3">
                  <c:v>EU</c:v>
                </c:pt>
                <c:pt idx="4">
                  <c:v>SEM</c:v>
                </c:pt>
                <c:pt idx="6">
                  <c:v>EU</c:v>
                </c:pt>
                <c:pt idx="7">
                  <c:v>SEM</c:v>
                </c:pt>
                <c:pt idx="9">
                  <c:v>EU</c:v>
                </c:pt>
                <c:pt idx="10">
                  <c:v>SEM</c:v>
                </c:pt>
              </c:strCache>
            </c:strRef>
          </c:cat>
          <c:val>
            <c:numRef>
              <c:f>Sheet1!$C$9:$C$19</c:f>
              <c:numCache>
                <c:formatCode>General</c:formatCode>
                <c:ptCount val="11"/>
                <c:pt idx="0" formatCode="0\%">
                  <c:v>9.1999999999999993</c:v>
                </c:pt>
                <c:pt idx="3" formatCode="0\%">
                  <c:v>10.9</c:v>
                </c:pt>
                <c:pt idx="6" formatCode="0\%">
                  <c:v>12</c:v>
                </c:pt>
                <c:pt idx="9" formatCode="0\%">
                  <c:v>13.2</c:v>
                </c:pt>
              </c:numCache>
            </c:numRef>
          </c:val>
          <c:extLst>
            <c:ext xmlns:c16="http://schemas.microsoft.com/office/drawing/2014/chart" uri="{C3380CC4-5D6E-409C-BE32-E72D297353CC}">
              <c16:uniqueId val="{00000002-7EF7-4029-8EB1-201AC3EB308E}"/>
            </c:ext>
          </c:extLst>
        </c:ser>
        <c:ser>
          <c:idx val="2"/>
          <c:order val="2"/>
          <c:tx>
            <c:strRef>
              <c:f>Sheet1!$D$8</c:f>
              <c:strCache>
                <c:ptCount val="1"/>
                <c:pt idx="0">
                  <c:v>Mind a little</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Sheet1!$A$9:$A$19</c:f>
              <c:strCache>
                <c:ptCount val="11"/>
                <c:pt idx="0">
                  <c:v>EU</c:v>
                </c:pt>
                <c:pt idx="1">
                  <c:v>SEM</c:v>
                </c:pt>
                <c:pt idx="3">
                  <c:v>EU</c:v>
                </c:pt>
                <c:pt idx="4">
                  <c:v>SEM</c:v>
                </c:pt>
                <c:pt idx="6">
                  <c:v>EU</c:v>
                </c:pt>
                <c:pt idx="7">
                  <c:v>SEM</c:v>
                </c:pt>
                <c:pt idx="9">
                  <c:v>EU</c:v>
                </c:pt>
                <c:pt idx="10">
                  <c:v>SEM</c:v>
                </c:pt>
              </c:strCache>
            </c:strRef>
          </c:cat>
          <c:val>
            <c:numRef>
              <c:f>Sheet1!$D$9:$D$19</c:f>
              <c:numCache>
                <c:formatCode>General</c:formatCode>
                <c:ptCount val="11"/>
                <c:pt idx="0" formatCode="0\%">
                  <c:v>4.8</c:v>
                </c:pt>
                <c:pt idx="3" formatCode="0\%">
                  <c:v>6.7</c:v>
                </c:pt>
                <c:pt idx="6" formatCode="0\%">
                  <c:v>6.2</c:v>
                </c:pt>
                <c:pt idx="9" formatCode="0\%">
                  <c:v>11</c:v>
                </c:pt>
              </c:numCache>
            </c:numRef>
          </c:val>
          <c:extLst>
            <c:ext xmlns:c16="http://schemas.microsoft.com/office/drawing/2014/chart" uri="{C3380CC4-5D6E-409C-BE32-E72D297353CC}">
              <c16:uniqueId val="{00000003-7EF7-4029-8EB1-201AC3EB308E}"/>
            </c:ext>
          </c:extLst>
        </c:ser>
        <c:ser>
          <c:idx val="3"/>
          <c:order val="3"/>
          <c:tx>
            <c:strRef>
              <c:f>Sheet1!$E$8</c:f>
              <c:strCache>
                <c:ptCount val="1"/>
                <c:pt idx="0">
                  <c:v>Mind a lot </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Sheet1!$A$9:$A$19</c:f>
              <c:strCache>
                <c:ptCount val="11"/>
                <c:pt idx="0">
                  <c:v>EU</c:v>
                </c:pt>
                <c:pt idx="1">
                  <c:v>SEM</c:v>
                </c:pt>
                <c:pt idx="3">
                  <c:v>EU</c:v>
                </c:pt>
                <c:pt idx="4">
                  <c:v>SEM</c:v>
                </c:pt>
                <c:pt idx="6">
                  <c:v>EU</c:v>
                </c:pt>
                <c:pt idx="7">
                  <c:v>SEM</c:v>
                </c:pt>
                <c:pt idx="9">
                  <c:v>EU</c:v>
                </c:pt>
                <c:pt idx="10">
                  <c:v>SEM</c:v>
                </c:pt>
              </c:strCache>
            </c:strRef>
          </c:cat>
          <c:val>
            <c:numRef>
              <c:f>Sheet1!$E$9:$E$19</c:f>
              <c:numCache>
                <c:formatCode>General</c:formatCode>
                <c:ptCount val="11"/>
                <c:pt idx="0" formatCode="0\%">
                  <c:v>2</c:v>
                </c:pt>
                <c:pt idx="3" formatCode="0\%">
                  <c:v>3.1</c:v>
                </c:pt>
                <c:pt idx="6" formatCode="0\%">
                  <c:v>2.8</c:v>
                </c:pt>
                <c:pt idx="9" formatCode="0\%">
                  <c:v>4.2</c:v>
                </c:pt>
              </c:numCache>
            </c:numRef>
          </c:val>
          <c:extLst>
            <c:ext xmlns:c16="http://schemas.microsoft.com/office/drawing/2014/chart" uri="{C3380CC4-5D6E-409C-BE32-E72D297353CC}">
              <c16:uniqueId val="{00000004-7EF7-4029-8EB1-201AC3EB308E}"/>
            </c:ext>
          </c:extLst>
        </c:ser>
        <c:ser>
          <c:idx val="4"/>
          <c:order val="4"/>
          <c:tx>
            <c:strRef>
              <c:f>Sheet1!$F$8</c:f>
              <c:strCache>
                <c:ptCount val="1"/>
                <c:pt idx="0">
                  <c:v>DK/REF</c:v>
                </c:pt>
              </c:strCache>
            </c:strRef>
          </c:tx>
          <c:spPr>
            <a:solidFill>
              <a:sysClr val="window" lastClr="FFFFFF">
                <a:lumMod val="85000"/>
              </a:sysClr>
            </a:solidFill>
            <a:ln>
              <a:noFill/>
            </a:ln>
            <a:effectLst/>
          </c:spPr>
          <c:invertIfNegative val="0"/>
          <c:cat>
            <c:strRef>
              <c:f>Sheet1!$A$9:$A$19</c:f>
              <c:strCache>
                <c:ptCount val="11"/>
                <c:pt idx="0">
                  <c:v>EU</c:v>
                </c:pt>
                <c:pt idx="1">
                  <c:v>SEM</c:v>
                </c:pt>
                <c:pt idx="3">
                  <c:v>EU</c:v>
                </c:pt>
                <c:pt idx="4">
                  <c:v>SEM</c:v>
                </c:pt>
                <c:pt idx="6">
                  <c:v>EU</c:v>
                </c:pt>
                <c:pt idx="7">
                  <c:v>SEM</c:v>
                </c:pt>
                <c:pt idx="9">
                  <c:v>EU</c:v>
                </c:pt>
                <c:pt idx="10">
                  <c:v>SEM</c:v>
                </c:pt>
              </c:strCache>
            </c:strRef>
          </c:cat>
          <c:val>
            <c:numRef>
              <c:f>Sheet1!$F$9:$F$19</c:f>
              <c:numCache>
                <c:formatCode>General</c:formatCode>
                <c:ptCount val="11"/>
                <c:pt idx="0" formatCode="0\%">
                  <c:v>0.3</c:v>
                </c:pt>
                <c:pt idx="3" formatCode="0\%">
                  <c:v>1.1000000000000001</c:v>
                </c:pt>
                <c:pt idx="6" formatCode="0\%">
                  <c:v>0.6</c:v>
                </c:pt>
                <c:pt idx="9" formatCode="0\%">
                  <c:v>1.5</c:v>
                </c:pt>
              </c:numCache>
            </c:numRef>
          </c:val>
          <c:extLst>
            <c:ext xmlns:c16="http://schemas.microsoft.com/office/drawing/2014/chart" uri="{C3380CC4-5D6E-409C-BE32-E72D297353CC}">
              <c16:uniqueId val="{00000005-7EF7-4029-8EB1-201AC3EB308E}"/>
            </c:ext>
          </c:extLst>
        </c:ser>
        <c:ser>
          <c:idx val="5"/>
          <c:order val="5"/>
          <c:tx>
            <c:strRef>
              <c:f>Sheet1!$G$8</c:f>
              <c:strCache>
                <c:ptCount val="1"/>
                <c:pt idx="0">
                  <c:v>Not mind at all</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Sheet1!$A$9:$A$19</c:f>
              <c:strCache>
                <c:ptCount val="11"/>
                <c:pt idx="0">
                  <c:v>EU</c:v>
                </c:pt>
                <c:pt idx="1">
                  <c:v>SEM</c:v>
                </c:pt>
                <c:pt idx="3">
                  <c:v>EU</c:v>
                </c:pt>
                <c:pt idx="4">
                  <c:v>SEM</c:v>
                </c:pt>
                <c:pt idx="6">
                  <c:v>EU</c:v>
                </c:pt>
                <c:pt idx="7">
                  <c:v>SEM</c:v>
                </c:pt>
                <c:pt idx="9">
                  <c:v>EU</c:v>
                </c:pt>
                <c:pt idx="10">
                  <c:v>SEM</c:v>
                </c:pt>
              </c:strCache>
            </c:strRef>
          </c:cat>
          <c:val>
            <c:numRef>
              <c:f>Sheet1!$G$9:$G$19</c:f>
              <c:numCache>
                <c:formatCode>0\%</c:formatCode>
                <c:ptCount val="11"/>
                <c:pt idx="1">
                  <c:v>77.7</c:v>
                </c:pt>
                <c:pt idx="4">
                  <c:v>60.1</c:v>
                </c:pt>
                <c:pt idx="7">
                  <c:v>78.5</c:v>
                </c:pt>
                <c:pt idx="10" formatCode="0.0\%">
                  <c:v>68</c:v>
                </c:pt>
              </c:numCache>
            </c:numRef>
          </c:val>
          <c:extLst>
            <c:ext xmlns:c16="http://schemas.microsoft.com/office/drawing/2014/chart" uri="{C3380CC4-5D6E-409C-BE32-E72D297353CC}">
              <c16:uniqueId val="{00000006-7EF7-4029-8EB1-201AC3EB308E}"/>
            </c:ext>
          </c:extLst>
        </c:ser>
        <c:ser>
          <c:idx val="6"/>
          <c:order val="6"/>
          <c:tx>
            <c:strRef>
              <c:f>Sheet1!$H$8</c:f>
              <c:strCache>
                <c:ptCount val="1"/>
                <c:pt idx="0">
                  <c:v>Not mind too much </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Sheet1!$A$9:$A$19</c:f>
              <c:strCache>
                <c:ptCount val="11"/>
                <c:pt idx="0">
                  <c:v>EU</c:v>
                </c:pt>
                <c:pt idx="1">
                  <c:v>SEM</c:v>
                </c:pt>
                <c:pt idx="3">
                  <c:v>EU</c:v>
                </c:pt>
                <c:pt idx="4">
                  <c:v>SEM</c:v>
                </c:pt>
                <c:pt idx="6">
                  <c:v>EU</c:v>
                </c:pt>
                <c:pt idx="7">
                  <c:v>SEM</c:v>
                </c:pt>
                <c:pt idx="9">
                  <c:v>EU</c:v>
                </c:pt>
                <c:pt idx="10">
                  <c:v>SEM</c:v>
                </c:pt>
              </c:strCache>
            </c:strRef>
          </c:cat>
          <c:val>
            <c:numRef>
              <c:f>Sheet1!$H$9:$H$19</c:f>
              <c:numCache>
                <c:formatCode>0\%</c:formatCode>
                <c:ptCount val="11"/>
                <c:pt idx="1">
                  <c:v>6.7</c:v>
                </c:pt>
                <c:pt idx="4">
                  <c:v>8.8000000000000007</c:v>
                </c:pt>
                <c:pt idx="7">
                  <c:v>7</c:v>
                </c:pt>
                <c:pt idx="10" formatCode="0.0\%">
                  <c:v>7</c:v>
                </c:pt>
              </c:numCache>
            </c:numRef>
          </c:val>
          <c:extLst>
            <c:ext xmlns:c16="http://schemas.microsoft.com/office/drawing/2014/chart" uri="{C3380CC4-5D6E-409C-BE32-E72D297353CC}">
              <c16:uniqueId val="{00000007-7EF7-4029-8EB1-201AC3EB308E}"/>
            </c:ext>
          </c:extLst>
        </c:ser>
        <c:ser>
          <c:idx val="7"/>
          <c:order val="7"/>
          <c:tx>
            <c:strRef>
              <c:f>Sheet1!$I$8</c:f>
              <c:strCache>
                <c:ptCount val="1"/>
                <c:pt idx="0">
                  <c:v>Mind a little</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Sheet1!$A$9:$A$19</c:f>
              <c:strCache>
                <c:ptCount val="11"/>
                <c:pt idx="0">
                  <c:v>EU</c:v>
                </c:pt>
                <c:pt idx="1">
                  <c:v>SEM</c:v>
                </c:pt>
                <c:pt idx="3">
                  <c:v>EU</c:v>
                </c:pt>
                <c:pt idx="4">
                  <c:v>SEM</c:v>
                </c:pt>
                <c:pt idx="6">
                  <c:v>EU</c:v>
                </c:pt>
                <c:pt idx="7">
                  <c:v>SEM</c:v>
                </c:pt>
                <c:pt idx="9">
                  <c:v>EU</c:v>
                </c:pt>
                <c:pt idx="10">
                  <c:v>SEM</c:v>
                </c:pt>
              </c:strCache>
            </c:strRef>
          </c:cat>
          <c:val>
            <c:numRef>
              <c:f>Sheet1!$I$9:$I$19</c:f>
              <c:numCache>
                <c:formatCode>0\%</c:formatCode>
                <c:ptCount val="11"/>
                <c:pt idx="1">
                  <c:v>8.6999999999999993</c:v>
                </c:pt>
                <c:pt idx="4">
                  <c:v>16.100000000000001</c:v>
                </c:pt>
                <c:pt idx="7">
                  <c:v>8.6</c:v>
                </c:pt>
                <c:pt idx="10" formatCode="0.0\%">
                  <c:v>12.4</c:v>
                </c:pt>
              </c:numCache>
            </c:numRef>
          </c:val>
          <c:extLst>
            <c:ext xmlns:c16="http://schemas.microsoft.com/office/drawing/2014/chart" uri="{C3380CC4-5D6E-409C-BE32-E72D297353CC}">
              <c16:uniqueId val="{00000008-7EF7-4029-8EB1-201AC3EB308E}"/>
            </c:ext>
          </c:extLst>
        </c:ser>
        <c:ser>
          <c:idx val="8"/>
          <c:order val="8"/>
          <c:tx>
            <c:strRef>
              <c:f>Sheet1!$J$8</c:f>
              <c:strCache>
                <c:ptCount val="1"/>
                <c:pt idx="0">
                  <c:v>Mind a lot </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Sheet1!$A$9:$A$19</c:f>
              <c:strCache>
                <c:ptCount val="11"/>
                <c:pt idx="0">
                  <c:v>EU</c:v>
                </c:pt>
                <c:pt idx="1">
                  <c:v>SEM</c:v>
                </c:pt>
                <c:pt idx="3">
                  <c:v>EU</c:v>
                </c:pt>
                <c:pt idx="4">
                  <c:v>SEM</c:v>
                </c:pt>
                <c:pt idx="6">
                  <c:v>EU</c:v>
                </c:pt>
                <c:pt idx="7">
                  <c:v>SEM</c:v>
                </c:pt>
                <c:pt idx="9">
                  <c:v>EU</c:v>
                </c:pt>
                <c:pt idx="10">
                  <c:v>SEM</c:v>
                </c:pt>
              </c:strCache>
            </c:strRef>
          </c:cat>
          <c:val>
            <c:numRef>
              <c:f>Sheet1!$J$9:$J$19</c:f>
              <c:numCache>
                <c:formatCode>0\%</c:formatCode>
                <c:ptCount val="11"/>
                <c:pt idx="1">
                  <c:v>6.1</c:v>
                </c:pt>
                <c:pt idx="4">
                  <c:v>14</c:v>
                </c:pt>
                <c:pt idx="7">
                  <c:v>5.5</c:v>
                </c:pt>
                <c:pt idx="10" formatCode="0.0\%">
                  <c:v>11.7</c:v>
                </c:pt>
              </c:numCache>
            </c:numRef>
          </c:val>
          <c:extLst>
            <c:ext xmlns:c16="http://schemas.microsoft.com/office/drawing/2014/chart" uri="{C3380CC4-5D6E-409C-BE32-E72D297353CC}">
              <c16:uniqueId val="{00000009-7EF7-4029-8EB1-201AC3EB308E}"/>
            </c:ext>
          </c:extLst>
        </c:ser>
        <c:ser>
          <c:idx val="9"/>
          <c:order val="9"/>
          <c:tx>
            <c:strRef>
              <c:f>Sheet1!$K$8</c:f>
              <c:strCache>
                <c:ptCount val="1"/>
                <c:pt idx="0">
                  <c:v>DK/REF</c:v>
                </c:pt>
              </c:strCache>
            </c:strRef>
          </c:tx>
          <c:spPr>
            <a:solidFill>
              <a:sysClr val="window" lastClr="FFFFFF">
                <a:lumMod val="85000"/>
              </a:sysClr>
            </a:solidFill>
            <a:ln>
              <a:noFill/>
            </a:ln>
            <a:effectLst/>
          </c:spPr>
          <c:invertIfNegative val="0"/>
          <c:cat>
            <c:strRef>
              <c:f>Sheet1!$A$9:$A$19</c:f>
              <c:strCache>
                <c:ptCount val="11"/>
                <c:pt idx="0">
                  <c:v>EU</c:v>
                </c:pt>
                <c:pt idx="1">
                  <c:v>SEM</c:v>
                </c:pt>
                <c:pt idx="3">
                  <c:v>EU</c:v>
                </c:pt>
                <c:pt idx="4">
                  <c:v>SEM</c:v>
                </c:pt>
                <c:pt idx="6">
                  <c:v>EU</c:v>
                </c:pt>
                <c:pt idx="7">
                  <c:v>SEM</c:v>
                </c:pt>
                <c:pt idx="9">
                  <c:v>EU</c:v>
                </c:pt>
                <c:pt idx="10">
                  <c:v>SEM</c:v>
                </c:pt>
              </c:strCache>
            </c:strRef>
          </c:cat>
          <c:val>
            <c:numRef>
              <c:f>Sheet1!$K$9:$K$19</c:f>
              <c:numCache>
                <c:formatCode>0\%</c:formatCode>
                <c:ptCount val="11"/>
                <c:pt idx="1">
                  <c:v>0.6</c:v>
                </c:pt>
                <c:pt idx="4">
                  <c:v>0.9</c:v>
                </c:pt>
                <c:pt idx="7">
                  <c:v>0.4</c:v>
                </c:pt>
                <c:pt idx="10" formatCode="0.0\%">
                  <c:v>1</c:v>
                </c:pt>
              </c:numCache>
            </c:numRef>
          </c:val>
          <c:extLst>
            <c:ext xmlns:c16="http://schemas.microsoft.com/office/drawing/2014/chart" uri="{C3380CC4-5D6E-409C-BE32-E72D297353CC}">
              <c16:uniqueId val="{0000000A-7EF7-4029-8EB1-201AC3EB308E}"/>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Germany</a:t>
            </a:r>
          </a:p>
        </c:rich>
      </c:tx>
      <c:layout>
        <c:manualLayout>
          <c:xMode val="edge"/>
          <c:yMode val="edge"/>
          <c:x val="0.6841710614637867"/>
          <c:y val="4.8735678951497073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4495490665779958"/>
          <c:h val="0.75953584233265203"/>
        </c:manualLayout>
      </c:layout>
      <c:barChart>
        <c:barDir val="bar"/>
        <c:grouping val="percentStacked"/>
        <c:varyColors val="0"/>
        <c:ser>
          <c:idx val="0"/>
          <c:order val="0"/>
          <c:tx>
            <c:strRef>
              <c:f>Sheet1!$B$1</c:f>
              <c:strCache>
                <c:ptCount val="1"/>
                <c:pt idx="0">
                  <c:v>Very efficient57</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65-491B-BA54-07D945DBB7D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 ensure that schools are places where children learn how to live in diversity</c:v>
                </c:pt>
                <c:pt idx="1">
                  <c:v>To encourage local authority and civil society initiatives that promote intercultural dialogue</c:v>
                </c:pt>
                <c:pt idx="2">
                  <c:v>To promote the organisation of multi-cultural events</c:v>
                </c:pt>
                <c:pt idx="3">
                  <c:v>To enable the expression of cultural diversity in public spaces</c:v>
                </c:pt>
                <c:pt idx="4">
                  <c:v>To restrict cultural practices to the private sphere</c:v>
                </c:pt>
              </c:strCache>
            </c:strRef>
          </c:cat>
          <c:val>
            <c:numRef>
              <c:f>Sheet1!$B$2:$B$6</c:f>
              <c:numCache>
                <c:formatCode>0.0\%</c:formatCode>
                <c:ptCount val="5"/>
                <c:pt idx="0">
                  <c:v>78.2</c:v>
                </c:pt>
                <c:pt idx="1">
                  <c:v>51.9</c:v>
                </c:pt>
                <c:pt idx="2">
                  <c:v>47</c:v>
                </c:pt>
                <c:pt idx="3">
                  <c:v>43</c:v>
                </c:pt>
                <c:pt idx="4">
                  <c:v>11.6</c:v>
                </c:pt>
              </c:numCache>
            </c:numRef>
          </c:val>
          <c:extLst>
            <c:ext xmlns:c16="http://schemas.microsoft.com/office/drawing/2014/chart" uri="{C3380CC4-5D6E-409C-BE32-E72D297353CC}">
              <c16:uniqueId val="{00000001-1C65-491B-BA54-07D945DBB7D0}"/>
            </c:ext>
          </c:extLst>
        </c:ser>
        <c:ser>
          <c:idx val="1"/>
          <c:order val="1"/>
          <c:tx>
            <c:strRef>
              <c:f>Sheet1!$C$1</c:f>
              <c:strCache>
                <c:ptCount val="1"/>
                <c:pt idx="0">
                  <c:v>Somewhat efficient58</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 ensure that schools are places where children learn how to live in diversity</c:v>
                </c:pt>
                <c:pt idx="1">
                  <c:v>To encourage local authority and civil society initiatives that promote intercultural dialogue</c:v>
                </c:pt>
                <c:pt idx="2">
                  <c:v>To promote the organisation of multi-cultural events</c:v>
                </c:pt>
                <c:pt idx="3">
                  <c:v>To enable the expression of cultural diversity in public spaces</c:v>
                </c:pt>
                <c:pt idx="4">
                  <c:v>To restrict cultural practices to the private sphere</c:v>
                </c:pt>
              </c:strCache>
            </c:strRef>
          </c:cat>
          <c:val>
            <c:numRef>
              <c:f>Sheet1!$C$2:$C$6</c:f>
              <c:numCache>
                <c:formatCode>0.0\%</c:formatCode>
                <c:ptCount val="5"/>
                <c:pt idx="0">
                  <c:v>17.100000000000001</c:v>
                </c:pt>
                <c:pt idx="1">
                  <c:v>41</c:v>
                </c:pt>
                <c:pt idx="2">
                  <c:v>44</c:v>
                </c:pt>
                <c:pt idx="3">
                  <c:v>45</c:v>
                </c:pt>
                <c:pt idx="4">
                  <c:v>30</c:v>
                </c:pt>
              </c:numCache>
            </c:numRef>
          </c:val>
          <c:extLst>
            <c:ext xmlns:c16="http://schemas.microsoft.com/office/drawing/2014/chart" uri="{C3380CC4-5D6E-409C-BE32-E72D297353CC}">
              <c16:uniqueId val="{00000002-1C65-491B-BA54-07D945DBB7D0}"/>
            </c:ext>
          </c:extLst>
        </c:ser>
        <c:ser>
          <c:idx val="2"/>
          <c:order val="2"/>
          <c:tx>
            <c:strRef>
              <c:f>Sheet1!$D$1</c:f>
              <c:strCache>
                <c:ptCount val="1"/>
                <c:pt idx="0">
                  <c:v>Not very efficient59</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 ensure that schools are places where children learn how to live in diversity</c:v>
                </c:pt>
                <c:pt idx="1">
                  <c:v>To encourage local authority and civil society initiatives that promote intercultural dialogue</c:v>
                </c:pt>
                <c:pt idx="2">
                  <c:v>To promote the organisation of multi-cultural events</c:v>
                </c:pt>
                <c:pt idx="3">
                  <c:v>To enable the expression of cultural diversity in public spaces</c:v>
                </c:pt>
                <c:pt idx="4">
                  <c:v>To restrict cultural practices to the private sphere</c:v>
                </c:pt>
              </c:strCache>
            </c:strRef>
          </c:cat>
          <c:val>
            <c:numRef>
              <c:f>Sheet1!$D$2:$D$6</c:f>
              <c:numCache>
                <c:formatCode>0.0\%</c:formatCode>
                <c:ptCount val="5"/>
                <c:pt idx="0">
                  <c:v>2</c:v>
                </c:pt>
                <c:pt idx="1">
                  <c:v>3</c:v>
                </c:pt>
                <c:pt idx="2">
                  <c:v>5</c:v>
                </c:pt>
                <c:pt idx="3">
                  <c:v>7</c:v>
                </c:pt>
                <c:pt idx="4">
                  <c:v>27.6</c:v>
                </c:pt>
              </c:numCache>
            </c:numRef>
          </c:val>
          <c:extLst>
            <c:ext xmlns:c16="http://schemas.microsoft.com/office/drawing/2014/chart" uri="{C3380CC4-5D6E-409C-BE32-E72D297353CC}">
              <c16:uniqueId val="{00000003-1C65-491B-BA54-07D945DBB7D0}"/>
            </c:ext>
          </c:extLst>
        </c:ser>
        <c:ser>
          <c:idx val="3"/>
          <c:order val="3"/>
          <c:tx>
            <c:strRef>
              <c:f>Sheet1!$E$1</c:f>
              <c:strCache>
                <c:ptCount val="1"/>
                <c:pt idx="0">
                  <c:v>Not at all efficient60</c:v>
                </c:pt>
              </c:strCache>
            </c:strRef>
          </c:tx>
          <c:spPr>
            <a:solidFill>
              <a:srgbClr val="F57B29"/>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5FDA-44DD-A988-584D35C3618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 ensure that schools are places where children learn how to live in diversity</c:v>
                </c:pt>
                <c:pt idx="1">
                  <c:v>To encourage local authority and civil society initiatives that promote intercultural dialogue</c:v>
                </c:pt>
                <c:pt idx="2">
                  <c:v>To promote the organisation of multi-cultural events</c:v>
                </c:pt>
                <c:pt idx="3">
                  <c:v>To enable the expression of cultural diversity in public spaces</c:v>
                </c:pt>
                <c:pt idx="4">
                  <c:v>To restrict cultural practices to the private sphere</c:v>
                </c:pt>
              </c:strCache>
            </c:strRef>
          </c:cat>
          <c:val>
            <c:numRef>
              <c:f>Sheet1!$E$2:$E$6</c:f>
              <c:numCache>
                <c:formatCode>0.0\%</c:formatCode>
                <c:ptCount val="5"/>
                <c:pt idx="0">
                  <c:v>1.4</c:v>
                </c:pt>
                <c:pt idx="1">
                  <c:v>1.9</c:v>
                </c:pt>
                <c:pt idx="2">
                  <c:v>2</c:v>
                </c:pt>
                <c:pt idx="3">
                  <c:v>3</c:v>
                </c:pt>
                <c:pt idx="4">
                  <c:v>27.9</c:v>
                </c:pt>
              </c:numCache>
            </c:numRef>
          </c:val>
          <c:extLst>
            <c:ext xmlns:c16="http://schemas.microsoft.com/office/drawing/2014/chart" uri="{C3380CC4-5D6E-409C-BE32-E72D297353CC}">
              <c16:uniqueId val="{00000004-1C65-491B-BA54-07D945DBB7D0}"/>
            </c:ext>
          </c:extLst>
        </c:ser>
        <c:ser>
          <c:idx val="4"/>
          <c:order val="4"/>
          <c:tx>
            <c:strRef>
              <c:f>Sheet1!$F$1</c:f>
              <c:strCache>
                <c:ptCount val="1"/>
                <c:pt idx="0">
                  <c:v>DK/REF61</c:v>
                </c:pt>
              </c:strCache>
            </c:strRef>
          </c:tx>
          <c:spPr>
            <a:solidFill>
              <a:schemeClr val="bg1">
                <a:lumMod val="85000"/>
              </a:schemeClr>
            </a:solidFill>
            <a:ln>
              <a:noFill/>
            </a:ln>
            <a:effectLst/>
          </c:spPr>
          <c:invertIfNegative val="0"/>
          <c:cat>
            <c:strRef>
              <c:f>Sheet1!$A$2:$A$6</c:f>
              <c:strCache>
                <c:ptCount val="5"/>
                <c:pt idx="0">
                  <c:v>To ensure that schools are places where children learn how to live in diversity</c:v>
                </c:pt>
                <c:pt idx="1">
                  <c:v>To encourage local authority and civil society initiatives that promote intercultural dialogue</c:v>
                </c:pt>
                <c:pt idx="2">
                  <c:v>To promote the organisation of multi-cultural events</c:v>
                </c:pt>
                <c:pt idx="3">
                  <c:v>To enable the expression of cultural diversity in public spaces</c:v>
                </c:pt>
                <c:pt idx="4">
                  <c:v>To restrict cultural practices to the private sphere</c:v>
                </c:pt>
              </c:strCache>
            </c:strRef>
          </c:cat>
          <c:val>
            <c:numRef>
              <c:f>Sheet1!$F$2:$F$6</c:f>
              <c:numCache>
                <c:formatCode>0.0\%</c:formatCode>
                <c:ptCount val="5"/>
                <c:pt idx="0">
                  <c:v>2.1</c:v>
                </c:pt>
                <c:pt idx="1">
                  <c:v>3.1</c:v>
                </c:pt>
                <c:pt idx="2">
                  <c:v>2.1</c:v>
                </c:pt>
                <c:pt idx="3">
                  <c:v>3</c:v>
                </c:pt>
                <c:pt idx="4">
                  <c:v>3</c:v>
                </c:pt>
              </c:numCache>
            </c:numRef>
          </c:val>
          <c:extLst>
            <c:ext xmlns:c16="http://schemas.microsoft.com/office/drawing/2014/chart" uri="{C3380CC4-5D6E-409C-BE32-E72D297353CC}">
              <c16:uniqueId val="{00000000-235F-4E30-A015-F574B433BDA9}"/>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900" b="1" i="1" u="none" strike="noStrike" kern="1200" spc="0" baseline="0">
                <a:solidFill>
                  <a:schemeClr val="bg1">
                    <a:lumMod val="50000"/>
                  </a:schemeClr>
                </a:solidFill>
                <a:latin typeface="+mn-lt"/>
                <a:ea typeface="+mn-ea"/>
                <a:cs typeface="+mn-cs"/>
              </a:defRPr>
            </a:pPr>
            <a:r>
              <a:rPr lang="en-GB" sz="1900" i="1" dirty="0">
                <a:solidFill>
                  <a:schemeClr val="bg1">
                    <a:lumMod val="50000"/>
                  </a:schemeClr>
                </a:solidFill>
              </a:rPr>
              <a:t>Comparison with </a:t>
            </a:r>
          </a:p>
          <a:p>
            <a:pPr>
              <a:lnSpc>
                <a:spcPts val="1600"/>
              </a:lnSpc>
              <a:defRPr sz="1900" i="1">
                <a:solidFill>
                  <a:schemeClr val="bg1">
                    <a:lumMod val="50000"/>
                  </a:schemeClr>
                </a:solidFill>
              </a:defRPr>
            </a:pPr>
            <a:r>
              <a:rPr lang="en-GB" sz="1900" i="1" dirty="0">
                <a:solidFill>
                  <a:schemeClr val="bg1">
                    <a:lumMod val="50000"/>
                  </a:schemeClr>
                </a:solidFill>
              </a:rPr>
              <a:t>European/SEM average</a:t>
            </a:r>
          </a:p>
        </c:rich>
      </c:tx>
      <c:layout>
        <c:manualLayout>
          <c:xMode val="edge"/>
          <c:yMode val="edge"/>
          <c:x val="0.56327638731859497"/>
          <c:y val="1.1755591321307268E-2"/>
        </c:manualLayout>
      </c:layout>
      <c:overlay val="0"/>
      <c:spPr>
        <a:noFill/>
        <a:ln>
          <a:noFill/>
        </a:ln>
        <a:effectLst/>
      </c:spPr>
      <c:txPr>
        <a:bodyPr rot="0" spcFirstLastPara="1" vertOverflow="ellipsis" vert="horz" wrap="square" anchor="ctr" anchorCtr="1"/>
        <a:lstStyle/>
        <a:p>
          <a:pPr>
            <a:lnSpc>
              <a:spcPts val="1600"/>
            </a:lnSpc>
            <a:defRPr sz="190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160083541189652"/>
          <c:y val="0.12386213435089076"/>
          <c:w val="0.42798163189230182"/>
          <c:h val="0.7176250980069383"/>
        </c:manualLayout>
      </c:layout>
      <c:barChart>
        <c:barDir val="bar"/>
        <c:grouping val="percentStacked"/>
        <c:varyColors val="0"/>
        <c:ser>
          <c:idx val="0"/>
          <c:order val="0"/>
          <c:tx>
            <c:strRef>
              <c:f>Sheet1!$B$11</c:f>
              <c:strCache>
                <c:ptCount val="1"/>
                <c:pt idx="0">
                  <c:v>Very effective </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E68-45FC-9FF5-D759D3925ED6}"/>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Sheet1!$B$12:$B$25</c:f>
              <c:numCache>
                <c:formatCode>General</c:formatCode>
                <c:ptCount val="14"/>
                <c:pt idx="0" formatCode="0.0\%">
                  <c:v>72.7</c:v>
                </c:pt>
                <c:pt idx="3" formatCode="0.0\%">
                  <c:v>47.9</c:v>
                </c:pt>
                <c:pt idx="6" formatCode="0.0\%">
                  <c:v>44.6</c:v>
                </c:pt>
                <c:pt idx="9" formatCode="0.0\%">
                  <c:v>39.4</c:v>
                </c:pt>
                <c:pt idx="12" formatCode="0.0\%">
                  <c:v>11.7</c:v>
                </c:pt>
              </c:numCache>
            </c:numRef>
          </c:val>
          <c:extLst>
            <c:ext xmlns:c16="http://schemas.microsoft.com/office/drawing/2014/chart" uri="{C3380CC4-5D6E-409C-BE32-E72D297353CC}">
              <c16:uniqueId val="{00000001-2E68-45FC-9FF5-D759D3925ED6}"/>
            </c:ext>
          </c:extLst>
        </c:ser>
        <c:ser>
          <c:idx val="1"/>
          <c:order val="1"/>
          <c:tx>
            <c:strRef>
              <c:f>Sheet1!$C$11</c:f>
              <c:strCache>
                <c:ptCount val="1"/>
                <c:pt idx="0">
                  <c:v>Somewhat effective </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Sheet1!$C$12:$C$25</c:f>
              <c:numCache>
                <c:formatCode>General</c:formatCode>
                <c:ptCount val="14"/>
                <c:pt idx="0" formatCode="0.0\%">
                  <c:v>20.399999999999999</c:v>
                </c:pt>
                <c:pt idx="3" formatCode="0.0\%">
                  <c:v>40.700000000000003</c:v>
                </c:pt>
                <c:pt idx="6" formatCode="0.0\%">
                  <c:v>43</c:v>
                </c:pt>
                <c:pt idx="9" formatCode="0.0\%">
                  <c:v>44.4</c:v>
                </c:pt>
                <c:pt idx="12" formatCode="0.0\%">
                  <c:v>30.3</c:v>
                </c:pt>
              </c:numCache>
            </c:numRef>
          </c:val>
          <c:extLst>
            <c:ext xmlns:c16="http://schemas.microsoft.com/office/drawing/2014/chart" uri="{C3380CC4-5D6E-409C-BE32-E72D297353CC}">
              <c16:uniqueId val="{00000002-2E68-45FC-9FF5-D759D3925ED6}"/>
            </c:ext>
          </c:extLst>
        </c:ser>
        <c:ser>
          <c:idx val="2"/>
          <c:order val="2"/>
          <c:tx>
            <c:strRef>
              <c:f>Sheet1!$D$11</c:f>
              <c:strCache>
                <c:ptCount val="1"/>
                <c:pt idx="0">
                  <c:v>Not very effective </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Sheet1!$D$12:$D$25</c:f>
              <c:numCache>
                <c:formatCode>General</c:formatCode>
                <c:ptCount val="14"/>
                <c:pt idx="0" formatCode="0.0\%">
                  <c:v>3.3</c:v>
                </c:pt>
                <c:pt idx="3" formatCode="0.0\%">
                  <c:v>5.4</c:v>
                </c:pt>
                <c:pt idx="6" formatCode="0.0\%">
                  <c:v>6.6</c:v>
                </c:pt>
                <c:pt idx="9" formatCode="0.0\%">
                  <c:v>9.1999999999999993</c:v>
                </c:pt>
                <c:pt idx="12" formatCode="0.0\%">
                  <c:v>26.7</c:v>
                </c:pt>
              </c:numCache>
            </c:numRef>
          </c:val>
          <c:extLst>
            <c:ext xmlns:c16="http://schemas.microsoft.com/office/drawing/2014/chart" uri="{C3380CC4-5D6E-409C-BE32-E72D297353CC}">
              <c16:uniqueId val="{00000003-2E68-45FC-9FF5-D759D3925ED6}"/>
            </c:ext>
          </c:extLst>
        </c:ser>
        <c:ser>
          <c:idx val="3"/>
          <c:order val="3"/>
          <c:tx>
            <c:strRef>
              <c:f>Sheet1!$E$11</c:f>
              <c:strCache>
                <c:ptCount val="1"/>
                <c:pt idx="0">
                  <c:v>Not at all effective </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Sheet1!$E$12:$E$25</c:f>
              <c:numCache>
                <c:formatCode>General</c:formatCode>
                <c:ptCount val="14"/>
                <c:pt idx="0" formatCode="0.0\%">
                  <c:v>2.2000000000000002</c:v>
                </c:pt>
                <c:pt idx="3" formatCode="0.0\%">
                  <c:v>3.3</c:v>
                </c:pt>
                <c:pt idx="6" formatCode="0.0\%">
                  <c:v>3.8</c:v>
                </c:pt>
                <c:pt idx="9" formatCode="0.0\%">
                  <c:v>4.5</c:v>
                </c:pt>
                <c:pt idx="12" formatCode="0.0\%">
                  <c:v>27.2</c:v>
                </c:pt>
              </c:numCache>
            </c:numRef>
          </c:val>
          <c:extLst>
            <c:ext xmlns:c16="http://schemas.microsoft.com/office/drawing/2014/chart" uri="{C3380CC4-5D6E-409C-BE32-E72D297353CC}">
              <c16:uniqueId val="{00000004-2E68-45FC-9FF5-D759D3925ED6}"/>
            </c:ext>
          </c:extLst>
        </c:ser>
        <c:ser>
          <c:idx val="4"/>
          <c:order val="4"/>
          <c:tx>
            <c:strRef>
              <c:f>Sheet1!$F$11</c:f>
              <c:strCache>
                <c:ptCount val="1"/>
                <c:pt idx="0">
                  <c:v>DK/REF</c:v>
                </c:pt>
              </c:strCache>
            </c:strRef>
          </c:tx>
          <c:spPr>
            <a:solidFill>
              <a:sysClr val="window" lastClr="FFFFFF">
                <a:lumMod val="85000"/>
              </a:sysClr>
            </a:solidFill>
            <a:ln>
              <a:noFill/>
            </a:ln>
            <a:effectLst/>
          </c:spPr>
          <c:invertIfNegative val="0"/>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Sheet1!$F$12:$F$25</c:f>
              <c:numCache>
                <c:formatCode>General</c:formatCode>
                <c:ptCount val="14"/>
                <c:pt idx="0" formatCode="0.0\%">
                  <c:v>1.4</c:v>
                </c:pt>
                <c:pt idx="3" formatCode="0.0\%">
                  <c:v>2.7</c:v>
                </c:pt>
                <c:pt idx="6" formatCode="0.0\%">
                  <c:v>2</c:v>
                </c:pt>
                <c:pt idx="9" formatCode="0.0\%">
                  <c:v>2.6</c:v>
                </c:pt>
                <c:pt idx="12" formatCode="0.0\%">
                  <c:v>4.0999999999999996</c:v>
                </c:pt>
              </c:numCache>
            </c:numRef>
          </c:val>
          <c:extLst>
            <c:ext xmlns:c16="http://schemas.microsoft.com/office/drawing/2014/chart" uri="{C3380CC4-5D6E-409C-BE32-E72D297353CC}">
              <c16:uniqueId val="{00000005-2E68-45FC-9FF5-D759D3925ED6}"/>
            </c:ext>
          </c:extLst>
        </c:ser>
        <c:ser>
          <c:idx val="5"/>
          <c:order val="5"/>
          <c:tx>
            <c:strRef>
              <c:f>Sheet1!$G$11</c:f>
              <c:strCache>
                <c:ptCount val="1"/>
                <c:pt idx="0">
                  <c:v>Very efficient</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Sheet1!$G$12:$G$25</c:f>
              <c:numCache>
                <c:formatCode>0.0\%</c:formatCode>
                <c:ptCount val="14"/>
                <c:pt idx="1">
                  <c:v>72.3</c:v>
                </c:pt>
                <c:pt idx="4">
                  <c:v>67</c:v>
                </c:pt>
                <c:pt idx="7">
                  <c:v>57.8</c:v>
                </c:pt>
                <c:pt idx="10">
                  <c:v>50.6</c:v>
                </c:pt>
                <c:pt idx="13">
                  <c:v>45.8</c:v>
                </c:pt>
              </c:numCache>
            </c:numRef>
          </c:val>
          <c:extLst>
            <c:ext xmlns:c16="http://schemas.microsoft.com/office/drawing/2014/chart" uri="{C3380CC4-5D6E-409C-BE32-E72D297353CC}">
              <c16:uniqueId val="{00000006-2E68-45FC-9FF5-D759D3925ED6}"/>
            </c:ext>
          </c:extLst>
        </c:ser>
        <c:ser>
          <c:idx val="6"/>
          <c:order val="6"/>
          <c:tx>
            <c:strRef>
              <c:f>Sheet1!$H$11</c:f>
              <c:strCache>
                <c:ptCount val="1"/>
                <c:pt idx="0">
                  <c:v>Somewhat efficient</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Sheet1!$H$12:$H$25</c:f>
              <c:numCache>
                <c:formatCode>0.0\%</c:formatCode>
                <c:ptCount val="14"/>
                <c:pt idx="1">
                  <c:v>19.399999999999999</c:v>
                </c:pt>
                <c:pt idx="4">
                  <c:v>23.3</c:v>
                </c:pt>
                <c:pt idx="7">
                  <c:v>28.3</c:v>
                </c:pt>
                <c:pt idx="10">
                  <c:v>30.5</c:v>
                </c:pt>
                <c:pt idx="13">
                  <c:v>30.4</c:v>
                </c:pt>
              </c:numCache>
            </c:numRef>
          </c:val>
          <c:extLst>
            <c:ext xmlns:c16="http://schemas.microsoft.com/office/drawing/2014/chart" uri="{C3380CC4-5D6E-409C-BE32-E72D297353CC}">
              <c16:uniqueId val="{00000007-2E68-45FC-9FF5-D759D3925ED6}"/>
            </c:ext>
          </c:extLst>
        </c:ser>
        <c:ser>
          <c:idx val="7"/>
          <c:order val="7"/>
          <c:tx>
            <c:strRef>
              <c:f>Sheet1!$I$11</c:f>
              <c:strCache>
                <c:ptCount val="1"/>
                <c:pt idx="0">
                  <c:v>Not very efficient</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Sheet1!$I$12:$I$25</c:f>
              <c:numCache>
                <c:formatCode>0.0\%</c:formatCode>
                <c:ptCount val="14"/>
                <c:pt idx="1">
                  <c:v>2.2000000000000002</c:v>
                </c:pt>
                <c:pt idx="4">
                  <c:v>2.8</c:v>
                </c:pt>
                <c:pt idx="7">
                  <c:v>4.3</c:v>
                </c:pt>
                <c:pt idx="10">
                  <c:v>6.4</c:v>
                </c:pt>
                <c:pt idx="13">
                  <c:v>8</c:v>
                </c:pt>
              </c:numCache>
            </c:numRef>
          </c:val>
          <c:extLst>
            <c:ext xmlns:c16="http://schemas.microsoft.com/office/drawing/2014/chart" uri="{C3380CC4-5D6E-409C-BE32-E72D297353CC}">
              <c16:uniqueId val="{00000008-2E68-45FC-9FF5-D759D3925ED6}"/>
            </c:ext>
          </c:extLst>
        </c:ser>
        <c:ser>
          <c:idx val="8"/>
          <c:order val="8"/>
          <c:tx>
            <c:strRef>
              <c:f>Sheet1!$J$11</c:f>
              <c:strCache>
                <c:ptCount val="1"/>
                <c:pt idx="0">
                  <c:v>Not at all efficient</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Sheet1!$J$12:$J$25</c:f>
              <c:numCache>
                <c:formatCode>0.0\%</c:formatCode>
                <c:ptCount val="14"/>
                <c:pt idx="1">
                  <c:v>5.3</c:v>
                </c:pt>
                <c:pt idx="4">
                  <c:v>4.5999999999999996</c:v>
                </c:pt>
                <c:pt idx="7">
                  <c:v>7.4</c:v>
                </c:pt>
                <c:pt idx="10">
                  <c:v>10.3</c:v>
                </c:pt>
                <c:pt idx="13">
                  <c:v>12.3</c:v>
                </c:pt>
              </c:numCache>
            </c:numRef>
          </c:val>
          <c:extLst>
            <c:ext xmlns:c16="http://schemas.microsoft.com/office/drawing/2014/chart" uri="{C3380CC4-5D6E-409C-BE32-E72D297353CC}">
              <c16:uniqueId val="{00000009-2E68-45FC-9FF5-D759D3925ED6}"/>
            </c:ext>
          </c:extLst>
        </c:ser>
        <c:ser>
          <c:idx val="9"/>
          <c:order val="9"/>
          <c:tx>
            <c:strRef>
              <c:f>Sheet1!$K$11</c:f>
              <c:strCache>
                <c:ptCount val="1"/>
                <c:pt idx="0">
                  <c:v>DK/REF</c:v>
                </c:pt>
              </c:strCache>
            </c:strRef>
          </c:tx>
          <c:spPr>
            <a:solidFill>
              <a:sysClr val="window" lastClr="FFFFFF">
                <a:lumMod val="85000"/>
              </a:sysClr>
            </a:solidFill>
            <a:ln>
              <a:noFill/>
            </a:ln>
            <a:effectLst/>
          </c:spPr>
          <c:invertIfNegative val="0"/>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Sheet1!$K$12:$K$25</c:f>
              <c:numCache>
                <c:formatCode>0.0\%</c:formatCode>
                <c:ptCount val="14"/>
                <c:pt idx="1">
                  <c:v>0.8</c:v>
                </c:pt>
                <c:pt idx="4">
                  <c:v>1.2</c:v>
                </c:pt>
                <c:pt idx="7">
                  <c:v>2.2000000000000002</c:v>
                </c:pt>
                <c:pt idx="10">
                  <c:v>2.2000000000000002</c:v>
                </c:pt>
                <c:pt idx="13">
                  <c:v>3.4</c:v>
                </c:pt>
              </c:numCache>
            </c:numRef>
          </c:val>
          <c:extLst>
            <c:ext xmlns:c16="http://schemas.microsoft.com/office/drawing/2014/chart" uri="{C3380CC4-5D6E-409C-BE32-E72D297353CC}">
              <c16:uniqueId val="{0000000A-2E68-45FC-9FF5-D759D3925ED6}"/>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Germany</a:t>
            </a:r>
          </a:p>
        </c:rich>
      </c:tx>
      <c:layout>
        <c:manualLayout>
          <c:xMode val="edge"/>
          <c:yMode val="edge"/>
          <c:x val="0.67676459147486145"/>
          <c:y val="4.3805000600805097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4495490665779958"/>
          <c:h val="0.7891199340919719"/>
        </c:manualLayout>
      </c:layout>
      <c:barChart>
        <c:barDir val="bar"/>
        <c:grouping val="percentStacked"/>
        <c:varyColors val="0"/>
        <c:ser>
          <c:idx val="0"/>
          <c:order val="0"/>
          <c:tx>
            <c:strRef>
              <c:f>Sheet1!$B$1</c:f>
              <c:strCache>
                <c:ptCount val="1"/>
                <c:pt idx="0">
                  <c:v>Very efficient54</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65-491B-BA54-07D945DBB7D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Education and youth programmes to foster youth-led dialogue initiatives</c:v>
                </c:pt>
                <c:pt idx="1">
                  <c:v>Support of youth participation in public life</c:v>
                </c:pt>
                <c:pt idx="2">
                  <c:v>Exchange programmes involving people across the Mediterranean</c:v>
                </c:pt>
                <c:pt idx="3">
                  <c:v>Trainings in diversity management and radicalisation prevention</c:v>
                </c:pt>
                <c:pt idx="4">
                  <c:v>Inter-religious dialogue</c:v>
                </c:pt>
                <c:pt idx="5">
                  <c:v>Cultural and artistic initiatives</c:v>
                </c:pt>
                <c:pt idx="6">
                  <c:v>Media training for cross-cultural reporting</c:v>
                </c:pt>
              </c:strCache>
            </c:strRef>
          </c:cat>
          <c:val>
            <c:numRef>
              <c:f>Sheet1!$B$2:$B$8</c:f>
              <c:numCache>
                <c:formatCode>0.0\%</c:formatCode>
                <c:ptCount val="7"/>
                <c:pt idx="0">
                  <c:v>68</c:v>
                </c:pt>
                <c:pt idx="1">
                  <c:v>63</c:v>
                </c:pt>
                <c:pt idx="2">
                  <c:v>56.4</c:v>
                </c:pt>
                <c:pt idx="3">
                  <c:v>41</c:v>
                </c:pt>
                <c:pt idx="4">
                  <c:v>39</c:v>
                </c:pt>
                <c:pt idx="5">
                  <c:v>36</c:v>
                </c:pt>
                <c:pt idx="6">
                  <c:v>36</c:v>
                </c:pt>
              </c:numCache>
            </c:numRef>
          </c:val>
          <c:extLst>
            <c:ext xmlns:c16="http://schemas.microsoft.com/office/drawing/2014/chart" uri="{C3380CC4-5D6E-409C-BE32-E72D297353CC}">
              <c16:uniqueId val="{00000001-1C65-491B-BA54-07D945DBB7D0}"/>
            </c:ext>
          </c:extLst>
        </c:ser>
        <c:ser>
          <c:idx val="1"/>
          <c:order val="1"/>
          <c:tx>
            <c:strRef>
              <c:f>Sheet1!$C$1</c:f>
              <c:strCache>
                <c:ptCount val="1"/>
                <c:pt idx="0">
                  <c:v>Somewhat efficient55</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Education and youth programmes to foster youth-led dialogue initiatives</c:v>
                </c:pt>
                <c:pt idx="1">
                  <c:v>Support of youth participation in public life</c:v>
                </c:pt>
                <c:pt idx="2">
                  <c:v>Exchange programmes involving people across the Mediterranean</c:v>
                </c:pt>
                <c:pt idx="3">
                  <c:v>Trainings in diversity management and radicalisation prevention</c:v>
                </c:pt>
                <c:pt idx="4">
                  <c:v>Inter-religious dialogue</c:v>
                </c:pt>
                <c:pt idx="5">
                  <c:v>Cultural and artistic initiatives</c:v>
                </c:pt>
                <c:pt idx="6">
                  <c:v>Media training for cross-cultural reporting</c:v>
                </c:pt>
              </c:strCache>
            </c:strRef>
          </c:cat>
          <c:val>
            <c:numRef>
              <c:f>Sheet1!$C$2:$C$8</c:f>
              <c:numCache>
                <c:formatCode>0.0\%</c:formatCode>
                <c:ptCount val="7"/>
                <c:pt idx="0">
                  <c:v>28</c:v>
                </c:pt>
                <c:pt idx="1">
                  <c:v>30</c:v>
                </c:pt>
                <c:pt idx="2">
                  <c:v>34.799999999999997</c:v>
                </c:pt>
                <c:pt idx="3">
                  <c:v>40.5</c:v>
                </c:pt>
                <c:pt idx="4">
                  <c:v>40</c:v>
                </c:pt>
                <c:pt idx="5">
                  <c:v>46</c:v>
                </c:pt>
                <c:pt idx="6">
                  <c:v>48</c:v>
                </c:pt>
              </c:numCache>
            </c:numRef>
          </c:val>
          <c:extLst>
            <c:ext xmlns:c16="http://schemas.microsoft.com/office/drawing/2014/chart" uri="{C3380CC4-5D6E-409C-BE32-E72D297353CC}">
              <c16:uniqueId val="{00000002-1C65-491B-BA54-07D945DBB7D0}"/>
            </c:ext>
          </c:extLst>
        </c:ser>
        <c:ser>
          <c:idx val="2"/>
          <c:order val="2"/>
          <c:tx>
            <c:strRef>
              <c:f>Sheet1!$D$1</c:f>
              <c:strCache>
                <c:ptCount val="1"/>
                <c:pt idx="0">
                  <c:v>Not very efficient56</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Education and youth programmes to foster youth-led dialogue initiatives</c:v>
                </c:pt>
                <c:pt idx="1">
                  <c:v>Support of youth participation in public life</c:v>
                </c:pt>
                <c:pt idx="2">
                  <c:v>Exchange programmes involving people across the Mediterranean</c:v>
                </c:pt>
                <c:pt idx="3">
                  <c:v>Trainings in diversity management and radicalisation prevention</c:v>
                </c:pt>
                <c:pt idx="4">
                  <c:v>Inter-religious dialogue</c:v>
                </c:pt>
                <c:pt idx="5">
                  <c:v>Cultural and artistic initiatives</c:v>
                </c:pt>
                <c:pt idx="6">
                  <c:v>Media training for cross-cultural reporting</c:v>
                </c:pt>
              </c:strCache>
            </c:strRef>
          </c:cat>
          <c:val>
            <c:numRef>
              <c:f>Sheet1!$D$2:$D$8</c:f>
              <c:numCache>
                <c:formatCode>0.0\%</c:formatCode>
                <c:ptCount val="7"/>
                <c:pt idx="0">
                  <c:v>3</c:v>
                </c:pt>
                <c:pt idx="1">
                  <c:v>2</c:v>
                </c:pt>
                <c:pt idx="2">
                  <c:v>5.4</c:v>
                </c:pt>
                <c:pt idx="3">
                  <c:v>9</c:v>
                </c:pt>
                <c:pt idx="4">
                  <c:v>11</c:v>
                </c:pt>
                <c:pt idx="5">
                  <c:v>11</c:v>
                </c:pt>
                <c:pt idx="6">
                  <c:v>7</c:v>
                </c:pt>
              </c:numCache>
            </c:numRef>
          </c:val>
          <c:extLst>
            <c:ext xmlns:c16="http://schemas.microsoft.com/office/drawing/2014/chart" uri="{C3380CC4-5D6E-409C-BE32-E72D297353CC}">
              <c16:uniqueId val="{00000003-1C65-491B-BA54-07D945DBB7D0}"/>
            </c:ext>
          </c:extLst>
        </c:ser>
        <c:ser>
          <c:idx val="3"/>
          <c:order val="3"/>
          <c:tx>
            <c:strRef>
              <c:f>Sheet1!$E$1</c:f>
              <c:strCache>
                <c:ptCount val="1"/>
                <c:pt idx="0">
                  <c:v>Not at all efficient57</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Education and youth programmes to foster youth-led dialogue initiatives</c:v>
                </c:pt>
                <c:pt idx="1">
                  <c:v>Support of youth participation in public life</c:v>
                </c:pt>
                <c:pt idx="2">
                  <c:v>Exchange programmes involving people across the Mediterranean</c:v>
                </c:pt>
                <c:pt idx="3">
                  <c:v>Trainings in diversity management and radicalisation prevention</c:v>
                </c:pt>
                <c:pt idx="4">
                  <c:v>Inter-religious dialogue</c:v>
                </c:pt>
                <c:pt idx="5">
                  <c:v>Cultural and artistic initiatives</c:v>
                </c:pt>
                <c:pt idx="6">
                  <c:v>Media training for cross-cultural reporting</c:v>
                </c:pt>
              </c:strCache>
            </c:strRef>
          </c:cat>
          <c:val>
            <c:numRef>
              <c:f>Sheet1!$E$2:$E$8</c:f>
              <c:numCache>
                <c:formatCode>0.0\%</c:formatCode>
                <c:ptCount val="7"/>
                <c:pt idx="0">
                  <c:v>2</c:v>
                </c:pt>
                <c:pt idx="1">
                  <c:v>2</c:v>
                </c:pt>
                <c:pt idx="2">
                  <c:v>1.6</c:v>
                </c:pt>
                <c:pt idx="3">
                  <c:v>6</c:v>
                </c:pt>
                <c:pt idx="4">
                  <c:v>6.9</c:v>
                </c:pt>
                <c:pt idx="5">
                  <c:v>4</c:v>
                </c:pt>
                <c:pt idx="6">
                  <c:v>5</c:v>
                </c:pt>
              </c:numCache>
            </c:numRef>
          </c:val>
          <c:extLst>
            <c:ext xmlns:c16="http://schemas.microsoft.com/office/drawing/2014/chart" uri="{C3380CC4-5D6E-409C-BE32-E72D297353CC}">
              <c16:uniqueId val="{00000004-1C65-491B-BA54-07D945DBB7D0}"/>
            </c:ext>
          </c:extLst>
        </c:ser>
        <c:ser>
          <c:idx val="4"/>
          <c:order val="4"/>
          <c:tx>
            <c:strRef>
              <c:f>Sheet1!$F$1</c:f>
              <c:strCache>
                <c:ptCount val="1"/>
                <c:pt idx="0">
                  <c:v>DK/REF58</c:v>
                </c:pt>
              </c:strCache>
            </c:strRef>
          </c:tx>
          <c:spPr>
            <a:solidFill>
              <a:schemeClr val="bg1">
                <a:lumMod val="85000"/>
              </a:schemeClr>
            </a:solidFill>
            <a:ln>
              <a:noFill/>
            </a:ln>
            <a:effectLst/>
          </c:spPr>
          <c:invertIfNegative val="0"/>
          <c:cat>
            <c:strRef>
              <c:f>Sheet1!$A$2:$A$8</c:f>
              <c:strCache>
                <c:ptCount val="7"/>
                <c:pt idx="0">
                  <c:v>Education and youth programmes to foster youth-led dialogue initiatives</c:v>
                </c:pt>
                <c:pt idx="1">
                  <c:v>Support of youth participation in public life</c:v>
                </c:pt>
                <c:pt idx="2">
                  <c:v>Exchange programmes involving people across the Mediterranean</c:v>
                </c:pt>
                <c:pt idx="3">
                  <c:v>Trainings in diversity management and radicalisation prevention</c:v>
                </c:pt>
                <c:pt idx="4">
                  <c:v>Inter-religious dialogue</c:v>
                </c:pt>
                <c:pt idx="5">
                  <c:v>Cultural and artistic initiatives</c:v>
                </c:pt>
                <c:pt idx="6">
                  <c:v>Media training for cross-cultural reporting</c:v>
                </c:pt>
              </c:strCache>
            </c:strRef>
          </c:cat>
          <c:val>
            <c:numRef>
              <c:f>Sheet1!$F$2:$F$8</c:f>
              <c:numCache>
                <c:formatCode>0.0\%</c:formatCode>
                <c:ptCount val="7"/>
                <c:pt idx="0">
                  <c:v>1.3</c:v>
                </c:pt>
                <c:pt idx="1">
                  <c:v>2.4</c:v>
                </c:pt>
                <c:pt idx="2">
                  <c:v>1.8</c:v>
                </c:pt>
                <c:pt idx="3">
                  <c:v>4</c:v>
                </c:pt>
                <c:pt idx="4">
                  <c:v>3</c:v>
                </c:pt>
                <c:pt idx="5">
                  <c:v>2.2000000000000002</c:v>
                </c:pt>
                <c:pt idx="6">
                  <c:v>5</c:v>
                </c:pt>
              </c:numCache>
            </c:numRef>
          </c:val>
          <c:extLst>
            <c:ext xmlns:c16="http://schemas.microsoft.com/office/drawing/2014/chart" uri="{C3380CC4-5D6E-409C-BE32-E72D297353CC}">
              <c16:uniqueId val="{00000000-235F-4E30-A015-F574B433BDA9}"/>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350" b="1" i="1" u="none" strike="noStrike" kern="1200" spc="0" baseline="0">
                <a:solidFill>
                  <a:schemeClr val="bg1">
                    <a:lumMod val="50000"/>
                  </a:schemeClr>
                </a:solidFill>
                <a:latin typeface="+mn-lt"/>
                <a:ea typeface="+mn-ea"/>
                <a:cs typeface="+mn-cs"/>
              </a:defRPr>
            </a:pPr>
            <a:r>
              <a:rPr lang="en-GB" sz="1350" i="1" dirty="0">
                <a:solidFill>
                  <a:schemeClr val="bg1">
                    <a:lumMod val="50000"/>
                  </a:schemeClr>
                </a:solidFill>
              </a:rPr>
              <a:t>Comparison with </a:t>
            </a:r>
          </a:p>
          <a:p>
            <a:pPr>
              <a:lnSpc>
                <a:spcPts val="1600"/>
              </a:lnSpc>
              <a:defRPr sz="1350" i="1">
                <a:solidFill>
                  <a:schemeClr val="bg1">
                    <a:lumMod val="50000"/>
                  </a:schemeClr>
                </a:solidFill>
              </a:defRPr>
            </a:pPr>
            <a:r>
              <a:rPr lang="en-GB" sz="1350" i="1" dirty="0">
                <a:solidFill>
                  <a:schemeClr val="bg1">
                    <a:lumMod val="50000"/>
                  </a:schemeClr>
                </a:solidFill>
              </a:rPr>
              <a:t>European/SEM average</a:t>
            </a:r>
          </a:p>
        </c:rich>
      </c:tx>
      <c:layout>
        <c:manualLayout>
          <c:xMode val="edge"/>
          <c:yMode val="edge"/>
          <c:x val="0.61828402439617347"/>
          <c:y val="2.4082287198037202E-2"/>
        </c:manualLayout>
      </c:layout>
      <c:overlay val="0"/>
      <c:spPr>
        <a:noFill/>
        <a:ln>
          <a:noFill/>
        </a:ln>
        <a:effectLst/>
      </c:spPr>
      <c:txPr>
        <a:bodyPr rot="0" spcFirstLastPara="1" vertOverflow="ellipsis" vert="horz" wrap="square" anchor="ctr" anchorCtr="1"/>
        <a:lstStyle/>
        <a:p>
          <a:pPr>
            <a:lnSpc>
              <a:spcPts val="1600"/>
            </a:lnSpc>
            <a:defRPr sz="135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8698560753757"/>
          <c:y val="0.11646611682485279"/>
          <c:w val="0.42798163189230182"/>
          <c:h val="0.76939722068920402"/>
        </c:manualLayout>
      </c:layout>
      <c:barChart>
        <c:barDir val="bar"/>
        <c:grouping val="percentStacked"/>
        <c:varyColors val="0"/>
        <c:ser>
          <c:idx val="0"/>
          <c:order val="0"/>
          <c:tx>
            <c:strRef>
              <c:f>Sheet1!$B$11</c:f>
              <c:strCache>
                <c:ptCount val="1"/>
                <c:pt idx="0">
                  <c:v>Very efficient</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F8-46CB-A724-11807C18021F}"/>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Sheet1!$B$12:$B$31</c:f>
              <c:numCache>
                <c:formatCode>General</c:formatCode>
                <c:ptCount val="20"/>
                <c:pt idx="0" formatCode="0.0\%">
                  <c:v>63.7</c:v>
                </c:pt>
                <c:pt idx="3" formatCode="0.0\%">
                  <c:v>60.1</c:v>
                </c:pt>
                <c:pt idx="6" formatCode="0.0\%">
                  <c:v>50.9</c:v>
                </c:pt>
                <c:pt idx="9" formatCode="0.0\%">
                  <c:v>41.5</c:v>
                </c:pt>
                <c:pt idx="12" formatCode="0.0\%">
                  <c:v>37.4</c:v>
                </c:pt>
                <c:pt idx="15" formatCode="0.0\%">
                  <c:v>38.1</c:v>
                </c:pt>
                <c:pt idx="18" formatCode="0.0\%">
                  <c:v>37.700000000000003</c:v>
                </c:pt>
              </c:numCache>
            </c:numRef>
          </c:val>
          <c:extLst>
            <c:ext xmlns:c16="http://schemas.microsoft.com/office/drawing/2014/chart" uri="{C3380CC4-5D6E-409C-BE32-E72D297353CC}">
              <c16:uniqueId val="{00000001-C4F8-46CB-A724-11807C18021F}"/>
            </c:ext>
          </c:extLst>
        </c:ser>
        <c:ser>
          <c:idx val="1"/>
          <c:order val="1"/>
          <c:tx>
            <c:strRef>
              <c:f>Sheet1!$C$11</c:f>
              <c:strCache>
                <c:ptCount val="1"/>
                <c:pt idx="0">
                  <c:v>Somewhat efficient</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Sheet1!$C$12:$C$31</c:f>
              <c:numCache>
                <c:formatCode>General</c:formatCode>
                <c:ptCount val="20"/>
                <c:pt idx="0" formatCode="0.0\%">
                  <c:v>29.1</c:v>
                </c:pt>
                <c:pt idx="3" formatCode="0.0\%">
                  <c:v>31.8</c:v>
                </c:pt>
                <c:pt idx="6" formatCode="0.0\%">
                  <c:v>37.4</c:v>
                </c:pt>
                <c:pt idx="9" formatCode="0.0\%">
                  <c:v>39.4</c:v>
                </c:pt>
                <c:pt idx="12" formatCode="0.0\%">
                  <c:v>39</c:v>
                </c:pt>
                <c:pt idx="15" formatCode="0.0\%">
                  <c:v>44.8</c:v>
                </c:pt>
                <c:pt idx="18" formatCode="0.0\%">
                  <c:v>44.7</c:v>
                </c:pt>
              </c:numCache>
            </c:numRef>
          </c:val>
          <c:extLst>
            <c:ext xmlns:c16="http://schemas.microsoft.com/office/drawing/2014/chart" uri="{C3380CC4-5D6E-409C-BE32-E72D297353CC}">
              <c16:uniqueId val="{00000002-C4F8-46CB-A724-11807C18021F}"/>
            </c:ext>
          </c:extLst>
        </c:ser>
        <c:ser>
          <c:idx val="2"/>
          <c:order val="2"/>
          <c:tx>
            <c:strRef>
              <c:f>Sheet1!$D$11</c:f>
              <c:strCache>
                <c:ptCount val="1"/>
                <c:pt idx="0">
                  <c:v>Not very efficient</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Sheet1!$D$12:$D$31</c:f>
              <c:numCache>
                <c:formatCode>General</c:formatCode>
                <c:ptCount val="20"/>
                <c:pt idx="0" formatCode="0.0\%">
                  <c:v>4.0999999999999996</c:v>
                </c:pt>
                <c:pt idx="3" formatCode="0.0\%">
                  <c:v>3.9</c:v>
                </c:pt>
                <c:pt idx="6" formatCode="0.0\%">
                  <c:v>6.4</c:v>
                </c:pt>
                <c:pt idx="9" formatCode="0.0\%">
                  <c:v>9.1999999999999993</c:v>
                </c:pt>
                <c:pt idx="12" formatCode="0.0\%">
                  <c:v>12.4</c:v>
                </c:pt>
                <c:pt idx="15" formatCode="0.0\%">
                  <c:v>10.9</c:v>
                </c:pt>
                <c:pt idx="18" formatCode="0.0\%">
                  <c:v>8.5</c:v>
                </c:pt>
              </c:numCache>
            </c:numRef>
          </c:val>
          <c:extLst>
            <c:ext xmlns:c16="http://schemas.microsoft.com/office/drawing/2014/chart" uri="{C3380CC4-5D6E-409C-BE32-E72D297353CC}">
              <c16:uniqueId val="{00000003-C4F8-46CB-A724-11807C18021F}"/>
            </c:ext>
          </c:extLst>
        </c:ser>
        <c:ser>
          <c:idx val="3"/>
          <c:order val="3"/>
          <c:tx>
            <c:strRef>
              <c:f>Sheet1!$E$11</c:f>
              <c:strCache>
                <c:ptCount val="1"/>
                <c:pt idx="0">
                  <c:v>Not at all efficient</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Sheet1!$E$12:$E$31</c:f>
              <c:numCache>
                <c:formatCode>General</c:formatCode>
                <c:ptCount val="20"/>
                <c:pt idx="0" formatCode="0.0\%">
                  <c:v>2.1</c:v>
                </c:pt>
                <c:pt idx="3" formatCode="0.0\%">
                  <c:v>2.2999999999999998</c:v>
                </c:pt>
                <c:pt idx="6" formatCode="0.0\%">
                  <c:v>3.4</c:v>
                </c:pt>
                <c:pt idx="9" formatCode="0.0\%">
                  <c:v>6.1</c:v>
                </c:pt>
                <c:pt idx="12" formatCode="0.0\%">
                  <c:v>8.5</c:v>
                </c:pt>
                <c:pt idx="15" formatCode="0.0\%">
                  <c:v>4.5</c:v>
                </c:pt>
                <c:pt idx="18" formatCode="0.0\%">
                  <c:v>5.2</c:v>
                </c:pt>
              </c:numCache>
            </c:numRef>
          </c:val>
          <c:extLst>
            <c:ext xmlns:c16="http://schemas.microsoft.com/office/drawing/2014/chart" uri="{C3380CC4-5D6E-409C-BE32-E72D297353CC}">
              <c16:uniqueId val="{00000004-C4F8-46CB-A724-11807C18021F}"/>
            </c:ext>
          </c:extLst>
        </c:ser>
        <c:ser>
          <c:idx val="4"/>
          <c:order val="4"/>
          <c:tx>
            <c:strRef>
              <c:f>Sheet1!$F$11</c:f>
              <c:strCache>
                <c:ptCount val="1"/>
                <c:pt idx="0">
                  <c:v>DK/REF</c:v>
                </c:pt>
              </c:strCache>
            </c:strRef>
          </c:tx>
          <c:spPr>
            <a:solidFill>
              <a:sysClr val="window" lastClr="FFFFFF">
                <a:lumMod val="85000"/>
              </a:sysClr>
            </a:solidFill>
            <a:ln>
              <a:noFill/>
            </a:ln>
            <a:effectLst/>
          </c:spPr>
          <c:invertIfNegative val="0"/>
          <c:cat>
            <c:strRef>
              <c:f>Sheet1!$A$12:$A$31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Sheet1!$F$12:$F$31</c:f>
              <c:numCache>
                <c:formatCode>General</c:formatCode>
                <c:ptCount val="20"/>
                <c:pt idx="0" formatCode="0.0\%">
                  <c:v>1.1000000000000001</c:v>
                </c:pt>
                <c:pt idx="3" formatCode="0.0\%">
                  <c:v>1.9</c:v>
                </c:pt>
                <c:pt idx="6" formatCode="0.0\%">
                  <c:v>1.9</c:v>
                </c:pt>
                <c:pt idx="9" formatCode="0.0\%">
                  <c:v>3.8</c:v>
                </c:pt>
                <c:pt idx="12" formatCode="0.0\%">
                  <c:v>2.6</c:v>
                </c:pt>
                <c:pt idx="15" formatCode="0.0\%">
                  <c:v>1.9</c:v>
                </c:pt>
                <c:pt idx="18" formatCode="0.0\%">
                  <c:v>3.9</c:v>
                </c:pt>
              </c:numCache>
            </c:numRef>
          </c:val>
          <c:extLst>
            <c:ext xmlns:c16="http://schemas.microsoft.com/office/drawing/2014/chart" uri="{C3380CC4-5D6E-409C-BE32-E72D297353CC}">
              <c16:uniqueId val="{00000005-C4F8-46CB-A724-11807C18021F}"/>
            </c:ext>
          </c:extLst>
        </c:ser>
        <c:ser>
          <c:idx val="5"/>
          <c:order val="5"/>
          <c:tx>
            <c:strRef>
              <c:f>Sheet1!$G$11</c:f>
              <c:strCache>
                <c:ptCount val="1"/>
                <c:pt idx="0">
                  <c:v>Very efficient</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Sheet1!$G$12:$G$31</c:f>
              <c:numCache>
                <c:formatCode>0.0\%</c:formatCode>
                <c:ptCount val="20"/>
                <c:pt idx="1">
                  <c:v>62.1</c:v>
                </c:pt>
                <c:pt idx="4">
                  <c:v>63.8</c:v>
                </c:pt>
                <c:pt idx="7">
                  <c:v>50</c:v>
                </c:pt>
                <c:pt idx="10">
                  <c:v>47.9</c:v>
                </c:pt>
                <c:pt idx="13">
                  <c:v>52.1</c:v>
                </c:pt>
                <c:pt idx="16">
                  <c:v>49.6</c:v>
                </c:pt>
                <c:pt idx="19">
                  <c:v>56.5</c:v>
                </c:pt>
              </c:numCache>
            </c:numRef>
          </c:val>
          <c:extLst>
            <c:ext xmlns:c16="http://schemas.microsoft.com/office/drawing/2014/chart" uri="{C3380CC4-5D6E-409C-BE32-E72D297353CC}">
              <c16:uniqueId val="{00000006-C4F8-46CB-A724-11807C18021F}"/>
            </c:ext>
          </c:extLst>
        </c:ser>
        <c:ser>
          <c:idx val="6"/>
          <c:order val="6"/>
          <c:tx>
            <c:strRef>
              <c:f>Sheet1!$H$11</c:f>
              <c:strCache>
                <c:ptCount val="1"/>
                <c:pt idx="0">
                  <c:v>Somewhat efficient</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Sheet1!$H$12:$H$31</c:f>
              <c:numCache>
                <c:formatCode>0.0\%</c:formatCode>
                <c:ptCount val="20"/>
                <c:pt idx="1">
                  <c:v>30.4</c:v>
                </c:pt>
                <c:pt idx="4">
                  <c:v>29.4</c:v>
                </c:pt>
                <c:pt idx="7">
                  <c:v>37.4</c:v>
                </c:pt>
                <c:pt idx="10">
                  <c:v>35.4</c:v>
                </c:pt>
                <c:pt idx="13">
                  <c:v>28.5</c:v>
                </c:pt>
                <c:pt idx="16">
                  <c:v>38.200000000000003</c:v>
                </c:pt>
                <c:pt idx="19">
                  <c:v>34.5</c:v>
                </c:pt>
              </c:numCache>
            </c:numRef>
          </c:val>
          <c:extLst>
            <c:ext xmlns:c16="http://schemas.microsoft.com/office/drawing/2014/chart" uri="{C3380CC4-5D6E-409C-BE32-E72D297353CC}">
              <c16:uniqueId val="{00000007-C4F8-46CB-A724-11807C18021F}"/>
            </c:ext>
          </c:extLst>
        </c:ser>
        <c:ser>
          <c:idx val="7"/>
          <c:order val="7"/>
          <c:tx>
            <c:strRef>
              <c:f>Sheet1!$I$11</c:f>
              <c:strCache>
                <c:ptCount val="1"/>
                <c:pt idx="0">
                  <c:v>Not very efficient</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Sheet1!$I$12:$I$31</c:f>
              <c:numCache>
                <c:formatCode>0.0\%</c:formatCode>
                <c:ptCount val="20"/>
                <c:pt idx="1">
                  <c:v>2.7</c:v>
                </c:pt>
                <c:pt idx="4">
                  <c:v>2.5</c:v>
                </c:pt>
                <c:pt idx="7">
                  <c:v>4.4000000000000004</c:v>
                </c:pt>
                <c:pt idx="10">
                  <c:v>4.8</c:v>
                </c:pt>
                <c:pt idx="13">
                  <c:v>6.4</c:v>
                </c:pt>
                <c:pt idx="16">
                  <c:v>4.9000000000000004</c:v>
                </c:pt>
                <c:pt idx="19">
                  <c:v>3.8</c:v>
                </c:pt>
              </c:numCache>
            </c:numRef>
          </c:val>
          <c:extLst>
            <c:ext xmlns:c16="http://schemas.microsoft.com/office/drawing/2014/chart" uri="{C3380CC4-5D6E-409C-BE32-E72D297353CC}">
              <c16:uniqueId val="{00000008-C4F8-46CB-A724-11807C18021F}"/>
            </c:ext>
          </c:extLst>
        </c:ser>
        <c:ser>
          <c:idx val="8"/>
          <c:order val="8"/>
          <c:tx>
            <c:strRef>
              <c:f>Sheet1!$J$11</c:f>
              <c:strCache>
                <c:ptCount val="1"/>
                <c:pt idx="0">
                  <c:v>Not at all efficient</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Sheet1!$J$12:$J$31</c:f>
              <c:numCache>
                <c:formatCode>0.0\%</c:formatCode>
                <c:ptCount val="20"/>
                <c:pt idx="1">
                  <c:v>3.1</c:v>
                </c:pt>
                <c:pt idx="4">
                  <c:v>2.9</c:v>
                </c:pt>
                <c:pt idx="7">
                  <c:v>4.9000000000000004</c:v>
                </c:pt>
                <c:pt idx="10">
                  <c:v>7.2</c:v>
                </c:pt>
                <c:pt idx="13">
                  <c:v>10.4</c:v>
                </c:pt>
                <c:pt idx="16">
                  <c:v>5.3</c:v>
                </c:pt>
                <c:pt idx="19">
                  <c:v>3.1</c:v>
                </c:pt>
              </c:numCache>
            </c:numRef>
          </c:val>
          <c:extLst>
            <c:ext xmlns:c16="http://schemas.microsoft.com/office/drawing/2014/chart" uri="{C3380CC4-5D6E-409C-BE32-E72D297353CC}">
              <c16:uniqueId val="{00000009-C4F8-46CB-A724-11807C18021F}"/>
            </c:ext>
          </c:extLst>
        </c:ser>
        <c:ser>
          <c:idx val="9"/>
          <c:order val="9"/>
          <c:tx>
            <c:strRef>
              <c:f>Sheet1!$K$11</c:f>
              <c:strCache>
                <c:ptCount val="1"/>
                <c:pt idx="0">
                  <c:v>DK/REF</c:v>
                </c:pt>
              </c:strCache>
            </c:strRef>
          </c:tx>
          <c:spPr>
            <a:solidFill>
              <a:sysClr val="window" lastClr="FFFFFF">
                <a:lumMod val="85000"/>
              </a:sysClr>
            </a:solidFill>
            <a:ln>
              <a:noFill/>
            </a:ln>
            <a:effectLst/>
          </c:spPr>
          <c:invertIfNegative val="0"/>
          <c:cat>
            <c:strRef>
              <c:f>Sheet1!$A$12:$A$31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Sheet1!$K$12:$K$31</c:f>
              <c:numCache>
                <c:formatCode>0.0\%</c:formatCode>
                <c:ptCount val="20"/>
                <c:pt idx="1">
                  <c:v>1.8</c:v>
                </c:pt>
                <c:pt idx="4">
                  <c:v>1.4</c:v>
                </c:pt>
                <c:pt idx="7">
                  <c:v>3.3</c:v>
                </c:pt>
                <c:pt idx="10">
                  <c:v>4.5999999999999996</c:v>
                </c:pt>
                <c:pt idx="13">
                  <c:v>2.6</c:v>
                </c:pt>
                <c:pt idx="16">
                  <c:v>1.9</c:v>
                </c:pt>
                <c:pt idx="19">
                  <c:v>2.1</c:v>
                </c:pt>
              </c:numCache>
            </c:numRef>
          </c:val>
          <c:extLst>
            <c:ext xmlns:c16="http://schemas.microsoft.com/office/drawing/2014/chart" uri="{C3380CC4-5D6E-409C-BE32-E72D297353CC}">
              <c16:uniqueId val="{0000000A-C4F8-46CB-A724-11807C18021F}"/>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Germany</a:t>
            </a:r>
          </a:p>
        </c:rich>
      </c:tx>
      <c:layout>
        <c:manualLayout>
          <c:xMode val="edge"/>
          <c:yMode val="edge"/>
          <c:x val="0.67491297397763017"/>
          <c:y val="1.6686269671999241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092429829528719"/>
          <c:y val="8.4416707545354963E-2"/>
          <c:w val="0.44495490665779958"/>
          <c:h val="0.7891199340919719"/>
        </c:manualLayout>
      </c:layout>
      <c:barChart>
        <c:barDir val="bar"/>
        <c:grouping val="percentStacked"/>
        <c:varyColors val="0"/>
        <c:ser>
          <c:idx val="0"/>
          <c:order val="0"/>
          <c:tx>
            <c:strRef>
              <c:f>Sheet1!$B$1</c:f>
              <c:strCache>
                <c:ptCount val="1"/>
                <c:pt idx="0">
                  <c:v>Definitely44</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64-4536-97CC-B7C98EB4D2F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Education and training</c:v>
                </c:pt>
                <c:pt idx="1">
                  <c:v>Recognition of cultural diversity</c:v>
                </c:pt>
                <c:pt idx="2">
                  <c:v>Economic growth and employment</c:v>
                </c:pt>
                <c:pt idx="3">
                  <c:v>Environmental sustainability</c:v>
                </c:pt>
                <c:pt idx="4">
                  <c:v>Gender equality</c:v>
                </c:pt>
                <c:pt idx="5">
                  <c:v>Support for NGOs and civil society organisations</c:v>
                </c:pt>
                <c:pt idx="6">
                  <c:v>Individual freedom and rule of law</c:v>
                </c:pt>
                <c:pt idx="7">
                  <c:v>Fair response to refugee situation</c:v>
                </c:pt>
              </c:strCache>
            </c:strRef>
          </c:cat>
          <c:val>
            <c:numRef>
              <c:f>Sheet1!$B$2:$B$9</c:f>
              <c:numCache>
                <c:formatCode>0.0\%</c:formatCode>
                <c:ptCount val="8"/>
                <c:pt idx="0">
                  <c:v>56</c:v>
                </c:pt>
                <c:pt idx="1">
                  <c:v>50</c:v>
                </c:pt>
                <c:pt idx="2">
                  <c:v>48</c:v>
                </c:pt>
                <c:pt idx="3">
                  <c:v>43</c:v>
                </c:pt>
                <c:pt idx="4">
                  <c:v>42</c:v>
                </c:pt>
                <c:pt idx="5">
                  <c:v>39</c:v>
                </c:pt>
                <c:pt idx="6">
                  <c:v>39</c:v>
                </c:pt>
                <c:pt idx="7">
                  <c:v>38</c:v>
                </c:pt>
              </c:numCache>
            </c:numRef>
          </c:val>
          <c:extLst>
            <c:ext xmlns:c16="http://schemas.microsoft.com/office/drawing/2014/chart" uri="{C3380CC4-5D6E-409C-BE32-E72D297353CC}">
              <c16:uniqueId val="{00000001-9764-4536-97CC-B7C98EB4D2FC}"/>
            </c:ext>
          </c:extLst>
        </c:ser>
        <c:ser>
          <c:idx val="1"/>
          <c:order val="1"/>
          <c:tx>
            <c:strRef>
              <c:f>Sheet1!$C$1</c:f>
              <c:strCache>
                <c:ptCount val="1"/>
                <c:pt idx="0">
                  <c:v>Maybe45</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Education and training</c:v>
                </c:pt>
                <c:pt idx="1">
                  <c:v>Recognition of cultural diversity</c:v>
                </c:pt>
                <c:pt idx="2">
                  <c:v>Economic growth and employment</c:v>
                </c:pt>
                <c:pt idx="3">
                  <c:v>Environmental sustainability</c:v>
                </c:pt>
                <c:pt idx="4">
                  <c:v>Gender equality</c:v>
                </c:pt>
                <c:pt idx="5">
                  <c:v>Support for NGOs and civil society organisations</c:v>
                </c:pt>
                <c:pt idx="6">
                  <c:v>Individual freedom and rule of law</c:v>
                </c:pt>
                <c:pt idx="7">
                  <c:v>Fair response to refugee situation</c:v>
                </c:pt>
              </c:strCache>
            </c:strRef>
          </c:cat>
          <c:val>
            <c:numRef>
              <c:f>Sheet1!$C$2:$C$9</c:f>
              <c:numCache>
                <c:formatCode>0.0\%</c:formatCode>
                <c:ptCount val="8"/>
                <c:pt idx="0">
                  <c:v>36</c:v>
                </c:pt>
                <c:pt idx="1">
                  <c:v>41.1</c:v>
                </c:pt>
                <c:pt idx="2">
                  <c:v>41</c:v>
                </c:pt>
                <c:pt idx="3">
                  <c:v>41</c:v>
                </c:pt>
                <c:pt idx="4">
                  <c:v>39</c:v>
                </c:pt>
                <c:pt idx="5">
                  <c:v>46</c:v>
                </c:pt>
                <c:pt idx="6">
                  <c:v>46</c:v>
                </c:pt>
                <c:pt idx="7">
                  <c:v>42</c:v>
                </c:pt>
              </c:numCache>
            </c:numRef>
          </c:val>
          <c:extLst>
            <c:ext xmlns:c16="http://schemas.microsoft.com/office/drawing/2014/chart" uri="{C3380CC4-5D6E-409C-BE32-E72D297353CC}">
              <c16:uniqueId val="{00000002-9764-4536-97CC-B7C98EB4D2FC}"/>
            </c:ext>
          </c:extLst>
        </c:ser>
        <c:ser>
          <c:idx val="2"/>
          <c:order val="2"/>
          <c:tx>
            <c:strRef>
              <c:f>Sheet1!$D$1</c:f>
              <c:strCache>
                <c:ptCount val="1"/>
                <c:pt idx="0">
                  <c:v>No46</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Education and training</c:v>
                </c:pt>
                <c:pt idx="1">
                  <c:v>Recognition of cultural diversity</c:v>
                </c:pt>
                <c:pt idx="2">
                  <c:v>Economic growth and employment</c:v>
                </c:pt>
                <c:pt idx="3">
                  <c:v>Environmental sustainability</c:v>
                </c:pt>
                <c:pt idx="4">
                  <c:v>Gender equality</c:v>
                </c:pt>
                <c:pt idx="5">
                  <c:v>Support for NGOs and civil society organisations</c:v>
                </c:pt>
                <c:pt idx="6">
                  <c:v>Individual freedom and rule of law</c:v>
                </c:pt>
                <c:pt idx="7">
                  <c:v>Fair response to refugee situation</c:v>
                </c:pt>
              </c:strCache>
            </c:strRef>
          </c:cat>
          <c:val>
            <c:numRef>
              <c:f>Sheet1!$D$2:$D$9</c:f>
              <c:numCache>
                <c:formatCode>0.0\%</c:formatCode>
                <c:ptCount val="8"/>
                <c:pt idx="0">
                  <c:v>7</c:v>
                </c:pt>
                <c:pt idx="1">
                  <c:v>8</c:v>
                </c:pt>
                <c:pt idx="2">
                  <c:v>10</c:v>
                </c:pt>
                <c:pt idx="3">
                  <c:v>14</c:v>
                </c:pt>
                <c:pt idx="4">
                  <c:v>18</c:v>
                </c:pt>
                <c:pt idx="5">
                  <c:v>10</c:v>
                </c:pt>
                <c:pt idx="6">
                  <c:v>14</c:v>
                </c:pt>
                <c:pt idx="7">
                  <c:v>16</c:v>
                </c:pt>
              </c:numCache>
            </c:numRef>
          </c:val>
          <c:extLst>
            <c:ext xmlns:c16="http://schemas.microsoft.com/office/drawing/2014/chart" uri="{C3380CC4-5D6E-409C-BE32-E72D297353CC}">
              <c16:uniqueId val="{00000003-9764-4536-97CC-B7C98EB4D2FC}"/>
            </c:ext>
          </c:extLst>
        </c:ser>
        <c:ser>
          <c:idx val="3"/>
          <c:order val="3"/>
          <c:tx>
            <c:strRef>
              <c:f>Sheet1!$E$1</c:f>
              <c:strCache>
                <c:ptCount val="1"/>
                <c:pt idx="0">
                  <c:v>DK/REF47</c:v>
                </c:pt>
              </c:strCache>
            </c:strRef>
          </c:tx>
          <c:spPr>
            <a:solidFill>
              <a:schemeClr val="bg1">
                <a:lumMod val="85000"/>
              </a:schemeClr>
            </a:solidFill>
            <a:ln>
              <a:noFill/>
            </a:ln>
            <a:effectLst/>
          </c:spPr>
          <c:invertIfNegative val="0"/>
          <c:cat>
            <c:strRef>
              <c:f>Sheet1!$A$2:$A$9</c:f>
              <c:strCache>
                <c:ptCount val="8"/>
                <c:pt idx="0">
                  <c:v>Education and training</c:v>
                </c:pt>
                <c:pt idx="1">
                  <c:v>Recognition of cultural diversity</c:v>
                </c:pt>
                <c:pt idx="2">
                  <c:v>Economic growth and employment</c:v>
                </c:pt>
                <c:pt idx="3">
                  <c:v>Environmental sustainability</c:v>
                </c:pt>
                <c:pt idx="4">
                  <c:v>Gender equality</c:v>
                </c:pt>
                <c:pt idx="5">
                  <c:v>Support for NGOs and civil society organisations</c:v>
                </c:pt>
                <c:pt idx="6">
                  <c:v>Individual freedom and rule of law</c:v>
                </c:pt>
                <c:pt idx="7">
                  <c:v>Fair response to refugee situation</c:v>
                </c:pt>
              </c:strCache>
            </c:strRef>
          </c:cat>
          <c:val>
            <c:numRef>
              <c:f>Sheet1!$E$2:$E$9</c:f>
              <c:numCache>
                <c:formatCode>0.0\%</c:formatCode>
                <c:ptCount val="8"/>
                <c:pt idx="0">
                  <c:v>2</c:v>
                </c:pt>
                <c:pt idx="1">
                  <c:v>1.2</c:v>
                </c:pt>
                <c:pt idx="2">
                  <c:v>1</c:v>
                </c:pt>
                <c:pt idx="3">
                  <c:v>2</c:v>
                </c:pt>
                <c:pt idx="4">
                  <c:v>0.7</c:v>
                </c:pt>
                <c:pt idx="5">
                  <c:v>4</c:v>
                </c:pt>
                <c:pt idx="6">
                  <c:v>3</c:v>
                </c:pt>
                <c:pt idx="7">
                  <c:v>4</c:v>
                </c:pt>
              </c:numCache>
            </c:numRef>
          </c:val>
          <c:extLst>
            <c:ext xmlns:c16="http://schemas.microsoft.com/office/drawing/2014/chart" uri="{C3380CC4-5D6E-409C-BE32-E72D297353CC}">
              <c16:uniqueId val="{00000004-9764-4536-97CC-B7C98EB4D2FC}"/>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GB" b="1" dirty="0"/>
              <a:t>Germany (2020)</a:t>
            </a:r>
          </a:p>
        </c:rich>
      </c:tx>
      <c:layout>
        <c:manualLayout>
          <c:xMode val="edge"/>
          <c:yMode val="edge"/>
          <c:x val="0.55668333099415779"/>
          <c:y val="5.6187204698548788E-3"/>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647915078698126"/>
          <c:y val="9.6743403422084887E-2"/>
          <c:w val="0.42088388346298544"/>
          <c:h val="0.79651595161800992"/>
        </c:manualLayout>
      </c:layout>
      <c:barChart>
        <c:barDir val="bar"/>
        <c:grouping val="percentStacked"/>
        <c:varyColors val="0"/>
        <c:ser>
          <c:idx val="0"/>
          <c:order val="0"/>
          <c:tx>
            <c:strRef>
              <c:f>Sheet1!$BV$1</c:f>
              <c:strCache>
                <c:ptCount val="1"/>
                <c:pt idx="0">
                  <c:v>Strongly characterise44</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33-4A56-890F-EB2B52D1990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Sheet1!$BU$2:$BU$8</c:f>
              <c:strCache>
                <c:ptCount val="7"/>
                <c:pt idx="0">
                  <c:v>Mediterranean way of life and food</c:v>
                </c:pt>
                <c:pt idx="1">
                  <c:v>Hospitality</c:v>
                </c:pt>
                <c:pt idx="2">
                  <c:v>Common cultural heritage and history</c:v>
                </c:pt>
                <c:pt idx="3">
                  <c:v>Migration issues</c:v>
                </c:pt>
                <c:pt idx="4">
                  <c:v>Instability and insecurity</c:v>
                </c:pt>
                <c:pt idx="5">
                  <c:v>Source of conflict</c:v>
                </c:pt>
                <c:pt idx="6">
                  <c:v>Resistance to change</c:v>
                </c:pt>
              </c:strCache>
            </c:strRef>
          </c:cat>
          <c:val>
            <c:numRef>
              <c:f>Sheet1!$BV$2:$BV$8</c:f>
              <c:numCache>
                <c:formatCode>0.0\%</c:formatCode>
                <c:ptCount val="7"/>
                <c:pt idx="0">
                  <c:v>70</c:v>
                </c:pt>
                <c:pt idx="1">
                  <c:v>68</c:v>
                </c:pt>
                <c:pt idx="2">
                  <c:v>44</c:v>
                </c:pt>
                <c:pt idx="3">
                  <c:v>34</c:v>
                </c:pt>
                <c:pt idx="4">
                  <c:v>20</c:v>
                </c:pt>
                <c:pt idx="5">
                  <c:v>17</c:v>
                </c:pt>
                <c:pt idx="6">
                  <c:v>10</c:v>
                </c:pt>
              </c:numCache>
            </c:numRef>
          </c:val>
          <c:extLst>
            <c:ext xmlns:c16="http://schemas.microsoft.com/office/drawing/2014/chart" uri="{C3380CC4-5D6E-409C-BE32-E72D297353CC}">
              <c16:uniqueId val="{00000001-B433-4A56-890F-EB2B52D1990B}"/>
            </c:ext>
          </c:extLst>
        </c:ser>
        <c:ser>
          <c:idx val="1"/>
          <c:order val="1"/>
          <c:tx>
            <c:strRef>
              <c:f>Sheet1!$BW$1</c:f>
              <c:strCache>
                <c:ptCount val="1"/>
                <c:pt idx="0">
                  <c:v>Somewhat characterise45</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Sheet1!$BU$2:$BU$8</c:f>
              <c:strCache>
                <c:ptCount val="7"/>
                <c:pt idx="0">
                  <c:v>Mediterranean way of life and food</c:v>
                </c:pt>
                <c:pt idx="1">
                  <c:v>Hospitality</c:v>
                </c:pt>
                <c:pt idx="2">
                  <c:v>Common cultural heritage and history</c:v>
                </c:pt>
                <c:pt idx="3">
                  <c:v>Migration issues</c:v>
                </c:pt>
                <c:pt idx="4">
                  <c:v>Instability and insecurity</c:v>
                </c:pt>
                <c:pt idx="5">
                  <c:v>Source of conflict</c:v>
                </c:pt>
                <c:pt idx="6">
                  <c:v>Resistance to change</c:v>
                </c:pt>
              </c:strCache>
            </c:strRef>
          </c:cat>
          <c:val>
            <c:numRef>
              <c:f>Sheet1!$BW$2:$BW$8</c:f>
              <c:numCache>
                <c:formatCode>0.0\%</c:formatCode>
                <c:ptCount val="7"/>
                <c:pt idx="0">
                  <c:v>23</c:v>
                </c:pt>
                <c:pt idx="1">
                  <c:v>28</c:v>
                </c:pt>
                <c:pt idx="2">
                  <c:v>44</c:v>
                </c:pt>
                <c:pt idx="3">
                  <c:v>51</c:v>
                </c:pt>
                <c:pt idx="4">
                  <c:v>63</c:v>
                </c:pt>
                <c:pt idx="5">
                  <c:v>57</c:v>
                </c:pt>
                <c:pt idx="6">
                  <c:v>60</c:v>
                </c:pt>
              </c:numCache>
            </c:numRef>
          </c:val>
          <c:extLst>
            <c:ext xmlns:c16="http://schemas.microsoft.com/office/drawing/2014/chart" uri="{C3380CC4-5D6E-409C-BE32-E72D297353CC}">
              <c16:uniqueId val="{00000002-B433-4A56-890F-EB2B52D1990B}"/>
            </c:ext>
          </c:extLst>
        </c:ser>
        <c:ser>
          <c:idx val="2"/>
          <c:order val="2"/>
          <c:tx>
            <c:strRef>
              <c:f>Sheet1!$BX$1</c:f>
              <c:strCache>
                <c:ptCount val="1"/>
                <c:pt idx="0">
                  <c:v>Not characterise at all46</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3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Sheet1!$BU$2:$BU$8</c:f>
              <c:strCache>
                <c:ptCount val="7"/>
                <c:pt idx="0">
                  <c:v>Mediterranean way of life and food</c:v>
                </c:pt>
                <c:pt idx="1">
                  <c:v>Hospitality</c:v>
                </c:pt>
                <c:pt idx="2">
                  <c:v>Common cultural heritage and history</c:v>
                </c:pt>
                <c:pt idx="3">
                  <c:v>Migration issues</c:v>
                </c:pt>
                <c:pt idx="4">
                  <c:v>Instability and insecurity</c:v>
                </c:pt>
                <c:pt idx="5">
                  <c:v>Source of conflict</c:v>
                </c:pt>
                <c:pt idx="6">
                  <c:v>Resistance to change</c:v>
                </c:pt>
              </c:strCache>
            </c:strRef>
          </c:cat>
          <c:val>
            <c:numRef>
              <c:f>Sheet1!$BX$2:$BX$8</c:f>
              <c:numCache>
                <c:formatCode>0.0\%</c:formatCode>
                <c:ptCount val="7"/>
                <c:pt idx="0">
                  <c:v>3</c:v>
                </c:pt>
                <c:pt idx="1">
                  <c:v>1</c:v>
                </c:pt>
                <c:pt idx="2">
                  <c:v>10</c:v>
                </c:pt>
                <c:pt idx="3">
                  <c:v>11</c:v>
                </c:pt>
                <c:pt idx="4">
                  <c:v>14</c:v>
                </c:pt>
                <c:pt idx="5">
                  <c:v>22</c:v>
                </c:pt>
                <c:pt idx="6">
                  <c:v>21</c:v>
                </c:pt>
              </c:numCache>
            </c:numRef>
          </c:val>
          <c:extLst>
            <c:ext xmlns:c16="http://schemas.microsoft.com/office/drawing/2014/chart" uri="{C3380CC4-5D6E-409C-BE32-E72D297353CC}">
              <c16:uniqueId val="{00000003-B433-4A56-890F-EB2B52D1990B}"/>
            </c:ext>
          </c:extLst>
        </c:ser>
        <c:ser>
          <c:idx val="3"/>
          <c:order val="3"/>
          <c:tx>
            <c:strRef>
              <c:f>Sheet1!$BY$1</c:f>
              <c:strCache>
                <c:ptCount val="1"/>
                <c:pt idx="0">
                  <c:v>DK/REF47</c:v>
                </c:pt>
              </c:strCache>
            </c:strRef>
          </c:tx>
          <c:spPr>
            <a:solidFill>
              <a:schemeClr val="bg1">
                <a:lumMod val="85000"/>
              </a:schemeClr>
            </a:solidFill>
            <a:ln>
              <a:noFill/>
            </a:ln>
            <a:effectLst/>
          </c:spPr>
          <c:invertIfNegative val="0"/>
          <c:cat>
            <c:strRef>
              <c:f>Sheet1!$BU$2:$BU$8</c:f>
              <c:strCache>
                <c:ptCount val="7"/>
                <c:pt idx="0">
                  <c:v>Mediterranean way of life and food</c:v>
                </c:pt>
                <c:pt idx="1">
                  <c:v>Hospitality</c:v>
                </c:pt>
                <c:pt idx="2">
                  <c:v>Common cultural heritage and history</c:v>
                </c:pt>
                <c:pt idx="3">
                  <c:v>Migration issues</c:v>
                </c:pt>
                <c:pt idx="4">
                  <c:v>Instability and insecurity</c:v>
                </c:pt>
                <c:pt idx="5">
                  <c:v>Source of conflict</c:v>
                </c:pt>
                <c:pt idx="6">
                  <c:v>Resistance to change</c:v>
                </c:pt>
              </c:strCache>
            </c:strRef>
          </c:cat>
          <c:val>
            <c:numRef>
              <c:f>Sheet1!$BY$2:$BY$8</c:f>
              <c:numCache>
                <c:formatCode>0.0\%</c:formatCode>
                <c:ptCount val="7"/>
                <c:pt idx="0">
                  <c:v>4</c:v>
                </c:pt>
                <c:pt idx="1">
                  <c:v>3</c:v>
                </c:pt>
                <c:pt idx="2">
                  <c:v>2</c:v>
                </c:pt>
                <c:pt idx="3">
                  <c:v>5</c:v>
                </c:pt>
                <c:pt idx="4">
                  <c:v>4</c:v>
                </c:pt>
                <c:pt idx="5">
                  <c:v>4</c:v>
                </c:pt>
                <c:pt idx="6">
                  <c:v>9</c:v>
                </c:pt>
              </c:numCache>
            </c:numRef>
          </c:val>
          <c:extLst>
            <c:ext xmlns:c16="http://schemas.microsoft.com/office/drawing/2014/chart" uri="{C3380CC4-5D6E-409C-BE32-E72D297353CC}">
              <c16:uniqueId val="{00000004-B433-4A56-890F-EB2B52D1990B}"/>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r>
              <a:rPr lang="en-GB" i="1" dirty="0">
                <a:solidFill>
                  <a:schemeClr val="bg1">
                    <a:lumMod val="50000"/>
                  </a:schemeClr>
                </a:solidFill>
              </a:rPr>
              <a:t>Comparison with </a:t>
            </a:r>
          </a:p>
          <a:p>
            <a:pPr>
              <a:lnSpc>
                <a:spcPts val="1600"/>
              </a:lnSpc>
              <a:defRPr i="1">
                <a:solidFill>
                  <a:schemeClr val="bg1">
                    <a:lumMod val="50000"/>
                  </a:schemeClr>
                </a:solidFill>
              </a:defRPr>
            </a:pPr>
            <a:r>
              <a:rPr lang="en-GB" i="1" dirty="0">
                <a:solidFill>
                  <a:schemeClr val="bg1">
                    <a:lumMod val="50000"/>
                  </a:schemeClr>
                </a:solidFill>
              </a:rPr>
              <a:t>European/SEM average</a:t>
            </a:r>
          </a:p>
        </c:rich>
      </c:tx>
      <c:layout>
        <c:manualLayout>
          <c:xMode val="edge"/>
          <c:yMode val="edge"/>
          <c:x val="0.61828402439617347"/>
          <c:y val="2.9012965548729182E-2"/>
        </c:manualLayout>
      </c:layout>
      <c:overlay val="0"/>
      <c:spPr>
        <a:noFill/>
        <a:ln>
          <a:noFill/>
        </a:ln>
        <a:effectLst/>
      </c:spPr>
      <c:txPr>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8698560753757"/>
          <c:y val="0.11646611682485279"/>
          <c:w val="0.42798163189230182"/>
          <c:h val="0.76939722068920402"/>
        </c:manualLayout>
      </c:layout>
      <c:barChart>
        <c:barDir val="bar"/>
        <c:grouping val="percentStacked"/>
        <c:varyColors val="0"/>
        <c:ser>
          <c:idx val="0"/>
          <c:order val="0"/>
          <c:tx>
            <c:strRef>
              <c:f>Sheet1!$B$11</c:f>
              <c:strCache>
                <c:ptCount val="1"/>
                <c:pt idx="0">
                  <c:v>Definitely</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87-4013-BFF2-64BB17B19DB5}"/>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Sheet1!$B$12:$B$34</c:f>
              <c:numCache>
                <c:formatCode>General</c:formatCode>
                <c:ptCount val="23"/>
                <c:pt idx="0" formatCode="0.0\%">
                  <c:v>53.2</c:v>
                </c:pt>
                <c:pt idx="3" formatCode="0.0\%">
                  <c:v>47.9</c:v>
                </c:pt>
                <c:pt idx="6" formatCode="0.0\%">
                  <c:v>45.3</c:v>
                </c:pt>
                <c:pt idx="9" formatCode="0.0\%">
                  <c:v>41.2</c:v>
                </c:pt>
                <c:pt idx="12" formatCode="0.0\%">
                  <c:v>37.299999999999997</c:v>
                </c:pt>
                <c:pt idx="15" formatCode="0.0\%">
                  <c:v>35</c:v>
                </c:pt>
                <c:pt idx="18" formatCode="0.0\%">
                  <c:v>38.200000000000003</c:v>
                </c:pt>
                <c:pt idx="21" formatCode="0.0\%">
                  <c:v>34.299999999999997</c:v>
                </c:pt>
              </c:numCache>
            </c:numRef>
          </c:val>
          <c:extLst>
            <c:ext xmlns:c16="http://schemas.microsoft.com/office/drawing/2014/chart" uri="{C3380CC4-5D6E-409C-BE32-E72D297353CC}">
              <c16:uniqueId val="{00000001-5B87-4013-BFF2-64BB17B19DB5}"/>
            </c:ext>
          </c:extLst>
        </c:ser>
        <c:ser>
          <c:idx val="1"/>
          <c:order val="1"/>
          <c:tx>
            <c:strRef>
              <c:f>Sheet1!$C$11</c:f>
              <c:strCache>
                <c:ptCount val="1"/>
                <c:pt idx="0">
                  <c:v>Maybe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Sheet1!$C$12:$C$34</c:f>
              <c:numCache>
                <c:formatCode>General</c:formatCode>
                <c:ptCount val="23"/>
                <c:pt idx="0" formatCode="0.0\%">
                  <c:v>36.700000000000003</c:v>
                </c:pt>
                <c:pt idx="3" formatCode="0.0\%">
                  <c:v>41.2</c:v>
                </c:pt>
                <c:pt idx="6" formatCode="0.0\%">
                  <c:v>42.1</c:v>
                </c:pt>
                <c:pt idx="9" formatCode="0.0\%">
                  <c:v>42.8</c:v>
                </c:pt>
                <c:pt idx="12" formatCode="0.0\%">
                  <c:v>37.6</c:v>
                </c:pt>
                <c:pt idx="15" formatCode="0.0\%">
                  <c:v>46.6</c:v>
                </c:pt>
                <c:pt idx="18" formatCode="0.0\%">
                  <c:v>44.5</c:v>
                </c:pt>
                <c:pt idx="21" formatCode="0.0\%">
                  <c:v>41.7</c:v>
                </c:pt>
              </c:numCache>
            </c:numRef>
          </c:val>
          <c:extLst>
            <c:ext xmlns:c16="http://schemas.microsoft.com/office/drawing/2014/chart" uri="{C3380CC4-5D6E-409C-BE32-E72D297353CC}">
              <c16:uniqueId val="{00000002-5B87-4013-BFF2-64BB17B19DB5}"/>
            </c:ext>
          </c:extLst>
        </c:ser>
        <c:ser>
          <c:idx val="2"/>
          <c:order val="2"/>
          <c:tx>
            <c:strRef>
              <c:f>Sheet1!$D$11</c:f>
              <c:strCache>
                <c:ptCount val="1"/>
                <c:pt idx="0">
                  <c:v>No</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Sheet1!$D$12:$D$34</c:f>
              <c:numCache>
                <c:formatCode>General</c:formatCode>
                <c:ptCount val="23"/>
                <c:pt idx="0" formatCode="0.0\%">
                  <c:v>8.6999999999999993</c:v>
                </c:pt>
                <c:pt idx="3" formatCode="0.0\%">
                  <c:v>9.6</c:v>
                </c:pt>
                <c:pt idx="6" formatCode="0.0\%">
                  <c:v>11.3</c:v>
                </c:pt>
                <c:pt idx="9" formatCode="0.0\%">
                  <c:v>14</c:v>
                </c:pt>
                <c:pt idx="12" formatCode="0.0\%">
                  <c:v>23.9</c:v>
                </c:pt>
                <c:pt idx="15" formatCode="0.0\%">
                  <c:v>14.2</c:v>
                </c:pt>
                <c:pt idx="18" formatCode="0.0\%">
                  <c:v>15.4</c:v>
                </c:pt>
                <c:pt idx="21" formatCode="0.0\%">
                  <c:v>20.100000000000001</c:v>
                </c:pt>
              </c:numCache>
            </c:numRef>
          </c:val>
          <c:extLst>
            <c:ext xmlns:c16="http://schemas.microsoft.com/office/drawing/2014/chart" uri="{C3380CC4-5D6E-409C-BE32-E72D297353CC}">
              <c16:uniqueId val="{00000003-5B87-4013-BFF2-64BB17B19DB5}"/>
            </c:ext>
          </c:extLst>
        </c:ser>
        <c:ser>
          <c:idx val="3"/>
          <c:order val="3"/>
          <c:tx>
            <c:strRef>
              <c:f>Sheet1!$E$11</c:f>
              <c:strCache>
                <c:ptCount val="1"/>
                <c:pt idx="0">
                  <c:v>DK/REF</c:v>
                </c:pt>
              </c:strCache>
            </c:strRef>
          </c:tx>
          <c:spPr>
            <a:solidFill>
              <a:schemeClr val="bg1">
                <a:lumMod val="85000"/>
              </a:schemeClr>
            </a:solidFill>
            <a:ln>
              <a:noFill/>
            </a:ln>
            <a:effectLst/>
          </c:spPr>
          <c:invertIfNegative val="0"/>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Sheet1!$E$12:$E$34</c:f>
              <c:numCache>
                <c:formatCode>General</c:formatCode>
                <c:ptCount val="23"/>
                <c:pt idx="0" formatCode="0.0\%">
                  <c:v>1.5</c:v>
                </c:pt>
                <c:pt idx="3" formatCode="0.0\%">
                  <c:v>1.3</c:v>
                </c:pt>
                <c:pt idx="6" formatCode="0.0\%">
                  <c:v>1.3</c:v>
                </c:pt>
                <c:pt idx="9" formatCode="0.0\%">
                  <c:v>2</c:v>
                </c:pt>
                <c:pt idx="12" formatCode="0.0\%">
                  <c:v>1.2</c:v>
                </c:pt>
                <c:pt idx="15" formatCode="0.0\%">
                  <c:v>4.2</c:v>
                </c:pt>
                <c:pt idx="18" formatCode="0.0\%">
                  <c:v>1.8</c:v>
                </c:pt>
                <c:pt idx="21" formatCode="0.0\%">
                  <c:v>3.9</c:v>
                </c:pt>
              </c:numCache>
            </c:numRef>
          </c:val>
          <c:extLst>
            <c:ext xmlns:c16="http://schemas.microsoft.com/office/drawing/2014/chart" uri="{C3380CC4-5D6E-409C-BE32-E72D297353CC}">
              <c16:uniqueId val="{00000004-5B87-4013-BFF2-64BB17B19DB5}"/>
            </c:ext>
          </c:extLst>
        </c:ser>
        <c:ser>
          <c:idx val="4"/>
          <c:order val="4"/>
          <c:tx>
            <c:strRef>
              <c:f>Sheet1!$F$11</c:f>
              <c:strCache>
                <c:ptCount val="1"/>
                <c:pt idx="0">
                  <c:v>Definitely2</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Sheet1!$F$12:$F$34</c:f>
              <c:numCache>
                <c:formatCode>0.0\%</c:formatCode>
                <c:ptCount val="23"/>
                <c:pt idx="1">
                  <c:v>77.8</c:v>
                </c:pt>
                <c:pt idx="4">
                  <c:v>63.4</c:v>
                </c:pt>
                <c:pt idx="7">
                  <c:v>70.8</c:v>
                </c:pt>
                <c:pt idx="10">
                  <c:v>70.400000000000006</c:v>
                </c:pt>
                <c:pt idx="13">
                  <c:v>50.6</c:v>
                </c:pt>
                <c:pt idx="16">
                  <c:v>49.9</c:v>
                </c:pt>
                <c:pt idx="19">
                  <c:v>54.1</c:v>
                </c:pt>
                <c:pt idx="22">
                  <c:v>56.9</c:v>
                </c:pt>
              </c:numCache>
            </c:numRef>
          </c:val>
          <c:extLst>
            <c:ext xmlns:c16="http://schemas.microsoft.com/office/drawing/2014/chart" uri="{C3380CC4-5D6E-409C-BE32-E72D297353CC}">
              <c16:uniqueId val="{00000005-5B87-4013-BFF2-64BB17B19DB5}"/>
            </c:ext>
          </c:extLst>
        </c:ser>
        <c:ser>
          <c:idx val="5"/>
          <c:order val="5"/>
          <c:tx>
            <c:strRef>
              <c:f>Sheet1!$G$11</c:f>
              <c:strCache>
                <c:ptCount val="1"/>
                <c:pt idx="0">
                  <c:v>Maybe3</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Sheet1!$G$12:$G$34</c:f>
              <c:numCache>
                <c:formatCode>0.0\%</c:formatCode>
                <c:ptCount val="23"/>
                <c:pt idx="1">
                  <c:v>15.6</c:v>
                </c:pt>
                <c:pt idx="4">
                  <c:v>22.2</c:v>
                </c:pt>
                <c:pt idx="7">
                  <c:v>20.399999999999999</c:v>
                </c:pt>
                <c:pt idx="10">
                  <c:v>18.399999999999999</c:v>
                </c:pt>
                <c:pt idx="13">
                  <c:v>21.3</c:v>
                </c:pt>
                <c:pt idx="16">
                  <c:v>24.6</c:v>
                </c:pt>
                <c:pt idx="19">
                  <c:v>25.8</c:v>
                </c:pt>
                <c:pt idx="22">
                  <c:v>25.6</c:v>
                </c:pt>
              </c:numCache>
            </c:numRef>
          </c:val>
          <c:extLst>
            <c:ext xmlns:c16="http://schemas.microsoft.com/office/drawing/2014/chart" uri="{C3380CC4-5D6E-409C-BE32-E72D297353CC}">
              <c16:uniqueId val="{00000006-5B87-4013-BFF2-64BB17B19DB5}"/>
            </c:ext>
          </c:extLst>
        </c:ser>
        <c:ser>
          <c:idx val="6"/>
          <c:order val="6"/>
          <c:tx>
            <c:strRef>
              <c:f>Sheet1!$H$11</c:f>
              <c:strCache>
                <c:ptCount val="1"/>
                <c:pt idx="0">
                  <c:v>No4</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Sheet1!$H$12:$H$34</c:f>
              <c:numCache>
                <c:formatCode>0.0\%</c:formatCode>
                <c:ptCount val="23"/>
                <c:pt idx="1">
                  <c:v>5.8</c:v>
                </c:pt>
                <c:pt idx="4">
                  <c:v>12.3</c:v>
                </c:pt>
                <c:pt idx="7">
                  <c:v>7.4</c:v>
                </c:pt>
                <c:pt idx="10">
                  <c:v>9.9</c:v>
                </c:pt>
                <c:pt idx="13">
                  <c:v>26</c:v>
                </c:pt>
                <c:pt idx="16">
                  <c:v>19.399999999999999</c:v>
                </c:pt>
                <c:pt idx="19">
                  <c:v>16.3</c:v>
                </c:pt>
                <c:pt idx="22">
                  <c:v>14.4</c:v>
                </c:pt>
              </c:numCache>
            </c:numRef>
          </c:val>
          <c:extLst>
            <c:ext xmlns:c16="http://schemas.microsoft.com/office/drawing/2014/chart" uri="{C3380CC4-5D6E-409C-BE32-E72D297353CC}">
              <c16:uniqueId val="{00000007-5B87-4013-BFF2-64BB17B19DB5}"/>
            </c:ext>
          </c:extLst>
        </c:ser>
        <c:ser>
          <c:idx val="7"/>
          <c:order val="7"/>
          <c:tx>
            <c:strRef>
              <c:f>Sheet1!$I$11</c:f>
              <c:strCache>
                <c:ptCount val="1"/>
                <c:pt idx="0">
                  <c:v>DK/REF5</c:v>
                </c:pt>
              </c:strCache>
            </c:strRef>
          </c:tx>
          <c:spPr>
            <a:solidFill>
              <a:schemeClr val="bg1">
                <a:lumMod val="85000"/>
              </a:schemeClr>
            </a:solidFill>
            <a:ln>
              <a:noFill/>
            </a:ln>
            <a:effectLst/>
          </c:spPr>
          <c:invertIfNegative val="0"/>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Sheet1!$I$12:$I$34</c:f>
              <c:numCache>
                <c:formatCode>0.0\%</c:formatCode>
                <c:ptCount val="23"/>
                <c:pt idx="1">
                  <c:v>0.8</c:v>
                </c:pt>
                <c:pt idx="4">
                  <c:v>2.2000000000000002</c:v>
                </c:pt>
                <c:pt idx="7">
                  <c:v>1.4</c:v>
                </c:pt>
                <c:pt idx="10">
                  <c:v>1.3</c:v>
                </c:pt>
                <c:pt idx="13">
                  <c:v>2.1</c:v>
                </c:pt>
                <c:pt idx="16">
                  <c:v>6.2</c:v>
                </c:pt>
                <c:pt idx="19">
                  <c:v>3.8</c:v>
                </c:pt>
                <c:pt idx="22">
                  <c:v>3</c:v>
                </c:pt>
              </c:numCache>
            </c:numRef>
          </c:val>
          <c:extLst>
            <c:ext xmlns:c16="http://schemas.microsoft.com/office/drawing/2014/chart" uri="{C3380CC4-5D6E-409C-BE32-E72D297353CC}">
              <c16:uniqueId val="{00000008-5B87-4013-BFF2-64BB17B19DB5}"/>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Germany (2012)</a:t>
            </a:r>
          </a:p>
        </c:rich>
      </c:tx>
      <c:layout>
        <c:manualLayout>
          <c:xMode val="edge"/>
          <c:yMode val="edge"/>
          <c:x val="0.41872480562085806"/>
          <c:y val="1.9151608847345229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092429829528719"/>
          <c:y val="9.1812725071392917E-2"/>
          <c:w val="0.41993925698004519"/>
          <c:h val="0.63579630049489433"/>
        </c:manualLayout>
      </c:layout>
      <c:barChart>
        <c:barDir val="bar"/>
        <c:grouping val="percentStacked"/>
        <c:varyColors val="0"/>
        <c:ser>
          <c:idx val="0"/>
          <c:order val="0"/>
          <c:tx>
            <c:strRef>
              <c:f>Sheet1!$BV$1</c:f>
              <c:strCache>
                <c:ptCount val="1"/>
                <c:pt idx="0">
                  <c:v>Definitely44</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64-4536-97CC-B7C98EB4D2F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Sheet1!$BU$2:$BU$6</c:f>
              <c:strCache>
                <c:ptCount val="5"/>
                <c:pt idx="0">
                  <c:v>Cultural diversity and 
prevention of extremism</c:v>
                </c:pt>
                <c:pt idx="1">
                  <c:v>Concern for the environment</c:v>
                </c:pt>
                <c:pt idx="2">
                  <c:v>Equality between 
men and women</c:v>
                </c:pt>
                <c:pt idx="3">
                  <c:v>Entrepreneurship, innovation 
and youth employment</c:v>
                </c:pt>
                <c:pt idx="4">
                  <c:v>Individual freedom 
and rule of law</c:v>
                </c:pt>
              </c:strCache>
            </c:strRef>
          </c:cat>
          <c:val>
            <c:numRef>
              <c:f>Sheet1!$BV$2:$BV$6</c:f>
              <c:numCache>
                <c:formatCode>0.0\%</c:formatCode>
                <c:ptCount val="5"/>
                <c:pt idx="0">
                  <c:v>52</c:v>
                </c:pt>
                <c:pt idx="1">
                  <c:v>44</c:v>
                </c:pt>
                <c:pt idx="2">
                  <c:v>47</c:v>
                </c:pt>
                <c:pt idx="3">
                  <c:v>49</c:v>
                </c:pt>
                <c:pt idx="4">
                  <c:v>47</c:v>
                </c:pt>
              </c:numCache>
            </c:numRef>
          </c:val>
          <c:extLst>
            <c:ext xmlns:c16="http://schemas.microsoft.com/office/drawing/2014/chart" uri="{C3380CC4-5D6E-409C-BE32-E72D297353CC}">
              <c16:uniqueId val="{00000001-9764-4536-97CC-B7C98EB4D2FC}"/>
            </c:ext>
          </c:extLst>
        </c:ser>
        <c:ser>
          <c:idx val="1"/>
          <c:order val="1"/>
          <c:tx>
            <c:strRef>
              <c:f>Sheet1!$BW$1</c:f>
              <c:strCache>
                <c:ptCount val="1"/>
                <c:pt idx="0">
                  <c:v>Maybe45</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Sheet1!$BU$2:$BU$6</c:f>
              <c:strCache>
                <c:ptCount val="5"/>
                <c:pt idx="0">
                  <c:v>Cultural diversity and 
prevention of extremism</c:v>
                </c:pt>
                <c:pt idx="1">
                  <c:v>Concern for the environment</c:v>
                </c:pt>
                <c:pt idx="2">
                  <c:v>Equality between 
men and women</c:v>
                </c:pt>
                <c:pt idx="3">
                  <c:v>Entrepreneurship, innovation 
and youth employment</c:v>
                </c:pt>
                <c:pt idx="4">
                  <c:v>Individual freedom 
and rule of law</c:v>
                </c:pt>
              </c:strCache>
            </c:strRef>
          </c:cat>
          <c:val>
            <c:numRef>
              <c:f>Sheet1!$BW$2:$BW$6</c:f>
              <c:numCache>
                <c:formatCode>0.0\%</c:formatCode>
                <c:ptCount val="5"/>
                <c:pt idx="0">
                  <c:v>33</c:v>
                </c:pt>
                <c:pt idx="1">
                  <c:v>34</c:v>
                </c:pt>
                <c:pt idx="2">
                  <c:v>30</c:v>
                </c:pt>
                <c:pt idx="3">
                  <c:v>39</c:v>
                </c:pt>
                <c:pt idx="4">
                  <c:v>31</c:v>
                </c:pt>
              </c:numCache>
            </c:numRef>
          </c:val>
          <c:extLst>
            <c:ext xmlns:c16="http://schemas.microsoft.com/office/drawing/2014/chart" uri="{C3380CC4-5D6E-409C-BE32-E72D297353CC}">
              <c16:uniqueId val="{00000002-9764-4536-97CC-B7C98EB4D2FC}"/>
            </c:ext>
          </c:extLst>
        </c:ser>
        <c:ser>
          <c:idx val="2"/>
          <c:order val="2"/>
          <c:tx>
            <c:strRef>
              <c:f>Sheet1!$BX$1</c:f>
              <c:strCache>
                <c:ptCount val="1"/>
                <c:pt idx="0">
                  <c:v>No46</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Sheet1!$BU$2:$BU$6</c:f>
              <c:strCache>
                <c:ptCount val="5"/>
                <c:pt idx="0">
                  <c:v>Cultural diversity and 
prevention of extremism</c:v>
                </c:pt>
                <c:pt idx="1">
                  <c:v>Concern for the environment</c:v>
                </c:pt>
                <c:pt idx="2">
                  <c:v>Equality between 
men and women</c:v>
                </c:pt>
                <c:pt idx="3">
                  <c:v>Entrepreneurship, innovation 
and youth employment</c:v>
                </c:pt>
                <c:pt idx="4">
                  <c:v>Individual freedom 
and rule of law</c:v>
                </c:pt>
              </c:strCache>
            </c:strRef>
          </c:cat>
          <c:val>
            <c:numRef>
              <c:f>Sheet1!$BX$2:$BX$6</c:f>
              <c:numCache>
                <c:formatCode>0.0\%</c:formatCode>
                <c:ptCount val="5"/>
                <c:pt idx="0">
                  <c:v>12</c:v>
                </c:pt>
                <c:pt idx="1">
                  <c:v>18</c:v>
                </c:pt>
                <c:pt idx="2">
                  <c:v>20</c:v>
                </c:pt>
                <c:pt idx="3">
                  <c:v>8</c:v>
                </c:pt>
                <c:pt idx="4">
                  <c:v>18</c:v>
                </c:pt>
              </c:numCache>
            </c:numRef>
          </c:val>
          <c:extLst>
            <c:ext xmlns:c16="http://schemas.microsoft.com/office/drawing/2014/chart" uri="{C3380CC4-5D6E-409C-BE32-E72D297353CC}">
              <c16:uniqueId val="{00000003-9764-4536-97CC-B7C98EB4D2FC}"/>
            </c:ext>
          </c:extLst>
        </c:ser>
        <c:ser>
          <c:idx val="3"/>
          <c:order val="3"/>
          <c:tx>
            <c:strRef>
              <c:f>Sheet1!$BY$1</c:f>
              <c:strCache>
                <c:ptCount val="1"/>
                <c:pt idx="0">
                  <c:v>DK/REF47</c:v>
                </c:pt>
              </c:strCache>
            </c:strRef>
          </c:tx>
          <c:spPr>
            <a:solidFill>
              <a:schemeClr val="bg1">
                <a:lumMod val="85000"/>
              </a:schemeClr>
            </a:solidFill>
            <a:ln>
              <a:noFill/>
            </a:ln>
            <a:effectLst/>
          </c:spPr>
          <c:invertIfNegative val="0"/>
          <c:cat>
            <c:strRef>
              <c:f>Sheet1!$BU$2:$BU$6</c:f>
              <c:strCache>
                <c:ptCount val="5"/>
                <c:pt idx="0">
                  <c:v>Cultural diversity and 
prevention of extremism</c:v>
                </c:pt>
                <c:pt idx="1">
                  <c:v>Concern for the environment</c:v>
                </c:pt>
                <c:pt idx="2">
                  <c:v>Equality between 
men and women</c:v>
                </c:pt>
                <c:pt idx="3">
                  <c:v>Entrepreneurship, innovation 
and youth employment</c:v>
                </c:pt>
                <c:pt idx="4">
                  <c:v>Individual freedom 
and rule of law</c:v>
                </c:pt>
              </c:strCache>
            </c:strRef>
          </c:cat>
          <c:val>
            <c:numRef>
              <c:f>Sheet1!$BY$2:$BY$6</c:f>
              <c:numCache>
                <c:formatCode>0.0\%</c:formatCode>
                <c:ptCount val="5"/>
                <c:pt idx="0">
                  <c:v>4</c:v>
                </c:pt>
                <c:pt idx="1">
                  <c:v>4</c:v>
                </c:pt>
                <c:pt idx="2">
                  <c:v>4</c:v>
                </c:pt>
                <c:pt idx="3">
                  <c:v>4</c:v>
                </c:pt>
                <c:pt idx="4">
                  <c:v>4</c:v>
                </c:pt>
              </c:numCache>
            </c:numRef>
          </c:val>
          <c:extLst>
            <c:ext xmlns:c16="http://schemas.microsoft.com/office/drawing/2014/chart" uri="{C3380CC4-5D6E-409C-BE32-E72D297353CC}">
              <c16:uniqueId val="{00000004-9764-4536-97CC-B7C98EB4D2FC}"/>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Germany (2020)</a:t>
            </a:r>
          </a:p>
        </c:rich>
      </c:tx>
      <c:layout>
        <c:manualLayout>
          <c:xMode val="edge"/>
          <c:yMode val="edge"/>
          <c:x val="0.52341406372625965"/>
          <c:y val="1.4002863789960001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092429829528719"/>
          <c:y val="8.4416707545354963E-2"/>
          <c:w val="0.44495490665779958"/>
          <c:h val="0.7891199340919719"/>
        </c:manualLayout>
      </c:layout>
      <c:barChart>
        <c:barDir val="bar"/>
        <c:grouping val="percentStacked"/>
        <c:varyColors val="0"/>
        <c:ser>
          <c:idx val="0"/>
          <c:order val="0"/>
          <c:tx>
            <c:strRef>
              <c:f>Sheet1!$B$1</c:f>
              <c:strCache>
                <c:ptCount val="1"/>
                <c:pt idx="0">
                  <c:v>Definitely44</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AB-45BE-8D10-F4213E7DD07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Education and training</c:v>
                </c:pt>
                <c:pt idx="1">
                  <c:v>Recognition of cultural diversity</c:v>
                </c:pt>
                <c:pt idx="2">
                  <c:v>Economic growth and employment</c:v>
                </c:pt>
                <c:pt idx="3">
                  <c:v>Environmental sustainability</c:v>
                </c:pt>
                <c:pt idx="4">
                  <c:v>Gender equality</c:v>
                </c:pt>
                <c:pt idx="5">
                  <c:v>Support for NGOs and civil society organisations</c:v>
                </c:pt>
                <c:pt idx="6">
                  <c:v>Individual freedom and rule of law</c:v>
                </c:pt>
                <c:pt idx="7">
                  <c:v>Fair response to refugee situation</c:v>
                </c:pt>
              </c:strCache>
            </c:strRef>
          </c:cat>
          <c:val>
            <c:numRef>
              <c:f>Sheet1!$B$2:$B$9</c:f>
              <c:numCache>
                <c:formatCode>0.0\%</c:formatCode>
                <c:ptCount val="8"/>
                <c:pt idx="0">
                  <c:v>56</c:v>
                </c:pt>
                <c:pt idx="1">
                  <c:v>50</c:v>
                </c:pt>
                <c:pt idx="2">
                  <c:v>48</c:v>
                </c:pt>
                <c:pt idx="3">
                  <c:v>43</c:v>
                </c:pt>
                <c:pt idx="4">
                  <c:v>42</c:v>
                </c:pt>
                <c:pt idx="5">
                  <c:v>39</c:v>
                </c:pt>
                <c:pt idx="6">
                  <c:v>39</c:v>
                </c:pt>
                <c:pt idx="7">
                  <c:v>38</c:v>
                </c:pt>
              </c:numCache>
            </c:numRef>
          </c:val>
          <c:extLst>
            <c:ext xmlns:c16="http://schemas.microsoft.com/office/drawing/2014/chart" uri="{C3380CC4-5D6E-409C-BE32-E72D297353CC}">
              <c16:uniqueId val="{00000001-34AB-45BE-8D10-F4213E7DD071}"/>
            </c:ext>
          </c:extLst>
        </c:ser>
        <c:ser>
          <c:idx val="1"/>
          <c:order val="1"/>
          <c:tx>
            <c:strRef>
              <c:f>Sheet1!$C$1</c:f>
              <c:strCache>
                <c:ptCount val="1"/>
                <c:pt idx="0">
                  <c:v>Maybe45</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Education and training</c:v>
                </c:pt>
                <c:pt idx="1">
                  <c:v>Recognition of cultural diversity</c:v>
                </c:pt>
                <c:pt idx="2">
                  <c:v>Economic growth and employment</c:v>
                </c:pt>
                <c:pt idx="3">
                  <c:v>Environmental sustainability</c:v>
                </c:pt>
                <c:pt idx="4">
                  <c:v>Gender equality</c:v>
                </c:pt>
                <c:pt idx="5">
                  <c:v>Support for NGOs and civil society organisations</c:v>
                </c:pt>
                <c:pt idx="6">
                  <c:v>Individual freedom and rule of law</c:v>
                </c:pt>
                <c:pt idx="7">
                  <c:v>Fair response to refugee situation</c:v>
                </c:pt>
              </c:strCache>
            </c:strRef>
          </c:cat>
          <c:val>
            <c:numRef>
              <c:f>Sheet1!$C$2:$C$9</c:f>
              <c:numCache>
                <c:formatCode>0.0\%</c:formatCode>
                <c:ptCount val="8"/>
                <c:pt idx="0">
                  <c:v>36</c:v>
                </c:pt>
                <c:pt idx="1">
                  <c:v>41.1</c:v>
                </c:pt>
                <c:pt idx="2">
                  <c:v>41</c:v>
                </c:pt>
                <c:pt idx="3">
                  <c:v>41</c:v>
                </c:pt>
                <c:pt idx="4">
                  <c:v>39</c:v>
                </c:pt>
                <c:pt idx="5">
                  <c:v>46</c:v>
                </c:pt>
                <c:pt idx="6">
                  <c:v>46</c:v>
                </c:pt>
                <c:pt idx="7">
                  <c:v>42</c:v>
                </c:pt>
              </c:numCache>
            </c:numRef>
          </c:val>
          <c:extLst>
            <c:ext xmlns:c16="http://schemas.microsoft.com/office/drawing/2014/chart" uri="{C3380CC4-5D6E-409C-BE32-E72D297353CC}">
              <c16:uniqueId val="{00000002-34AB-45BE-8D10-F4213E7DD071}"/>
            </c:ext>
          </c:extLst>
        </c:ser>
        <c:ser>
          <c:idx val="2"/>
          <c:order val="2"/>
          <c:tx>
            <c:strRef>
              <c:f>Sheet1!$D$1</c:f>
              <c:strCache>
                <c:ptCount val="1"/>
                <c:pt idx="0">
                  <c:v>No46</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Education and training</c:v>
                </c:pt>
                <c:pt idx="1">
                  <c:v>Recognition of cultural diversity</c:v>
                </c:pt>
                <c:pt idx="2">
                  <c:v>Economic growth and employment</c:v>
                </c:pt>
                <c:pt idx="3">
                  <c:v>Environmental sustainability</c:v>
                </c:pt>
                <c:pt idx="4">
                  <c:v>Gender equality</c:v>
                </c:pt>
                <c:pt idx="5">
                  <c:v>Support for NGOs and civil society organisations</c:v>
                </c:pt>
                <c:pt idx="6">
                  <c:v>Individual freedom and rule of law</c:v>
                </c:pt>
                <c:pt idx="7">
                  <c:v>Fair response to refugee situation</c:v>
                </c:pt>
              </c:strCache>
            </c:strRef>
          </c:cat>
          <c:val>
            <c:numRef>
              <c:f>Sheet1!$D$2:$D$9</c:f>
              <c:numCache>
                <c:formatCode>0.0\%</c:formatCode>
                <c:ptCount val="8"/>
                <c:pt idx="0">
                  <c:v>7</c:v>
                </c:pt>
                <c:pt idx="1">
                  <c:v>8</c:v>
                </c:pt>
                <c:pt idx="2">
                  <c:v>10</c:v>
                </c:pt>
                <c:pt idx="3">
                  <c:v>14</c:v>
                </c:pt>
                <c:pt idx="4">
                  <c:v>18</c:v>
                </c:pt>
                <c:pt idx="5">
                  <c:v>10</c:v>
                </c:pt>
                <c:pt idx="6">
                  <c:v>14</c:v>
                </c:pt>
                <c:pt idx="7">
                  <c:v>16</c:v>
                </c:pt>
              </c:numCache>
            </c:numRef>
          </c:val>
          <c:extLst>
            <c:ext xmlns:c16="http://schemas.microsoft.com/office/drawing/2014/chart" uri="{C3380CC4-5D6E-409C-BE32-E72D297353CC}">
              <c16:uniqueId val="{00000003-34AB-45BE-8D10-F4213E7DD071}"/>
            </c:ext>
          </c:extLst>
        </c:ser>
        <c:ser>
          <c:idx val="3"/>
          <c:order val="3"/>
          <c:tx>
            <c:strRef>
              <c:f>Sheet1!$E$1</c:f>
              <c:strCache>
                <c:ptCount val="1"/>
                <c:pt idx="0">
                  <c:v>DK/REF47</c:v>
                </c:pt>
              </c:strCache>
            </c:strRef>
          </c:tx>
          <c:spPr>
            <a:solidFill>
              <a:schemeClr val="bg1">
                <a:lumMod val="85000"/>
              </a:schemeClr>
            </a:solidFill>
            <a:ln>
              <a:noFill/>
            </a:ln>
            <a:effectLst/>
          </c:spPr>
          <c:invertIfNegative val="0"/>
          <c:cat>
            <c:strRef>
              <c:f>Sheet1!$A$2:$A$9</c:f>
              <c:strCache>
                <c:ptCount val="8"/>
                <c:pt idx="0">
                  <c:v>Education and training</c:v>
                </c:pt>
                <c:pt idx="1">
                  <c:v>Recognition of cultural diversity</c:v>
                </c:pt>
                <c:pt idx="2">
                  <c:v>Economic growth and employment</c:v>
                </c:pt>
                <c:pt idx="3">
                  <c:v>Environmental sustainability</c:v>
                </c:pt>
                <c:pt idx="4">
                  <c:v>Gender equality</c:v>
                </c:pt>
                <c:pt idx="5">
                  <c:v>Support for NGOs and civil society organisations</c:v>
                </c:pt>
                <c:pt idx="6">
                  <c:v>Individual freedom and rule of law</c:v>
                </c:pt>
                <c:pt idx="7">
                  <c:v>Fair response to refugee situation</c:v>
                </c:pt>
              </c:strCache>
            </c:strRef>
          </c:cat>
          <c:val>
            <c:numRef>
              <c:f>Sheet1!$E$2:$E$9</c:f>
              <c:numCache>
                <c:formatCode>0.0\%</c:formatCode>
                <c:ptCount val="8"/>
                <c:pt idx="0">
                  <c:v>2</c:v>
                </c:pt>
                <c:pt idx="1">
                  <c:v>1.2</c:v>
                </c:pt>
                <c:pt idx="2">
                  <c:v>1</c:v>
                </c:pt>
                <c:pt idx="3">
                  <c:v>2</c:v>
                </c:pt>
                <c:pt idx="4">
                  <c:v>0.7</c:v>
                </c:pt>
                <c:pt idx="5">
                  <c:v>4</c:v>
                </c:pt>
                <c:pt idx="6">
                  <c:v>3</c:v>
                </c:pt>
                <c:pt idx="7">
                  <c:v>4</c:v>
                </c:pt>
              </c:numCache>
            </c:numRef>
          </c:val>
          <c:extLst>
            <c:ext xmlns:c16="http://schemas.microsoft.com/office/drawing/2014/chart" uri="{C3380CC4-5D6E-409C-BE32-E72D297353CC}">
              <c16:uniqueId val="{00000004-34AB-45BE-8D10-F4213E7DD071}"/>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Germany</a:t>
            </a:r>
          </a:p>
        </c:rich>
      </c:tx>
      <c:layout>
        <c:manualLayout>
          <c:xMode val="edge"/>
          <c:yMode val="edge"/>
          <c:x val="0.70396006060207372"/>
          <c:y val="2.654762637338319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7274094297243006"/>
          <c:y val="0.12632752345436754"/>
          <c:w val="0.42646744715216073"/>
          <c:h val="0.67817967120140243"/>
        </c:manualLayout>
      </c:layout>
      <c:barChart>
        <c:barDir val="bar"/>
        <c:grouping val="percentStacked"/>
        <c:varyColors val="0"/>
        <c:ser>
          <c:idx val="0"/>
          <c:order val="0"/>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9C-4F31-9B37-EFF6ABC0B35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Digital technology can play an important role in facilitating dialogue between people from different cultures</c:v>
                </c:pt>
                <c:pt idx="1">
                  <c:v>Skills for intercultural dialogue can be enhanced via digital tools</c:v>
                </c:pt>
                <c:pt idx="2">
                  <c:v>Cultural barriers are less of an obstacle during online (digital) communication compared to offline (face-to-face) communication</c:v>
                </c:pt>
              </c:strCache>
            </c:strRef>
          </c:cat>
          <c:val>
            <c:numRef>
              <c:f>Sheet1!$B$2:$B$4</c:f>
              <c:numCache>
                <c:formatCode>0\%</c:formatCode>
                <c:ptCount val="3"/>
                <c:pt idx="0">
                  <c:v>49.6</c:v>
                </c:pt>
                <c:pt idx="1">
                  <c:v>37.9</c:v>
                </c:pt>
                <c:pt idx="2">
                  <c:v>31.8</c:v>
                </c:pt>
              </c:numCache>
            </c:numRef>
          </c:val>
          <c:extLst>
            <c:ext xmlns:c16="http://schemas.microsoft.com/office/drawing/2014/chart" uri="{C3380CC4-5D6E-409C-BE32-E72D297353CC}">
              <c16:uniqueId val="{00000001-979C-4F31-9B37-EFF6ABC0B35E}"/>
            </c:ext>
          </c:extLst>
        </c:ser>
        <c:ser>
          <c:idx val="1"/>
          <c:order val="1"/>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Digital technology can play an important role in facilitating dialogue between people from different cultures</c:v>
                </c:pt>
                <c:pt idx="1">
                  <c:v>Skills for intercultural dialogue can be enhanced via digital tools</c:v>
                </c:pt>
                <c:pt idx="2">
                  <c:v>Cultural barriers are less of an obstacle during online (digital) communication compared to offline (face-to-face) communication</c:v>
                </c:pt>
              </c:strCache>
            </c:strRef>
          </c:cat>
          <c:val>
            <c:numRef>
              <c:f>Sheet1!$C$2:$C$4</c:f>
              <c:numCache>
                <c:formatCode>0\%</c:formatCode>
                <c:ptCount val="3"/>
                <c:pt idx="0">
                  <c:v>35.4</c:v>
                </c:pt>
                <c:pt idx="1">
                  <c:v>40.4</c:v>
                </c:pt>
                <c:pt idx="2">
                  <c:v>31.8</c:v>
                </c:pt>
              </c:numCache>
            </c:numRef>
          </c:val>
          <c:extLst>
            <c:ext xmlns:c16="http://schemas.microsoft.com/office/drawing/2014/chart" uri="{C3380CC4-5D6E-409C-BE32-E72D297353CC}">
              <c16:uniqueId val="{00000002-979C-4F31-9B37-EFF6ABC0B35E}"/>
            </c:ext>
          </c:extLst>
        </c:ser>
        <c:ser>
          <c:idx val="2"/>
          <c:order val="2"/>
          <c:spPr>
            <a:solidFill>
              <a:srgbClr val="F1BE48"/>
            </a:solidFill>
            <a:ln>
              <a:noFill/>
            </a:ln>
            <a:effectLst/>
          </c:spPr>
          <c:invertIfNegative val="0"/>
          <c:dLbls>
            <c:dLbl>
              <c:idx val="0"/>
              <c:layout>
                <c:manualLayout>
                  <c:x val="-1.8516174972313215E-3"/>
                  <c:y val="2.46572741773582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9C-4F31-9B37-EFF6ABC0B35E}"/>
                </c:ext>
              </c:extLst>
            </c:dLbl>
            <c:dLbl>
              <c:idx val="3"/>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979C-4F31-9B37-EFF6ABC0B35E}"/>
                </c:ext>
              </c:extLst>
            </c:dLbl>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60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Digital technology can play an important role in facilitating dialogue between people from different cultures</c:v>
                </c:pt>
                <c:pt idx="1">
                  <c:v>Skills for intercultural dialogue can be enhanced via digital tools</c:v>
                </c:pt>
                <c:pt idx="2">
                  <c:v>Cultural barriers are less of an obstacle during online (digital) communication compared to offline (face-to-face) communication</c:v>
                </c:pt>
              </c:strCache>
            </c:strRef>
          </c:cat>
          <c:val>
            <c:numRef>
              <c:f>Sheet1!$D$2:$D$4</c:f>
              <c:numCache>
                <c:formatCode>0\%</c:formatCode>
                <c:ptCount val="3"/>
                <c:pt idx="0">
                  <c:v>9.6</c:v>
                </c:pt>
                <c:pt idx="1">
                  <c:v>13.2</c:v>
                </c:pt>
                <c:pt idx="2">
                  <c:v>21.3</c:v>
                </c:pt>
              </c:numCache>
            </c:numRef>
          </c:val>
          <c:extLst>
            <c:ext xmlns:c16="http://schemas.microsoft.com/office/drawing/2014/chart" uri="{C3380CC4-5D6E-409C-BE32-E72D297353CC}">
              <c16:uniqueId val="{00000005-979C-4F31-9B37-EFF6ABC0B35E}"/>
            </c:ext>
          </c:extLst>
        </c:ser>
        <c:ser>
          <c:idx val="3"/>
          <c:order val="3"/>
          <c:spPr>
            <a:solidFill>
              <a:srgbClr val="F57B29"/>
            </a:solidFill>
            <a:ln>
              <a:noFill/>
            </a:ln>
            <a:effectLst/>
          </c:spPr>
          <c:invertIfNegative val="0"/>
          <c:dLbls>
            <c:dLbl>
              <c:idx val="3"/>
              <c:numFmt formatCode="#,##0" sourceLinked="0"/>
              <c:spPr>
                <a:noFill/>
                <a:ln>
                  <a:noFill/>
                </a:ln>
                <a:effectLst/>
              </c:spPr>
              <c:txPr>
                <a:bodyPr rot="0" spcFirstLastPara="1" vertOverflow="ellipsis" vert="horz" wrap="square" lIns="38100" tIns="19050" rIns="38100" bIns="19050" anchor="ctr" anchorCtr="1">
                  <a:spAutoFit/>
                </a:bodyPr>
                <a:lstStyle/>
                <a:p>
                  <a:pPr marL="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979C-4F31-9B37-EFF6ABC0B35E}"/>
                </c:ext>
              </c:extLst>
            </c:dLbl>
            <c:numFmt formatCode="#,##0" sourceLinked="0"/>
            <c:spPr>
              <a:noFill/>
              <a:ln>
                <a:noFill/>
              </a:ln>
              <a:effectLst/>
            </c:spPr>
            <c:txPr>
              <a:bodyPr rot="0" spcFirstLastPara="1" vertOverflow="ellipsis" vert="horz" wrap="square" lIns="38100" tIns="19050" rIns="38100" bIns="19050" anchor="ctr" anchorCtr="1">
                <a:spAutoFit/>
              </a:bodyPr>
              <a:lstStyle/>
              <a:p>
                <a:pPr marL="7200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Digital technology can play an important role in facilitating dialogue between people from different cultures</c:v>
                </c:pt>
                <c:pt idx="1">
                  <c:v>Skills for intercultural dialogue can be enhanced via digital tools</c:v>
                </c:pt>
                <c:pt idx="2">
                  <c:v>Cultural barriers are less of an obstacle during online (digital) communication compared to offline (face-to-face) communication</c:v>
                </c:pt>
              </c:strCache>
            </c:strRef>
          </c:cat>
          <c:val>
            <c:numRef>
              <c:f>Sheet1!$E$2:$E$4</c:f>
              <c:numCache>
                <c:formatCode>0\%</c:formatCode>
                <c:ptCount val="3"/>
                <c:pt idx="0">
                  <c:v>2.9</c:v>
                </c:pt>
                <c:pt idx="1">
                  <c:v>3.7</c:v>
                </c:pt>
                <c:pt idx="2">
                  <c:v>9.9</c:v>
                </c:pt>
              </c:numCache>
            </c:numRef>
          </c:val>
          <c:extLst>
            <c:ext xmlns:c16="http://schemas.microsoft.com/office/drawing/2014/chart" uri="{C3380CC4-5D6E-409C-BE32-E72D297353CC}">
              <c16:uniqueId val="{00000007-979C-4F31-9B37-EFF6ABC0B35E}"/>
            </c:ext>
          </c:extLst>
        </c:ser>
        <c:ser>
          <c:idx val="4"/>
          <c:order val="4"/>
          <c:spPr>
            <a:solidFill>
              <a:schemeClr val="bg1">
                <a:lumMod val="85000"/>
              </a:schemeClr>
            </a:solidFill>
            <a:ln>
              <a:noFill/>
            </a:ln>
            <a:effectLst/>
          </c:spPr>
          <c:invertIfNegative val="0"/>
          <c:cat>
            <c:strRef>
              <c:f>Sheet1!$A$2:$A$4</c:f>
              <c:strCache>
                <c:ptCount val="3"/>
                <c:pt idx="0">
                  <c:v>Digital technology can play an important role in facilitating dialogue between people from different cultures</c:v>
                </c:pt>
                <c:pt idx="1">
                  <c:v>Skills for intercultural dialogue can be enhanced via digital tools</c:v>
                </c:pt>
                <c:pt idx="2">
                  <c:v>Cultural barriers are less of an obstacle during online (digital) communication compared to offline (face-to-face) communication</c:v>
                </c:pt>
              </c:strCache>
            </c:strRef>
          </c:cat>
          <c:val>
            <c:numRef>
              <c:f>Sheet1!$F$2:$F$4</c:f>
              <c:numCache>
                <c:formatCode>0\%</c:formatCode>
                <c:ptCount val="3"/>
                <c:pt idx="0">
                  <c:v>2.4</c:v>
                </c:pt>
                <c:pt idx="1">
                  <c:v>4.9000000000000004</c:v>
                </c:pt>
                <c:pt idx="2">
                  <c:v>5.2</c:v>
                </c:pt>
              </c:numCache>
            </c:numRef>
          </c:val>
          <c:extLst>
            <c:ext xmlns:c16="http://schemas.microsoft.com/office/drawing/2014/chart" uri="{C3380CC4-5D6E-409C-BE32-E72D297353CC}">
              <c16:uniqueId val="{00000008-979C-4F31-9B37-EFF6ABC0B35E}"/>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900" b="1" i="1" u="none" strike="noStrike" kern="1200" spc="0" baseline="0">
                <a:solidFill>
                  <a:schemeClr val="bg1">
                    <a:lumMod val="50000"/>
                  </a:schemeClr>
                </a:solidFill>
                <a:latin typeface="+mn-lt"/>
                <a:ea typeface="+mn-ea"/>
                <a:cs typeface="+mn-cs"/>
              </a:defRPr>
            </a:pPr>
            <a:r>
              <a:rPr lang="en-GB" sz="1900" i="1" dirty="0">
                <a:solidFill>
                  <a:schemeClr val="bg1">
                    <a:lumMod val="50000"/>
                  </a:schemeClr>
                </a:solidFill>
              </a:rPr>
              <a:t>Comparison with </a:t>
            </a:r>
          </a:p>
          <a:p>
            <a:pPr>
              <a:lnSpc>
                <a:spcPts val="1600"/>
              </a:lnSpc>
              <a:defRPr sz="1900" i="1">
                <a:solidFill>
                  <a:schemeClr val="bg1">
                    <a:lumMod val="50000"/>
                  </a:schemeClr>
                </a:solidFill>
              </a:defRPr>
            </a:pPr>
            <a:r>
              <a:rPr lang="en-GB" sz="1900" i="1" dirty="0">
                <a:solidFill>
                  <a:schemeClr val="bg1">
                    <a:lumMod val="50000"/>
                  </a:schemeClr>
                </a:solidFill>
              </a:rPr>
              <a:t>European/SEM average</a:t>
            </a:r>
          </a:p>
        </c:rich>
      </c:tx>
      <c:layout>
        <c:manualLayout>
          <c:xMode val="edge"/>
          <c:yMode val="edge"/>
          <c:x val="0.61828402439617347"/>
          <c:y val="2.4082287198037202E-2"/>
        </c:manualLayout>
      </c:layout>
      <c:overlay val="0"/>
      <c:spPr>
        <a:noFill/>
        <a:ln>
          <a:noFill/>
        </a:ln>
        <a:effectLst/>
      </c:spPr>
      <c:txPr>
        <a:bodyPr rot="0" spcFirstLastPara="1" vertOverflow="ellipsis" vert="horz" wrap="square" anchor="ctr" anchorCtr="1"/>
        <a:lstStyle/>
        <a:p>
          <a:pPr>
            <a:lnSpc>
              <a:spcPts val="1600"/>
            </a:lnSpc>
            <a:defRPr sz="190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160083541189652"/>
          <c:y val="0.162216891571167"/>
          <c:w val="0.43685383142094353"/>
          <c:h val="0.67520427883637357"/>
        </c:manualLayout>
      </c:layout>
      <c:barChart>
        <c:barDir val="bar"/>
        <c:grouping val="percentStacked"/>
        <c:varyColors val="0"/>
        <c:ser>
          <c:idx val="0"/>
          <c:order val="0"/>
          <c:tx>
            <c:strRef>
              <c:f>Sheet1!$B$7</c:f>
              <c:strCache>
                <c:ptCount val="1"/>
                <c:pt idx="0">
                  <c:v>Strongly agree</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D0-400C-8D9A-E98E3ECCE0E8}"/>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Sheet1!$B$8:$B$15</c:f>
              <c:numCache>
                <c:formatCode>General</c:formatCode>
                <c:ptCount val="8"/>
                <c:pt idx="0" formatCode="0.0\%">
                  <c:v>53.2</c:v>
                </c:pt>
                <c:pt idx="3" formatCode="0.0\%">
                  <c:v>41.5</c:v>
                </c:pt>
                <c:pt idx="6" formatCode="0.0\%">
                  <c:v>32.799999999999997</c:v>
                </c:pt>
              </c:numCache>
            </c:numRef>
          </c:val>
          <c:extLst>
            <c:ext xmlns:c16="http://schemas.microsoft.com/office/drawing/2014/chart" uri="{C3380CC4-5D6E-409C-BE32-E72D297353CC}">
              <c16:uniqueId val="{00000001-B7D0-400C-8D9A-E98E3ECCE0E8}"/>
            </c:ext>
          </c:extLst>
        </c:ser>
        <c:ser>
          <c:idx val="1"/>
          <c:order val="1"/>
          <c:tx>
            <c:strRef>
              <c:f>Sheet1!$C$7</c:f>
              <c:strCache>
                <c:ptCount val="1"/>
                <c:pt idx="0">
                  <c:v>Somewhat agree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Sheet1!$C$8:$C$15</c:f>
              <c:numCache>
                <c:formatCode>General</c:formatCode>
                <c:ptCount val="8"/>
                <c:pt idx="0" formatCode="0.0\%">
                  <c:v>34.5</c:v>
                </c:pt>
                <c:pt idx="3" formatCode="0.0\%">
                  <c:v>40.6</c:v>
                </c:pt>
                <c:pt idx="6" formatCode="0.0\%">
                  <c:v>36.1</c:v>
                </c:pt>
              </c:numCache>
            </c:numRef>
          </c:val>
          <c:extLst>
            <c:ext xmlns:c16="http://schemas.microsoft.com/office/drawing/2014/chart" uri="{C3380CC4-5D6E-409C-BE32-E72D297353CC}">
              <c16:uniqueId val="{00000002-B7D0-400C-8D9A-E98E3ECCE0E8}"/>
            </c:ext>
          </c:extLst>
        </c:ser>
        <c:ser>
          <c:idx val="2"/>
          <c:order val="2"/>
          <c:tx>
            <c:strRef>
              <c:f>Sheet1!$D$7</c:f>
              <c:strCache>
                <c:ptCount val="1"/>
                <c:pt idx="0">
                  <c:v>Somewhat disagree</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Sheet1!$D$8:$D$15</c:f>
              <c:numCache>
                <c:formatCode>General</c:formatCode>
                <c:ptCount val="8"/>
                <c:pt idx="0" formatCode="0.0\%">
                  <c:v>7.5</c:v>
                </c:pt>
                <c:pt idx="3" formatCode="0.0\%">
                  <c:v>10</c:v>
                </c:pt>
                <c:pt idx="6" formatCode="0.0\%">
                  <c:v>17.2</c:v>
                </c:pt>
              </c:numCache>
            </c:numRef>
          </c:val>
          <c:extLst>
            <c:ext xmlns:c16="http://schemas.microsoft.com/office/drawing/2014/chart" uri="{C3380CC4-5D6E-409C-BE32-E72D297353CC}">
              <c16:uniqueId val="{00000003-B7D0-400C-8D9A-E98E3ECCE0E8}"/>
            </c:ext>
          </c:extLst>
        </c:ser>
        <c:ser>
          <c:idx val="3"/>
          <c:order val="3"/>
          <c:tx>
            <c:strRef>
              <c:f>Sheet1!$E$7</c:f>
              <c:strCache>
                <c:ptCount val="1"/>
                <c:pt idx="0">
                  <c:v>Strongly disagree</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Sheet1!$E$8:$E$15</c:f>
              <c:numCache>
                <c:formatCode>General</c:formatCode>
                <c:ptCount val="8"/>
                <c:pt idx="0" formatCode="0.0\%">
                  <c:v>2.6</c:v>
                </c:pt>
                <c:pt idx="3" formatCode="0.0\%">
                  <c:v>3.4</c:v>
                </c:pt>
                <c:pt idx="6" formatCode="0.0\%">
                  <c:v>9.1999999999999993</c:v>
                </c:pt>
              </c:numCache>
            </c:numRef>
          </c:val>
          <c:extLst>
            <c:ext xmlns:c16="http://schemas.microsoft.com/office/drawing/2014/chart" uri="{C3380CC4-5D6E-409C-BE32-E72D297353CC}">
              <c16:uniqueId val="{00000004-B7D0-400C-8D9A-E98E3ECCE0E8}"/>
            </c:ext>
          </c:extLst>
        </c:ser>
        <c:ser>
          <c:idx val="4"/>
          <c:order val="4"/>
          <c:tx>
            <c:strRef>
              <c:f>Sheet1!$F$7</c:f>
              <c:strCache>
                <c:ptCount val="1"/>
                <c:pt idx="0">
                  <c:v>DK/REF</c:v>
                </c:pt>
              </c:strCache>
            </c:strRef>
          </c:tx>
          <c:spPr>
            <a:solidFill>
              <a:sysClr val="window" lastClr="FFFFFF">
                <a:lumMod val="85000"/>
              </a:sysClr>
            </a:solidFill>
            <a:ln>
              <a:noFill/>
            </a:ln>
            <a:effectLst/>
          </c:spPr>
          <c:invertIfNegative val="0"/>
          <c:cat>
            <c:strRef>
              <c:f>Sheet1!$A$8:$A$15</c:f>
              <c:strCache>
                <c:ptCount val="8"/>
                <c:pt idx="0">
                  <c:v>EU</c:v>
                </c:pt>
                <c:pt idx="1">
                  <c:v>SEM</c:v>
                </c:pt>
                <c:pt idx="3">
                  <c:v>EU</c:v>
                </c:pt>
                <c:pt idx="4">
                  <c:v>SEM</c:v>
                </c:pt>
                <c:pt idx="6">
                  <c:v>EU</c:v>
                </c:pt>
                <c:pt idx="7">
                  <c:v>SEM</c:v>
                </c:pt>
              </c:strCache>
            </c:strRef>
          </c:cat>
          <c:val>
            <c:numRef>
              <c:f>Sheet1!$F$8:$F$15</c:f>
              <c:numCache>
                <c:formatCode>General</c:formatCode>
                <c:ptCount val="8"/>
                <c:pt idx="0" formatCode="0.0\%">
                  <c:v>1.2</c:v>
                </c:pt>
                <c:pt idx="3" formatCode="0.0\%">
                  <c:v>4.5</c:v>
                </c:pt>
                <c:pt idx="6" formatCode="0.0\%">
                  <c:v>4.5999999999999996</c:v>
                </c:pt>
              </c:numCache>
            </c:numRef>
          </c:val>
          <c:extLst>
            <c:ext xmlns:c16="http://schemas.microsoft.com/office/drawing/2014/chart" uri="{C3380CC4-5D6E-409C-BE32-E72D297353CC}">
              <c16:uniqueId val="{00000005-B7D0-400C-8D9A-E98E3ECCE0E8}"/>
            </c:ext>
          </c:extLst>
        </c:ser>
        <c:ser>
          <c:idx val="5"/>
          <c:order val="5"/>
          <c:tx>
            <c:strRef>
              <c:f>Sheet1!$G$7</c:f>
              <c:strCache>
                <c:ptCount val="1"/>
                <c:pt idx="0">
                  <c:v>Strongly agree</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Sheet1!$G$8:$G$15</c:f>
              <c:numCache>
                <c:formatCode>0.0\%</c:formatCode>
                <c:ptCount val="8"/>
                <c:pt idx="1">
                  <c:v>76.900000000000006</c:v>
                </c:pt>
                <c:pt idx="4">
                  <c:v>63.6</c:v>
                </c:pt>
                <c:pt idx="7">
                  <c:v>47.5</c:v>
                </c:pt>
              </c:numCache>
            </c:numRef>
          </c:val>
          <c:extLst>
            <c:ext xmlns:c16="http://schemas.microsoft.com/office/drawing/2014/chart" uri="{C3380CC4-5D6E-409C-BE32-E72D297353CC}">
              <c16:uniqueId val="{00000006-B7D0-400C-8D9A-E98E3ECCE0E8}"/>
            </c:ext>
          </c:extLst>
        </c:ser>
        <c:ser>
          <c:idx val="6"/>
          <c:order val="6"/>
          <c:tx>
            <c:strRef>
              <c:f>Sheet1!$H$7</c:f>
              <c:strCache>
                <c:ptCount val="1"/>
                <c:pt idx="0">
                  <c:v>Somewhat agree</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Sheet1!$H$8:$H$15</c:f>
              <c:numCache>
                <c:formatCode>0.0\%</c:formatCode>
                <c:ptCount val="8"/>
                <c:pt idx="1">
                  <c:v>16.600000000000001</c:v>
                </c:pt>
                <c:pt idx="4">
                  <c:v>25.1</c:v>
                </c:pt>
                <c:pt idx="7">
                  <c:v>26.8</c:v>
                </c:pt>
              </c:numCache>
            </c:numRef>
          </c:val>
          <c:extLst>
            <c:ext xmlns:c16="http://schemas.microsoft.com/office/drawing/2014/chart" uri="{C3380CC4-5D6E-409C-BE32-E72D297353CC}">
              <c16:uniqueId val="{00000007-B7D0-400C-8D9A-E98E3ECCE0E8}"/>
            </c:ext>
          </c:extLst>
        </c:ser>
        <c:ser>
          <c:idx val="7"/>
          <c:order val="7"/>
          <c:tx>
            <c:strRef>
              <c:f>Sheet1!$I$7</c:f>
              <c:strCache>
                <c:ptCount val="1"/>
                <c:pt idx="0">
                  <c:v>Somewhat disagree</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Sheet1!$I$8:$I$15</c:f>
              <c:numCache>
                <c:formatCode>0.0\%</c:formatCode>
                <c:ptCount val="8"/>
                <c:pt idx="1">
                  <c:v>2.1</c:v>
                </c:pt>
                <c:pt idx="4">
                  <c:v>3.4</c:v>
                </c:pt>
                <c:pt idx="7">
                  <c:v>8.3000000000000007</c:v>
                </c:pt>
              </c:numCache>
            </c:numRef>
          </c:val>
          <c:extLst>
            <c:ext xmlns:c16="http://schemas.microsoft.com/office/drawing/2014/chart" uri="{C3380CC4-5D6E-409C-BE32-E72D297353CC}">
              <c16:uniqueId val="{00000008-B7D0-400C-8D9A-E98E3ECCE0E8}"/>
            </c:ext>
          </c:extLst>
        </c:ser>
        <c:ser>
          <c:idx val="8"/>
          <c:order val="8"/>
          <c:tx>
            <c:strRef>
              <c:f>Sheet1!$J$7</c:f>
              <c:strCache>
                <c:ptCount val="1"/>
                <c:pt idx="0">
                  <c:v>Strongly disagree</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Sheet1!$J$8:$J$15</c:f>
              <c:numCache>
                <c:formatCode>0.0\%</c:formatCode>
                <c:ptCount val="8"/>
                <c:pt idx="1">
                  <c:v>8.2842500000000001</c:v>
                </c:pt>
                <c:pt idx="4">
                  <c:v>6.1</c:v>
                </c:pt>
                <c:pt idx="7">
                  <c:v>15.7</c:v>
                </c:pt>
              </c:numCache>
            </c:numRef>
          </c:val>
          <c:extLst>
            <c:ext xmlns:c16="http://schemas.microsoft.com/office/drawing/2014/chart" uri="{C3380CC4-5D6E-409C-BE32-E72D297353CC}">
              <c16:uniqueId val="{00000009-B7D0-400C-8D9A-E98E3ECCE0E8}"/>
            </c:ext>
          </c:extLst>
        </c:ser>
        <c:ser>
          <c:idx val="9"/>
          <c:order val="9"/>
          <c:tx>
            <c:strRef>
              <c:f>Sheet1!$K$7</c:f>
              <c:strCache>
                <c:ptCount val="1"/>
                <c:pt idx="0">
                  <c:v>DK/REF</c:v>
                </c:pt>
              </c:strCache>
            </c:strRef>
          </c:tx>
          <c:spPr>
            <a:solidFill>
              <a:sysClr val="window" lastClr="FFFFFF">
                <a:lumMod val="85000"/>
              </a:sysClr>
            </a:solidFill>
            <a:ln>
              <a:noFill/>
            </a:ln>
            <a:effectLst/>
          </c:spPr>
          <c:invertIfNegative val="0"/>
          <c:cat>
            <c:strRef>
              <c:f>Sheet1!$A$8:$A$15</c:f>
              <c:strCache>
                <c:ptCount val="8"/>
                <c:pt idx="0">
                  <c:v>EU</c:v>
                </c:pt>
                <c:pt idx="1">
                  <c:v>SEM</c:v>
                </c:pt>
                <c:pt idx="3">
                  <c:v>EU</c:v>
                </c:pt>
                <c:pt idx="4">
                  <c:v>SEM</c:v>
                </c:pt>
                <c:pt idx="6">
                  <c:v>EU</c:v>
                </c:pt>
                <c:pt idx="7">
                  <c:v>SEM</c:v>
                </c:pt>
              </c:strCache>
            </c:strRef>
          </c:cat>
          <c:val>
            <c:numRef>
              <c:f>Sheet1!$K$8:$K$15</c:f>
              <c:numCache>
                <c:formatCode>0.0\%</c:formatCode>
                <c:ptCount val="8"/>
                <c:pt idx="1">
                  <c:v>4.0999999999999996</c:v>
                </c:pt>
                <c:pt idx="4">
                  <c:v>1.9</c:v>
                </c:pt>
                <c:pt idx="7">
                  <c:v>1.7</c:v>
                </c:pt>
              </c:numCache>
            </c:numRef>
          </c:val>
          <c:extLst>
            <c:ext xmlns:c16="http://schemas.microsoft.com/office/drawing/2014/chart" uri="{C3380CC4-5D6E-409C-BE32-E72D297353CC}">
              <c16:uniqueId val="{0000000A-B7D0-400C-8D9A-E98E3ECCE0E8}"/>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Germany</a:t>
            </a:r>
          </a:p>
        </c:rich>
      </c:tx>
      <c:layout>
        <c:manualLayout>
          <c:xMode val="edge"/>
          <c:yMode val="edge"/>
          <c:x val="0.55711867130826642"/>
          <c:y val="3.147830472407516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7537243668832119"/>
          <c:h val="0.83673999853632619"/>
        </c:manualLayout>
      </c:layout>
      <c:barChart>
        <c:barDir val="bar"/>
        <c:grouping val="clustered"/>
        <c:varyColors val="0"/>
        <c:ser>
          <c:idx val="0"/>
          <c:order val="0"/>
          <c:tx>
            <c:strRef>
              <c:f>Sheet1!$R$1</c:f>
              <c:strCache>
                <c:ptCount val="1"/>
                <c:pt idx="0">
                  <c:v>DE</c:v>
                </c:pt>
              </c:strCache>
            </c:strRef>
          </c:tx>
          <c:spPr>
            <a:solidFill>
              <a:srgbClr val="007681"/>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1F64-42FB-BBE3-16E56210C0DD}"/>
                </c:ext>
              </c:extLst>
            </c:dLbl>
            <c:dLbl>
              <c:idx val="8"/>
              <c:tx>
                <c:rich>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r>
                      <a:rPr lang="en-US" dirty="0"/>
                      <a:t>0</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13-48B9-B57D-51197BD0852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Country of residence</c:v>
                </c:pt>
                <c:pt idx="1">
                  <c:v>Europe</c:v>
                </c:pt>
                <c:pt idx="2">
                  <c:v>North America</c:v>
                </c:pt>
                <c:pt idx="3">
                  <c:v>Australia and Oceania</c:v>
                </c:pt>
                <c:pt idx="4">
                  <c:v>Asia</c:v>
                </c:pt>
                <c:pt idx="5">
                  <c:v>SEM countries</c:v>
                </c:pt>
                <c:pt idx="6">
                  <c:v>South America</c:v>
                </c:pt>
                <c:pt idx="7">
                  <c:v>Africa</c:v>
                </c:pt>
                <c:pt idx="8">
                  <c:v>Gulf countries</c:v>
                </c:pt>
                <c:pt idx="9">
                  <c:v>DK/REF</c:v>
                </c:pt>
              </c:strCache>
            </c:strRef>
          </c:cat>
          <c:val>
            <c:numRef>
              <c:f>Sheet1!$R$2:$R$11</c:f>
              <c:numCache>
                <c:formatCode>0.0\%</c:formatCode>
                <c:ptCount val="10"/>
                <c:pt idx="0">
                  <c:v>38</c:v>
                </c:pt>
                <c:pt idx="1">
                  <c:v>35</c:v>
                </c:pt>
                <c:pt idx="2">
                  <c:v>7</c:v>
                </c:pt>
                <c:pt idx="3">
                  <c:v>8</c:v>
                </c:pt>
                <c:pt idx="4">
                  <c:v>3</c:v>
                </c:pt>
                <c:pt idx="5">
                  <c:v>3</c:v>
                </c:pt>
                <c:pt idx="6">
                  <c:v>2</c:v>
                </c:pt>
                <c:pt idx="7">
                  <c:v>1</c:v>
                </c:pt>
                <c:pt idx="8">
                  <c:v>0</c:v>
                </c:pt>
                <c:pt idx="9">
                  <c:v>3</c:v>
                </c:pt>
              </c:numCache>
            </c:numRef>
          </c:val>
          <c:extLst>
            <c:ext xmlns:c16="http://schemas.microsoft.com/office/drawing/2014/chart" uri="{C3380CC4-5D6E-409C-BE32-E72D297353CC}">
              <c16:uniqueId val="{00000001-1F64-42FB-BBE3-16E56210C0DD}"/>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GB" sz="1440" b="1" i="1" baseline="0" dirty="0">
                <a:effectLst/>
              </a:rPr>
              <a:t>Comparison with </a:t>
            </a:r>
            <a:endParaRPr lang="en-GB" sz="1440" dirty="0">
              <a:effectLst/>
            </a:endParaRPr>
          </a:p>
          <a:p>
            <a:pPr>
              <a:defRPr sz="1440" b="1"/>
            </a:pPr>
            <a:r>
              <a:rPr lang="en-GB" sz="1440" b="1" i="1" baseline="0" dirty="0">
                <a:effectLst/>
              </a:rPr>
              <a:t>European/SEM average</a:t>
            </a:r>
            <a:endParaRPr lang="en-GB" sz="1440" dirty="0">
              <a:effectLst/>
            </a:endParaRPr>
          </a:p>
        </c:rich>
      </c:tx>
      <c:layout>
        <c:manualLayout>
          <c:xMode val="edge"/>
          <c:yMode val="edge"/>
          <c:x val="0.42189519146995363"/>
          <c:y val="1.8942346199233196E-3"/>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8103167630497198"/>
          <c:y val="0.12632752345436754"/>
          <c:w val="0.53338865126097101"/>
          <c:h val="0.85075341347562161"/>
        </c:manualLayout>
      </c:layout>
      <c:barChart>
        <c:barDir val="bar"/>
        <c:grouping val="clustered"/>
        <c:varyColors val="0"/>
        <c:ser>
          <c:idx val="0"/>
          <c:order val="0"/>
          <c:tx>
            <c:strRef>
              <c:f>Sheet1!$B$1</c:f>
              <c:strCache>
                <c:ptCount val="1"/>
                <c:pt idx="0">
                  <c:v>European countries</c:v>
                </c:pt>
              </c:strCache>
            </c:strRef>
          </c:tx>
          <c:spPr>
            <a:solidFill>
              <a:srgbClr val="F57B29"/>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23FE-40F6-B6FA-A5BC53D832E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Country of residence</c:v>
                </c:pt>
                <c:pt idx="1">
                  <c:v>Europe</c:v>
                </c:pt>
                <c:pt idx="2">
                  <c:v>North America</c:v>
                </c:pt>
                <c:pt idx="3">
                  <c:v>Australia and Oceania</c:v>
                </c:pt>
                <c:pt idx="4">
                  <c:v>Asia</c:v>
                </c:pt>
                <c:pt idx="5">
                  <c:v>SEM countries</c:v>
                </c:pt>
                <c:pt idx="6">
                  <c:v>South America</c:v>
                </c:pt>
                <c:pt idx="7">
                  <c:v>Africa</c:v>
                </c:pt>
                <c:pt idx="8">
                  <c:v>Gulf countries</c:v>
                </c:pt>
                <c:pt idx="9">
                  <c:v>DK/REF</c:v>
                </c:pt>
              </c:strCache>
            </c:strRef>
          </c:cat>
          <c:val>
            <c:numRef>
              <c:f>Sheet1!$B$2:$B$11</c:f>
              <c:numCache>
                <c:formatCode>0.0\%</c:formatCode>
                <c:ptCount val="10"/>
                <c:pt idx="0">
                  <c:v>39.5</c:v>
                </c:pt>
                <c:pt idx="1">
                  <c:v>35.5</c:v>
                </c:pt>
                <c:pt idx="2">
                  <c:v>7.2</c:v>
                </c:pt>
                <c:pt idx="3">
                  <c:v>6.7</c:v>
                </c:pt>
                <c:pt idx="4">
                  <c:v>2.9</c:v>
                </c:pt>
                <c:pt idx="5">
                  <c:v>2.1</c:v>
                </c:pt>
                <c:pt idx="6">
                  <c:v>1.5</c:v>
                </c:pt>
                <c:pt idx="7">
                  <c:v>0.8</c:v>
                </c:pt>
                <c:pt idx="8">
                  <c:v>0.3</c:v>
                </c:pt>
                <c:pt idx="9">
                  <c:v>3.4</c:v>
                </c:pt>
              </c:numCache>
            </c:numRef>
          </c:val>
          <c:extLst>
            <c:ext xmlns:c16="http://schemas.microsoft.com/office/drawing/2014/chart" uri="{C3380CC4-5D6E-409C-BE32-E72D297353CC}">
              <c16:uniqueId val="{00000001-23FE-40F6-B6FA-A5BC53D832EE}"/>
            </c:ext>
          </c:extLst>
        </c:ser>
        <c:ser>
          <c:idx val="1"/>
          <c:order val="1"/>
          <c:tx>
            <c:strRef>
              <c:f>Sheet1!$C$1</c:f>
              <c:strCache>
                <c:ptCount val="1"/>
                <c:pt idx="0">
                  <c:v>SEM countries</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Country of residence</c:v>
                </c:pt>
                <c:pt idx="1">
                  <c:v>Europe</c:v>
                </c:pt>
                <c:pt idx="2">
                  <c:v>North America</c:v>
                </c:pt>
                <c:pt idx="3">
                  <c:v>Australia and Oceania</c:v>
                </c:pt>
                <c:pt idx="4">
                  <c:v>Asia</c:v>
                </c:pt>
                <c:pt idx="5">
                  <c:v>SEM countries</c:v>
                </c:pt>
                <c:pt idx="6">
                  <c:v>South America</c:v>
                </c:pt>
                <c:pt idx="7">
                  <c:v>Africa</c:v>
                </c:pt>
                <c:pt idx="8">
                  <c:v>Gulf countries</c:v>
                </c:pt>
                <c:pt idx="9">
                  <c:v>DK/REF</c:v>
                </c:pt>
              </c:strCache>
            </c:strRef>
          </c:cat>
          <c:val>
            <c:numRef>
              <c:f>Sheet1!$C$2:$C$11</c:f>
              <c:numCache>
                <c:formatCode>0.0\%</c:formatCode>
                <c:ptCount val="10"/>
                <c:pt idx="0">
                  <c:v>49.3</c:v>
                </c:pt>
                <c:pt idx="1">
                  <c:v>19.8</c:v>
                </c:pt>
                <c:pt idx="2">
                  <c:v>6.3</c:v>
                </c:pt>
                <c:pt idx="3">
                  <c:v>0.8</c:v>
                </c:pt>
                <c:pt idx="4">
                  <c:v>1.8</c:v>
                </c:pt>
                <c:pt idx="5">
                  <c:v>14.2</c:v>
                </c:pt>
                <c:pt idx="6">
                  <c:v>0.6</c:v>
                </c:pt>
                <c:pt idx="7">
                  <c:v>0.6</c:v>
                </c:pt>
                <c:pt idx="8">
                  <c:v>4.7</c:v>
                </c:pt>
                <c:pt idx="9">
                  <c:v>2</c:v>
                </c:pt>
              </c:numCache>
            </c:numRef>
          </c:val>
          <c:extLst>
            <c:ext xmlns:c16="http://schemas.microsoft.com/office/drawing/2014/chart" uri="{C3380CC4-5D6E-409C-BE32-E72D297353CC}">
              <c16:uniqueId val="{00000002-23FE-40F6-B6FA-A5BC53D832EE}"/>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1"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majorUnit val="10"/>
      </c:valAx>
      <c:spPr>
        <a:noFill/>
        <a:ln>
          <a:noFill/>
        </a:ln>
        <a:effectLst/>
      </c:spPr>
    </c:plotArea>
    <c:legend>
      <c:legendPos val="r"/>
      <c:layout>
        <c:manualLayout>
          <c:xMode val="edge"/>
          <c:yMode val="edge"/>
          <c:x val="0.65972750103789635"/>
          <c:y val="0.84981736107376971"/>
          <c:w val="0.3070821078359714"/>
          <c:h val="0.1140073777701337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Germany</a:t>
            </a:r>
          </a:p>
        </c:rich>
      </c:tx>
      <c:layout>
        <c:manualLayout>
          <c:xMode val="edge"/>
          <c:yMode val="edge"/>
          <c:x val="0.64899032901639164"/>
          <c:y val="3.147830472407516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4495490665779958"/>
          <c:h val="0.82116934337146974"/>
        </c:manualLayout>
      </c:layout>
      <c:barChart>
        <c:barDir val="bar"/>
        <c:grouping val="stacked"/>
        <c:varyColors val="0"/>
        <c:ser>
          <c:idx val="0"/>
          <c:order val="0"/>
          <c:tx>
            <c:strRef>
              <c:f>Sheet1!$AX$1</c:f>
              <c:strCache>
                <c:ptCount val="1"/>
                <c:pt idx="0">
                  <c:v>Column35</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F63-456A-8B91-6E242FBAA3E6}"/>
                </c:ext>
              </c:extLst>
            </c:dLbl>
            <c:dLbl>
              <c:idx val="6"/>
              <c:layout>
                <c:manualLayout>
                  <c:x val="3.7032349944626362E-2"/>
                  <c:y val="0"/>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F63-456A-8B91-6E242FBAA3E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Respect for the other cultures</c:v>
                </c:pt>
                <c:pt idx="1">
                  <c:v>Curiosity</c:v>
                </c:pt>
                <c:pt idx="2">
                  <c:v>Family solidarity</c:v>
                </c:pt>
                <c:pt idx="3">
                  <c:v>Independence</c:v>
                </c:pt>
                <c:pt idx="4">
                  <c:v>Obedience</c:v>
                </c:pt>
                <c:pt idx="5">
                  <c:v>Religious beliefs /practices</c:v>
                </c:pt>
                <c:pt idx="6">
                  <c:v>DK/REF</c:v>
                </c:pt>
              </c:strCache>
            </c:strRef>
          </c:cat>
          <c:val>
            <c:numRef>
              <c:f>Sheet1!$AX$2:$AX$8</c:f>
              <c:numCache>
                <c:formatCode>0.0\%</c:formatCode>
                <c:ptCount val="7"/>
                <c:pt idx="0">
                  <c:v>30</c:v>
                </c:pt>
                <c:pt idx="1">
                  <c:v>25</c:v>
                </c:pt>
                <c:pt idx="2">
                  <c:v>21</c:v>
                </c:pt>
                <c:pt idx="3">
                  <c:v>17</c:v>
                </c:pt>
                <c:pt idx="4">
                  <c:v>5</c:v>
                </c:pt>
                <c:pt idx="5">
                  <c:v>2</c:v>
                </c:pt>
              </c:numCache>
            </c:numRef>
          </c:val>
          <c:extLst>
            <c:ext xmlns:c16="http://schemas.microsoft.com/office/drawing/2014/chart" uri="{C3380CC4-5D6E-409C-BE32-E72D297353CC}">
              <c16:uniqueId val="{00000002-3F63-456A-8B91-6E242FBAA3E6}"/>
            </c:ext>
          </c:extLst>
        </c:ser>
        <c:ser>
          <c:idx val="1"/>
          <c:order val="1"/>
          <c:tx>
            <c:strRef>
              <c:f>Sheet1!$AY$1</c:f>
              <c:strCache>
                <c:ptCount val="1"/>
                <c:pt idx="0">
                  <c:v>Column36</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Respect for the other cultures</c:v>
                </c:pt>
                <c:pt idx="1">
                  <c:v>Curiosity</c:v>
                </c:pt>
                <c:pt idx="2">
                  <c:v>Family solidarity</c:v>
                </c:pt>
                <c:pt idx="3">
                  <c:v>Independence</c:v>
                </c:pt>
                <c:pt idx="4">
                  <c:v>Obedience</c:v>
                </c:pt>
                <c:pt idx="5">
                  <c:v>Religious beliefs /practices</c:v>
                </c:pt>
                <c:pt idx="6">
                  <c:v>DK/REF</c:v>
                </c:pt>
              </c:strCache>
            </c:strRef>
          </c:cat>
          <c:val>
            <c:numRef>
              <c:f>Sheet1!$AY$2:$AY$8</c:f>
              <c:numCache>
                <c:formatCode>0.0\%</c:formatCode>
                <c:ptCount val="7"/>
                <c:pt idx="0">
                  <c:v>32</c:v>
                </c:pt>
                <c:pt idx="1">
                  <c:v>20</c:v>
                </c:pt>
                <c:pt idx="2">
                  <c:v>21</c:v>
                </c:pt>
                <c:pt idx="3">
                  <c:v>21</c:v>
                </c:pt>
                <c:pt idx="4">
                  <c:v>4</c:v>
                </c:pt>
                <c:pt idx="5">
                  <c:v>2</c:v>
                </c:pt>
                <c:pt idx="6">
                  <c:v>1</c:v>
                </c:pt>
              </c:numCache>
            </c:numRef>
          </c:val>
          <c:extLst>
            <c:ext xmlns:c16="http://schemas.microsoft.com/office/drawing/2014/chart" uri="{C3380CC4-5D6E-409C-BE32-E72D297353CC}">
              <c16:uniqueId val="{00000003-3F63-456A-8B91-6E242FBAA3E6}"/>
            </c:ext>
          </c:extLst>
        </c:ser>
        <c:ser>
          <c:idx val="2"/>
          <c:order val="2"/>
          <c:tx>
            <c:strRef>
              <c:f>Sheet1!$AZ$1</c:f>
              <c:strCache>
                <c:ptCount val="1"/>
                <c:pt idx="0">
                  <c:v>Column37</c:v>
                </c:pt>
              </c:strCache>
            </c:strRef>
          </c:tx>
          <c:spPr>
            <a:noFill/>
            <a:ln>
              <a:noFill/>
            </a:ln>
            <a:effectLst/>
          </c:spPr>
          <c:invertIfNegative val="0"/>
          <c:cat>
            <c:strRef>
              <c:f>Sheet1!$A$2:$A$8</c:f>
              <c:strCache>
                <c:ptCount val="7"/>
                <c:pt idx="0">
                  <c:v>Respect for the other cultures</c:v>
                </c:pt>
                <c:pt idx="1">
                  <c:v>Curiosity</c:v>
                </c:pt>
                <c:pt idx="2">
                  <c:v>Family solidarity</c:v>
                </c:pt>
                <c:pt idx="3">
                  <c:v>Independence</c:v>
                </c:pt>
                <c:pt idx="4">
                  <c:v>Obedience</c:v>
                </c:pt>
                <c:pt idx="5">
                  <c:v>Religious beliefs /practices</c:v>
                </c:pt>
                <c:pt idx="6">
                  <c:v>DK/REF</c:v>
                </c:pt>
              </c:strCache>
            </c:strRef>
          </c:cat>
          <c:val>
            <c:numRef>
              <c:f>Sheet1!$AZ$2:$AZ$8</c:f>
              <c:numCache>
                <c:formatCode>0.0\%</c:formatCode>
                <c:ptCount val="7"/>
                <c:pt idx="0">
                  <c:v>27</c:v>
                </c:pt>
                <c:pt idx="1">
                  <c:v>54</c:v>
                </c:pt>
                <c:pt idx="2">
                  <c:v>57</c:v>
                </c:pt>
                <c:pt idx="3">
                  <c:v>75</c:v>
                </c:pt>
                <c:pt idx="4">
                  <c:v>93</c:v>
                </c:pt>
                <c:pt idx="5">
                  <c:v>96</c:v>
                </c:pt>
                <c:pt idx="6">
                  <c:v>93</c:v>
                </c:pt>
              </c:numCache>
            </c:numRef>
          </c:val>
          <c:extLst>
            <c:ext xmlns:c16="http://schemas.microsoft.com/office/drawing/2014/chart" uri="{C3380CC4-5D6E-409C-BE32-E72D297353CC}">
              <c16:uniqueId val="{00000004-3F63-456A-8B91-6E242FBAA3E6}"/>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80"/>
        </c:scaling>
        <c:delete val="0"/>
        <c:axPos val="t"/>
        <c:numFmt formatCode="0.0\%" sourceLinked="1"/>
        <c:majorTickMark val="out"/>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r>
              <a:rPr lang="en-GB" sz="1900" i="1" dirty="0">
                <a:solidFill>
                  <a:schemeClr val="bg1">
                    <a:lumMod val="50000"/>
                  </a:schemeClr>
                </a:solidFill>
              </a:rPr>
              <a:t>Comparison with </a:t>
            </a:r>
          </a:p>
          <a:p>
            <a:pPr>
              <a:lnSpc>
                <a:spcPts val="1600"/>
              </a:lnSpc>
              <a:defRPr i="1">
                <a:solidFill>
                  <a:schemeClr val="bg1">
                    <a:lumMod val="50000"/>
                  </a:schemeClr>
                </a:solidFill>
              </a:defRPr>
            </a:pPr>
            <a:r>
              <a:rPr lang="en-GB" sz="1900" i="1" dirty="0">
                <a:solidFill>
                  <a:schemeClr val="bg1">
                    <a:lumMod val="50000"/>
                  </a:schemeClr>
                </a:solidFill>
              </a:rPr>
              <a:t>European/SEM average</a:t>
            </a:r>
          </a:p>
        </c:rich>
      </c:tx>
      <c:layout>
        <c:manualLayout>
          <c:xMode val="edge"/>
          <c:yMode val="edge"/>
          <c:x val="0.59344180409945202"/>
          <c:y val="1.1755591321307268E-2"/>
        </c:manualLayout>
      </c:layout>
      <c:overlay val="0"/>
      <c:spPr>
        <a:noFill/>
        <a:ln>
          <a:noFill/>
        </a:ln>
        <a:effectLst/>
      </c:spPr>
      <c:txPr>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8698560753757"/>
          <c:y val="0.11646611682485279"/>
          <c:w val="0.42798163189230182"/>
          <c:h val="0.79032639731833221"/>
        </c:manualLayout>
      </c:layout>
      <c:barChart>
        <c:barDir val="bar"/>
        <c:grouping val="stacked"/>
        <c:varyColors val="0"/>
        <c:ser>
          <c:idx val="0"/>
          <c:order val="0"/>
          <c:tx>
            <c:strRef>
              <c:f>Sheet1!$C$11</c:f>
              <c:strCache>
                <c:ptCount val="1"/>
                <c:pt idx="0">
                  <c:v>Most important</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71-41C9-8258-FC48CD252B34}"/>
                </c:ext>
              </c:extLst>
            </c:dLbl>
            <c:dLbl>
              <c:idx val="18"/>
              <c:delete val="1"/>
              <c:extLst>
                <c:ext xmlns:c15="http://schemas.microsoft.com/office/drawing/2012/chart" uri="{CE6537A1-D6FC-4f65-9D91-7224C49458BB}"/>
                <c:ext xmlns:c16="http://schemas.microsoft.com/office/drawing/2014/chart" uri="{C3380CC4-5D6E-409C-BE32-E72D297353CC}">
                  <c16:uniqueId val="{00000001-0371-41C9-8258-FC48CD252B34}"/>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Sheet1!$C$12:$C$31</c:f>
              <c:numCache>
                <c:formatCode>General</c:formatCode>
                <c:ptCount val="20"/>
                <c:pt idx="0" formatCode="0.0\%">
                  <c:v>24.7</c:v>
                </c:pt>
                <c:pt idx="3" formatCode="0.0\%">
                  <c:v>21.5</c:v>
                </c:pt>
                <c:pt idx="6" formatCode="0.0\%">
                  <c:v>25</c:v>
                </c:pt>
                <c:pt idx="9" formatCode="0.0\%">
                  <c:v>18.399999999999999</c:v>
                </c:pt>
                <c:pt idx="12" formatCode="0.0\%">
                  <c:v>5.7</c:v>
                </c:pt>
                <c:pt idx="15" formatCode="0.0\%">
                  <c:v>3.9</c:v>
                </c:pt>
                <c:pt idx="18" formatCode="0.0\%">
                  <c:v>0.8</c:v>
                </c:pt>
              </c:numCache>
            </c:numRef>
          </c:val>
          <c:extLst>
            <c:ext xmlns:c16="http://schemas.microsoft.com/office/drawing/2014/chart" uri="{C3380CC4-5D6E-409C-BE32-E72D297353CC}">
              <c16:uniqueId val="{00000002-0371-41C9-8258-FC48CD252B34}"/>
            </c:ext>
          </c:extLst>
        </c:ser>
        <c:ser>
          <c:idx val="1"/>
          <c:order val="1"/>
          <c:tx>
            <c:strRef>
              <c:f>Sheet1!$D$11</c:f>
              <c:strCache>
                <c:ptCount val="1"/>
                <c:pt idx="0">
                  <c:v>Second most important</c:v>
                </c:pt>
              </c:strCache>
            </c:strRef>
          </c:tx>
          <c:spPr>
            <a:solidFill>
              <a:schemeClr val="accent2"/>
            </a:solidFill>
            <a:ln>
              <a:noFill/>
            </a:ln>
            <a:effectLst/>
          </c:spPr>
          <c:invertIfNegative val="0"/>
          <c:dLbls>
            <c:dLbl>
              <c:idx val="18"/>
              <c:delete val="1"/>
              <c:extLst>
                <c:ext xmlns:c15="http://schemas.microsoft.com/office/drawing/2012/chart" uri="{CE6537A1-D6FC-4f65-9D91-7224C49458BB}"/>
                <c:ext xmlns:c16="http://schemas.microsoft.com/office/drawing/2014/chart" uri="{C3380CC4-5D6E-409C-BE32-E72D297353CC}">
                  <c16:uniqueId val="{00000003-0371-41C9-8258-FC48CD252B34}"/>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Sheet1!$D$12:$D$31</c:f>
              <c:numCache>
                <c:formatCode>General</c:formatCode>
                <c:ptCount val="20"/>
                <c:pt idx="0" formatCode="0.0\%">
                  <c:v>28.6</c:v>
                </c:pt>
                <c:pt idx="3" formatCode="0.0\%">
                  <c:v>17.399999999999999</c:v>
                </c:pt>
                <c:pt idx="6" formatCode="0.0\%">
                  <c:v>22.3</c:v>
                </c:pt>
                <c:pt idx="9" formatCode="0.0\%">
                  <c:v>21.3</c:v>
                </c:pt>
                <c:pt idx="12" formatCode="0.0\%">
                  <c:v>4.9000000000000004</c:v>
                </c:pt>
                <c:pt idx="15" formatCode="0.0\%">
                  <c:v>4.3</c:v>
                </c:pt>
                <c:pt idx="18" formatCode="0.0\%">
                  <c:v>1.2</c:v>
                </c:pt>
              </c:numCache>
            </c:numRef>
          </c:val>
          <c:extLst>
            <c:ext xmlns:c16="http://schemas.microsoft.com/office/drawing/2014/chart" uri="{C3380CC4-5D6E-409C-BE32-E72D297353CC}">
              <c16:uniqueId val="{00000004-0371-41C9-8258-FC48CD252B34}"/>
            </c:ext>
          </c:extLst>
        </c:ser>
        <c:ser>
          <c:idx val="2"/>
          <c:order val="2"/>
          <c:tx>
            <c:strRef>
              <c:f>Sheet1!$E$11</c:f>
              <c:strCache>
                <c:ptCount val="1"/>
                <c:pt idx="0">
                  <c:v>Total</c:v>
                </c:pt>
              </c:strCache>
            </c:strRef>
          </c:tx>
          <c:spPr>
            <a:no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1" u="none" strike="noStrike" kern="1200" baseline="0">
                    <a:solidFill>
                      <a:schemeClr val="tx2">
                        <a:lumMod val="7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Sheet1!$E$12:$E$31</c:f>
              <c:numCache>
                <c:formatCode>General</c:formatCode>
                <c:ptCount val="20"/>
                <c:pt idx="0" formatCode="0.0\%">
                  <c:v>53.3</c:v>
                </c:pt>
                <c:pt idx="3" formatCode="0.0\%">
                  <c:v>38.9</c:v>
                </c:pt>
                <c:pt idx="6" formatCode="0.0\%">
                  <c:v>47.3</c:v>
                </c:pt>
                <c:pt idx="9" formatCode="0.0\%">
                  <c:v>39.700000000000003</c:v>
                </c:pt>
                <c:pt idx="12" formatCode="0.0\%">
                  <c:v>10.600000000000001</c:v>
                </c:pt>
                <c:pt idx="15" formatCode="0.0\%">
                  <c:v>8.1999999999999993</c:v>
                </c:pt>
                <c:pt idx="18" formatCode="0.0\%">
                  <c:v>2</c:v>
                </c:pt>
              </c:numCache>
            </c:numRef>
          </c:val>
          <c:extLst>
            <c:ext xmlns:c16="http://schemas.microsoft.com/office/drawing/2014/chart" uri="{C3380CC4-5D6E-409C-BE32-E72D297353CC}">
              <c16:uniqueId val="{00000005-0371-41C9-8258-FC48CD252B34}"/>
            </c:ext>
          </c:extLst>
        </c:ser>
        <c:ser>
          <c:idx val="4"/>
          <c:order val="3"/>
          <c:tx>
            <c:strRef>
              <c:f>Sheet1!$F$11</c:f>
              <c:strCache>
                <c:ptCount val="1"/>
                <c:pt idx="0">
                  <c:v>Most important</c:v>
                </c:pt>
              </c:strCache>
            </c:strRef>
          </c:tx>
          <c:spPr>
            <a:solidFill>
              <a:srgbClr val="007681"/>
            </a:solidFill>
            <a:ln>
              <a:noFill/>
            </a:ln>
            <a:effectLst/>
          </c:spPr>
          <c:invertIfNegative val="0"/>
          <c:dLbls>
            <c:dLbl>
              <c:idx val="19"/>
              <c:delete val="1"/>
              <c:extLst>
                <c:ext xmlns:c15="http://schemas.microsoft.com/office/drawing/2012/chart" uri="{CE6537A1-D6FC-4f65-9D91-7224C49458BB}"/>
                <c:ext xmlns:c16="http://schemas.microsoft.com/office/drawing/2014/chart" uri="{C3380CC4-5D6E-409C-BE32-E72D297353CC}">
                  <c16:uniqueId val="{00000006-0371-41C9-8258-FC48CD252B34}"/>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Sheet1!$F$12:$F$31</c:f>
              <c:numCache>
                <c:formatCode>0.0\%</c:formatCode>
                <c:ptCount val="20"/>
                <c:pt idx="1">
                  <c:v>11.2</c:v>
                </c:pt>
                <c:pt idx="4">
                  <c:v>3.8</c:v>
                </c:pt>
                <c:pt idx="7">
                  <c:v>18.399999999999999</c:v>
                </c:pt>
                <c:pt idx="10">
                  <c:v>3.6</c:v>
                </c:pt>
                <c:pt idx="13">
                  <c:v>20.5</c:v>
                </c:pt>
                <c:pt idx="16">
                  <c:v>42.1</c:v>
                </c:pt>
                <c:pt idx="19">
                  <c:v>0.4</c:v>
                </c:pt>
              </c:numCache>
            </c:numRef>
          </c:val>
          <c:extLst>
            <c:ext xmlns:c16="http://schemas.microsoft.com/office/drawing/2014/chart" uri="{C3380CC4-5D6E-409C-BE32-E72D297353CC}">
              <c16:uniqueId val="{00000007-0371-41C9-8258-FC48CD252B34}"/>
            </c:ext>
          </c:extLst>
        </c:ser>
        <c:ser>
          <c:idx val="5"/>
          <c:order val="4"/>
          <c:tx>
            <c:strRef>
              <c:f>Sheet1!$G$11</c:f>
              <c:strCache>
                <c:ptCount val="1"/>
                <c:pt idx="0">
                  <c:v>Second most important</c:v>
                </c:pt>
              </c:strCache>
            </c:strRef>
          </c:tx>
          <c:spPr>
            <a:solidFill>
              <a:srgbClr val="71B2C9"/>
            </a:solidFill>
            <a:ln>
              <a:noFill/>
            </a:ln>
            <a:effectLst/>
          </c:spPr>
          <c:invertIfNegative val="0"/>
          <c:dLbls>
            <c:dLbl>
              <c:idx val="19"/>
              <c:delete val="1"/>
              <c:extLst>
                <c:ext xmlns:c15="http://schemas.microsoft.com/office/drawing/2012/chart" uri="{CE6537A1-D6FC-4f65-9D91-7224C49458BB}"/>
                <c:ext xmlns:c16="http://schemas.microsoft.com/office/drawing/2014/chart" uri="{C3380CC4-5D6E-409C-BE32-E72D297353CC}">
                  <c16:uniqueId val="{00000008-0371-41C9-8258-FC48CD252B34}"/>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Sheet1!$G$12:$G$31</c:f>
              <c:numCache>
                <c:formatCode>0.0\%</c:formatCode>
                <c:ptCount val="20"/>
                <c:pt idx="1">
                  <c:v>17.399999999999999</c:v>
                </c:pt>
                <c:pt idx="4">
                  <c:v>6.8</c:v>
                </c:pt>
                <c:pt idx="7">
                  <c:v>21.9</c:v>
                </c:pt>
                <c:pt idx="10">
                  <c:v>8.4</c:v>
                </c:pt>
                <c:pt idx="13">
                  <c:v>22.3</c:v>
                </c:pt>
                <c:pt idx="16">
                  <c:v>22.7</c:v>
                </c:pt>
                <c:pt idx="19">
                  <c:v>0.6</c:v>
                </c:pt>
              </c:numCache>
            </c:numRef>
          </c:val>
          <c:extLst>
            <c:ext xmlns:c16="http://schemas.microsoft.com/office/drawing/2014/chart" uri="{C3380CC4-5D6E-409C-BE32-E72D297353CC}">
              <c16:uniqueId val="{00000009-0371-41C9-8258-FC48CD252B34}"/>
            </c:ext>
          </c:extLst>
        </c:ser>
        <c:ser>
          <c:idx val="6"/>
          <c:order val="5"/>
          <c:tx>
            <c:strRef>
              <c:f>Sheet1!$H$11</c:f>
              <c:strCache>
                <c:ptCount val="1"/>
                <c:pt idx="0">
                  <c:v>Total</c:v>
                </c:pt>
              </c:strCache>
            </c:strRef>
          </c:tx>
          <c:spPr>
            <a:no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1" u="none" strike="noStrike" kern="1200" baseline="0">
                    <a:solidFill>
                      <a:schemeClr val="tx2">
                        <a:lumMod val="7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Sheet1!$H$12:$H$31</c:f>
              <c:numCache>
                <c:formatCode>0.0\%</c:formatCode>
                <c:ptCount val="20"/>
                <c:pt idx="1">
                  <c:v>28.599999999999998</c:v>
                </c:pt>
                <c:pt idx="4">
                  <c:v>10.6</c:v>
                </c:pt>
                <c:pt idx="7">
                  <c:v>40.299999999999997</c:v>
                </c:pt>
                <c:pt idx="10">
                  <c:v>12</c:v>
                </c:pt>
                <c:pt idx="13">
                  <c:v>42.8</c:v>
                </c:pt>
                <c:pt idx="16">
                  <c:v>64.8</c:v>
                </c:pt>
                <c:pt idx="19">
                  <c:v>1</c:v>
                </c:pt>
              </c:numCache>
            </c:numRef>
          </c:val>
          <c:extLst>
            <c:ext xmlns:c16="http://schemas.microsoft.com/office/drawing/2014/chart" uri="{C3380CC4-5D6E-409C-BE32-E72D297353CC}">
              <c16:uniqueId val="{0000000A-0371-41C9-8258-FC48CD252B34}"/>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max val="80"/>
        </c:scaling>
        <c:delete val="0"/>
        <c:axPos val="t"/>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0.71561</cdr:x>
      <cdr:y>0.12901</cdr:y>
    </cdr:from>
    <cdr:to>
      <cdr:x>0.87561</cdr:x>
      <cdr:y>0.20061</cdr:y>
    </cdr:to>
    <cdr:sp macro="" textlink="">
      <cdr:nvSpPr>
        <cdr:cNvPr id="2" name="TextBox 1"/>
        <cdr:cNvSpPr txBox="1"/>
      </cdr:nvSpPr>
      <cdr:spPr>
        <a:xfrm xmlns:a="http://schemas.openxmlformats.org/drawingml/2006/main">
          <a:off x="4147499" y="566659"/>
          <a:ext cx="927326" cy="314502"/>
        </a:xfrm>
        <a:prstGeom xmlns:a="http://schemas.openxmlformats.org/drawingml/2006/main" prst="rect">
          <a:avLst/>
        </a:prstGeom>
        <a:noFill xmlns:a="http://schemas.openxmlformats.org/drawingml/2006/main"/>
      </cdr:spPr>
      <cdr:txBody>
        <a:bodyPr xmlns:a="http://schemas.openxmlformats.org/drawingml/2006/main" vertOverflow="clip" wrap="square" lIns="72000" tIns="36000" rIns="72000" bIns="36000" rtlCol="0">
          <a:spAutoFit/>
        </a:bodyPr>
        <a:lstStyle xmlns:a="http://schemas.openxmlformats.org/drawingml/2006/main"/>
        <a:p xmlns:a="http://schemas.openxmlformats.org/drawingml/2006/main">
          <a:pPr>
            <a:lnSpc>
              <a:spcPct val="110000"/>
            </a:lnSpc>
            <a:spcBef>
              <a:spcPts val="2400"/>
            </a:spcBef>
            <a:buClr>
              <a:schemeClr val="bg2"/>
            </a:buClr>
          </a:pPr>
          <a:r>
            <a:rPr lang="en-GB" sz="1550" dirty="0">
              <a:solidFill>
                <a:schemeClr val="tx1">
                  <a:lumMod val="75000"/>
                  <a:lumOff val="25000"/>
                </a:schemeClr>
              </a:solidFill>
            </a:rPr>
            <a:t>% yes</a:t>
          </a:r>
        </a:p>
      </cdr:txBody>
    </cdr:sp>
  </cdr:relSizeAnchor>
</c:userShapes>
</file>

<file path=ppt/drawings/drawing2.xml><?xml version="1.0" encoding="utf-8"?>
<c:userShapes xmlns:c="http://schemas.openxmlformats.org/drawingml/2006/chart">
  <cdr:relSizeAnchor xmlns:cdr="http://schemas.openxmlformats.org/drawingml/2006/chartDrawing">
    <cdr:from>
      <cdr:x>0.70136</cdr:x>
      <cdr:y>0.14782</cdr:y>
    </cdr:from>
    <cdr:to>
      <cdr:x>0.87081</cdr:x>
      <cdr:y>0.20887</cdr:y>
    </cdr:to>
    <cdr:sp macro="" textlink="">
      <cdr:nvSpPr>
        <cdr:cNvPr id="2" name="TextBox 1"/>
        <cdr:cNvSpPr txBox="1"/>
      </cdr:nvSpPr>
      <cdr:spPr>
        <a:xfrm xmlns:a="http://schemas.openxmlformats.org/drawingml/2006/main">
          <a:off x="3838286" y="761461"/>
          <a:ext cx="927326" cy="314502"/>
        </a:xfrm>
        <a:prstGeom xmlns:a="http://schemas.openxmlformats.org/drawingml/2006/main" prst="rect">
          <a:avLst/>
        </a:prstGeom>
        <a:noFill xmlns:a="http://schemas.openxmlformats.org/drawingml/2006/main"/>
      </cdr:spPr>
      <cdr:txBody>
        <a:bodyPr xmlns:a="http://schemas.openxmlformats.org/drawingml/2006/main" wrap="square" lIns="72000" tIns="36000" rIns="72000" bIns="3600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10000"/>
            </a:lnSpc>
            <a:spcBef>
              <a:spcPts val="2400"/>
            </a:spcBef>
            <a:buClr>
              <a:schemeClr val="bg2"/>
            </a:buClr>
          </a:pPr>
          <a:r>
            <a:rPr lang="en-GB" sz="1550" dirty="0">
              <a:solidFill>
                <a:schemeClr val="tx1">
                  <a:lumMod val="75000"/>
                  <a:lumOff val="25000"/>
                </a:schemeClr>
              </a:solidFill>
            </a:rPr>
            <a:t>% yes</a:t>
          </a:r>
        </a:p>
      </cdr:txBody>
    </cdr:sp>
  </cdr:relSizeAnchor>
</c:userShapes>
</file>

<file path=ppt/drawings/drawing3.xml><?xml version="1.0" encoding="utf-8"?>
<c:userShapes xmlns:c="http://schemas.openxmlformats.org/drawingml/2006/chart">
  <cdr:relSizeAnchor xmlns:cdr="http://schemas.openxmlformats.org/drawingml/2006/chartDrawing">
    <cdr:from>
      <cdr:x>0.32505</cdr:x>
      <cdr:y>0.1385</cdr:y>
    </cdr:from>
    <cdr:to>
      <cdr:x>0.81052</cdr:x>
      <cdr:y>0.26788</cdr:y>
    </cdr:to>
    <cdr:sp macro="" textlink="">
      <cdr:nvSpPr>
        <cdr:cNvPr id="2" name="TextBox 1"/>
        <cdr:cNvSpPr txBox="1"/>
      </cdr:nvSpPr>
      <cdr:spPr>
        <a:xfrm xmlns:a="http://schemas.openxmlformats.org/drawingml/2006/main">
          <a:off x="2448272" y="639568"/>
          <a:ext cx="3656496" cy="597462"/>
        </a:xfrm>
        <a:prstGeom xmlns:a="http://schemas.openxmlformats.org/drawingml/2006/main" prst="rect">
          <a:avLst/>
        </a:prstGeom>
        <a:noFill xmlns:a="http://schemas.openxmlformats.org/drawingml/2006/main"/>
      </cdr:spPr>
      <cdr:txBody>
        <a:bodyPr xmlns:a="http://schemas.openxmlformats.org/drawingml/2006/main" vertOverflow="clip" wrap="square" lIns="72000" tIns="36000" rIns="72000" bIns="36000" rtlCol="0">
          <a:spAutoFit/>
        </a:bodyPr>
        <a:lstStyle xmlns:a="http://schemas.openxmlformats.org/drawingml/2006/main"/>
        <a:p xmlns:a="http://schemas.openxmlformats.org/drawingml/2006/main">
          <a:pPr>
            <a:lnSpc>
              <a:spcPct val="110000"/>
            </a:lnSpc>
            <a:spcBef>
              <a:spcPts val="2400"/>
            </a:spcBef>
            <a:buClr>
              <a:schemeClr val="bg2"/>
            </a:buClr>
          </a:pPr>
          <a:r>
            <a:rPr lang="en-GB" sz="1550" dirty="0">
              <a:solidFill>
                <a:schemeClr val="tx1">
                  <a:lumMod val="75000"/>
                  <a:lumOff val="25000"/>
                </a:schemeClr>
              </a:solidFill>
            </a:rPr>
            <a:t>% of respondents who talked to or met someone from an SEM country</a:t>
          </a:r>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TextBox 37"/>
          <p:cNvSpPr txBox="1"/>
          <p:nvPr/>
        </p:nvSpPr>
        <p:spPr bwMode="gray">
          <a:xfrm>
            <a:off x="175365" y="9731375"/>
            <a:ext cx="5720512" cy="196465"/>
          </a:xfrm>
          <a:prstGeom prst="rect">
            <a:avLst/>
          </a:prstGeom>
          <a:noFill/>
        </p:spPr>
        <p:txBody>
          <a:bodyPr wrap="none" lIns="0" tIns="0" rIns="0" bIns="0" rtlCol="0" anchor="ctr">
            <a:noAutofit/>
          </a:bodyPr>
          <a:lstStyle/>
          <a:p>
            <a:r>
              <a:rPr lang="en-GB" sz="700" dirty="0">
                <a:solidFill>
                  <a:schemeClr val="bg1"/>
                </a:solidFill>
              </a:rPr>
              <a:t>Document Name |  Month/Year  |  Version 1  |  Public  |  Internal Use Only  |  Confidential  |  Strictly  Confidential (DELETE CLASSIFICATION)</a:t>
            </a:r>
          </a:p>
        </p:txBody>
      </p:sp>
      <p:sp>
        <p:nvSpPr>
          <p:cNvPr id="6" name="Slide Number Placeholder 6"/>
          <p:cNvSpPr>
            <a:spLocks noGrp="1"/>
          </p:cNvSpPr>
          <p:nvPr>
            <p:ph type="sldNum" sz="quarter" idx="3"/>
          </p:nvPr>
        </p:nvSpPr>
        <p:spPr bwMode="gray">
          <a:xfrm>
            <a:off x="6135142" y="9716534"/>
            <a:ext cx="576494" cy="235690"/>
          </a:xfrm>
          <a:prstGeom prst="rect">
            <a:avLst/>
          </a:prstGeom>
        </p:spPr>
        <p:txBody>
          <a:bodyPr vert="horz" lIns="91440" tIns="45720" rIns="91440" bIns="45720" rtlCol="0" anchor="ctr"/>
          <a:lstStyle>
            <a:lvl1pPr algn="ctr">
              <a:defRPr sz="800">
                <a:latin typeface="Geomanist Light" pitchFamily="50" charset="0"/>
              </a:defRPr>
            </a:lvl1pPr>
          </a:lstStyle>
          <a:p>
            <a:pPr algn="r"/>
            <a:fld id="{2FB8B7E8-C405-4882-AAD0-1D72826C463D}" type="slidenum">
              <a:rPr lang="en-GB" smtClean="0">
                <a:solidFill>
                  <a:schemeClr val="bg1"/>
                </a:solidFill>
                <a:latin typeface="Segoe UI Light" panose="020B0502040204020203" pitchFamily="34" charset="0"/>
              </a:rPr>
              <a:pPr algn="r"/>
              <a:t>‹#›</a:t>
            </a:fld>
            <a:endParaRPr lang="en-GB" dirty="0">
              <a:solidFill>
                <a:schemeClr val="bg1"/>
              </a:solidFill>
              <a:latin typeface="Segoe UI Light"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061" y="9371795"/>
            <a:ext cx="1335458" cy="252000"/>
          </a:xfrm>
          <a:prstGeom prst="rect">
            <a:avLst/>
          </a:prstGeom>
        </p:spPr>
      </p:pic>
    </p:spTree>
    <p:extLst>
      <p:ext uri="{BB962C8B-B14F-4D97-AF65-F5344CB8AC3E}">
        <p14:creationId xmlns:p14="http://schemas.microsoft.com/office/powerpoint/2010/main" val="337278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08" y="9469075"/>
            <a:ext cx="1335458" cy="252000"/>
          </a:xfrm>
          <a:prstGeom prst="rect">
            <a:avLst/>
          </a:prstGeom>
        </p:spPr>
      </p:pic>
      <p:sp>
        <p:nvSpPr>
          <p:cNvPr id="4" name="Slide Image Placeholder 3"/>
          <p:cNvSpPr>
            <a:spLocks noGrp="1" noRot="1" noChangeAspect="1"/>
          </p:cNvSpPr>
          <p:nvPr>
            <p:ph type="sldImg" idx="2"/>
          </p:nvPr>
        </p:nvSpPr>
        <p:spPr bwMode="gray">
          <a:xfrm>
            <a:off x="177800" y="192088"/>
            <a:ext cx="6419850" cy="3613150"/>
          </a:xfrm>
          <a:prstGeom prst="rect">
            <a:avLst/>
          </a:prstGeom>
          <a:noFill/>
          <a:ln w="6350">
            <a:solidFill>
              <a:srgbClr val="C8C9C7"/>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bwMode="gray">
          <a:xfrm>
            <a:off x="187325" y="4165601"/>
            <a:ext cx="6412008" cy="5046190"/>
          </a:xfrm>
          <a:prstGeom prst="rect">
            <a:avLst/>
          </a:prstGeom>
          <a:ln w="9525">
            <a:noFill/>
          </a:ln>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5"/>
          </p:nvPr>
        </p:nvSpPr>
        <p:spPr bwMode="gray">
          <a:xfrm>
            <a:off x="6369968" y="9737474"/>
            <a:ext cx="343561" cy="234488"/>
          </a:xfrm>
          <a:prstGeom prst="rect">
            <a:avLst/>
          </a:prstGeom>
        </p:spPr>
        <p:txBody>
          <a:bodyPr vert="horz" lIns="91440" tIns="45720" rIns="91440" bIns="45720" rtlCol="0" anchor="ctr"/>
          <a:lstStyle>
            <a:lvl1pPr algn="r">
              <a:defRPr sz="800" b="0">
                <a:latin typeface="Segoe UI Light" panose="020B0502040204020203" pitchFamily="34" charset="0"/>
              </a:defRPr>
            </a:lvl1pPr>
          </a:lstStyle>
          <a:p>
            <a:fld id="{2FB8B7E8-C405-4882-AAD0-1D72826C463D}" type="slidenum">
              <a:rPr lang="en-GB" smtClean="0"/>
              <a:pPr/>
              <a:t>‹#›</a:t>
            </a:fld>
            <a:endParaRPr lang="en-GB" dirty="0"/>
          </a:p>
        </p:txBody>
      </p:sp>
      <p:sp>
        <p:nvSpPr>
          <p:cNvPr id="28" name="TextBox 27"/>
          <p:cNvSpPr txBox="1"/>
          <p:nvPr/>
        </p:nvSpPr>
        <p:spPr bwMode="gray">
          <a:xfrm>
            <a:off x="176993" y="9766818"/>
            <a:ext cx="5720512" cy="19646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Project name |  Month/Year</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a:t>
            </a:r>
            <a:r>
              <a:rPr lang="en-GB" sz="700" b="1" dirty="0">
                <a:solidFill>
                  <a:schemeClr val="tx1"/>
                </a:solidFill>
                <a:latin typeface="+mj-lt"/>
              </a:rPr>
              <a:t>(DELETE CLASSIFICATION)</a:t>
            </a:r>
          </a:p>
        </p:txBody>
      </p:sp>
      <p:cxnSp>
        <p:nvCxnSpPr>
          <p:cNvPr id="6" name="Straight Connector 5"/>
          <p:cNvCxnSpPr/>
          <p:nvPr/>
        </p:nvCxnSpPr>
        <p:spPr>
          <a:xfrm>
            <a:off x="187325" y="3977785"/>
            <a:ext cx="6412008"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538485"/>
      </p:ext>
    </p:extLst>
  </p:cSld>
  <p:clrMap bg1="lt1" tx1="dk1" bg2="lt2" tx2="dk2" accent1="accent1" accent2="accent2" accent3="accent3" accent4="accent4" accent5="accent5" accent6="accent6" hlink="hlink" folHlink="folHlink"/>
  <p:notesStyle>
    <a:lvl1pPr marL="0" algn="l" defTabSz="1051802" rtl="0" eaLnBrk="1" latinLnBrk="0" hangingPunct="1">
      <a:lnSpc>
        <a:spcPct val="110000"/>
      </a:lnSpc>
      <a:spcBef>
        <a:spcPts val="691"/>
      </a:spcBef>
      <a:defRPr sz="1200" kern="1200">
        <a:solidFill>
          <a:srgbClr val="222223"/>
        </a:solidFill>
        <a:latin typeface="+mn-lt"/>
        <a:ea typeface="+mn-ea"/>
        <a:cs typeface="+mn-cs"/>
      </a:defRPr>
    </a:lvl1pPr>
    <a:lvl2pPr marL="361950" indent="-198438" algn="l" defTabSz="1051802" rtl="0" eaLnBrk="1" latinLnBrk="0" hangingPunct="1">
      <a:lnSpc>
        <a:spcPct val="110000"/>
      </a:lnSpc>
      <a:spcBef>
        <a:spcPts val="691"/>
      </a:spcBef>
      <a:buFont typeface="Arial" panose="020B0604020202020204" pitchFamily="34" charset="0"/>
      <a:buChar char="•"/>
      <a:defRPr sz="1200" kern="1200">
        <a:solidFill>
          <a:srgbClr val="222223"/>
        </a:solidFill>
        <a:latin typeface="+mn-lt"/>
        <a:ea typeface="+mn-ea"/>
        <a:cs typeface="+mn-cs"/>
      </a:defRPr>
    </a:lvl2pPr>
    <a:lvl3pPr marL="541338" indent="-190500" algn="l" defTabSz="1051802" rtl="0" eaLnBrk="1" latinLnBrk="0" hangingPunct="1">
      <a:lnSpc>
        <a:spcPct val="110000"/>
      </a:lnSpc>
      <a:spcBef>
        <a:spcPts val="691"/>
      </a:spcBef>
      <a:buFont typeface="Arial" panose="020B0604020202020204" pitchFamily="34" charset="0"/>
      <a:buChar char="•"/>
      <a:tabLst/>
      <a:defRPr sz="1200" kern="1200">
        <a:solidFill>
          <a:srgbClr val="222223"/>
        </a:solidFill>
        <a:latin typeface="+mn-lt"/>
        <a:ea typeface="+mn-ea"/>
        <a:cs typeface="+mn-cs"/>
      </a:defRPr>
    </a:lvl3pPr>
    <a:lvl4pPr marL="722313" indent="-185738" algn="l" defTabSz="1051802" rtl="0" eaLnBrk="1" latinLnBrk="0" hangingPunct="1">
      <a:lnSpc>
        <a:spcPct val="110000"/>
      </a:lnSpc>
      <a:spcBef>
        <a:spcPts val="691"/>
      </a:spcBef>
      <a:buFont typeface="Arial" panose="020B0604020202020204" pitchFamily="34" charset="0"/>
      <a:buChar char="•"/>
      <a:defRPr sz="1200" kern="1200">
        <a:solidFill>
          <a:srgbClr val="222223"/>
        </a:solidFill>
        <a:latin typeface="+mn-lt"/>
        <a:ea typeface="+mn-ea"/>
        <a:cs typeface="+mn-cs"/>
      </a:defRPr>
    </a:lvl4pPr>
    <a:lvl5pPr marL="982663" indent="-200025" algn="l" defTabSz="1051802" rtl="0" eaLnBrk="1" latinLnBrk="0" hangingPunct="1">
      <a:lnSpc>
        <a:spcPct val="110000"/>
      </a:lnSpc>
      <a:spcBef>
        <a:spcPts val="691"/>
      </a:spcBef>
      <a:buFont typeface="Arial" panose="020B0604020202020204" pitchFamily="34" charset="0"/>
      <a:buChar char="•"/>
      <a:defRPr sz="1200" kern="1200">
        <a:solidFill>
          <a:srgbClr val="222223"/>
        </a:solidFill>
        <a:latin typeface="+mn-lt"/>
        <a:ea typeface="+mn-ea"/>
        <a:cs typeface="+mn-cs"/>
      </a:defRPr>
    </a:lvl5pPr>
    <a:lvl6pPr marL="2629507" algn="l" defTabSz="1051802" rtl="0" eaLnBrk="1" latinLnBrk="0" hangingPunct="1">
      <a:defRPr sz="1300" kern="1200">
        <a:solidFill>
          <a:schemeClr val="tx1"/>
        </a:solidFill>
        <a:latin typeface="+mn-lt"/>
        <a:ea typeface="+mn-ea"/>
        <a:cs typeface="+mn-cs"/>
      </a:defRPr>
    </a:lvl6pPr>
    <a:lvl7pPr marL="3155408" algn="l" defTabSz="1051802" rtl="0" eaLnBrk="1" latinLnBrk="0" hangingPunct="1">
      <a:defRPr sz="1300" kern="1200">
        <a:solidFill>
          <a:schemeClr val="tx1"/>
        </a:solidFill>
        <a:latin typeface="+mn-lt"/>
        <a:ea typeface="+mn-ea"/>
        <a:cs typeface="+mn-cs"/>
      </a:defRPr>
    </a:lvl7pPr>
    <a:lvl8pPr marL="3681310" algn="l" defTabSz="1051802" rtl="0" eaLnBrk="1" latinLnBrk="0" hangingPunct="1">
      <a:defRPr sz="1300" kern="1200">
        <a:solidFill>
          <a:schemeClr val="tx1"/>
        </a:solidFill>
        <a:latin typeface="+mn-lt"/>
        <a:ea typeface="+mn-ea"/>
        <a:cs typeface="+mn-cs"/>
      </a:defRPr>
    </a:lvl8pPr>
    <a:lvl9pPr marL="4207211" algn="l" defTabSz="105180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B8B7E8-C405-4882-AAD0-1D72826C463D}" type="slidenum">
              <a:rPr lang="en-GB" smtClean="0"/>
              <a:pPr/>
              <a:t>9</a:t>
            </a:fld>
            <a:endParaRPr lang="en-GB" dirty="0"/>
          </a:p>
        </p:txBody>
      </p:sp>
    </p:spTree>
    <p:extLst>
      <p:ext uri="{BB962C8B-B14F-4D97-AF65-F5344CB8AC3E}">
        <p14:creationId xmlns:p14="http://schemas.microsoft.com/office/powerpoint/2010/main" val="2200803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B8B7E8-C405-4882-AAD0-1D72826C463D}" type="slidenum">
              <a:rPr lang="en-GB" smtClean="0"/>
              <a:pPr/>
              <a:t>19</a:t>
            </a:fld>
            <a:endParaRPr lang="en-GB" dirty="0"/>
          </a:p>
        </p:txBody>
      </p:sp>
    </p:spTree>
    <p:extLst>
      <p:ext uri="{BB962C8B-B14F-4D97-AF65-F5344CB8AC3E}">
        <p14:creationId xmlns:p14="http://schemas.microsoft.com/office/powerpoint/2010/main" val="3568325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B8B7E8-C405-4882-AAD0-1D72826C463D}" type="slidenum">
              <a:rPr lang="en-GB" smtClean="0"/>
              <a:pPr/>
              <a:t>20</a:t>
            </a:fld>
            <a:endParaRPr lang="en-GB" dirty="0"/>
          </a:p>
        </p:txBody>
      </p:sp>
    </p:spTree>
    <p:extLst>
      <p:ext uri="{BB962C8B-B14F-4D97-AF65-F5344CB8AC3E}">
        <p14:creationId xmlns:p14="http://schemas.microsoft.com/office/powerpoint/2010/main" val="1161140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www.ipsos-mori.com/ipsosconnect" TargetMode="External"/><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 Cover - Full Imag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79389" y="179389"/>
            <a:ext cx="13101024" cy="7200899"/>
          </a:xfrm>
          <a:solidFill>
            <a:schemeClr val="tx1"/>
          </a:solidFill>
        </p:spPr>
        <p:txBody>
          <a:bodyPr>
            <a:normAutofit/>
          </a:bodyPr>
          <a:lstStyle>
            <a:lvl1pPr>
              <a:defRPr sz="1900" b="0" baseline="0">
                <a:solidFill>
                  <a:schemeClr val="bg1"/>
                </a:solidFill>
              </a:defRPr>
            </a:lvl1pPr>
          </a:lstStyle>
          <a:p>
            <a:r>
              <a:rPr lang="en-GB" dirty="0"/>
              <a:t>Click icon to place image (or select frame and copy/paste image into it)</a:t>
            </a:r>
          </a:p>
        </p:txBody>
      </p:sp>
      <p:sp>
        <p:nvSpPr>
          <p:cNvPr id="69" name="Text Placeholder 68"/>
          <p:cNvSpPr>
            <a:spLocks noGrp="1"/>
          </p:cNvSpPr>
          <p:nvPr>
            <p:ph type="body" sz="quarter" idx="10" hasCustomPrompt="1"/>
          </p:nvPr>
        </p:nvSpPr>
        <p:spPr bwMode="gray">
          <a:xfrm>
            <a:off x="556671" y="4500711"/>
            <a:ext cx="6153433" cy="1377348"/>
          </a:xfrm>
        </p:spPr>
        <p:txBody>
          <a:bodyPr wrap="square" lIns="82819" tIns="41410" rIns="82819" bIns="41410">
            <a:no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9" name="Subtitle 2"/>
          <p:cNvSpPr>
            <a:spLocks noGrp="1"/>
          </p:cNvSpPr>
          <p:nvPr>
            <p:ph type="subTitle" idx="1" hasCustomPrompt="1"/>
          </p:nvPr>
        </p:nvSpPr>
        <p:spPr bwMode="gray">
          <a:xfrm>
            <a:off x="565066" y="3852639"/>
            <a:ext cx="3562609" cy="519646"/>
          </a:xfrm>
          <a:solidFill>
            <a:schemeClr val="accent2"/>
          </a:solidFill>
        </p:spPr>
        <p:txBody>
          <a:bodyPr wrap="none" lIns="82819" tIns="41410" rIns="82819" bIns="41410" rtlCol="0" anchor="t">
            <a:spAutoFit/>
          </a:bodyPr>
          <a:lstStyle>
            <a:lvl1pPr marL="0" indent="0">
              <a:lnSpc>
                <a:spcPts val="3360"/>
              </a:lnSpc>
              <a:spcAft>
                <a:spcPts val="0"/>
              </a:spcAft>
              <a:buNone/>
              <a:defRPr lang="en-GB" sz="2800" b="1" dirty="0" smtClean="0">
                <a:solidFill>
                  <a:schemeClr val="bg1"/>
                </a:solidFill>
                <a:latin typeface="+mj-lt"/>
              </a:defRPr>
            </a:lvl1pPr>
          </a:lstStyle>
          <a:p>
            <a:pPr lvl="0">
              <a:spcBef>
                <a:spcPct val="0"/>
              </a:spcBef>
            </a:pPr>
            <a:r>
              <a:rPr lang="en-US" dirty="0"/>
              <a:t>Click to edit subtitle</a:t>
            </a:r>
            <a:endParaRPr lang="en-GB" dirty="0"/>
          </a:p>
        </p:txBody>
      </p:sp>
      <p:sp>
        <p:nvSpPr>
          <p:cNvPr id="21" name="TextBox 20"/>
          <p:cNvSpPr txBox="1"/>
          <p:nvPr userDrawn="1"/>
        </p:nvSpPr>
        <p:spPr bwMode="gray">
          <a:xfrm>
            <a:off x="545654"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10" name="Text Placeholder 5"/>
          <p:cNvSpPr>
            <a:spLocks noGrp="1"/>
          </p:cNvSpPr>
          <p:nvPr>
            <p:ph type="body" sz="quarter" idx="13" hasCustomPrompt="1"/>
          </p:nvPr>
        </p:nvSpPr>
        <p:spPr>
          <a:xfrm>
            <a:off x="561826" y="2563773"/>
            <a:ext cx="2921807" cy="684000"/>
          </a:xfrm>
          <a:solidFill>
            <a:schemeClr val="accent3"/>
          </a:solidFill>
        </p:spPr>
        <p:txBody>
          <a:bodyPr wrap="none" lIns="72000" tIns="18000" rIns="72000" bIns="18000" rtlCol="0" anchor="ctr">
            <a:spAutoFit/>
          </a:bodyPr>
          <a:lstStyle>
            <a:lvl1pPr marL="0" indent="0" algn="l">
              <a:buFontTx/>
              <a:buNone/>
              <a:defRPr lang="en-US" sz="4400"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Title line 2</a:t>
            </a:r>
          </a:p>
        </p:txBody>
      </p:sp>
      <p:sp>
        <p:nvSpPr>
          <p:cNvPr id="13" name="Text Placeholder 5"/>
          <p:cNvSpPr>
            <a:spLocks noGrp="1"/>
          </p:cNvSpPr>
          <p:nvPr>
            <p:ph type="body" sz="quarter" idx="16" hasCustomPrompt="1"/>
          </p:nvPr>
        </p:nvSpPr>
        <p:spPr>
          <a:xfrm>
            <a:off x="561107" y="1631308"/>
            <a:ext cx="2921807" cy="684000"/>
          </a:xfrm>
          <a:solidFill>
            <a:schemeClr val="accent3"/>
          </a:solidFill>
        </p:spPr>
        <p:txBody>
          <a:bodyPr wrap="none" lIns="72000" tIns="18000" rIns="72000" bIns="18000" rtlCol="0" anchor="ctr">
            <a:spAutoFit/>
          </a:bodyPr>
          <a:lstStyle>
            <a:lvl1pPr marL="0" indent="0" algn="l">
              <a:buFontTx/>
              <a:buNone/>
              <a:defRPr lang="en-US" sz="4400"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Title line 1</a:t>
            </a:r>
          </a:p>
        </p:txBody>
      </p:sp>
      <p:sp>
        <p:nvSpPr>
          <p:cNvPr id="15" name="TextBox 14"/>
          <p:cNvSpPr txBox="1"/>
          <p:nvPr userDrawn="1"/>
        </p:nvSpPr>
        <p:spPr>
          <a:xfrm>
            <a:off x="556671" y="6011868"/>
            <a:ext cx="6163216" cy="406265"/>
          </a:xfrm>
          <a:prstGeom prst="rect">
            <a:avLst/>
          </a:prstGeom>
          <a:noFill/>
        </p:spPr>
        <p:txBody>
          <a:bodyPr wrap="square" lIns="0" tIns="0" rIns="0" bIns="0" rtlCol="0">
            <a:spAutoFit/>
          </a:bodyPr>
          <a:lstStyle/>
          <a:p>
            <a:pPr lvl="0">
              <a:lnSpc>
                <a:spcPct val="110000"/>
              </a:lnSpc>
              <a:spcBef>
                <a:spcPts val="2400"/>
              </a:spcBef>
              <a:buClr>
                <a:schemeClr val="bg2"/>
              </a:buClr>
            </a:pPr>
            <a:r>
              <a:rPr lang="en-GB" sz="1200" dirty="0">
                <a:solidFill>
                  <a:schemeClr val="bg1"/>
                </a:solidFill>
                <a:latin typeface="Calibri" pitchFamily="34" charset="0"/>
              </a:rPr>
              <a:t>© 2016 Ipsos.  All rights reserved. Contains Ipsos' Confidential and Proprietary information and may not be disclosed or reproduced without the prior written consent of Ipsos.</a:t>
            </a:r>
            <a:endParaRPr lang="en-GB" sz="1200" dirty="0">
              <a:solidFill>
                <a:schemeClr val="bg1"/>
              </a:solidFill>
            </a:endParaRPr>
          </a:p>
        </p:txBody>
      </p:sp>
      <p:sp>
        <p:nvSpPr>
          <p:cNvPr id="14" name="TextBox 13"/>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638926"/>
            <a:ext cx="3550216" cy="669924"/>
          </a:xfrm>
          <a:prstGeom prst="rect">
            <a:avLst/>
          </a:prstGeom>
        </p:spPr>
      </p:pic>
    </p:spTree>
    <p:extLst>
      <p:ext uri="{BB962C8B-B14F-4D97-AF65-F5344CB8AC3E}">
        <p14:creationId xmlns:p14="http://schemas.microsoft.com/office/powerpoint/2010/main" val="141092024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Colour fill - Title, Full Page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647" y="747330"/>
            <a:ext cx="3756187" cy="598488"/>
          </a:xfrm>
          <a:solidFill>
            <a:srgbClr val="F57B2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3" name="Content Placeholder 2"/>
          <p:cNvSpPr>
            <a:spLocks noGrp="1"/>
          </p:cNvSpPr>
          <p:nvPr>
            <p:ph idx="1" hasCustomPrompt="1"/>
          </p:nvPr>
        </p:nvSpPr>
        <p:spPr bwMode="black">
          <a:xfrm>
            <a:off x="566643" y="1739916"/>
            <a:ext cx="12306492" cy="4722801"/>
          </a:xfrm>
        </p:spPr>
        <p:txBody>
          <a:bodyPr/>
          <a:lstStyle>
            <a:lvl1pPr>
              <a:lnSpc>
                <a:spcPct val="110000"/>
              </a:lnSpc>
              <a:spcBef>
                <a:spcPts val="882"/>
              </a:spcBef>
              <a:buClr>
                <a:schemeClr val="bg1"/>
              </a:buClr>
              <a:defRPr>
                <a:solidFill>
                  <a:schemeClr val="bg1"/>
                </a:solidFill>
              </a:defRPr>
            </a:lvl1pPr>
            <a:lvl2pPr>
              <a:lnSpc>
                <a:spcPct val="110000"/>
              </a:lnSpc>
              <a:spcBef>
                <a:spcPts val="882"/>
              </a:spcBef>
              <a:buClr>
                <a:schemeClr val="bg1"/>
              </a:buClr>
              <a:defRPr>
                <a:solidFill>
                  <a:schemeClr val="bg1"/>
                </a:solidFill>
              </a:defRPr>
            </a:lvl2pPr>
            <a:lvl3pPr>
              <a:lnSpc>
                <a:spcPct val="110000"/>
              </a:lnSpc>
              <a:spcBef>
                <a:spcPts val="882"/>
              </a:spcBef>
              <a:buClr>
                <a:schemeClr val="bg1"/>
              </a:buClr>
              <a:defRPr>
                <a:solidFill>
                  <a:schemeClr val="bg1"/>
                </a:solidFill>
              </a:defRPr>
            </a:lvl3pPr>
            <a:lvl4pPr>
              <a:lnSpc>
                <a:spcPct val="110000"/>
              </a:lnSpc>
              <a:spcBef>
                <a:spcPts val="882"/>
              </a:spcBef>
              <a:buClr>
                <a:schemeClr val="bg1"/>
              </a:buClr>
              <a:defRPr>
                <a:solidFill>
                  <a:schemeClr val="bg1"/>
                </a:solidFill>
              </a:defRPr>
            </a:lvl4pPr>
            <a:lvl5pPr>
              <a:lnSpc>
                <a:spcPct val="110000"/>
              </a:lnSpc>
              <a:spcBef>
                <a:spcPts val="882"/>
              </a:spcBef>
              <a:buClr>
                <a:schemeClr val="bg1"/>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TextBox 13"/>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12" name="TextBox 11"/>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2195120536"/>
      </p:ext>
    </p:extLst>
  </p:cSld>
  <p:clrMapOvr>
    <a:masterClrMapping/>
  </p:clrMapOvr>
  <p:transition>
    <p:fade/>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lour fill - Title+Sub, Full Page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647" y="738077"/>
            <a:ext cx="3756187" cy="598488"/>
          </a:xfrm>
          <a:solidFill>
            <a:srgbClr val="F57B29"/>
          </a:solidFill>
        </p:spPr>
        <p:txBody>
          <a:bodyPr/>
          <a:lstStyle>
            <a:lvl1pPr algn="l">
              <a:defRPr>
                <a:latin typeface="+mj-lt"/>
              </a:defRPr>
            </a:lvl1pPr>
          </a:lstStyle>
          <a:p>
            <a:r>
              <a:rPr lang="en-US" dirty="0"/>
              <a:t>Click to edit title</a:t>
            </a:r>
            <a:endParaRPr lang="en-GB" dirty="0"/>
          </a:p>
        </p:txBody>
      </p:sp>
      <p:sp>
        <p:nvSpPr>
          <p:cNvPr id="3" name="Content Placeholder 2"/>
          <p:cNvSpPr>
            <a:spLocks noGrp="1"/>
          </p:cNvSpPr>
          <p:nvPr>
            <p:ph idx="1" hasCustomPrompt="1"/>
          </p:nvPr>
        </p:nvSpPr>
        <p:spPr bwMode="black">
          <a:xfrm>
            <a:off x="566643" y="2124448"/>
            <a:ext cx="12306492" cy="4517652"/>
          </a:xfrm>
        </p:spPr>
        <p:txBody>
          <a:bodyPr/>
          <a:lstStyle>
            <a:lvl1pPr>
              <a:lnSpc>
                <a:spcPct val="110000"/>
              </a:lnSpc>
              <a:spcBef>
                <a:spcPts val="882"/>
              </a:spcBef>
              <a:buClr>
                <a:schemeClr val="bg1"/>
              </a:buClr>
              <a:defRPr>
                <a:solidFill>
                  <a:schemeClr val="bg1"/>
                </a:solidFill>
              </a:defRPr>
            </a:lvl1pPr>
            <a:lvl2pPr>
              <a:lnSpc>
                <a:spcPct val="110000"/>
              </a:lnSpc>
              <a:spcBef>
                <a:spcPts val="882"/>
              </a:spcBef>
              <a:buClr>
                <a:schemeClr val="bg1"/>
              </a:buClr>
              <a:defRPr>
                <a:solidFill>
                  <a:schemeClr val="bg1"/>
                </a:solidFill>
              </a:defRPr>
            </a:lvl2pPr>
            <a:lvl3pPr>
              <a:lnSpc>
                <a:spcPct val="110000"/>
              </a:lnSpc>
              <a:spcBef>
                <a:spcPts val="882"/>
              </a:spcBef>
              <a:buClr>
                <a:schemeClr val="bg1"/>
              </a:buClr>
              <a:defRPr>
                <a:solidFill>
                  <a:schemeClr val="bg1"/>
                </a:solidFill>
              </a:defRPr>
            </a:lvl3pPr>
            <a:lvl4pPr>
              <a:lnSpc>
                <a:spcPct val="110000"/>
              </a:lnSpc>
              <a:spcBef>
                <a:spcPts val="882"/>
              </a:spcBef>
              <a:buClr>
                <a:schemeClr val="bg1"/>
              </a:buClr>
              <a:defRPr>
                <a:solidFill>
                  <a:schemeClr val="bg1"/>
                </a:solidFill>
              </a:defRPr>
            </a:lvl4pPr>
            <a:lvl5pPr>
              <a:lnSpc>
                <a:spcPct val="110000"/>
              </a:lnSpc>
              <a:spcBef>
                <a:spcPts val="882"/>
              </a:spcBef>
              <a:buClr>
                <a:schemeClr val="bg1"/>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9" name="Text Placeholder 5"/>
          <p:cNvSpPr>
            <a:spLocks noGrp="1"/>
          </p:cNvSpPr>
          <p:nvPr>
            <p:ph type="body" sz="quarter" idx="14" hasCustomPrompt="1"/>
          </p:nvPr>
        </p:nvSpPr>
        <p:spPr bwMode="gray">
          <a:xfrm>
            <a:off x="558767" y="144977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5" name="TextBox 14"/>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16" name="TextBox 15"/>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2966938038"/>
      </p:ext>
    </p:extLst>
  </p:cSld>
  <p:clrMapOvr>
    <a:masterClrMapping/>
  </p:clrMapOvr>
  <p:transition>
    <p:fade/>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647" y="615600"/>
            <a:ext cx="3756187" cy="598488"/>
          </a:xfrm>
          <a:solidFill>
            <a:srgbClr val="71B2C9"/>
          </a:solidFill>
        </p:spPr>
        <p:txBody>
          <a:bodyPr/>
          <a:lstStyle>
            <a:lvl1pPr algn="l">
              <a:defRPr/>
            </a:lvl1pPr>
          </a:lstStyle>
          <a:p>
            <a:r>
              <a:rPr lang="en-US" dirty="0"/>
              <a:t>Click to edit title</a:t>
            </a:r>
            <a:endParaRPr lang="en-GB" dirty="0"/>
          </a:p>
        </p:txBody>
      </p:sp>
      <p:sp>
        <p:nvSpPr>
          <p:cNvPr id="8" name="Content Placeholder 7"/>
          <p:cNvSpPr>
            <a:spLocks noGrp="1"/>
          </p:cNvSpPr>
          <p:nvPr>
            <p:ph sz="quarter" idx="10" hasCustomPrompt="1"/>
          </p:nvPr>
        </p:nvSpPr>
        <p:spPr>
          <a:xfrm>
            <a:off x="566642" y="1739002"/>
            <a:ext cx="12306492" cy="49030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32907314"/>
      </p:ext>
    </p:extLst>
  </p:cSld>
  <p:clrMapOvr>
    <a:masterClrMapping/>
  </p:clrMapOvr>
  <p:transition>
    <p:fade/>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Full Page Content,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615600"/>
            <a:ext cx="3756187" cy="598488"/>
          </a:xfrm>
          <a:solidFill>
            <a:srgbClr val="71B2C9"/>
          </a:solidFill>
        </p:spPr>
        <p:txBody>
          <a:bodyPr/>
          <a:lstStyle>
            <a:lvl1pPr algn="l">
              <a:defRPr/>
            </a:lvl1pPr>
          </a:lstStyle>
          <a:p>
            <a:r>
              <a:rPr lang="en-US" dirty="0"/>
              <a:t>Click to edit title</a:t>
            </a:r>
            <a:endParaRPr lang="en-GB" dirty="0"/>
          </a:p>
        </p:txBody>
      </p:sp>
      <p:sp>
        <p:nvSpPr>
          <p:cNvPr id="6" name="Content Placeholder 5"/>
          <p:cNvSpPr>
            <a:spLocks noGrp="1"/>
          </p:cNvSpPr>
          <p:nvPr>
            <p:ph sz="quarter" idx="12" hasCustomPrompt="1"/>
          </p:nvPr>
        </p:nvSpPr>
        <p:spPr>
          <a:xfrm>
            <a:off x="570076" y="1741244"/>
            <a:ext cx="12306492" cy="4721469"/>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8" name="Text Placeholder 3"/>
          <p:cNvSpPr>
            <a:spLocks noGrp="1"/>
          </p:cNvSpPr>
          <p:nvPr>
            <p:ph type="body" sz="quarter" idx="14"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428097809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500400"/>
            <a:ext cx="2941236" cy="562137"/>
          </a:xfrm>
          <a:solidFill>
            <a:srgbClr val="71B2C9"/>
          </a:solidFill>
        </p:spPr>
        <p:txBody>
          <a:bodyPr lIns="72000" tIns="36000" rIns="72000"/>
          <a:lstStyle>
            <a:lvl1pPr algn="l">
              <a:defRPr>
                <a:latin typeface="+mj-lt"/>
              </a:defRPr>
            </a:lvl1pPr>
          </a:lstStyle>
          <a:p>
            <a:r>
              <a:rPr lang="en-US" dirty="0"/>
              <a:t>Click to edit title</a:t>
            </a:r>
            <a:endParaRPr lang="en-GB" dirty="0"/>
          </a:p>
        </p:txBody>
      </p:sp>
      <p:sp>
        <p:nvSpPr>
          <p:cNvPr id="5" name="Content Placeholder 4"/>
          <p:cNvSpPr>
            <a:spLocks noGrp="1"/>
          </p:cNvSpPr>
          <p:nvPr>
            <p:ph sz="quarter" idx="11" hasCustomPrompt="1"/>
          </p:nvPr>
        </p:nvSpPr>
        <p:spPr>
          <a:xfrm>
            <a:off x="566642" y="2235803"/>
            <a:ext cx="12306492" cy="422691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4" hasCustomPrompt="1"/>
          </p:nvPr>
        </p:nvSpPr>
        <p:spPr bwMode="gray">
          <a:xfrm>
            <a:off x="566647" y="1152000"/>
            <a:ext cx="2536254" cy="374400"/>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100703055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Full, Base, Source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615600"/>
            <a:ext cx="3756187" cy="598488"/>
          </a:xfrm>
          <a:solidFill>
            <a:srgbClr val="71B2C9"/>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3" hasCustomPrompt="1"/>
          </p:nvPr>
        </p:nvSpPr>
        <p:spPr>
          <a:xfrm>
            <a:off x="557179" y="2203545"/>
            <a:ext cx="12306492" cy="425917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5"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9" name="Text Placeholder 3"/>
          <p:cNvSpPr>
            <a:spLocks noGrp="1"/>
          </p:cNvSpPr>
          <p:nvPr>
            <p:ph type="body" sz="quarter" idx="16"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
        <p:nvSpPr>
          <p:cNvPr id="10" name="Text Placeholder 5"/>
          <p:cNvSpPr>
            <a:spLocks noGrp="1"/>
          </p:cNvSpPr>
          <p:nvPr>
            <p:ph type="body" sz="quarter" idx="14" hasCustomPrompt="1"/>
          </p:nvPr>
        </p:nvSpPr>
        <p:spPr bwMode="gray">
          <a:xfrm>
            <a:off x="558767" y="1302551"/>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330147932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 Long title &amp; Question, content">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4818448" y="2189027"/>
            <a:ext cx="8054686" cy="4273687"/>
          </a:xfrm>
        </p:spPr>
        <p:txBody>
          <a:bodyPr lIns="0" tIns="0" rIns="0" bIns="0">
            <a:noAutofit/>
          </a:bodyPr>
          <a:lstStyle>
            <a:lvl1pPr>
              <a:defRPr sz="2800"/>
            </a:lvl1pPr>
            <a:lvl2pPr>
              <a:defRPr sz="2400"/>
            </a:lvl2pPr>
            <a:lvl3pPr>
              <a:defRPr sz="2100"/>
            </a:lvl3pPr>
            <a:lvl4pPr>
              <a:defRPr sz="1900"/>
            </a:lvl4pPr>
            <a:lvl5pPr>
              <a:defRPr sz="19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3"/>
          <p:cNvSpPr>
            <a:spLocks noGrp="1"/>
          </p:cNvSpPr>
          <p:nvPr>
            <p:ph sz="quarter" idx="13" hasCustomPrompt="1"/>
          </p:nvPr>
        </p:nvSpPr>
        <p:spPr>
          <a:xfrm>
            <a:off x="566641" y="2611384"/>
            <a:ext cx="3800887" cy="3851330"/>
          </a:xfrm>
        </p:spPr>
        <p:txBody>
          <a:bodyPr lIns="0" tIns="0" rIns="0" bIns="0">
            <a:noAutofit/>
          </a:bodyPr>
          <a:lstStyle>
            <a:lvl1pPr marL="0" indent="0" algn="l">
              <a:buNone/>
              <a:defRPr sz="2100" b="1"/>
            </a:lvl1pPr>
          </a:lstStyle>
          <a:p>
            <a:pPr lvl="0"/>
            <a:r>
              <a:rPr lang="en-US" dirty="0"/>
              <a:t>Question text here</a:t>
            </a:r>
          </a:p>
        </p:txBody>
      </p:sp>
      <p:sp>
        <p:nvSpPr>
          <p:cNvPr id="4" name="Text Placeholder 3"/>
          <p:cNvSpPr>
            <a:spLocks noGrp="1"/>
          </p:cNvSpPr>
          <p:nvPr>
            <p:ph type="body" sz="quarter" idx="16" hasCustomPrompt="1"/>
          </p:nvPr>
        </p:nvSpPr>
        <p:spPr>
          <a:xfrm>
            <a:off x="550223" y="2189032"/>
            <a:ext cx="739565" cy="360001"/>
          </a:xfrm>
          <a:solidFill>
            <a:schemeClr val="accent3"/>
          </a:solidFill>
        </p:spPr>
        <p:txBody>
          <a:bodyPr lIns="36000" tIns="0" rIns="36000" bIns="0">
            <a:noAutofit/>
          </a:bodyPr>
          <a:lstStyle>
            <a:lvl1pPr marL="0" indent="0" algn="l">
              <a:buNone/>
              <a:defRPr sz="2400" b="1">
                <a:solidFill>
                  <a:schemeClr val="bg1"/>
                </a:solidFill>
              </a:defRPr>
            </a:lvl1pPr>
          </a:lstStyle>
          <a:p>
            <a:pPr lvl="0"/>
            <a:r>
              <a:rPr lang="en-US" dirty="0"/>
              <a:t>##</a:t>
            </a:r>
            <a:endParaRPr lang="en-GB" dirty="0"/>
          </a:p>
        </p:txBody>
      </p:sp>
      <p:sp>
        <p:nvSpPr>
          <p:cNvPr id="18" name="Title 17"/>
          <p:cNvSpPr>
            <a:spLocks noGrp="1"/>
          </p:cNvSpPr>
          <p:nvPr>
            <p:ph type="title" hasCustomPrompt="1"/>
          </p:nvPr>
        </p:nvSpPr>
        <p:spPr>
          <a:xfrm>
            <a:off x="559650" y="684289"/>
            <a:ext cx="12388434" cy="1296145"/>
          </a:xfrm>
          <a:noFill/>
        </p:spPr>
        <p:txBody>
          <a:bodyPr wrap="square" lIns="0" tIns="0" rIns="0" bIns="0" anchor="t">
            <a:noAutofit/>
          </a:bodyPr>
          <a:lstStyle>
            <a:lvl1pPr marL="0" algn="l" defTabSz="1051802" rtl="0" eaLnBrk="1" latinLnBrk="0" hangingPunct="1">
              <a:lnSpc>
                <a:spcPct val="120000"/>
              </a:lnSpc>
              <a:spcAft>
                <a:spcPts val="1151"/>
              </a:spcAft>
              <a:defRPr lang="en-GB" sz="2800" b="1" kern="1200" baseline="0" dirty="0">
                <a:solidFill>
                  <a:srgbClr val="FFFFFF"/>
                </a:solidFill>
                <a:highlight>
                  <a:srgbClr val="808080"/>
                </a:highlight>
                <a:latin typeface="+mn-lt"/>
                <a:ea typeface="Calibri"/>
                <a:cs typeface="Times New Roman"/>
              </a:defRPr>
            </a:lvl1pPr>
          </a:lstStyle>
          <a:p>
            <a:r>
              <a:rPr lang="en-US" dirty="0"/>
              <a:t>Long titles Click to edit Master title allows for 3 lines</a:t>
            </a:r>
            <a:br>
              <a:rPr lang="en-US" dirty="0"/>
            </a:br>
            <a:endParaRPr lang="en-GB" dirty="0"/>
          </a:p>
        </p:txBody>
      </p:sp>
      <p:sp>
        <p:nvSpPr>
          <p:cNvPr id="8" name="Text Placeholder 3"/>
          <p:cNvSpPr>
            <a:spLocks noGrp="1"/>
          </p:cNvSpPr>
          <p:nvPr>
            <p:ph type="body" sz="quarter" idx="17"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9" name="Text Placeholder 3"/>
          <p:cNvSpPr>
            <a:spLocks noGrp="1"/>
          </p:cNvSpPr>
          <p:nvPr>
            <p:ph type="body" sz="quarter" idx="14"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350830729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2xContent v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5" name="Content Placeholder 4"/>
          <p:cNvSpPr>
            <a:spLocks noGrp="1"/>
          </p:cNvSpPr>
          <p:nvPr>
            <p:ph sz="quarter" idx="11" hasCustomPrompt="1"/>
          </p:nvPr>
        </p:nvSpPr>
        <p:spPr>
          <a:xfrm>
            <a:off x="566641" y="1739005"/>
            <a:ext cx="8054688" cy="490310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2" hasCustomPrompt="1"/>
          </p:nvPr>
        </p:nvSpPr>
        <p:spPr>
          <a:xfrm>
            <a:off x="9072248" y="1739005"/>
            <a:ext cx="3800886" cy="49031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0617326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2xContent v1,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8" name="Content Placeholder 7"/>
          <p:cNvSpPr>
            <a:spLocks noGrp="1"/>
          </p:cNvSpPr>
          <p:nvPr>
            <p:ph sz="quarter" idx="13" hasCustomPrompt="1"/>
          </p:nvPr>
        </p:nvSpPr>
        <p:spPr>
          <a:xfrm>
            <a:off x="566641" y="1738999"/>
            <a:ext cx="8054688" cy="472371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4" hasCustomPrompt="1"/>
          </p:nvPr>
        </p:nvSpPr>
        <p:spPr>
          <a:xfrm>
            <a:off x="9072248" y="1738999"/>
            <a:ext cx="3800886" cy="472371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5"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9" name="Text Placeholder 3"/>
          <p:cNvSpPr>
            <a:spLocks noGrp="1"/>
          </p:cNvSpPr>
          <p:nvPr>
            <p:ph type="body" sz="quarter" idx="16"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329821013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2xContent v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58775" y="926719"/>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5" name="Content Placeholder 4"/>
          <p:cNvSpPr>
            <a:spLocks noGrp="1"/>
          </p:cNvSpPr>
          <p:nvPr>
            <p:ph sz="quarter" idx="12" hasCustomPrompt="1"/>
          </p:nvPr>
        </p:nvSpPr>
        <p:spPr>
          <a:xfrm>
            <a:off x="566641" y="2298651"/>
            <a:ext cx="8054688" cy="434345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9072248" y="2298651"/>
            <a:ext cx="3800886" cy="434345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4"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357822568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entation - Cover - Colour">
    <p:bg>
      <p:bgPr>
        <a:solidFill>
          <a:schemeClr val="bg2"/>
        </a:solidFill>
        <a:effectLst/>
      </p:bgPr>
    </p:bg>
    <p:spTree>
      <p:nvGrpSpPr>
        <p:cNvPr id="1" name=""/>
        <p:cNvGrpSpPr/>
        <p:nvPr/>
      </p:nvGrpSpPr>
      <p:grpSpPr>
        <a:xfrm>
          <a:off x="0" y="0"/>
          <a:ext cx="0" cy="0"/>
          <a:chOff x="0" y="0"/>
          <a:chExt cx="0" cy="0"/>
        </a:xfrm>
      </p:grpSpPr>
      <p:sp>
        <p:nvSpPr>
          <p:cNvPr id="11"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 name="Subtitle 2"/>
          <p:cNvSpPr>
            <a:spLocks noGrp="1"/>
          </p:cNvSpPr>
          <p:nvPr>
            <p:ph type="subTitle" idx="1" hasCustomPrompt="1"/>
          </p:nvPr>
        </p:nvSpPr>
        <p:spPr bwMode="gray">
          <a:xfrm>
            <a:off x="552673" y="5384234"/>
            <a:ext cx="3562609" cy="519646"/>
          </a:xfrm>
          <a:solidFill>
            <a:schemeClr val="accent2"/>
          </a:solidFill>
        </p:spPr>
        <p:txBody>
          <a:bodyPr wrap="none" lIns="82819" tIns="41410" rIns="82819" bIns="41410" rtlCol="0" anchor="t">
            <a:spAutoFit/>
          </a:bodyPr>
          <a:lstStyle>
            <a:lvl1pPr marL="0" indent="0">
              <a:lnSpc>
                <a:spcPts val="3360"/>
              </a:lnSpc>
              <a:spcAft>
                <a:spcPts val="0"/>
              </a:spcAft>
              <a:buNone/>
              <a:defRPr lang="en-GB" sz="2800" b="1" dirty="0" smtClean="0">
                <a:solidFill>
                  <a:schemeClr val="bg1"/>
                </a:solidFill>
                <a:latin typeface="+mj-lt"/>
              </a:defRPr>
            </a:lvl1pPr>
          </a:lstStyle>
          <a:p>
            <a:pPr lvl="0">
              <a:spcBef>
                <a:spcPct val="0"/>
              </a:spcBef>
            </a:pPr>
            <a:r>
              <a:rPr lang="en-US" dirty="0"/>
              <a:t>Click to edit subtitle</a:t>
            </a:r>
            <a:endParaRPr lang="en-GB" dirty="0"/>
          </a:p>
        </p:txBody>
      </p:sp>
      <p:sp>
        <p:nvSpPr>
          <p:cNvPr id="10" name="Text Placeholder 5"/>
          <p:cNvSpPr>
            <a:spLocks noGrp="1"/>
          </p:cNvSpPr>
          <p:nvPr>
            <p:ph type="body" sz="quarter" idx="13" hasCustomPrompt="1"/>
          </p:nvPr>
        </p:nvSpPr>
        <p:spPr>
          <a:xfrm>
            <a:off x="561107" y="4494361"/>
            <a:ext cx="2921807" cy="684000"/>
          </a:xfrm>
          <a:solidFill>
            <a:srgbClr val="F57B29"/>
          </a:solidFill>
        </p:spPr>
        <p:txBody>
          <a:bodyPr wrap="none" lIns="72000" tIns="18000" rIns="72000" bIns="18000" rtlCol="0" anchor="ctr">
            <a:spAutoFit/>
          </a:bodyPr>
          <a:lstStyle>
            <a:lvl1pPr marL="0" indent="0" algn="l">
              <a:buFontTx/>
              <a:buNone/>
              <a:defRPr lang="en-US" sz="4400"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Title line 2</a:t>
            </a:r>
          </a:p>
        </p:txBody>
      </p:sp>
      <p:sp>
        <p:nvSpPr>
          <p:cNvPr id="13" name="TextBox 12"/>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89657" y="6552689"/>
            <a:ext cx="3600697" cy="679449"/>
          </a:xfrm>
          <a:prstGeom prst="rect">
            <a:avLst/>
          </a:prstGeom>
        </p:spPr>
      </p:pic>
      <p:pic>
        <p:nvPicPr>
          <p:cNvPr id="2" name="Picture 1"/>
          <p:cNvPicPr>
            <a:picLocks noChangeAspect="1"/>
          </p:cNvPicPr>
          <p:nvPr userDrawn="1"/>
        </p:nvPicPr>
        <p:blipFill rotWithShape="1">
          <a:blip r:embed="rId3"/>
          <a:srcRect l="11805" t="22695" r="162" b="1132"/>
          <a:stretch/>
        </p:blipFill>
        <p:spPr>
          <a:xfrm>
            <a:off x="167159" y="166973"/>
            <a:ext cx="13115610" cy="3996000"/>
          </a:xfrm>
          <a:prstGeom prst="rect">
            <a:avLst/>
          </a:prstGeom>
        </p:spPr>
      </p:pic>
      <p:pic>
        <p:nvPicPr>
          <p:cNvPr id="17" name="Content Placeholder 3"/>
          <p:cNvPicPr>
            <a:picLocks noChangeAspect="1"/>
          </p:cNvPicPr>
          <p:nvPr userDrawn="1"/>
        </p:nvPicPr>
        <p:blipFill rotWithShape="1">
          <a:blip r:embed="rId4">
            <a:extLst>
              <a:ext uri="{28A0092B-C50C-407E-A947-70E740481C1C}">
                <a14:useLocalDpi xmlns:a14="http://schemas.microsoft.com/office/drawing/2010/main" val="0"/>
              </a:ext>
            </a:extLst>
          </a:blip>
          <a:srcRect l="1" r="1894"/>
          <a:stretch/>
        </p:blipFill>
        <p:spPr bwMode="auto">
          <a:xfrm>
            <a:off x="337342" y="161268"/>
            <a:ext cx="2876193" cy="111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417684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2xContent v1,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22215"/>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5" name="Content Placeholder 4"/>
          <p:cNvSpPr>
            <a:spLocks noGrp="1"/>
          </p:cNvSpPr>
          <p:nvPr>
            <p:ph sz="quarter" idx="14" hasCustomPrompt="1"/>
          </p:nvPr>
        </p:nvSpPr>
        <p:spPr>
          <a:xfrm>
            <a:off x="566641" y="2235803"/>
            <a:ext cx="8054688"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hasCustomPrompt="1"/>
          </p:nvPr>
        </p:nvSpPr>
        <p:spPr>
          <a:xfrm>
            <a:off x="9072248" y="2235803"/>
            <a:ext cx="3800886"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6"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1"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3" name="Text Placeholder 3"/>
          <p:cNvSpPr>
            <a:spLocks noGrp="1"/>
          </p:cNvSpPr>
          <p:nvPr>
            <p:ph type="body" sz="quarter" idx="17"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165209967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2xContent v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5" name="Content Placeholder 4"/>
          <p:cNvSpPr>
            <a:spLocks noGrp="1"/>
          </p:cNvSpPr>
          <p:nvPr>
            <p:ph sz="quarter" idx="10" hasCustomPrompt="1"/>
          </p:nvPr>
        </p:nvSpPr>
        <p:spPr>
          <a:xfrm>
            <a:off x="566643" y="1763716"/>
            <a:ext cx="5929782" cy="4878384"/>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1" hasCustomPrompt="1"/>
          </p:nvPr>
        </p:nvSpPr>
        <p:spPr>
          <a:xfrm>
            <a:off x="6939362" y="1763716"/>
            <a:ext cx="5933772" cy="4878384"/>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5194729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2xContent v2,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8" name="Content Placeholder 7"/>
          <p:cNvSpPr>
            <a:spLocks noGrp="1"/>
          </p:cNvSpPr>
          <p:nvPr>
            <p:ph sz="quarter" idx="13" hasCustomPrompt="1"/>
          </p:nvPr>
        </p:nvSpPr>
        <p:spPr>
          <a:xfrm>
            <a:off x="566643" y="1763712"/>
            <a:ext cx="5929782" cy="46990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4" hasCustomPrompt="1"/>
          </p:nvPr>
        </p:nvSpPr>
        <p:spPr>
          <a:xfrm>
            <a:off x="6939362" y="1763712"/>
            <a:ext cx="5933772" cy="46990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5"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9" name="Text Placeholder 3"/>
          <p:cNvSpPr>
            <a:spLocks noGrp="1"/>
          </p:cNvSpPr>
          <p:nvPr>
            <p:ph type="body" sz="quarter" idx="16"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286162601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title, 2xContent v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42043"/>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5" name="Content Placeholder 4"/>
          <p:cNvSpPr>
            <a:spLocks noGrp="1"/>
          </p:cNvSpPr>
          <p:nvPr>
            <p:ph sz="quarter" idx="12" hasCustomPrompt="1"/>
          </p:nvPr>
        </p:nvSpPr>
        <p:spPr>
          <a:xfrm>
            <a:off x="566643" y="2235802"/>
            <a:ext cx="5929782"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6939362" y="2235802"/>
            <a:ext cx="5933772"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5"/>
          <p:cNvSpPr>
            <a:spLocks noGrp="1"/>
          </p:cNvSpPr>
          <p:nvPr>
            <p:ph type="body" sz="quarter" idx="14"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128006958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title, 2xContent v2,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42043"/>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5" name="Content Placeholder 4"/>
          <p:cNvSpPr>
            <a:spLocks noGrp="1"/>
          </p:cNvSpPr>
          <p:nvPr>
            <p:ph sz="quarter" idx="14" hasCustomPrompt="1"/>
          </p:nvPr>
        </p:nvSpPr>
        <p:spPr>
          <a:xfrm>
            <a:off x="533841" y="2237311"/>
            <a:ext cx="5929782" cy="422540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hasCustomPrompt="1"/>
          </p:nvPr>
        </p:nvSpPr>
        <p:spPr>
          <a:xfrm>
            <a:off x="6906560" y="2237311"/>
            <a:ext cx="5933772" cy="422540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6"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0"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1" name="Text Placeholder 3"/>
          <p:cNvSpPr>
            <a:spLocks noGrp="1"/>
          </p:cNvSpPr>
          <p:nvPr>
            <p:ph type="body" sz="quarter" idx="17"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205063055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2xContent v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1" hasCustomPrompt="1"/>
          </p:nvPr>
        </p:nvSpPr>
        <p:spPr>
          <a:xfrm>
            <a:off x="566641" y="1763717"/>
            <a:ext cx="3800887"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2"/>
          </p:nvPr>
        </p:nvSpPr>
        <p:spPr>
          <a:xfrm>
            <a:off x="4818448" y="1763717"/>
            <a:ext cx="8054686" cy="4878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1735239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2xContent v3,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20015"/>
            <a:ext cx="3756187" cy="598488"/>
          </a:xfrm>
          <a:solidFill>
            <a:srgbClr val="71B2C9"/>
          </a:solidFill>
        </p:spPr>
        <p:txBody>
          <a:bodyPr/>
          <a:lstStyle>
            <a:lvl1pPr algn="l">
              <a:defRPr b="1"/>
            </a:lvl1pPr>
          </a:lstStyle>
          <a:p>
            <a:r>
              <a:rPr lang="en-US" dirty="0"/>
              <a:t>Click to edit title</a:t>
            </a:r>
            <a:endParaRPr lang="en-GB" dirty="0"/>
          </a:p>
        </p:txBody>
      </p:sp>
      <p:sp>
        <p:nvSpPr>
          <p:cNvPr id="3" name="Content Placeholder 2"/>
          <p:cNvSpPr>
            <a:spLocks noGrp="1"/>
          </p:cNvSpPr>
          <p:nvPr>
            <p:ph idx="1" hasCustomPrompt="1"/>
          </p:nvPr>
        </p:nvSpPr>
        <p:spPr bwMode="gray">
          <a:xfrm>
            <a:off x="566644" y="1764295"/>
            <a:ext cx="3800887" cy="4698418"/>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2"/>
          <p:cNvSpPr>
            <a:spLocks noGrp="1"/>
          </p:cNvSpPr>
          <p:nvPr>
            <p:ph idx="10" hasCustomPrompt="1"/>
          </p:nvPr>
        </p:nvSpPr>
        <p:spPr bwMode="gray">
          <a:xfrm>
            <a:off x="4818454" y="1764295"/>
            <a:ext cx="8054689" cy="4698418"/>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8" name="Text Placeholder 3"/>
          <p:cNvSpPr>
            <a:spLocks noGrp="1"/>
          </p:cNvSpPr>
          <p:nvPr>
            <p:ph type="body" sz="quarter" idx="14"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94601496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2xContent v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58772" y="942043"/>
            <a:ext cx="3756187" cy="598488"/>
          </a:xfrm>
          <a:solidFill>
            <a:srgbClr val="71B2C9"/>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2" hasCustomPrompt="1"/>
          </p:nvPr>
        </p:nvSpPr>
        <p:spPr>
          <a:xfrm>
            <a:off x="566641" y="2235802"/>
            <a:ext cx="3800887"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4818448" y="2235802"/>
            <a:ext cx="8054686"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5"/>
          <p:cNvSpPr>
            <a:spLocks noGrp="1"/>
          </p:cNvSpPr>
          <p:nvPr>
            <p:ph type="body" sz="quarter" idx="14"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251914756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2xContent v3,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42043"/>
            <a:ext cx="3756187" cy="598488"/>
          </a:xfrm>
          <a:solidFill>
            <a:srgbClr val="71B2C9"/>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4" hasCustomPrompt="1"/>
          </p:nvPr>
        </p:nvSpPr>
        <p:spPr>
          <a:xfrm>
            <a:off x="566641" y="2235803"/>
            <a:ext cx="3800887"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p:nvPr>
        </p:nvSpPr>
        <p:spPr>
          <a:xfrm>
            <a:off x="4818448" y="2235803"/>
            <a:ext cx="8054686" cy="42269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5"/>
          <p:cNvSpPr>
            <a:spLocks noGrp="1"/>
          </p:cNvSpPr>
          <p:nvPr>
            <p:ph type="body" sz="quarter" idx="16"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0"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1" name="Text Placeholder 3"/>
          <p:cNvSpPr>
            <a:spLocks noGrp="1"/>
          </p:cNvSpPr>
          <p:nvPr>
            <p:ph type="body" sz="quarter" idx="17"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217076325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3x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a:lstStyle>
            <a:lvl1pPr algn="l">
              <a:defRPr b="1"/>
            </a:lvl1pPr>
          </a:lstStyle>
          <a:p>
            <a:r>
              <a:rPr lang="en-US" dirty="0"/>
              <a:t>Click to edit title</a:t>
            </a:r>
            <a:endParaRPr lang="en-GB" dirty="0"/>
          </a:p>
        </p:txBody>
      </p:sp>
      <p:sp>
        <p:nvSpPr>
          <p:cNvPr id="7" name="Content Placeholder 6"/>
          <p:cNvSpPr>
            <a:spLocks noGrp="1"/>
          </p:cNvSpPr>
          <p:nvPr>
            <p:ph sz="quarter" idx="12" hasCustomPrompt="1"/>
          </p:nvPr>
        </p:nvSpPr>
        <p:spPr>
          <a:xfrm>
            <a:off x="566641" y="1763717"/>
            <a:ext cx="3800887"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4818449" y="1763717"/>
            <a:ext cx="3802882"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4" hasCustomPrompt="1"/>
          </p:nvPr>
        </p:nvSpPr>
        <p:spPr>
          <a:xfrm>
            <a:off x="9072248" y="1763717"/>
            <a:ext cx="3800886"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6239394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ly/Statement - 1 picture">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 name="Title 1"/>
          <p:cNvSpPr>
            <a:spLocks noGrp="1"/>
          </p:cNvSpPr>
          <p:nvPr>
            <p:ph type="ctrTitle" hasCustomPrompt="1"/>
          </p:nvPr>
        </p:nvSpPr>
        <p:spPr bwMode="gray">
          <a:xfrm>
            <a:off x="516930" y="3211793"/>
            <a:ext cx="2320089" cy="598488"/>
          </a:xfrm>
          <a:solidFill>
            <a:srgbClr val="F57B29"/>
          </a:solidFill>
        </p:spPr>
        <p:txBody>
          <a:bodyPr wrap="none" lIns="82819" tIns="72000" rIns="82819" bIns="0" rtlCol="0" anchor="ctr">
            <a:spAutoFit/>
          </a:bodyPr>
          <a:lstStyle>
            <a:lvl1pPr algn="l">
              <a:defRPr lang="en-GB" baseline="0" dirty="0"/>
            </a:lvl1pPr>
          </a:lstStyle>
          <a:p>
            <a:pPr marL="0" lvl="0" indent="0" algn="l">
              <a:spcBef>
                <a:spcPct val="20000"/>
              </a:spcBef>
              <a:buFont typeface="Arial" panose="020B0604020202020204" pitchFamily="34" charset="0"/>
            </a:pPr>
            <a:r>
              <a:rPr lang="en-US" dirty="0"/>
              <a:t>Fly style 1</a:t>
            </a:r>
            <a:endParaRPr lang="en-GB" dirty="0"/>
          </a:p>
        </p:txBody>
      </p:sp>
      <p:sp>
        <p:nvSpPr>
          <p:cNvPr id="6" name="Text Placeholder 5"/>
          <p:cNvSpPr>
            <a:spLocks noGrp="1"/>
          </p:cNvSpPr>
          <p:nvPr>
            <p:ph type="body" sz="quarter" idx="12" hasCustomPrompt="1"/>
          </p:nvPr>
        </p:nvSpPr>
        <p:spPr>
          <a:xfrm>
            <a:off x="516930" y="4511832"/>
            <a:ext cx="3468056" cy="525785"/>
          </a:xfrm>
          <a:solidFill>
            <a:srgbClr val="71B2C9"/>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19" name="TextBox 18"/>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11" name="TextBox 10"/>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930" y="6440720"/>
            <a:ext cx="4006375" cy="756000"/>
          </a:xfrm>
          <a:prstGeom prst="rect">
            <a:avLst/>
          </a:prstGeom>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t="12793" b="-567"/>
          <a:stretch/>
        </p:blipFill>
        <p:spPr bwMode="auto">
          <a:xfrm>
            <a:off x="9252094" y="180231"/>
            <a:ext cx="4030675" cy="7197716"/>
          </a:xfrm>
          <a:prstGeom prst="rect">
            <a:avLst/>
          </a:prstGeom>
          <a:solidFill>
            <a:srgbClr val="FFFFFF"/>
          </a:solidFill>
          <a:ln>
            <a:noFill/>
          </a:ln>
        </p:spPr>
      </p:pic>
      <p:pic>
        <p:nvPicPr>
          <p:cNvPr id="14" name="Content Placeholder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962435" y="158522"/>
            <a:ext cx="339883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576773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3xContent,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a:lstStyle>
            <a:lvl1pPr algn="l">
              <a:defRPr b="1"/>
            </a:lvl1pPr>
          </a:lstStyle>
          <a:p>
            <a:r>
              <a:rPr lang="en-US" dirty="0"/>
              <a:t>Click to edit title</a:t>
            </a:r>
            <a:endParaRPr lang="en-GB" dirty="0"/>
          </a:p>
        </p:txBody>
      </p:sp>
      <p:sp>
        <p:nvSpPr>
          <p:cNvPr id="7" name="Content Placeholder 6"/>
          <p:cNvSpPr>
            <a:spLocks noGrp="1"/>
          </p:cNvSpPr>
          <p:nvPr>
            <p:ph sz="quarter" idx="14" hasCustomPrompt="1"/>
          </p:nvPr>
        </p:nvSpPr>
        <p:spPr>
          <a:xfrm>
            <a:off x="566641" y="1763712"/>
            <a:ext cx="3800887" cy="46990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hasCustomPrompt="1"/>
          </p:nvPr>
        </p:nvSpPr>
        <p:spPr>
          <a:xfrm>
            <a:off x="4818449" y="1763712"/>
            <a:ext cx="3802882" cy="4699001"/>
          </a:xfrm>
        </p:spPr>
        <p:txBody>
          <a:bodyPr/>
          <a:lstStyle>
            <a:lvl1pPr>
              <a:defRPr baseline="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6" hasCustomPrompt="1"/>
          </p:nvPr>
        </p:nvSpPr>
        <p:spPr>
          <a:xfrm>
            <a:off x="9072248" y="1763712"/>
            <a:ext cx="3800886" cy="4699001"/>
          </a:xfrm>
        </p:spPr>
        <p:txBody>
          <a:bodyPr/>
          <a:lstStyle>
            <a:lvl1pPr>
              <a:defRPr baseline="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0" name="Text Placeholder 3"/>
          <p:cNvSpPr>
            <a:spLocks noGrp="1"/>
          </p:cNvSpPr>
          <p:nvPr>
            <p:ph type="body" sz="quarter" idx="17"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95033447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title, 3x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42043"/>
            <a:ext cx="3756187" cy="598488"/>
          </a:xfrm>
          <a:solidFill>
            <a:srgbClr val="71B2C9"/>
          </a:solidFill>
        </p:spPr>
        <p:txBody>
          <a:bodyPr/>
          <a:lstStyle>
            <a:lvl1pPr algn="l">
              <a:defRPr b="1">
                <a:latin typeface="+mj-lt"/>
              </a:defRPr>
            </a:lvl1pPr>
          </a:lstStyle>
          <a:p>
            <a:r>
              <a:rPr lang="en-US" dirty="0"/>
              <a:t>Click to edit title</a:t>
            </a:r>
            <a:endParaRPr lang="en-GB" dirty="0"/>
          </a:p>
        </p:txBody>
      </p:sp>
      <p:sp>
        <p:nvSpPr>
          <p:cNvPr id="7" name="Content Placeholder 6"/>
          <p:cNvSpPr>
            <a:spLocks noGrp="1"/>
          </p:cNvSpPr>
          <p:nvPr>
            <p:ph sz="quarter" idx="13" hasCustomPrompt="1"/>
          </p:nvPr>
        </p:nvSpPr>
        <p:spPr>
          <a:xfrm>
            <a:off x="566641" y="2235809"/>
            <a:ext cx="3800887" cy="440629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4" hasCustomPrompt="1"/>
          </p:nvPr>
        </p:nvSpPr>
        <p:spPr>
          <a:xfrm>
            <a:off x="4818449" y="2235809"/>
            <a:ext cx="3802882" cy="440629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p:cNvSpPr>
            <a:spLocks noGrp="1"/>
          </p:cNvSpPr>
          <p:nvPr>
            <p:ph sz="quarter" idx="15" hasCustomPrompt="1"/>
          </p:nvPr>
        </p:nvSpPr>
        <p:spPr>
          <a:xfrm>
            <a:off x="9072248" y="2235809"/>
            <a:ext cx="3800886" cy="440629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6"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267421523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3xContent v3,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42043"/>
            <a:ext cx="3756187" cy="598488"/>
          </a:xfrm>
          <a:solidFill>
            <a:srgbClr val="71B2C9"/>
          </a:solidFill>
        </p:spPr>
        <p:txBody>
          <a:bodyPr/>
          <a:lstStyle>
            <a:lvl1pPr algn="l">
              <a:defRPr b="1">
                <a:latin typeface="+mj-lt"/>
              </a:defRPr>
            </a:lvl1pPr>
          </a:lstStyle>
          <a:p>
            <a:r>
              <a:rPr lang="en-US" dirty="0"/>
              <a:t>Click to edit title</a:t>
            </a:r>
            <a:endParaRPr lang="en-GB" dirty="0"/>
          </a:p>
        </p:txBody>
      </p:sp>
      <p:sp>
        <p:nvSpPr>
          <p:cNvPr id="7" name="Content Placeholder 6"/>
          <p:cNvSpPr>
            <a:spLocks noGrp="1"/>
          </p:cNvSpPr>
          <p:nvPr>
            <p:ph sz="quarter" idx="16" hasCustomPrompt="1"/>
          </p:nvPr>
        </p:nvSpPr>
        <p:spPr>
          <a:xfrm>
            <a:off x="566641" y="2235803"/>
            <a:ext cx="3800887"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7" hasCustomPrompt="1"/>
          </p:nvPr>
        </p:nvSpPr>
        <p:spPr>
          <a:xfrm>
            <a:off x="4818449" y="2235803"/>
            <a:ext cx="3802882"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12"/>
          <p:cNvSpPr>
            <a:spLocks noGrp="1"/>
          </p:cNvSpPr>
          <p:nvPr>
            <p:ph sz="quarter" idx="18" hasCustomPrompt="1"/>
          </p:nvPr>
        </p:nvSpPr>
        <p:spPr>
          <a:xfrm>
            <a:off x="9072248" y="2235803"/>
            <a:ext cx="3800886"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5"/>
          <p:cNvSpPr>
            <a:spLocks noGrp="1"/>
          </p:cNvSpPr>
          <p:nvPr>
            <p:ph type="body" sz="quarter" idx="14"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9"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4" name="Text Placeholder 3"/>
          <p:cNvSpPr>
            <a:spLocks noGrp="1"/>
          </p:cNvSpPr>
          <p:nvPr>
            <p:ph type="body" sz="quarter" idx="19"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138273735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a:lstStyle>
            <a:lvl1pPr algn="l">
              <a:defRPr b="1"/>
            </a:lvl1pPr>
          </a:lstStyle>
          <a:p>
            <a:r>
              <a:rPr lang="en-US" dirty="0"/>
              <a:t>Click to edit title</a:t>
            </a:r>
            <a:endParaRPr lang="en-GB" dirty="0"/>
          </a:p>
        </p:txBody>
      </p:sp>
    </p:spTree>
    <p:extLst>
      <p:ext uri="{BB962C8B-B14F-4D97-AF65-F5344CB8AC3E}">
        <p14:creationId xmlns:p14="http://schemas.microsoft.com/office/powerpoint/2010/main" val="42319483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a:lstStyle>
            <a:lvl1pPr algn="l">
              <a:defRPr b="1"/>
            </a:lvl1pPr>
          </a:lstStyle>
          <a:p>
            <a:r>
              <a:rPr lang="en-US" dirty="0"/>
              <a:t>Click to edit title</a:t>
            </a:r>
            <a:endParaRPr lang="en-GB" dirty="0"/>
          </a:p>
        </p:txBody>
      </p:sp>
      <p:sp>
        <p:nvSpPr>
          <p:cNvPr id="5"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6" name="Text Placeholder 3"/>
          <p:cNvSpPr>
            <a:spLocks noGrp="1"/>
          </p:cNvSpPr>
          <p:nvPr>
            <p:ph type="body" sz="quarter" idx="14"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54060741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1" y="942043"/>
            <a:ext cx="4416432" cy="598488"/>
          </a:xfrm>
          <a:solidFill>
            <a:srgbClr val="71B2C9"/>
          </a:solidFill>
        </p:spPr>
        <p:txBody>
          <a:bodyPr/>
          <a:lstStyle>
            <a:lvl1pPr algn="l">
              <a:defRPr b="1">
                <a:latin typeface="+mj-lt"/>
              </a:defRPr>
            </a:lvl1pPr>
          </a:lstStyle>
          <a:p>
            <a:r>
              <a:rPr lang="en-US" dirty="0"/>
              <a:t>Click to Master title</a:t>
            </a:r>
            <a:endParaRPr lang="en-GB" dirty="0"/>
          </a:p>
        </p:txBody>
      </p:sp>
      <p:sp>
        <p:nvSpPr>
          <p:cNvPr id="5" name="Text Placeholder 5"/>
          <p:cNvSpPr>
            <a:spLocks noGrp="1"/>
          </p:cNvSpPr>
          <p:nvPr>
            <p:ph type="body" sz="quarter" idx="14"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207237160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ubtitle Only,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1" y="942043"/>
            <a:ext cx="4416432" cy="598488"/>
          </a:xfrm>
          <a:solidFill>
            <a:srgbClr val="71B2C9"/>
          </a:solidFill>
        </p:spPr>
        <p:txBody>
          <a:bodyPr/>
          <a:lstStyle>
            <a:lvl1pPr algn="l">
              <a:defRPr b="1">
                <a:latin typeface="+mj-lt"/>
              </a:defRPr>
            </a:lvl1pPr>
          </a:lstStyle>
          <a:p>
            <a:r>
              <a:rPr lang="en-US" dirty="0"/>
              <a:t>Click to Master title</a:t>
            </a:r>
            <a:endParaRPr lang="en-GB" dirty="0"/>
          </a:p>
        </p:txBody>
      </p:sp>
      <p:sp>
        <p:nvSpPr>
          <p:cNvPr id="7" name="Text Placeholder 5"/>
          <p:cNvSpPr>
            <a:spLocks noGrp="1"/>
          </p:cNvSpPr>
          <p:nvPr>
            <p:ph type="body" sz="quarter" idx="14"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6"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8" name="Text Placeholder 3"/>
          <p:cNvSpPr>
            <a:spLocks noGrp="1"/>
          </p:cNvSpPr>
          <p:nvPr>
            <p:ph type="body" sz="quarter" idx="15"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356066671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esentation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09422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Base, Source">
    <p:spTree>
      <p:nvGrpSpPr>
        <p:cNvPr id="1" name=""/>
        <p:cNvGrpSpPr/>
        <p:nvPr/>
      </p:nvGrpSpPr>
      <p:grpSpPr>
        <a:xfrm>
          <a:off x="0" y="0"/>
          <a:ext cx="0" cy="0"/>
          <a:chOff x="0" y="0"/>
          <a:chExt cx="0" cy="0"/>
        </a:xfrm>
      </p:grpSpPr>
      <p:sp>
        <p:nvSpPr>
          <p:cNvPr id="4"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5" name="Text Placeholder 3"/>
          <p:cNvSpPr>
            <a:spLocks noGrp="1"/>
          </p:cNvSpPr>
          <p:nvPr>
            <p:ph type="body" sz="quarter" idx="14"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145083292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 picture left - content right">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181227" y="179389"/>
            <a:ext cx="6454775" cy="7209946"/>
          </a:xfrm>
          <a:solidFill>
            <a:schemeClr val="tx1">
              <a:lumMod val="10000"/>
              <a:lumOff val="90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sp>
        <p:nvSpPr>
          <p:cNvPr id="4" name="Rectangle 3"/>
          <p:cNvSpPr/>
          <p:nvPr userDrawn="1"/>
        </p:nvSpPr>
        <p:spPr bwMode="gray">
          <a:xfrm>
            <a:off x="6633146" y="108225"/>
            <a:ext cx="180001"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5" name="Content Placeholder 6"/>
          <p:cNvSpPr>
            <a:spLocks noGrp="1"/>
          </p:cNvSpPr>
          <p:nvPr>
            <p:ph sz="quarter" idx="12"/>
          </p:nvPr>
        </p:nvSpPr>
        <p:spPr>
          <a:xfrm>
            <a:off x="7083586"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ctrTitle" hasCustomPrompt="1"/>
          </p:nvPr>
        </p:nvSpPr>
        <p:spPr bwMode="gray">
          <a:xfrm>
            <a:off x="7117355" y="932945"/>
            <a:ext cx="3756187"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9" name="Text Placeholder 5"/>
          <p:cNvSpPr>
            <a:spLocks noGrp="1"/>
          </p:cNvSpPr>
          <p:nvPr>
            <p:ph type="body" sz="quarter" idx="13" hasCustomPrompt="1"/>
          </p:nvPr>
        </p:nvSpPr>
        <p:spPr>
          <a:xfrm>
            <a:off x="7117351" y="1673723"/>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12" name="TextBox 11"/>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17" name="TextBox 16"/>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4710973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ly 2 - Image Left">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Title 1"/>
          <p:cNvSpPr>
            <a:spLocks noGrp="1"/>
          </p:cNvSpPr>
          <p:nvPr>
            <p:ph type="ctrTitle" hasCustomPrompt="1"/>
          </p:nvPr>
        </p:nvSpPr>
        <p:spPr bwMode="gray">
          <a:xfrm>
            <a:off x="4471805" y="2419687"/>
            <a:ext cx="2320089" cy="598488"/>
          </a:xfrm>
          <a:solidFill>
            <a:srgbClr val="F57B29"/>
          </a:solidFill>
        </p:spPr>
        <p:txBody>
          <a:bodyPr wrap="square" lIns="82819" tIns="36000" rIns="82819" bIns="36000" rtlCol="0" anchor="ctr">
            <a:spAutoFit/>
          </a:bodyPr>
          <a:lstStyle>
            <a:lvl1pPr algn="l">
              <a:defRPr lang="en-GB" baseline="0" dirty="0"/>
            </a:lvl1pPr>
          </a:lstStyle>
          <a:p>
            <a:pPr marL="0" lvl="0" indent="0" algn="l">
              <a:spcBef>
                <a:spcPct val="20000"/>
              </a:spcBef>
              <a:buFont typeface="Arial" panose="020B0604020202020204" pitchFamily="34" charset="0"/>
            </a:pPr>
            <a:r>
              <a:rPr lang="en-US" dirty="0"/>
              <a:t>Fly style 2</a:t>
            </a:r>
            <a:endParaRPr lang="en-GB" dirty="0"/>
          </a:p>
        </p:txBody>
      </p:sp>
      <p:sp>
        <p:nvSpPr>
          <p:cNvPr id="15" name="Text Placeholder 5"/>
          <p:cNvSpPr>
            <a:spLocks noGrp="1"/>
          </p:cNvSpPr>
          <p:nvPr>
            <p:ph type="body" sz="quarter" idx="12" hasCustomPrompt="1"/>
          </p:nvPr>
        </p:nvSpPr>
        <p:spPr>
          <a:xfrm>
            <a:off x="4482644" y="3204573"/>
            <a:ext cx="3468056" cy="525785"/>
          </a:xfrm>
          <a:solidFill>
            <a:schemeClr val="tx2"/>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11" name="TextBox 10"/>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51051" y="6490258"/>
            <a:ext cx="3605639" cy="680400"/>
          </a:xfrm>
          <a:prstGeom prst="rect">
            <a:avLst/>
          </a:prstGeom>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t="11650" b="-567"/>
          <a:stretch/>
        </p:blipFill>
        <p:spPr bwMode="auto">
          <a:xfrm>
            <a:off x="107054" y="108223"/>
            <a:ext cx="4030675" cy="7291433"/>
          </a:xfrm>
          <a:prstGeom prst="rect">
            <a:avLst/>
          </a:prstGeom>
          <a:solidFill>
            <a:srgbClr val="FFFFFF"/>
          </a:solidFill>
          <a:ln>
            <a:noFill/>
          </a:ln>
        </p:spPr>
      </p:pic>
      <p:pic>
        <p:nvPicPr>
          <p:cNvPr id="16" name="Content Placeholder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39167" y="130374"/>
            <a:ext cx="339883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135630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 picture right - content left">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6810375" y="179389"/>
            <a:ext cx="6454775" cy="7209946"/>
          </a:xfrm>
          <a:solidFill>
            <a:schemeClr val="tx1">
              <a:lumMod val="10000"/>
              <a:lumOff val="90000"/>
            </a:schemeClr>
          </a:solidFill>
        </p:spPr>
        <p:txBody>
          <a:bodyPr>
            <a:normAutofit/>
          </a:bodyPr>
          <a:lstStyle>
            <a:lvl1pPr marL="0" indent="0">
              <a:buNone/>
              <a:defRPr sz="1800" baseline="0"/>
            </a:lvl1pPr>
          </a:lstStyle>
          <a:p>
            <a:r>
              <a:rPr lang="en-GB" dirty="0"/>
              <a:t>A picture can be inserted here, it can be left blank or it can be filled in another colour</a:t>
            </a:r>
          </a:p>
        </p:txBody>
      </p:sp>
      <p:sp>
        <p:nvSpPr>
          <p:cNvPr id="4" name="Rectangle 3"/>
          <p:cNvSpPr/>
          <p:nvPr userDrawn="1"/>
        </p:nvSpPr>
        <p:spPr bwMode="gray">
          <a:xfrm>
            <a:off x="6633146" y="108225"/>
            <a:ext cx="180001"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1" name="Content Placeholder 6"/>
          <p:cNvSpPr>
            <a:spLocks noGrp="1"/>
          </p:cNvSpPr>
          <p:nvPr>
            <p:ph sz="quarter" idx="12"/>
          </p:nvPr>
        </p:nvSpPr>
        <p:spPr>
          <a:xfrm>
            <a:off x="534059"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itle 1"/>
          <p:cNvSpPr>
            <a:spLocks noGrp="1"/>
          </p:cNvSpPr>
          <p:nvPr>
            <p:ph type="ctrTitle" hasCustomPrompt="1"/>
          </p:nvPr>
        </p:nvSpPr>
        <p:spPr bwMode="gray">
          <a:xfrm>
            <a:off x="556812" y="920753"/>
            <a:ext cx="3756187"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5" name="Text Placeholder 5"/>
          <p:cNvSpPr>
            <a:spLocks noGrp="1"/>
          </p:cNvSpPr>
          <p:nvPr>
            <p:ph type="body" sz="quarter" idx="13" hasCustomPrompt="1"/>
          </p:nvPr>
        </p:nvSpPr>
        <p:spPr>
          <a:xfrm>
            <a:off x="556809" y="1661531"/>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19" name="TextBox 18"/>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20" name="TextBox 19"/>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322451745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 pictures right - content left">
    <p:bg>
      <p:bgPr>
        <a:solidFill>
          <a:schemeClr val="bg2"/>
        </a:solidFill>
        <a:effectLst/>
      </p:bgPr>
    </p:bg>
    <p:spTree>
      <p:nvGrpSpPr>
        <p:cNvPr id="1" name=""/>
        <p:cNvGrpSpPr/>
        <p:nvPr/>
      </p:nvGrpSpPr>
      <p:grpSpPr>
        <a:xfrm>
          <a:off x="0" y="0"/>
          <a:ext cx="0" cy="0"/>
          <a:chOff x="0" y="0"/>
          <a:chExt cx="0" cy="0"/>
        </a:xfrm>
      </p:grpSpPr>
      <p:sp>
        <p:nvSpPr>
          <p:cNvPr id="16"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Rectangle 4"/>
          <p:cNvSpPr/>
          <p:nvPr userDrawn="1"/>
        </p:nvSpPr>
        <p:spPr bwMode="gray">
          <a:xfrm>
            <a:off x="6731861" y="79403"/>
            <a:ext cx="6594655" cy="733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4" name="Rectangle 3"/>
          <p:cNvSpPr/>
          <p:nvPr userDrawn="1"/>
        </p:nvSpPr>
        <p:spPr bwMode="gray">
          <a:xfrm>
            <a:off x="6629887" y="161215"/>
            <a:ext cx="180001" cy="7209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8" name="Picture Placeholder 7"/>
          <p:cNvSpPr>
            <a:spLocks noGrp="1"/>
          </p:cNvSpPr>
          <p:nvPr>
            <p:ph type="pic" sz="quarter" idx="13" hasCustomPrompt="1"/>
          </p:nvPr>
        </p:nvSpPr>
        <p:spPr>
          <a:xfrm>
            <a:off x="6809888" y="3866361"/>
            <a:ext cx="6444256" cy="3511581"/>
          </a:xfrm>
          <a:solidFill>
            <a:schemeClr val="bg1">
              <a:lumMod val="95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35" name="Picture Placeholder 7"/>
          <p:cNvSpPr>
            <a:spLocks noGrp="1"/>
          </p:cNvSpPr>
          <p:nvPr>
            <p:ph type="pic" sz="quarter" idx="14" hasCustomPrompt="1"/>
          </p:nvPr>
        </p:nvSpPr>
        <p:spPr>
          <a:xfrm>
            <a:off x="6809888" y="180234"/>
            <a:ext cx="6444256" cy="3530401"/>
          </a:xfrm>
          <a:solidFill>
            <a:schemeClr val="bg1">
              <a:lumMod val="95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6" name="Rectangle 5"/>
          <p:cNvSpPr/>
          <p:nvPr userDrawn="1"/>
        </p:nvSpPr>
        <p:spPr bwMode="gray">
          <a:xfrm>
            <a:off x="6759693" y="3690631"/>
            <a:ext cx="6566822"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1651" tIns="105826" rIns="211651" bIns="105826" numCol="1" spcCol="0" rtlCol="0" fromWordArt="0" anchor="ctr" anchorCtr="0" forceAA="0" compatLnSpc="1">
            <a:prstTxWarp prst="textNoShape">
              <a:avLst/>
            </a:prstTxWarp>
            <a:noAutofit/>
          </a:bodyPr>
          <a:lstStyle/>
          <a:p>
            <a:pPr algn="ctr">
              <a:lnSpc>
                <a:spcPct val="110000"/>
              </a:lnSpc>
              <a:spcBef>
                <a:spcPts val="3528"/>
              </a:spcBef>
              <a:buClr>
                <a:schemeClr val="bg2"/>
              </a:buClr>
            </a:pPr>
            <a:endParaRPr lang="en-GB" sz="2900" dirty="0">
              <a:solidFill>
                <a:schemeClr val="bg1"/>
              </a:solidFill>
            </a:endParaRPr>
          </a:p>
        </p:txBody>
      </p:sp>
      <p:sp>
        <p:nvSpPr>
          <p:cNvPr id="17" name="Content Placeholder 6"/>
          <p:cNvSpPr>
            <a:spLocks noGrp="1"/>
          </p:cNvSpPr>
          <p:nvPr>
            <p:ph sz="quarter" idx="12"/>
          </p:nvPr>
        </p:nvSpPr>
        <p:spPr>
          <a:xfrm>
            <a:off x="523043"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ctrTitle" hasCustomPrompt="1"/>
          </p:nvPr>
        </p:nvSpPr>
        <p:spPr bwMode="gray">
          <a:xfrm>
            <a:off x="556812" y="920753"/>
            <a:ext cx="3756187"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9" name="Text Placeholder 5"/>
          <p:cNvSpPr>
            <a:spLocks noGrp="1"/>
          </p:cNvSpPr>
          <p:nvPr>
            <p:ph type="body" sz="quarter" idx="15" hasCustomPrompt="1"/>
          </p:nvPr>
        </p:nvSpPr>
        <p:spPr>
          <a:xfrm>
            <a:off x="556809" y="1661531"/>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22" name="TextBox 21"/>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23" name="TextBox 22"/>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332832220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 pictures right - content left">
    <p:bg>
      <p:bgPr>
        <a:solidFill>
          <a:schemeClr val="bg2"/>
        </a:solidFill>
        <a:effectLst/>
      </p:bgPr>
    </p:bg>
    <p:spTree>
      <p:nvGrpSpPr>
        <p:cNvPr id="1" name=""/>
        <p:cNvGrpSpPr/>
        <p:nvPr/>
      </p:nvGrpSpPr>
      <p:grpSpPr>
        <a:xfrm>
          <a:off x="0" y="0"/>
          <a:ext cx="0" cy="0"/>
          <a:chOff x="0" y="0"/>
          <a:chExt cx="0" cy="0"/>
        </a:xfrm>
      </p:grpSpPr>
      <p:sp>
        <p:nvSpPr>
          <p:cNvPr id="18"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Rectangle 4"/>
          <p:cNvSpPr/>
          <p:nvPr userDrawn="1"/>
        </p:nvSpPr>
        <p:spPr bwMode="gray">
          <a:xfrm>
            <a:off x="6731861" y="79403"/>
            <a:ext cx="6594655" cy="733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9" name="Picture Placeholder 7"/>
          <p:cNvSpPr>
            <a:spLocks noGrp="1"/>
          </p:cNvSpPr>
          <p:nvPr>
            <p:ph type="pic" sz="quarter" idx="16" hasCustomPrompt="1"/>
          </p:nvPr>
        </p:nvSpPr>
        <p:spPr>
          <a:xfrm>
            <a:off x="9028678" y="181778"/>
            <a:ext cx="2016000" cy="7187426"/>
          </a:xfrm>
          <a:solidFill>
            <a:schemeClr val="bg1">
              <a:lumMod val="95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sp>
        <p:nvSpPr>
          <p:cNvPr id="20" name="Picture Placeholder 7"/>
          <p:cNvSpPr>
            <a:spLocks noGrp="1"/>
          </p:cNvSpPr>
          <p:nvPr>
            <p:ph type="pic" sz="quarter" idx="17" hasCustomPrompt="1"/>
          </p:nvPr>
        </p:nvSpPr>
        <p:spPr>
          <a:xfrm>
            <a:off x="11239802" y="181778"/>
            <a:ext cx="2016000" cy="7187426"/>
          </a:xfrm>
          <a:solidFill>
            <a:schemeClr val="bg1">
              <a:lumMod val="95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sp>
        <p:nvSpPr>
          <p:cNvPr id="21" name="Picture Placeholder 7"/>
          <p:cNvSpPr>
            <a:spLocks noGrp="1"/>
          </p:cNvSpPr>
          <p:nvPr>
            <p:ph type="pic" sz="quarter" idx="18" hasCustomPrompt="1"/>
          </p:nvPr>
        </p:nvSpPr>
        <p:spPr>
          <a:xfrm>
            <a:off x="6817556" y="181778"/>
            <a:ext cx="2016000" cy="7187426"/>
          </a:xfrm>
          <a:solidFill>
            <a:schemeClr val="bg1">
              <a:lumMod val="95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grpSp>
        <p:nvGrpSpPr>
          <p:cNvPr id="6" name="Group 5"/>
          <p:cNvGrpSpPr/>
          <p:nvPr userDrawn="1"/>
        </p:nvGrpSpPr>
        <p:grpSpPr>
          <a:xfrm>
            <a:off x="6629995" y="159260"/>
            <a:ext cx="4602244" cy="7311517"/>
            <a:chOff x="6629995" y="159259"/>
            <a:chExt cx="4602244" cy="7209945"/>
          </a:xfrm>
          <a:solidFill>
            <a:schemeClr val="bg1"/>
          </a:solidFill>
        </p:grpSpPr>
        <p:sp>
          <p:nvSpPr>
            <p:cNvPr id="4" name="Rectangle 3"/>
            <p:cNvSpPr/>
            <p:nvPr userDrawn="1"/>
          </p:nvSpPr>
          <p:spPr bwMode="gray">
            <a:xfrm>
              <a:off x="6629995"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9" name="Rectangle 28"/>
            <p:cNvSpPr/>
            <p:nvPr userDrawn="1"/>
          </p:nvSpPr>
          <p:spPr bwMode="gray">
            <a:xfrm>
              <a:off x="11052239"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32" name="Rectangle 31"/>
            <p:cNvSpPr/>
            <p:nvPr userDrawn="1"/>
          </p:nvSpPr>
          <p:spPr bwMode="gray">
            <a:xfrm>
              <a:off x="8841117"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grpSp>
      <p:sp>
        <p:nvSpPr>
          <p:cNvPr id="27" name="Content Placeholder 6"/>
          <p:cNvSpPr>
            <a:spLocks noGrp="1"/>
          </p:cNvSpPr>
          <p:nvPr>
            <p:ph sz="quarter" idx="12"/>
          </p:nvPr>
        </p:nvSpPr>
        <p:spPr>
          <a:xfrm>
            <a:off x="523043"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itle 1"/>
          <p:cNvSpPr>
            <a:spLocks noGrp="1"/>
          </p:cNvSpPr>
          <p:nvPr>
            <p:ph type="ctrTitle" hasCustomPrompt="1"/>
          </p:nvPr>
        </p:nvSpPr>
        <p:spPr bwMode="gray">
          <a:xfrm>
            <a:off x="556812" y="920753"/>
            <a:ext cx="3756187"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30" name="Text Placeholder 5"/>
          <p:cNvSpPr>
            <a:spLocks noGrp="1"/>
          </p:cNvSpPr>
          <p:nvPr>
            <p:ph type="body" sz="quarter" idx="13" hasCustomPrompt="1"/>
          </p:nvPr>
        </p:nvSpPr>
        <p:spPr>
          <a:xfrm>
            <a:off x="556809" y="1661531"/>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24" name="TextBox 23"/>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25" name="TextBox 24"/>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22439192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 pictures Left - content right">
    <p:bg>
      <p:bgPr>
        <a:solidFill>
          <a:schemeClr val="bg2"/>
        </a:solidFill>
        <a:effectLst/>
      </p:bgPr>
    </p:bg>
    <p:spTree>
      <p:nvGrpSpPr>
        <p:cNvPr id="1" name=""/>
        <p:cNvGrpSpPr/>
        <p:nvPr/>
      </p:nvGrpSpPr>
      <p:grpSpPr>
        <a:xfrm>
          <a:off x="0" y="0"/>
          <a:ext cx="0" cy="0"/>
          <a:chOff x="0" y="0"/>
          <a:chExt cx="0" cy="0"/>
        </a:xfrm>
      </p:grpSpPr>
      <p:sp>
        <p:nvSpPr>
          <p:cNvPr id="2" name="Rectangle 1"/>
          <p:cNvSpPr/>
          <p:nvPr userDrawn="1"/>
        </p:nvSpPr>
        <p:spPr bwMode="gray">
          <a:xfrm>
            <a:off x="167159" y="127323"/>
            <a:ext cx="6470418" cy="7281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0" name="Picture Placeholder 7"/>
          <p:cNvSpPr>
            <a:spLocks noGrp="1"/>
          </p:cNvSpPr>
          <p:nvPr>
            <p:ph type="pic" sz="quarter" idx="17" hasCustomPrompt="1"/>
          </p:nvPr>
        </p:nvSpPr>
        <p:spPr>
          <a:xfrm>
            <a:off x="4601278"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21" name="Picture Placeholder 7"/>
          <p:cNvSpPr>
            <a:spLocks noGrp="1"/>
          </p:cNvSpPr>
          <p:nvPr>
            <p:ph type="pic" sz="quarter" idx="18" hasCustomPrompt="1"/>
          </p:nvPr>
        </p:nvSpPr>
        <p:spPr>
          <a:xfrm>
            <a:off x="179036"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29" name="Rectangle 28"/>
          <p:cNvSpPr/>
          <p:nvPr userDrawn="1"/>
        </p:nvSpPr>
        <p:spPr bwMode="gray">
          <a:xfrm>
            <a:off x="4413718" y="159260"/>
            <a:ext cx="180001" cy="7311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32" name="Rectangle 31"/>
          <p:cNvSpPr/>
          <p:nvPr userDrawn="1"/>
        </p:nvSpPr>
        <p:spPr bwMode="gray">
          <a:xfrm>
            <a:off x="2202595" y="159260"/>
            <a:ext cx="180001" cy="7311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9" name="Picture Placeholder 7"/>
          <p:cNvSpPr>
            <a:spLocks noGrp="1"/>
          </p:cNvSpPr>
          <p:nvPr>
            <p:ph type="pic" sz="quarter" idx="16" hasCustomPrompt="1"/>
          </p:nvPr>
        </p:nvSpPr>
        <p:spPr>
          <a:xfrm>
            <a:off x="2390156"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18"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Rectangle 3"/>
          <p:cNvSpPr/>
          <p:nvPr userDrawn="1"/>
        </p:nvSpPr>
        <p:spPr bwMode="gray">
          <a:xfrm>
            <a:off x="6629995" y="159260"/>
            <a:ext cx="180001" cy="7311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7" name="Content Placeholder 6"/>
          <p:cNvSpPr>
            <a:spLocks noGrp="1"/>
          </p:cNvSpPr>
          <p:nvPr>
            <p:ph sz="quarter" idx="12"/>
          </p:nvPr>
        </p:nvSpPr>
        <p:spPr>
          <a:xfrm>
            <a:off x="7105618"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itle 1"/>
          <p:cNvSpPr>
            <a:spLocks noGrp="1"/>
          </p:cNvSpPr>
          <p:nvPr>
            <p:ph type="ctrTitle" hasCustomPrompt="1"/>
          </p:nvPr>
        </p:nvSpPr>
        <p:spPr bwMode="gray">
          <a:xfrm>
            <a:off x="7117355" y="920753"/>
            <a:ext cx="3756187"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30" name="Text Placeholder 5"/>
          <p:cNvSpPr>
            <a:spLocks noGrp="1"/>
          </p:cNvSpPr>
          <p:nvPr>
            <p:ph type="body" sz="quarter" idx="13" hasCustomPrompt="1"/>
          </p:nvPr>
        </p:nvSpPr>
        <p:spPr>
          <a:xfrm>
            <a:off x="7117351" y="1661531"/>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15" name="TextBox 14"/>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17" name="TextBox 16"/>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spTree>
    <p:extLst>
      <p:ext uri="{BB962C8B-B14F-4D97-AF65-F5344CB8AC3E}">
        <p14:creationId xmlns:p14="http://schemas.microsoft.com/office/powerpoint/2010/main" val="78156359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tatem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xfrm>
            <a:off x="2432260" y="3219526"/>
            <a:ext cx="8575262" cy="1122221"/>
          </a:xfrm>
          <a:noFill/>
        </p:spPr>
        <p:txBody>
          <a:bodyPr wrap="none" anchor="ctr"/>
          <a:lstStyle>
            <a:lvl1pPr algn="ctr">
              <a:lnSpc>
                <a:spcPct val="110000"/>
              </a:lnSpc>
              <a:defRPr sz="6200"/>
            </a:lvl1pPr>
          </a:lstStyle>
          <a:p>
            <a:r>
              <a:rPr lang="en-US" dirty="0"/>
              <a:t>Click to add statement</a:t>
            </a:r>
            <a:endParaRPr lang="en-GB" dirty="0"/>
          </a:p>
        </p:txBody>
      </p:sp>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3" name="TextBox 12"/>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14" name="TextBox 13"/>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60988023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Media fill">
    <p:bg>
      <p:bgPr>
        <a:solidFill>
          <a:schemeClr val="bg1"/>
        </a:solidFill>
        <a:effectLst/>
      </p:bgPr>
    </p:bg>
    <p:spTree>
      <p:nvGrpSpPr>
        <p:cNvPr id="1" name=""/>
        <p:cNvGrpSpPr/>
        <p:nvPr/>
      </p:nvGrpSpPr>
      <p:grpSpPr>
        <a:xfrm>
          <a:off x="0" y="0"/>
          <a:ext cx="0" cy="0"/>
          <a:chOff x="0" y="0"/>
          <a:chExt cx="0" cy="0"/>
        </a:xfrm>
      </p:grpSpPr>
      <p:sp>
        <p:nvSpPr>
          <p:cNvPr id="69" name="Text Placeholder 68"/>
          <p:cNvSpPr>
            <a:spLocks noGrp="1"/>
          </p:cNvSpPr>
          <p:nvPr>
            <p:ph type="body" sz="quarter" idx="10" hasCustomPrompt="1"/>
          </p:nvPr>
        </p:nvSpPr>
        <p:spPr bwMode="gray">
          <a:xfrm>
            <a:off x="556671" y="4500711"/>
            <a:ext cx="6153433" cy="1377348"/>
          </a:xfrm>
        </p:spPr>
        <p:txBody>
          <a:bodyPr wrap="square" lIns="82819" tIns="41410" rIns="82819" bIns="41410">
            <a:norm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9" name="Subtitle 2"/>
          <p:cNvSpPr>
            <a:spLocks noGrp="1"/>
          </p:cNvSpPr>
          <p:nvPr>
            <p:ph type="subTitle" idx="1" hasCustomPrompt="1"/>
          </p:nvPr>
        </p:nvSpPr>
        <p:spPr bwMode="gray">
          <a:xfrm>
            <a:off x="556816" y="3852639"/>
            <a:ext cx="3562609" cy="519646"/>
          </a:xfrm>
          <a:solidFill>
            <a:schemeClr val="accent2"/>
          </a:solidFill>
        </p:spPr>
        <p:txBody>
          <a:bodyPr wrap="none" lIns="82819" tIns="41410" rIns="82819" bIns="41410" rtlCol="0" anchor="t">
            <a:spAutoFit/>
          </a:bodyPr>
          <a:lstStyle>
            <a:lvl1pPr marL="0" indent="0">
              <a:lnSpc>
                <a:spcPts val="3360"/>
              </a:lnSpc>
              <a:spcAft>
                <a:spcPts val="0"/>
              </a:spcAft>
              <a:buNone/>
              <a:defRPr lang="en-GB" sz="2800" b="1" dirty="0" smtClean="0">
                <a:solidFill>
                  <a:schemeClr val="bg1"/>
                </a:solidFill>
                <a:latin typeface="+mj-lt"/>
              </a:defRPr>
            </a:lvl1pPr>
          </a:lstStyle>
          <a:p>
            <a:pPr lvl="0">
              <a:spcBef>
                <a:spcPct val="0"/>
              </a:spcBef>
            </a:pPr>
            <a:r>
              <a:rPr lang="en-US" dirty="0"/>
              <a:t>Click to edit subtitle</a:t>
            </a:r>
            <a:endParaRPr lang="en-GB" dirty="0"/>
          </a:p>
        </p:txBody>
      </p:sp>
      <p:sp>
        <p:nvSpPr>
          <p:cNvPr id="10" name="Title 1"/>
          <p:cNvSpPr>
            <a:spLocks noGrp="1"/>
          </p:cNvSpPr>
          <p:nvPr>
            <p:ph type="ctrTitle" hasCustomPrompt="1"/>
          </p:nvPr>
        </p:nvSpPr>
        <p:spPr bwMode="gray">
          <a:xfrm>
            <a:off x="556808" y="3109446"/>
            <a:ext cx="5158109" cy="671191"/>
          </a:xfrm>
          <a:solidFill>
            <a:schemeClr val="accent3"/>
          </a:solidFill>
        </p:spPr>
        <p:txBody>
          <a:bodyPr tIns="144000" bIns="0" anchor="ctr"/>
          <a:lstStyle>
            <a:lvl1pPr algn="l">
              <a:defRPr sz="5000">
                <a:latin typeface="+mj-lt"/>
              </a:defRPr>
            </a:lvl1pPr>
          </a:lstStyle>
          <a:p>
            <a:r>
              <a:rPr lang="en-US" dirty="0"/>
              <a:t>Click to edit title</a:t>
            </a:r>
            <a:endParaRPr lang="en-GB" dirty="0"/>
          </a:p>
        </p:txBody>
      </p:sp>
      <p:pic>
        <p:nvPicPr>
          <p:cNvPr id="19" name="Picture 18"/>
          <p:cNvPicPr>
            <a:picLocks noChangeAspect="1"/>
          </p:cNvPicPr>
          <p:nvPr userDrawn="1"/>
        </p:nvPicPr>
        <p:blipFill rotWithShape="1">
          <a:blip r:embed="rId2" cstate="email">
            <a:extLst>
              <a:ext uri="{28A0092B-C50C-407E-A947-70E740481C1C}">
                <a14:useLocalDpi xmlns:a14="http://schemas.microsoft.com/office/drawing/2010/main"/>
              </a:ext>
            </a:extLst>
          </a:blip>
          <a:srcRect t="17784" b="38176"/>
          <a:stretch/>
        </p:blipFill>
        <p:spPr>
          <a:xfrm>
            <a:off x="485998" y="6961909"/>
            <a:ext cx="981216" cy="305696"/>
          </a:xfrm>
          <a:prstGeom prst="rect">
            <a:avLst/>
          </a:prstGeom>
        </p:spPr>
      </p:pic>
      <p:sp>
        <p:nvSpPr>
          <p:cNvPr id="3" name="Media Placeholder 2"/>
          <p:cNvSpPr>
            <a:spLocks noGrp="1"/>
          </p:cNvSpPr>
          <p:nvPr>
            <p:ph type="media" sz="quarter" idx="12" hasCustomPrompt="1"/>
          </p:nvPr>
        </p:nvSpPr>
        <p:spPr>
          <a:xfrm>
            <a:off x="169690" y="180631"/>
            <a:ext cx="13100400" cy="7200000"/>
          </a:xfrm>
          <a:solidFill>
            <a:schemeClr val="tx1"/>
          </a:solidFill>
        </p:spPr>
        <p:txBody>
          <a:bodyPr>
            <a:normAutofit/>
          </a:bodyPr>
          <a:lstStyle>
            <a:lvl1pPr>
              <a:defRPr sz="1600">
                <a:solidFill>
                  <a:schemeClr val="bg1"/>
                </a:solidFill>
              </a:defRPr>
            </a:lvl1pPr>
          </a:lstStyle>
          <a:p>
            <a:r>
              <a:rPr lang="en-GB" dirty="0"/>
              <a:t>Insert media here – this will keep your chosen media within a frame</a:t>
            </a:r>
          </a:p>
        </p:txBody>
      </p:sp>
      <p:sp>
        <p:nvSpPr>
          <p:cNvPr id="15" name="TextBox 14"/>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16" name="TextBox 15"/>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360921796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ation - half page  media fill">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Rectangle 3"/>
          <p:cNvSpPr/>
          <p:nvPr userDrawn="1"/>
        </p:nvSpPr>
        <p:spPr bwMode="gray">
          <a:xfrm>
            <a:off x="6633146" y="108225"/>
            <a:ext cx="180001"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5" name="Content Placeholder 6"/>
          <p:cNvSpPr>
            <a:spLocks noGrp="1"/>
          </p:cNvSpPr>
          <p:nvPr>
            <p:ph sz="quarter" idx="12"/>
          </p:nvPr>
        </p:nvSpPr>
        <p:spPr>
          <a:xfrm>
            <a:off x="7083586"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ctrTitle" hasCustomPrompt="1"/>
          </p:nvPr>
        </p:nvSpPr>
        <p:spPr bwMode="gray">
          <a:xfrm>
            <a:off x="7117355" y="932945"/>
            <a:ext cx="3756187"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9" name="Text Placeholder 5"/>
          <p:cNvSpPr>
            <a:spLocks noGrp="1"/>
          </p:cNvSpPr>
          <p:nvPr>
            <p:ph type="body" sz="quarter" idx="13" hasCustomPrompt="1"/>
          </p:nvPr>
        </p:nvSpPr>
        <p:spPr>
          <a:xfrm>
            <a:off x="7117351" y="1673723"/>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3" name="Media Placeholder 2"/>
          <p:cNvSpPr>
            <a:spLocks noGrp="1"/>
          </p:cNvSpPr>
          <p:nvPr>
            <p:ph type="media" sz="quarter" idx="14"/>
          </p:nvPr>
        </p:nvSpPr>
        <p:spPr>
          <a:xfrm>
            <a:off x="179389" y="181480"/>
            <a:ext cx="6451200" cy="7196461"/>
          </a:xfrm>
        </p:spPr>
        <p:txBody>
          <a:bodyPr/>
          <a:lstStyle>
            <a:lvl1pPr>
              <a:defRPr>
                <a:solidFill>
                  <a:schemeClr val="bg1"/>
                </a:solidFill>
              </a:defRPr>
            </a:lvl1pPr>
          </a:lstStyle>
          <a:p>
            <a:r>
              <a:rPr lang="en-US"/>
              <a:t>Click icon to add media</a:t>
            </a:r>
            <a:endParaRPr lang="en-GB" dirty="0"/>
          </a:p>
        </p:txBody>
      </p:sp>
      <p:sp>
        <p:nvSpPr>
          <p:cNvPr id="17" name="TextBox 16"/>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20" name="TextBox 19"/>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1359809212"/>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Presentation - Statement">
    <p:bg>
      <p:bgPr>
        <a:solidFill>
          <a:schemeClr val="bg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73834" y="173831"/>
            <a:ext cx="13092112" cy="7213600"/>
          </a:xfrm>
          <a:solidFill>
            <a:schemeClr val="bg1">
              <a:lumMod val="85000"/>
            </a:schemeClr>
          </a:solidFill>
        </p:spPr>
        <p:txBody>
          <a:bodyPr/>
          <a:lstStyle>
            <a:lvl1pPr marL="0" indent="0">
              <a:buNone/>
              <a:defRPr sz="1600" baseline="0"/>
            </a:lvl1pPr>
          </a:lstStyle>
          <a:p>
            <a:r>
              <a:rPr lang="en-GB" dirty="0"/>
              <a:t>Insert image by clicking the picture icon and selecting file.  Image may then be cropped as desired</a:t>
            </a:r>
          </a:p>
        </p:txBody>
      </p:sp>
      <p:sp>
        <p:nvSpPr>
          <p:cNvPr id="2" name="Title 1"/>
          <p:cNvSpPr>
            <a:spLocks noGrp="1"/>
          </p:cNvSpPr>
          <p:nvPr>
            <p:ph type="title" hasCustomPrompt="1"/>
          </p:nvPr>
        </p:nvSpPr>
        <p:spPr bwMode="gray">
          <a:xfrm>
            <a:off x="556817" y="1188343"/>
            <a:ext cx="8064896" cy="1637234"/>
          </a:xfrm>
          <a:noFill/>
        </p:spPr>
        <p:txBody>
          <a:bodyPr wrap="square" anchor="t"/>
          <a:lstStyle>
            <a:lvl1pPr algn="l">
              <a:lnSpc>
                <a:spcPts val="6100"/>
              </a:lnSpc>
              <a:defRPr sz="5400"/>
            </a:lvl1pPr>
          </a:lstStyle>
          <a:p>
            <a:r>
              <a:rPr lang="en-US" dirty="0"/>
              <a:t>Statement or with </a:t>
            </a:r>
            <a:br>
              <a:rPr lang="en-US" dirty="0"/>
            </a:br>
            <a:r>
              <a:rPr lang="en-US" dirty="0"/>
              <a:t>quote with image</a:t>
            </a:r>
            <a:endParaRPr lang="en-GB" dirty="0"/>
          </a:p>
        </p:txBody>
      </p:sp>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TextBox 13"/>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15" name="TextBox 14"/>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336266292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tatement with 3 x images">
    <p:bg>
      <p:bgPr>
        <a:solidFill>
          <a:schemeClr val="bg2"/>
        </a:solidFill>
        <a:effectLst/>
      </p:bgPr>
    </p:bg>
    <p:spTree>
      <p:nvGrpSpPr>
        <p:cNvPr id="1" name=""/>
        <p:cNvGrpSpPr/>
        <p:nvPr/>
      </p:nvGrpSpPr>
      <p:grpSpPr>
        <a:xfrm>
          <a:off x="0" y="0"/>
          <a:ext cx="0" cy="0"/>
          <a:chOff x="0" y="0"/>
          <a:chExt cx="0" cy="0"/>
        </a:xfrm>
      </p:grpSpPr>
      <p:sp>
        <p:nvSpPr>
          <p:cNvPr id="13" name="Rectangle 12"/>
          <p:cNvSpPr/>
          <p:nvPr userDrawn="1"/>
        </p:nvSpPr>
        <p:spPr bwMode="gray">
          <a:xfrm>
            <a:off x="3" y="4013853"/>
            <a:ext cx="13439774" cy="3547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837933" y="1932792"/>
            <a:ext cx="11763919" cy="854969"/>
          </a:xfrm>
          <a:noFill/>
        </p:spPr>
        <p:txBody>
          <a:bodyPr wrap="square" anchor="ctr"/>
          <a:lstStyle>
            <a:lvl1pPr>
              <a:lnSpc>
                <a:spcPts val="6100"/>
              </a:lnSpc>
              <a:defRPr sz="6200"/>
            </a:lvl1pPr>
          </a:lstStyle>
          <a:p>
            <a:r>
              <a:rPr lang="en-US" dirty="0"/>
              <a:t>Click to add statement</a:t>
            </a:r>
            <a:endParaRPr lang="en-GB" dirty="0"/>
          </a:p>
        </p:txBody>
      </p:sp>
      <p:sp>
        <p:nvSpPr>
          <p:cNvPr id="22" name="Picture Placeholder 21"/>
          <p:cNvSpPr>
            <a:spLocks noGrp="1"/>
          </p:cNvSpPr>
          <p:nvPr>
            <p:ph type="pic" sz="quarter" idx="10" hasCustomPrompt="1"/>
          </p:nvPr>
        </p:nvSpPr>
        <p:spPr>
          <a:xfrm>
            <a:off x="194868" y="4218438"/>
            <a:ext cx="4212000" cy="3149417"/>
          </a:xfrm>
          <a:solidFill>
            <a:schemeClr val="accent5"/>
          </a:solidFill>
        </p:spPr>
        <p:txBody>
          <a:bodyPr/>
          <a:lstStyle>
            <a:lvl1pPr marL="0" indent="0">
              <a:buNone/>
              <a:defRPr sz="1800"/>
            </a:lvl1pPr>
          </a:lstStyle>
          <a:p>
            <a:r>
              <a:rPr lang="en-GB" dirty="0"/>
              <a:t>Click to insert image</a:t>
            </a:r>
          </a:p>
        </p:txBody>
      </p:sp>
      <p:sp>
        <p:nvSpPr>
          <p:cNvPr id="28" name="Picture Placeholder 21"/>
          <p:cNvSpPr>
            <a:spLocks noGrp="1"/>
          </p:cNvSpPr>
          <p:nvPr>
            <p:ph type="pic" sz="quarter" idx="11" hasCustomPrompt="1"/>
          </p:nvPr>
        </p:nvSpPr>
        <p:spPr>
          <a:xfrm>
            <a:off x="4618579" y="4218438"/>
            <a:ext cx="4212000" cy="3149417"/>
          </a:xfrm>
          <a:solidFill>
            <a:schemeClr val="accent5"/>
          </a:solidFill>
        </p:spPr>
        <p:txBody>
          <a:bodyPr/>
          <a:lstStyle>
            <a:lvl1pPr marL="0" indent="0">
              <a:buNone/>
              <a:defRPr sz="1800" baseline="0"/>
            </a:lvl1pPr>
          </a:lstStyle>
          <a:p>
            <a:r>
              <a:rPr lang="en-GB" dirty="0"/>
              <a:t>Click to insert image</a:t>
            </a:r>
          </a:p>
        </p:txBody>
      </p:sp>
      <p:sp>
        <p:nvSpPr>
          <p:cNvPr id="29" name="Picture Placeholder 21"/>
          <p:cNvSpPr>
            <a:spLocks noGrp="1"/>
          </p:cNvSpPr>
          <p:nvPr>
            <p:ph type="pic" sz="quarter" idx="12" hasCustomPrompt="1"/>
          </p:nvPr>
        </p:nvSpPr>
        <p:spPr>
          <a:xfrm>
            <a:off x="9042289" y="4218438"/>
            <a:ext cx="4212000" cy="3149417"/>
          </a:xfrm>
          <a:solidFill>
            <a:schemeClr val="accent5"/>
          </a:solidFill>
        </p:spPr>
        <p:txBody>
          <a:bodyPr/>
          <a:lstStyle>
            <a:lvl1pPr marL="0" indent="0">
              <a:buNone/>
              <a:defRPr sz="1800"/>
            </a:lvl1pPr>
          </a:lstStyle>
          <a:p>
            <a:r>
              <a:rPr lang="en-GB" dirty="0"/>
              <a:t>Click to insert image</a:t>
            </a:r>
          </a:p>
        </p:txBody>
      </p:sp>
      <p:sp>
        <p:nvSpPr>
          <p:cNvPr id="17"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6" name="TextBox 15"/>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19" name="TextBox 18"/>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160452386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tatement with 2 x images">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bwMode="gray">
          <a:xfrm>
            <a:off x="1" y="4043802"/>
            <a:ext cx="13371615" cy="3517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837933" y="2061030"/>
            <a:ext cx="11763919" cy="598488"/>
          </a:xfrm>
          <a:noFill/>
        </p:spPr>
        <p:txBody>
          <a:bodyPr wrap="square" anchor="ctr"/>
          <a:lstStyle>
            <a:lvl1pPr>
              <a:defRPr sz="6200"/>
            </a:lvl1pPr>
          </a:lstStyle>
          <a:p>
            <a:r>
              <a:rPr lang="en-US" dirty="0"/>
              <a:t>Click to add statement</a:t>
            </a:r>
            <a:endParaRPr lang="en-GB" dirty="0"/>
          </a:p>
        </p:txBody>
      </p:sp>
      <p:sp>
        <p:nvSpPr>
          <p:cNvPr id="29" name="Picture Placeholder 21"/>
          <p:cNvSpPr>
            <a:spLocks noGrp="1"/>
          </p:cNvSpPr>
          <p:nvPr>
            <p:ph type="pic" sz="quarter" idx="12" hasCustomPrompt="1"/>
          </p:nvPr>
        </p:nvSpPr>
        <p:spPr>
          <a:xfrm>
            <a:off x="6809889" y="4223796"/>
            <a:ext cx="6442518" cy="3150000"/>
          </a:xfrm>
          <a:solidFill>
            <a:schemeClr val="bg1">
              <a:lumMod val="95000"/>
            </a:schemeClr>
          </a:solidFill>
        </p:spPr>
        <p:txBody>
          <a:bodyPr/>
          <a:lstStyle>
            <a:lvl1pPr marL="0" indent="0">
              <a:buNone/>
              <a:defRPr sz="1600" baseline="0"/>
            </a:lvl1pPr>
          </a:lstStyle>
          <a:p>
            <a:r>
              <a:rPr lang="en-GB" dirty="0"/>
              <a:t>Click to insert image</a:t>
            </a:r>
          </a:p>
        </p:txBody>
      </p:sp>
      <p:sp>
        <p:nvSpPr>
          <p:cNvPr id="13" name="Picture Placeholder 21"/>
          <p:cNvSpPr>
            <a:spLocks noGrp="1"/>
          </p:cNvSpPr>
          <p:nvPr>
            <p:ph type="pic" sz="quarter" idx="13" hasCustomPrompt="1"/>
          </p:nvPr>
        </p:nvSpPr>
        <p:spPr>
          <a:xfrm>
            <a:off x="183261" y="4223796"/>
            <a:ext cx="6443171" cy="3150000"/>
          </a:xfrm>
          <a:solidFill>
            <a:schemeClr val="bg1">
              <a:lumMod val="95000"/>
            </a:schemeClr>
          </a:solidFill>
        </p:spPr>
        <p:txBody>
          <a:bodyPr/>
          <a:lstStyle>
            <a:lvl1pPr marL="0" indent="0">
              <a:buNone/>
              <a:defRPr sz="1600"/>
            </a:lvl1pPr>
          </a:lstStyle>
          <a:p>
            <a:r>
              <a:rPr lang="en-GB" dirty="0"/>
              <a:t>Click to insert image</a:t>
            </a:r>
          </a:p>
        </p:txBody>
      </p:sp>
      <p:sp>
        <p:nvSpPr>
          <p:cNvPr id="16"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 name="TextBox 11"/>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sp>
        <p:nvSpPr>
          <p:cNvPr id="18" name="TextBox 17"/>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125901006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resentation - Fly 3 - Tri Image">
    <p:bg>
      <p:bgPr>
        <a:solidFill>
          <a:schemeClr val="bg2"/>
        </a:solidFill>
        <a:effectLst/>
      </p:bgPr>
    </p:bg>
    <p:spTree>
      <p:nvGrpSpPr>
        <p:cNvPr id="1" name=""/>
        <p:cNvGrpSpPr/>
        <p:nvPr/>
      </p:nvGrpSpPr>
      <p:grpSpPr>
        <a:xfrm>
          <a:off x="0" y="0"/>
          <a:ext cx="0" cy="0"/>
          <a:chOff x="0" y="0"/>
          <a:chExt cx="0" cy="0"/>
        </a:xfrm>
      </p:grpSpPr>
      <p:sp>
        <p:nvSpPr>
          <p:cNvPr id="18"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Rectangle 4"/>
          <p:cNvSpPr/>
          <p:nvPr userDrawn="1"/>
        </p:nvSpPr>
        <p:spPr bwMode="gray">
          <a:xfrm>
            <a:off x="6731861" y="79403"/>
            <a:ext cx="6594655" cy="733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ctrTitle" hasCustomPrompt="1"/>
          </p:nvPr>
        </p:nvSpPr>
        <p:spPr bwMode="gray">
          <a:xfrm>
            <a:off x="556812" y="2604113"/>
            <a:ext cx="2363113"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Fly Style 3</a:t>
            </a:r>
            <a:endParaRPr lang="en-GB" dirty="0"/>
          </a:p>
        </p:txBody>
      </p:sp>
      <p:sp>
        <p:nvSpPr>
          <p:cNvPr id="69" name="Text Placeholder 68"/>
          <p:cNvSpPr>
            <a:spLocks noGrp="1"/>
          </p:cNvSpPr>
          <p:nvPr>
            <p:ph type="body" sz="quarter" idx="10" hasCustomPrompt="1"/>
          </p:nvPr>
        </p:nvSpPr>
        <p:spPr bwMode="gray">
          <a:xfrm>
            <a:off x="556812" y="3959925"/>
            <a:ext cx="5739731" cy="2682175"/>
          </a:xfrm>
        </p:spPr>
        <p:txBody>
          <a:bodyPr wrap="square" lIns="82819" tIns="41410" rIns="82819" bIns="41410">
            <a:norm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19" name="Picture Placeholder 7"/>
          <p:cNvSpPr>
            <a:spLocks noGrp="1"/>
          </p:cNvSpPr>
          <p:nvPr>
            <p:ph type="pic" sz="quarter" idx="16" hasCustomPrompt="1"/>
          </p:nvPr>
        </p:nvSpPr>
        <p:spPr>
          <a:xfrm>
            <a:off x="9028678"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20" name="Picture Placeholder 7"/>
          <p:cNvSpPr>
            <a:spLocks noGrp="1"/>
          </p:cNvSpPr>
          <p:nvPr>
            <p:ph type="pic" sz="quarter" idx="17" hasCustomPrompt="1"/>
          </p:nvPr>
        </p:nvSpPr>
        <p:spPr>
          <a:xfrm>
            <a:off x="11239802"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21" name="Picture Placeholder 7"/>
          <p:cNvSpPr>
            <a:spLocks noGrp="1"/>
          </p:cNvSpPr>
          <p:nvPr>
            <p:ph type="pic" sz="quarter" idx="18" hasCustomPrompt="1"/>
          </p:nvPr>
        </p:nvSpPr>
        <p:spPr>
          <a:xfrm>
            <a:off x="6817556"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grpSp>
        <p:nvGrpSpPr>
          <p:cNvPr id="6" name="Group 5"/>
          <p:cNvGrpSpPr/>
          <p:nvPr userDrawn="1"/>
        </p:nvGrpSpPr>
        <p:grpSpPr>
          <a:xfrm>
            <a:off x="6629995" y="159260"/>
            <a:ext cx="4602244" cy="7311517"/>
            <a:chOff x="6629995" y="159259"/>
            <a:chExt cx="4602244" cy="7209945"/>
          </a:xfrm>
          <a:solidFill>
            <a:schemeClr val="bg1"/>
          </a:solidFill>
        </p:grpSpPr>
        <p:sp>
          <p:nvSpPr>
            <p:cNvPr id="4" name="Rectangle 3"/>
            <p:cNvSpPr/>
            <p:nvPr userDrawn="1"/>
          </p:nvSpPr>
          <p:spPr bwMode="gray">
            <a:xfrm>
              <a:off x="6629995"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9" name="Rectangle 28"/>
            <p:cNvSpPr/>
            <p:nvPr userDrawn="1"/>
          </p:nvSpPr>
          <p:spPr bwMode="gray">
            <a:xfrm>
              <a:off x="11052239"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32" name="Rectangle 31"/>
            <p:cNvSpPr/>
            <p:nvPr userDrawn="1"/>
          </p:nvSpPr>
          <p:spPr bwMode="gray">
            <a:xfrm>
              <a:off x="8841117"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grpSp>
      <p:sp>
        <p:nvSpPr>
          <p:cNvPr id="27" name="Text Placeholder 5"/>
          <p:cNvSpPr>
            <a:spLocks noGrp="1"/>
          </p:cNvSpPr>
          <p:nvPr>
            <p:ph type="body" sz="quarter" idx="12" hasCustomPrompt="1"/>
          </p:nvPr>
        </p:nvSpPr>
        <p:spPr>
          <a:xfrm>
            <a:off x="556809" y="3313433"/>
            <a:ext cx="3468056" cy="525785"/>
          </a:xfrm>
          <a:solidFill>
            <a:schemeClr val="tx2"/>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24" name="TextBox 23"/>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17" name="TextBox 16"/>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103171072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tatement with bottom image x 1">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bwMode="gray">
          <a:xfrm>
            <a:off x="95155" y="4105787"/>
            <a:ext cx="13185261" cy="3274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837933" y="2061030"/>
            <a:ext cx="11763919" cy="598488"/>
          </a:xfrm>
          <a:noFill/>
        </p:spPr>
        <p:txBody>
          <a:bodyPr wrap="square" anchor="ctr"/>
          <a:lstStyle>
            <a:lvl1pPr>
              <a:defRPr sz="6200"/>
            </a:lvl1pPr>
          </a:lstStyle>
          <a:p>
            <a:r>
              <a:rPr lang="en-US" dirty="0"/>
              <a:t>Click to add statement</a:t>
            </a:r>
            <a:endParaRPr lang="en-GB" dirty="0"/>
          </a:p>
        </p:txBody>
      </p:sp>
      <p:sp>
        <p:nvSpPr>
          <p:cNvPr id="22" name="Picture Placeholder 21"/>
          <p:cNvSpPr>
            <a:spLocks noGrp="1"/>
          </p:cNvSpPr>
          <p:nvPr>
            <p:ph type="pic" sz="quarter" idx="10" hasCustomPrompt="1"/>
          </p:nvPr>
        </p:nvSpPr>
        <p:spPr>
          <a:xfrm>
            <a:off x="179392" y="4284664"/>
            <a:ext cx="13073473" cy="3101788"/>
          </a:xfrm>
          <a:solidFill>
            <a:schemeClr val="bg1">
              <a:lumMod val="85000"/>
            </a:schemeClr>
          </a:solidFill>
        </p:spPr>
        <p:txBody>
          <a:bodyPr/>
          <a:lstStyle>
            <a:lvl1pPr marL="0" indent="0">
              <a:buNone/>
              <a:defRPr sz="1600" baseline="0"/>
            </a:lvl1pPr>
          </a:lstStyle>
          <a:p>
            <a:r>
              <a:rPr lang="en-GB" dirty="0"/>
              <a:t>Click to insert image</a:t>
            </a:r>
          </a:p>
        </p:txBody>
      </p:sp>
      <p:sp>
        <p:nvSpPr>
          <p:cNvPr id="10"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 name="TextBox 11"/>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sp>
        <p:nvSpPr>
          <p:cNvPr id="16" name="TextBox 15"/>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148617355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bg2"/>
        </a:solidFill>
        <a:effectLst/>
      </p:bgPr>
    </p:bg>
    <p:spTree>
      <p:nvGrpSpPr>
        <p:cNvPr id="1" name=""/>
        <p:cNvGrpSpPr/>
        <p:nvPr/>
      </p:nvGrpSpPr>
      <p:grpSpPr>
        <a:xfrm>
          <a:off x="0" y="0"/>
          <a:ext cx="0" cy="0"/>
          <a:chOff x="0" y="0"/>
          <a:chExt cx="0" cy="0"/>
        </a:xfrm>
      </p:grpSpPr>
      <p:sp>
        <p:nvSpPr>
          <p:cNvPr id="69" name="Text Placeholder 68"/>
          <p:cNvSpPr>
            <a:spLocks noGrp="1"/>
          </p:cNvSpPr>
          <p:nvPr>
            <p:ph type="body" sz="quarter" idx="10" hasCustomPrompt="1"/>
          </p:nvPr>
        </p:nvSpPr>
        <p:spPr bwMode="gray">
          <a:xfrm>
            <a:off x="556669" y="3128920"/>
            <a:ext cx="5939757" cy="2091871"/>
          </a:xfrm>
        </p:spPr>
        <p:txBody>
          <a:bodyPr wrap="square" lIns="82819" tIns="41410" rIns="82819" bIns="41410">
            <a:spAutoFit/>
          </a:bodyPr>
          <a:lstStyle>
            <a:lvl1pPr marL="0" indent="0">
              <a:spcBef>
                <a:spcPts val="0"/>
              </a:spcBef>
              <a:buNone/>
              <a:tabLst>
                <a:tab pos="314080" algn="l"/>
              </a:tabLst>
              <a:defRPr sz="2100" baseline="0">
                <a:solidFill>
                  <a:schemeClr val="bg1"/>
                </a:solidFill>
                <a:latin typeface="+mn-lt"/>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err="1"/>
              <a:t>Firstname</a:t>
            </a:r>
            <a:r>
              <a:rPr lang="en-US" dirty="0"/>
              <a:t> </a:t>
            </a:r>
            <a:r>
              <a:rPr lang="en-US" dirty="0" err="1"/>
              <a:t>Lastname</a:t>
            </a:r>
            <a:endParaRPr lang="en-US" dirty="0"/>
          </a:p>
          <a:p>
            <a:pPr lvl="0"/>
            <a:r>
              <a:rPr lang="en-US" dirty="0"/>
              <a:t>Job title</a:t>
            </a:r>
          </a:p>
          <a:p>
            <a:pPr lvl="0"/>
            <a:r>
              <a:rPr lang="en-US" dirty="0"/>
              <a:t>	020 #### ####</a:t>
            </a:r>
            <a:br>
              <a:rPr lang="en-US" dirty="0"/>
            </a:br>
            <a:r>
              <a:rPr lang="en-US" dirty="0"/>
              <a:t>	##### ######	firstname.lastname@ipsos.com</a:t>
            </a:r>
            <a:endParaRPr lang="en-GB" dirty="0"/>
          </a:p>
        </p:txBody>
      </p:sp>
      <p:sp>
        <p:nvSpPr>
          <p:cNvPr id="159" name="Freeform 7"/>
          <p:cNvSpPr>
            <a:spLocks noChangeAspect="1" noEditPoints="1"/>
          </p:cNvSpPr>
          <p:nvPr userDrawn="1"/>
        </p:nvSpPr>
        <p:spPr bwMode="auto">
          <a:xfrm>
            <a:off x="646035" y="4764299"/>
            <a:ext cx="228093" cy="180000"/>
          </a:xfrm>
          <a:custGeom>
            <a:avLst/>
            <a:gdLst/>
            <a:ahLst/>
            <a:cxnLst>
              <a:cxn ang="0">
                <a:pos x="0" y="169"/>
              </a:cxn>
              <a:cxn ang="0">
                <a:pos x="0" y="76"/>
              </a:cxn>
              <a:cxn ang="0">
                <a:pos x="65" y="125"/>
              </a:cxn>
              <a:cxn ang="0">
                <a:pos x="0" y="169"/>
              </a:cxn>
              <a:cxn ang="0">
                <a:pos x="182" y="179"/>
              </a:cxn>
              <a:cxn ang="0">
                <a:pos x="176" y="182"/>
              </a:cxn>
              <a:cxn ang="0">
                <a:pos x="7" y="182"/>
              </a:cxn>
              <a:cxn ang="0">
                <a:pos x="2" y="179"/>
              </a:cxn>
              <a:cxn ang="0">
                <a:pos x="73" y="131"/>
              </a:cxn>
              <a:cxn ang="0">
                <a:pos x="110" y="131"/>
              </a:cxn>
              <a:cxn ang="0">
                <a:pos x="182" y="179"/>
              </a:cxn>
              <a:cxn ang="0">
                <a:pos x="183" y="76"/>
              </a:cxn>
              <a:cxn ang="0">
                <a:pos x="183" y="169"/>
              </a:cxn>
              <a:cxn ang="0">
                <a:pos x="118" y="125"/>
              </a:cxn>
              <a:cxn ang="0">
                <a:pos x="183" y="76"/>
              </a:cxn>
              <a:cxn ang="0">
                <a:pos x="48" y="65"/>
              </a:cxn>
              <a:cxn ang="0">
                <a:pos x="135" y="65"/>
              </a:cxn>
              <a:cxn ang="0">
                <a:pos x="135" y="72"/>
              </a:cxn>
              <a:cxn ang="0">
                <a:pos x="48" y="72"/>
              </a:cxn>
              <a:cxn ang="0">
                <a:pos x="48" y="65"/>
              </a:cxn>
              <a:cxn ang="0">
                <a:pos x="48" y="78"/>
              </a:cxn>
              <a:cxn ang="0">
                <a:pos x="135" y="78"/>
              </a:cxn>
              <a:cxn ang="0">
                <a:pos x="135" y="85"/>
              </a:cxn>
              <a:cxn ang="0">
                <a:pos x="48" y="85"/>
              </a:cxn>
              <a:cxn ang="0">
                <a:pos x="48" y="78"/>
              </a:cxn>
              <a:cxn ang="0">
                <a:pos x="48" y="91"/>
              </a:cxn>
              <a:cxn ang="0">
                <a:pos x="92" y="91"/>
              </a:cxn>
              <a:cxn ang="0">
                <a:pos x="92" y="98"/>
              </a:cxn>
              <a:cxn ang="0">
                <a:pos x="48" y="98"/>
              </a:cxn>
              <a:cxn ang="0">
                <a:pos x="48" y="91"/>
              </a:cxn>
              <a:cxn ang="0">
                <a:pos x="182" y="65"/>
              </a:cxn>
              <a:cxn ang="0">
                <a:pos x="182" y="65"/>
              </a:cxn>
              <a:cxn ang="0">
                <a:pos x="148" y="91"/>
              </a:cxn>
              <a:cxn ang="0">
                <a:pos x="148" y="54"/>
              </a:cxn>
              <a:cxn ang="0">
                <a:pos x="35" y="54"/>
              </a:cxn>
              <a:cxn ang="0">
                <a:pos x="35" y="91"/>
              </a:cxn>
              <a:cxn ang="0">
                <a:pos x="1" y="65"/>
              </a:cxn>
              <a:cxn ang="0">
                <a:pos x="1" y="65"/>
              </a:cxn>
              <a:cxn ang="0">
                <a:pos x="78" y="8"/>
              </a:cxn>
              <a:cxn ang="0">
                <a:pos x="105" y="8"/>
              </a:cxn>
              <a:cxn ang="0">
                <a:pos x="182" y="65"/>
              </a:cxn>
            </a:cxnLst>
            <a:rect l="0" t="0" r="r" b="b"/>
            <a:pathLst>
              <a:path w="183" h="182">
                <a:moveTo>
                  <a:pt x="0" y="169"/>
                </a:moveTo>
                <a:cubicBezTo>
                  <a:pt x="0" y="76"/>
                  <a:pt x="0" y="76"/>
                  <a:pt x="0" y="76"/>
                </a:cubicBezTo>
                <a:cubicBezTo>
                  <a:pt x="65" y="125"/>
                  <a:pt x="65" y="125"/>
                  <a:pt x="65" y="125"/>
                </a:cubicBezTo>
                <a:cubicBezTo>
                  <a:pt x="0" y="169"/>
                  <a:pt x="0" y="169"/>
                  <a:pt x="0" y="169"/>
                </a:cubicBezTo>
                <a:close/>
                <a:moveTo>
                  <a:pt x="182" y="179"/>
                </a:moveTo>
                <a:cubicBezTo>
                  <a:pt x="180" y="181"/>
                  <a:pt x="178" y="182"/>
                  <a:pt x="176" y="182"/>
                </a:cubicBezTo>
                <a:cubicBezTo>
                  <a:pt x="7" y="182"/>
                  <a:pt x="7" y="182"/>
                  <a:pt x="7" y="182"/>
                </a:cubicBezTo>
                <a:cubicBezTo>
                  <a:pt x="5" y="182"/>
                  <a:pt x="3" y="181"/>
                  <a:pt x="2" y="179"/>
                </a:cubicBezTo>
                <a:cubicBezTo>
                  <a:pt x="73" y="131"/>
                  <a:pt x="73" y="131"/>
                  <a:pt x="73" y="131"/>
                </a:cubicBezTo>
                <a:cubicBezTo>
                  <a:pt x="110" y="131"/>
                  <a:pt x="110" y="131"/>
                  <a:pt x="110" y="131"/>
                </a:cubicBezTo>
                <a:cubicBezTo>
                  <a:pt x="182" y="179"/>
                  <a:pt x="182" y="179"/>
                  <a:pt x="182" y="179"/>
                </a:cubicBezTo>
                <a:close/>
                <a:moveTo>
                  <a:pt x="183" y="76"/>
                </a:moveTo>
                <a:cubicBezTo>
                  <a:pt x="183" y="169"/>
                  <a:pt x="183" y="169"/>
                  <a:pt x="183" y="169"/>
                </a:cubicBezTo>
                <a:cubicBezTo>
                  <a:pt x="118" y="125"/>
                  <a:pt x="118" y="125"/>
                  <a:pt x="118" y="125"/>
                </a:cubicBezTo>
                <a:cubicBezTo>
                  <a:pt x="183" y="76"/>
                  <a:pt x="183" y="76"/>
                  <a:pt x="183" y="76"/>
                </a:cubicBezTo>
                <a:close/>
                <a:moveTo>
                  <a:pt x="48" y="65"/>
                </a:moveTo>
                <a:cubicBezTo>
                  <a:pt x="135" y="65"/>
                  <a:pt x="135" y="65"/>
                  <a:pt x="135" y="65"/>
                </a:cubicBezTo>
                <a:cubicBezTo>
                  <a:pt x="135" y="72"/>
                  <a:pt x="135" y="72"/>
                  <a:pt x="135" y="72"/>
                </a:cubicBezTo>
                <a:cubicBezTo>
                  <a:pt x="48" y="72"/>
                  <a:pt x="48" y="72"/>
                  <a:pt x="48" y="72"/>
                </a:cubicBezTo>
                <a:cubicBezTo>
                  <a:pt x="48" y="65"/>
                  <a:pt x="48" y="65"/>
                  <a:pt x="48" y="65"/>
                </a:cubicBezTo>
                <a:close/>
                <a:moveTo>
                  <a:pt x="48" y="78"/>
                </a:moveTo>
                <a:cubicBezTo>
                  <a:pt x="135" y="78"/>
                  <a:pt x="135" y="78"/>
                  <a:pt x="135" y="78"/>
                </a:cubicBezTo>
                <a:cubicBezTo>
                  <a:pt x="135" y="85"/>
                  <a:pt x="135" y="85"/>
                  <a:pt x="135" y="85"/>
                </a:cubicBezTo>
                <a:cubicBezTo>
                  <a:pt x="48" y="85"/>
                  <a:pt x="48" y="85"/>
                  <a:pt x="48" y="85"/>
                </a:cubicBezTo>
                <a:cubicBezTo>
                  <a:pt x="48" y="78"/>
                  <a:pt x="48" y="78"/>
                  <a:pt x="48" y="78"/>
                </a:cubicBezTo>
                <a:close/>
                <a:moveTo>
                  <a:pt x="48" y="91"/>
                </a:moveTo>
                <a:cubicBezTo>
                  <a:pt x="92" y="91"/>
                  <a:pt x="92" y="91"/>
                  <a:pt x="92" y="91"/>
                </a:cubicBezTo>
                <a:cubicBezTo>
                  <a:pt x="92" y="98"/>
                  <a:pt x="92" y="98"/>
                  <a:pt x="92" y="98"/>
                </a:cubicBezTo>
                <a:cubicBezTo>
                  <a:pt x="48" y="98"/>
                  <a:pt x="48" y="98"/>
                  <a:pt x="48" y="98"/>
                </a:cubicBezTo>
                <a:cubicBezTo>
                  <a:pt x="48" y="91"/>
                  <a:pt x="48" y="91"/>
                  <a:pt x="48" y="91"/>
                </a:cubicBezTo>
                <a:close/>
                <a:moveTo>
                  <a:pt x="182" y="65"/>
                </a:moveTo>
                <a:cubicBezTo>
                  <a:pt x="182" y="65"/>
                  <a:pt x="182" y="65"/>
                  <a:pt x="182" y="65"/>
                </a:cubicBezTo>
                <a:cubicBezTo>
                  <a:pt x="148" y="91"/>
                  <a:pt x="148" y="91"/>
                  <a:pt x="148" y="91"/>
                </a:cubicBezTo>
                <a:cubicBezTo>
                  <a:pt x="148" y="54"/>
                  <a:pt x="148" y="54"/>
                  <a:pt x="148" y="54"/>
                </a:cubicBezTo>
                <a:cubicBezTo>
                  <a:pt x="35" y="54"/>
                  <a:pt x="35" y="54"/>
                  <a:pt x="35" y="54"/>
                </a:cubicBezTo>
                <a:cubicBezTo>
                  <a:pt x="35" y="91"/>
                  <a:pt x="35" y="91"/>
                  <a:pt x="35" y="91"/>
                </a:cubicBezTo>
                <a:cubicBezTo>
                  <a:pt x="1" y="65"/>
                  <a:pt x="1" y="65"/>
                  <a:pt x="1" y="65"/>
                </a:cubicBezTo>
                <a:cubicBezTo>
                  <a:pt x="1" y="65"/>
                  <a:pt x="1" y="65"/>
                  <a:pt x="1" y="65"/>
                </a:cubicBezTo>
                <a:cubicBezTo>
                  <a:pt x="27" y="46"/>
                  <a:pt x="52" y="27"/>
                  <a:pt x="78" y="8"/>
                </a:cubicBezTo>
                <a:cubicBezTo>
                  <a:pt x="89" y="0"/>
                  <a:pt x="95" y="0"/>
                  <a:pt x="105" y="8"/>
                </a:cubicBezTo>
                <a:cubicBezTo>
                  <a:pt x="131" y="27"/>
                  <a:pt x="157" y="46"/>
                  <a:pt x="182" y="65"/>
                </a:cubicBezTo>
                <a:close/>
              </a:path>
            </a:pathLst>
          </a:custGeom>
          <a:solidFill>
            <a:schemeClr val="bg1"/>
          </a:solidFill>
          <a:ln w="9525">
            <a:noFill/>
            <a:round/>
            <a:headEnd/>
            <a:tailEnd/>
          </a:ln>
        </p:spPr>
        <p:txBody>
          <a:bodyPr vert="horz" wrap="square" lIns="105180" tIns="52589" rIns="105180" bIns="52589" numCol="1" anchor="t" anchorCtr="0" compatLnSpc="1">
            <a:prstTxWarp prst="textNoShape">
              <a:avLst/>
            </a:prstTxWarp>
          </a:bodyPr>
          <a:lstStyle/>
          <a:p>
            <a:endParaRPr lang="en-GB" dirty="0">
              <a:latin typeface="+mn-lt"/>
            </a:endParaRPr>
          </a:p>
        </p:txBody>
      </p:sp>
      <p:sp>
        <p:nvSpPr>
          <p:cNvPr id="160" name="Freeform 11"/>
          <p:cNvSpPr>
            <a:spLocks noChangeAspect="1" noEditPoints="1"/>
          </p:cNvSpPr>
          <p:nvPr userDrawn="1"/>
        </p:nvSpPr>
        <p:spPr bwMode="auto">
          <a:xfrm>
            <a:off x="702554" y="4415065"/>
            <a:ext cx="115054" cy="180000"/>
          </a:xfrm>
          <a:custGeom>
            <a:avLst/>
            <a:gdLst/>
            <a:ahLst/>
            <a:cxnLst>
              <a:cxn ang="0">
                <a:pos x="0" y="235"/>
              </a:cxn>
              <a:cxn ang="0">
                <a:pos x="10" y="233"/>
              </a:cxn>
              <a:cxn ang="0">
                <a:pos x="7" y="166"/>
              </a:cxn>
              <a:cxn ang="0">
                <a:pos x="0" y="112"/>
              </a:cxn>
              <a:cxn ang="0">
                <a:pos x="10" y="110"/>
              </a:cxn>
              <a:cxn ang="0">
                <a:pos x="96" y="7"/>
              </a:cxn>
              <a:cxn ang="0">
                <a:pos x="396" y="7"/>
              </a:cxn>
              <a:cxn ang="0">
                <a:pos x="488" y="0"/>
              </a:cxn>
              <a:cxn ang="0">
                <a:pos x="493" y="7"/>
              </a:cxn>
              <a:cxn ang="0">
                <a:pos x="591" y="95"/>
              </a:cxn>
              <a:cxn ang="0">
                <a:pos x="506" y="1162"/>
              </a:cxn>
              <a:cxn ang="0">
                <a:pos x="10" y="1075"/>
              </a:cxn>
              <a:cxn ang="0">
                <a:pos x="7" y="378"/>
              </a:cxn>
              <a:cxn ang="0">
                <a:pos x="0" y="339"/>
              </a:cxn>
              <a:cxn ang="0">
                <a:pos x="10" y="336"/>
              </a:cxn>
              <a:cxn ang="0">
                <a:pos x="7" y="276"/>
              </a:cxn>
              <a:cxn ang="0">
                <a:pos x="249" y="1061"/>
              </a:cxn>
              <a:cxn ang="0">
                <a:pos x="303" y="1115"/>
              </a:cxn>
              <a:cxn ang="0">
                <a:pos x="303" y="1115"/>
              </a:cxn>
              <a:cxn ang="0">
                <a:pos x="358" y="1061"/>
              </a:cxn>
              <a:cxn ang="0">
                <a:pos x="303" y="1007"/>
              </a:cxn>
              <a:cxn ang="0">
                <a:pos x="303" y="1007"/>
              </a:cxn>
              <a:cxn ang="0">
                <a:pos x="187" y="108"/>
              </a:cxn>
              <a:cxn ang="0">
                <a:pos x="202" y="124"/>
              </a:cxn>
              <a:cxn ang="0">
                <a:pos x="202" y="124"/>
              </a:cxn>
              <a:cxn ang="0">
                <a:pos x="218" y="108"/>
              </a:cxn>
              <a:cxn ang="0">
                <a:pos x="202" y="93"/>
              </a:cxn>
              <a:cxn ang="0">
                <a:pos x="202" y="93"/>
              </a:cxn>
              <a:cxn ang="0">
                <a:pos x="261" y="93"/>
              </a:cxn>
              <a:cxn ang="0">
                <a:pos x="249" y="109"/>
              </a:cxn>
              <a:cxn ang="0">
                <a:pos x="346" y="124"/>
              </a:cxn>
              <a:cxn ang="0">
                <a:pos x="358" y="109"/>
              </a:cxn>
              <a:cxn ang="0">
                <a:pos x="261" y="93"/>
              </a:cxn>
              <a:cxn ang="0">
                <a:pos x="46" y="960"/>
              </a:cxn>
              <a:cxn ang="0">
                <a:pos x="560" y="201"/>
              </a:cxn>
            </a:cxnLst>
            <a:rect l="0" t="0" r="r" b="b"/>
            <a:pathLst>
              <a:path w="591" h="1162">
                <a:moveTo>
                  <a:pt x="0" y="274"/>
                </a:moveTo>
                <a:cubicBezTo>
                  <a:pt x="0" y="235"/>
                  <a:pt x="0" y="235"/>
                  <a:pt x="0" y="235"/>
                </a:cubicBezTo>
                <a:cubicBezTo>
                  <a:pt x="0" y="234"/>
                  <a:pt x="3" y="233"/>
                  <a:pt x="7" y="233"/>
                </a:cubicBezTo>
                <a:cubicBezTo>
                  <a:pt x="10" y="233"/>
                  <a:pt x="10" y="233"/>
                  <a:pt x="10" y="233"/>
                </a:cubicBezTo>
                <a:cubicBezTo>
                  <a:pt x="10" y="166"/>
                  <a:pt x="10" y="166"/>
                  <a:pt x="10" y="166"/>
                </a:cubicBezTo>
                <a:cubicBezTo>
                  <a:pt x="7" y="166"/>
                  <a:pt x="7" y="166"/>
                  <a:pt x="7" y="166"/>
                </a:cubicBezTo>
                <a:cubicBezTo>
                  <a:pt x="3" y="166"/>
                  <a:pt x="0" y="164"/>
                  <a:pt x="0" y="163"/>
                </a:cubicBezTo>
                <a:cubicBezTo>
                  <a:pt x="0" y="112"/>
                  <a:pt x="0" y="112"/>
                  <a:pt x="0" y="112"/>
                </a:cubicBezTo>
                <a:cubicBezTo>
                  <a:pt x="0" y="111"/>
                  <a:pt x="3" y="110"/>
                  <a:pt x="7" y="110"/>
                </a:cubicBezTo>
                <a:cubicBezTo>
                  <a:pt x="10" y="110"/>
                  <a:pt x="10" y="110"/>
                  <a:pt x="10" y="110"/>
                </a:cubicBezTo>
                <a:cubicBezTo>
                  <a:pt x="10" y="95"/>
                  <a:pt x="10" y="95"/>
                  <a:pt x="10" y="95"/>
                </a:cubicBezTo>
                <a:cubicBezTo>
                  <a:pt x="10" y="46"/>
                  <a:pt x="49" y="7"/>
                  <a:pt x="96" y="7"/>
                </a:cubicBezTo>
                <a:cubicBezTo>
                  <a:pt x="396" y="7"/>
                  <a:pt x="396" y="7"/>
                  <a:pt x="396" y="7"/>
                </a:cubicBezTo>
                <a:cubicBezTo>
                  <a:pt x="396" y="7"/>
                  <a:pt x="396" y="7"/>
                  <a:pt x="396" y="7"/>
                </a:cubicBezTo>
                <a:cubicBezTo>
                  <a:pt x="396" y="3"/>
                  <a:pt x="399" y="0"/>
                  <a:pt x="401" y="0"/>
                </a:cubicBezTo>
                <a:cubicBezTo>
                  <a:pt x="488" y="0"/>
                  <a:pt x="488" y="0"/>
                  <a:pt x="488" y="0"/>
                </a:cubicBezTo>
                <a:cubicBezTo>
                  <a:pt x="491" y="0"/>
                  <a:pt x="493" y="3"/>
                  <a:pt x="493" y="7"/>
                </a:cubicBezTo>
                <a:cubicBezTo>
                  <a:pt x="493" y="7"/>
                  <a:pt x="493" y="7"/>
                  <a:pt x="493" y="7"/>
                </a:cubicBezTo>
                <a:cubicBezTo>
                  <a:pt x="506" y="7"/>
                  <a:pt x="506" y="7"/>
                  <a:pt x="506" y="7"/>
                </a:cubicBezTo>
                <a:cubicBezTo>
                  <a:pt x="553" y="7"/>
                  <a:pt x="591" y="46"/>
                  <a:pt x="591" y="95"/>
                </a:cubicBezTo>
                <a:cubicBezTo>
                  <a:pt x="591" y="1075"/>
                  <a:pt x="591" y="1075"/>
                  <a:pt x="591" y="1075"/>
                </a:cubicBezTo>
                <a:cubicBezTo>
                  <a:pt x="591" y="1123"/>
                  <a:pt x="553" y="1162"/>
                  <a:pt x="506" y="1162"/>
                </a:cubicBezTo>
                <a:cubicBezTo>
                  <a:pt x="96" y="1162"/>
                  <a:pt x="96" y="1162"/>
                  <a:pt x="96" y="1162"/>
                </a:cubicBezTo>
                <a:cubicBezTo>
                  <a:pt x="49" y="1162"/>
                  <a:pt x="10" y="1123"/>
                  <a:pt x="10" y="1075"/>
                </a:cubicBezTo>
                <a:cubicBezTo>
                  <a:pt x="10" y="378"/>
                  <a:pt x="10" y="378"/>
                  <a:pt x="10" y="378"/>
                </a:cubicBezTo>
                <a:cubicBezTo>
                  <a:pt x="7" y="378"/>
                  <a:pt x="7" y="378"/>
                  <a:pt x="7" y="378"/>
                </a:cubicBezTo>
                <a:cubicBezTo>
                  <a:pt x="3" y="378"/>
                  <a:pt x="0" y="377"/>
                  <a:pt x="0" y="376"/>
                </a:cubicBezTo>
                <a:cubicBezTo>
                  <a:pt x="0" y="339"/>
                  <a:pt x="0" y="339"/>
                  <a:pt x="0" y="339"/>
                </a:cubicBezTo>
                <a:cubicBezTo>
                  <a:pt x="0" y="337"/>
                  <a:pt x="3" y="336"/>
                  <a:pt x="7" y="336"/>
                </a:cubicBezTo>
                <a:cubicBezTo>
                  <a:pt x="10" y="336"/>
                  <a:pt x="10" y="336"/>
                  <a:pt x="10" y="336"/>
                </a:cubicBezTo>
                <a:cubicBezTo>
                  <a:pt x="10" y="276"/>
                  <a:pt x="10" y="276"/>
                  <a:pt x="10" y="276"/>
                </a:cubicBezTo>
                <a:cubicBezTo>
                  <a:pt x="7" y="276"/>
                  <a:pt x="7" y="276"/>
                  <a:pt x="7" y="276"/>
                </a:cubicBezTo>
                <a:cubicBezTo>
                  <a:pt x="3" y="276"/>
                  <a:pt x="0" y="275"/>
                  <a:pt x="0" y="274"/>
                </a:cubicBezTo>
                <a:close/>
                <a:moveTo>
                  <a:pt x="249" y="1061"/>
                </a:moveTo>
                <a:cubicBezTo>
                  <a:pt x="249" y="1061"/>
                  <a:pt x="249" y="1061"/>
                  <a:pt x="249" y="1061"/>
                </a:cubicBezTo>
                <a:cubicBezTo>
                  <a:pt x="249" y="1091"/>
                  <a:pt x="274" y="1115"/>
                  <a:pt x="303" y="1115"/>
                </a:cubicBezTo>
                <a:cubicBezTo>
                  <a:pt x="303" y="1115"/>
                  <a:pt x="303" y="1115"/>
                  <a:pt x="303" y="1115"/>
                </a:cubicBezTo>
                <a:cubicBezTo>
                  <a:pt x="303" y="1115"/>
                  <a:pt x="303" y="1115"/>
                  <a:pt x="303" y="1115"/>
                </a:cubicBezTo>
                <a:cubicBezTo>
                  <a:pt x="333" y="1115"/>
                  <a:pt x="358" y="1091"/>
                  <a:pt x="358" y="1061"/>
                </a:cubicBezTo>
                <a:cubicBezTo>
                  <a:pt x="358" y="1061"/>
                  <a:pt x="358" y="1061"/>
                  <a:pt x="358" y="1061"/>
                </a:cubicBezTo>
                <a:cubicBezTo>
                  <a:pt x="358" y="1061"/>
                  <a:pt x="358" y="1061"/>
                  <a:pt x="358" y="1061"/>
                </a:cubicBezTo>
                <a:cubicBezTo>
                  <a:pt x="358" y="1032"/>
                  <a:pt x="333" y="1007"/>
                  <a:pt x="303" y="1007"/>
                </a:cubicBezTo>
                <a:cubicBezTo>
                  <a:pt x="303" y="1007"/>
                  <a:pt x="303" y="1007"/>
                  <a:pt x="303" y="1007"/>
                </a:cubicBezTo>
                <a:cubicBezTo>
                  <a:pt x="303" y="1007"/>
                  <a:pt x="303" y="1007"/>
                  <a:pt x="303" y="1007"/>
                </a:cubicBezTo>
                <a:cubicBezTo>
                  <a:pt x="274" y="1007"/>
                  <a:pt x="249" y="1032"/>
                  <a:pt x="249" y="1061"/>
                </a:cubicBezTo>
                <a:close/>
                <a:moveTo>
                  <a:pt x="187" y="108"/>
                </a:moveTo>
                <a:cubicBezTo>
                  <a:pt x="187" y="108"/>
                  <a:pt x="187" y="108"/>
                  <a:pt x="187" y="108"/>
                </a:cubicBezTo>
                <a:cubicBezTo>
                  <a:pt x="187" y="117"/>
                  <a:pt x="194" y="124"/>
                  <a:pt x="202" y="124"/>
                </a:cubicBezTo>
                <a:cubicBezTo>
                  <a:pt x="202" y="124"/>
                  <a:pt x="202" y="124"/>
                  <a:pt x="202" y="124"/>
                </a:cubicBezTo>
                <a:cubicBezTo>
                  <a:pt x="202" y="124"/>
                  <a:pt x="202" y="124"/>
                  <a:pt x="202" y="124"/>
                </a:cubicBezTo>
                <a:cubicBezTo>
                  <a:pt x="211" y="124"/>
                  <a:pt x="218" y="117"/>
                  <a:pt x="218" y="108"/>
                </a:cubicBezTo>
                <a:cubicBezTo>
                  <a:pt x="218" y="108"/>
                  <a:pt x="218" y="108"/>
                  <a:pt x="218" y="108"/>
                </a:cubicBezTo>
                <a:cubicBezTo>
                  <a:pt x="218" y="108"/>
                  <a:pt x="218" y="108"/>
                  <a:pt x="218" y="108"/>
                </a:cubicBezTo>
                <a:cubicBezTo>
                  <a:pt x="218" y="101"/>
                  <a:pt x="211" y="93"/>
                  <a:pt x="202" y="93"/>
                </a:cubicBezTo>
                <a:cubicBezTo>
                  <a:pt x="202" y="93"/>
                  <a:pt x="202" y="93"/>
                  <a:pt x="202" y="93"/>
                </a:cubicBezTo>
                <a:cubicBezTo>
                  <a:pt x="202" y="93"/>
                  <a:pt x="202" y="93"/>
                  <a:pt x="202" y="93"/>
                </a:cubicBezTo>
                <a:cubicBezTo>
                  <a:pt x="194" y="93"/>
                  <a:pt x="187" y="101"/>
                  <a:pt x="187" y="108"/>
                </a:cubicBezTo>
                <a:close/>
                <a:moveTo>
                  <a:pt x="261" y="93"/>
                </a:moveTo>
                <a:cubicBezTo>
                  <a:pt x="254" y="93"/>
                  <a:pt x="249" y="100"/>
                  <a:pt x="249" y="109"/>
                </a:cubicBezTo>
                <a:cubicBezTo>
                  <a:pt x="249" y="109"/>
                  <a:pt x="249" y="109"/>
                  <a:pt x="249" y="109"/>
                </a:cubicBezTo>
                <a:cubicBezTo>
                  <a:pt x="249" y="118"/>
                  <a:pt x="254" y="124"/>
                  <a:pt x="261" y="124"/>
                </a:cubicBezTo>
                <a:cubicBezTo>
                  <a:pt x="346" y="124"/>
                  <a:pt x="346" y="124"/>
                  <a:pt x="346" y="124"/>
                </a:cubicBezTo>
                <a:cubicBezTo>
                  <a:pt x="352" y="124"/>
                  <a:pt x="358" y="118"/>
                  <a:pt x="358" y="109"/>
                </a:cubicBezTo>
                <a:cubicBezTo>
                  <a:pt x="358" y="109"/>
                  <a:pt x="358" y="109"/>
                  <a:pt x="358" y="109"/>
                </a:cubicBezTo>
                <a:cubicBezTo>
                  <a:pt x="358" y="100"/>
                  <a:pt x="352" y="93"/>
                  <a:pt x="346" y="93"/>
                </a:cubicBezTo>
                <a:cubicBezTo>
                  <a:pt x="261" y="93"/>
                  <a:pt x="261" y="93"/>
                  <a:pt x="261" y="93"/>
                </a:cubicBezTo>
                <a:close/>
                <a:moveTo>
                  <a:pt x="46" y="201"/>
                </a:moveTo>
                <a:cubicBezTo>
                  <a:pt x="46" y="960"/>
                  <a:pt x="46" y="960"/>
                  <a:pt x="46" y="960"/>
                </a:cubicBezTo>
                <a:cubicBezTo>
                  <a:pt x="560" y="960"/>
                  <a:pt x="560" y="960"/>
                  <a:pt x="560" y="960"/>
                </a:cubicBezTo>
                <a:cubicBezTo>
                  <a:pt x="560" y="201"/>
                  <a:pt x="560" y="201"/>
                  <a:pt x="560" y="201"/>
                </a:cubicBezTo>
                <a:cubicBezTo>
                  <a:pt x="46" y="201"/>
                  <a:pt x="46" y="201"/>
                  <a:pt x="46" y="201"/>
                </a:cubicBezTo>
                <a:close/>
              </a:path>
            </a:pathLst>
          </a:custGeom>
          <a:solidFill>
            <a:schemeClr val="bg1"/>
          </a:solidFill>
          <a:ln w="9525">
            <a:noFill/>
            <a:round/>
            <a:headEnd/>
            <a:tailEnd/>
          </a:ln>
        </p:spPr>
        <p:txBody>
          <a:bodyPr vert="horz" wrap="square" lIns="105180" tIns="52589" rIns="105180" bIns="52589" numCol="1" anchor="t" anchorCtr="0" compatLnSpc="1">
            <a:prstTxWarp prst="textNoShape">
              <a:avLst/>
            </a:prstTxWarp>
          </a:bodyPr>
          <a:lstStyle/>
          <a:p>
            <a:endParaRPr lang="en-GB" dirty="0">
              <a:latin typeface="+mn-lt"/>
            </a:endParaRPr>
          </a:p>
        </p:txBody>
      </p:sp>
      <p:grpSp>
        <p:nvGrpSpPr>
          <p:cNvPr id="28" name="Group 27"/>
          <p:cNvGrpSpPr>
            <a:grpSpLocks noChangeAspect="1"/>
          </p:cNvGrpSpPr>
          <p:nvPr userDrawn="1"/>
        </p:nvGrpSpPr>
        <p:grpSpPr>
          <a:xfrm>
            <a:off x="646963" y="4089538"/>
            <a:ext cx="226229" cy="135137"/>
            <a:chOff x="5081588" y="3579813"/>
            <a:chExt cx="528637" cy="396876"/>
          </a:xfrm>
          <a:solidFill>
            <a:schemeClr val="bg1"/>
          </a:solidFill>
        </p:grpSpPr>
        <p:sp>
          <p:nvSpPr>
            <p:cNvPr id="25" name="Freeform 6"/>
            <p:cNvSpPr>
              <a:spLocks/>
            </p:cNvSpPr>
            <p:nvPr userDrawn="1"/>
          </p:nvSpPr>
          <p:spPr bwMode="auto">
            <a:xfrm>
              <a:off x="5081588" y="3579813"/>
              <a:ext cx="528637" cy="179388"/>
            </a:xfrm>
            <a:custGeom>
              <a:avLst/>
              <a:gdLst>
                <a:gd name="T0" fmla="*/ 70 w 141"/>
                <a:gd name="T1" fmla="*/ 0 h 48"/>
                <a:gd name="T2" fmla="*/ 0 w 141"/>
                <a:gd name="T3" fmla="*/ 23 h 48"/>
                <a:gd name="T4" fmla="*/ 8 w 141"/>
                <a:gd name="T5" fmla="*/ 47 h 48"/>
                <a:gd name="T6" fmla="*/ 42 w 141"/>
                <a:gd name="T7" fmla="*/ 38 h 48"/>
                <a:gd name="T8" fmla="*/ 43 w 141"/>
                <a:gd name="T9" fmla="*/ 23 h 48"/>
                <a:gd name="T10" fmla="*/ 70 w 141"/>
                <a:gd name="T11" fmla="*/ 19 h 48"/>
                <a:gd name="T12" fmla="*/ 98 w 141"/>
                <a:gd name="T13" fmla="*/ 23 h 48"/>
                <a:gd name="T14" fmla="*/ 98 w 141"/>
                <a:gd name="T15" fmla="*/ 38 h 48"/>
                <a:gd name="T16" fmla="*/ 132 w 141"/>
                <a:gd name="T17" fmla="*/ 47 h 48"/>
                <a:gd name="T18" fmla="*/ 141 w 141"/>
                <a:gd name="T19" fmla="*/ 23 h 48"/>
                <a:gd name="T20" fmla="*/ 70 w 141"/>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48">
                  <a:moveTo>
                    <a:pt x="70" y="0"/>
                  </a:moveTo>
                  <a:cubicBezTo>
                    <a:pt x="29" y="1"/>
                    <a:pt x="9" y="13"/>
                    <a:pt x="0" y="23"/>
                  </a:cubicBezTo>
                  <a:cubicBezTo>
                    <a:pt x="2" y="34"/>
                    <a:pt x="5" y="42"/>
                    <a:pt x="8" y="47"/>
                  </a:cubicBezTo>
                  <a:cubicBezTo>
                    <a:pt x="19" y="48"/>
                    <a:pt x="33" y="44"/>
                    <a:pt x="42" y="38"/>
                  </a:cubicBezTo>
                  <a:cubicBezTo>
                    <a:pt x="43" y="35"/>
                    <a:pt x="43" y="26"/>
                    <a:pt x="43" y="23"/>
                  </a:cubicBezTo>
                  <a:cubicBezTo>
                    <a:pt x="49" y="20"/>
                    <a:pt x="61" y="19"/>
                    <a:pt x="70" y="19"/>
                  </a:cubicBezTo>
                  <a:cubicBezTo>
                    <a:pt x="80" y="19"/>
                    <a:pt x="92" y="20"/>
                    <a:pt x="98" y="23"/>
                  </a:cubicBezTo>
                  <a:cubicBezTo>
                    <a:pt x="97" y="26"/>
                    <a:pt x="97" y="35"/>
                    <a:pt x="98" y="38"/>
                  </a:cubicBezTo>
                  <a:cubicBezTo>
                    <a:pt x="107" y="44"/>
                    <a:pt x="121" y="48"/>
                    <a:pt x="132" y="47"/>
                  </a:cubicBezTo>
                  <a:cubicBezTo>
                    <a:pt x="136" y="42"/>
                    <a:pt x="138" y="34"/>
                    <a:pt x="141" y="23"/>
                  </a:cubicBezTo>
                  <a:cubicBezTo>
                    <a:pt x="132" y="13"/>
                    <a:pt x="112" y="1"/>
                    <a:pt x="7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n-lt"/>
              </a:endParaRPr>
            </a:p>
          </p:txBody>
        </p:sp>
        <p:sp>
          <p:nvSpPr>
            <p:cNvPr id="26" name="Freeform 7"/>
            <p:cNvSpPr>
              <a:spLocks noEditPoints="1"/>
            </p:cNvSpPr>
            <p:nvPr userDrawn="1"/>
          </p:nvSpPr>
          <p:spPr bwMode="auto">
            <a:xfrm>
              <a:off x="5149850" y="3676651"/>
              <a:ext cx="393700" cy="300038"/>
            </a:xfrm>
            <a:custGeom>
              <a:avLst/>
              <a:gdLst>
                <a:gd name="T0" fmla="*/ 75 w 105"/>
                <a:gd name="T1" fmla="*/ 10 h 80"/>
                <a:gd name="T2" fmla="*/ 75 w 105"/>
                <a:gd name="T3" fmla="*/ 0 h 80"/>
                <a:gd name="T4" fmla="*/ 62 w 105"/>
                <a:gd name="T5" fmla="*/ 0 h 80"/>
                <a:gd name="T6" fmla="*/ 62 w 105"/>
                <a:gd name="T7" fmla="*/ 9 h 80"/>
                <a:gd name="T8" fmla="*/ 42 w 105"/>
                <a:gd name="T9" fmla="*/ 9 h 80"/>
                <a:gd name="T10" fmla="*/ 42 w 105"/>
                <a:gd name="T11" fmla="*/ 0 h 80"/>
                <a:gd name="T12" fmla="*/ 30 w 105"/>
                <a:gd name="T13" fmla="*/ 0 h 80"/>
                <a:gd name="T14" fmla="*/ 30 w 105"/>
                <a:gd name="T15" fmla="*/ 10 h 80"/>
                <a:gd name="T16" fmla="*/ 0 w 105"/>
                <a:gd name="T17" fmla="*/ 45 h 80"/>
                <a:gd name="T18" fmla="*/ 0 w 105"/>
                <a:gd name="T19" fmla="*/ 68 h 80"/>
                <a:gd name="T20" fmla="*/ 52 w 105"/>
                <a:gd name="T21" fmla="*/ 80 h 80"/>
                <a:gd name="T22" fmla="*/ 52 w 105"/>
                <a:gd name="T23" fmla="*/ 80 h 80"/>
                <a:gd name="T24" fmla="*/ 52 w 105"/>
                <a:gd name="T25" fmla="*/ 80 h 80"/>
                <a:gd name="T26" fmla="*/ 52 w 105"/>
                <a:gd name="T27" fmla="*/ 80 h 80"/>
                <a:gd name="T28" fmla="*/ 53 w 105"/>
                <a:gd name="T29" fmla="*/ 80 h 80"/>
                <a:gd name="T30" fmla="*/ 104 w 105"/>
                <a:gd name="T31" fmla="*/ 68 h 80"/>
                <a:gd name="T32" fmla="*/ 105 w 105"/>
                <a:gd name="T33" fmla="*/ 45 h 80"/>
                <a:gd name="T34" fmla="*/ 75 w 105"/>
                <a:gd name="T35" fmla="*/ 10 h 80"/>
                <a:gd name="T36" fmla="*/ 52 w 105"/>
                <a:gd name="T37" fmla="*/ 63 h 80"/>
                <a:gd name="T38" fmla="*/ 32 w 105"/>
                <a:gd name="T39" fmla="*/ 43 h 80"/>
                <a:gd name="T40" fmla="*/ 52 w 105"/>
                <a:gd name="T41" fmla="*/ 23 h 80"/>
                <a:gd name="T42" fmla="*/ 72 w 105"/>
                <a:gd name="T43" fmla="*/ 43 h 80"/>
                <a:gd name="T44" fmla="*/ 52 w 105"/>
                <a:gd name="T45"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80">
                  <a:moveTo>
                    <a:pt x="75" y="10"/>
                  </a:moveTo>
                  <a:cubicBezTo>
                    <a:pt x="75" y="0"/>
                    <a:pt x="75" y="0"/>
                    <a:pt x="75" y="0"/>
                  </a:cubicBezTo>
                  <a:cubicBezTo>
                    <a:pt x="62" y="0"/>
                    <a:pt x="62" y="0"/>
                    <a:pt x="62" y="0"/>
                  </a:cubicBezTo>
                  <a:cubicBezTo>
                    <a:pt x="62" y="9"/>
                    <a:pt x="62" y="9"/>
                    <a:pt x="62" y="9"/>
                  </a:cubicBezTo>
                  <a:cubicBezTo>
                    <a:pt x="42" y="9"/>
                    <a:pt x="42" y="9"/>
                    <a:pt x="42" y="9"/>
                  </a:cubicBezTo>
                  <a:cubicBezTo>
                    <a:pt x="42" y="0"/>
                    <a:pt x="42" y="0"/>
                    <a:pt x="42" y="0"/>
                  </a:cubicBezTo>
                  <a:cubicBezTo>
                    <a:pt x="30" y="0"/>
                    <a:pt x="30" y="0"/>
                    <a:pt x="30" y="0"/>
                  </a:cubicBezTo>
                  <a:cubicBezTo>
                    <a:pt x="30" y="10"/>
                    <a:pt x="30" y="10"/>
                    <a:pt x="30" y="10"/>
                  </a:cubicBezTo>
                  <a:cubicBezTo>
                    <a:pt x="0" y="45"/>
                    <a:pt x="0" y="45"/>
                    <a:pt x="0" y="45"/>
                  </a:cubicBezTo>
                  <a:cubicBezTo>
                    <a:pt x="0" y="68"/>
                    <a:pt x="0" y="68"/>
                    <a:pt x="0" y="68"/>
                  </a:cubicBezTo>
                  <a:cubicBezTo>
                    <a:pt x="0" y="68"/>
                    <a:pt x="20" y="80"/>
                    <a:pt x="52" y="80"/>
                  </a:cubicBezTo>
                  <a:cubicBezTo>
                    <a:pt x="52" y="80"/>
                    <a:pt x="52" y="80"/>
                    <a:pt x="52" y="80"/>
                  </a:cubicBezTo>
                  <a:cubicBezTo>
                    <a:pt x="52" y="80"/>
                    <a:pt x="52" y="80"/>
                    <a:pt x="52" y="80"/>
                  </a:cubicBezTo>
                  <a:cubicBezTo>
                    <a:pt x="52" y="80"/>
                    <a:pt x="52" y="80"/>
                    <a:pt x="52" y="80"/>
                  </a:cubicBezTo>
                  <a:cubicBezTo>
                    <a:pt x="52" y="80"/>
                    <a:pt x="52" y="80"/>
                    <a:pt x="53" y="80"/>
                  </a:cubicBezTo>
                  <a:cubicBezTo>
                    <a:pt x="84" y="80"/>
                    <a:pt x="104" y="68"/>
                    <a:pt x="104" y="68"/>
                  </a:cubicBezTo>
                  <a:cubicBezTo>
                    <a:pt x="105" y="45"/>
                    <a:pt x="105" y="45"/>
                    <a:pt x="105" y="45"/>
                  </a:cubicBezTo>
                  <a:lnTo>
                    <a:pt x="75" y="10"/>
                  </a:lnTo>
                  <a:close/>
                  <a:moveTo>
                    <a:pt x="52" y="63"/>
                  </a:moveTo>
                  <a:cubicBezTo>
                    <a:pt x="41" y="63"/>
                    <a:pt x="32" y="54"/>
                    <a:pt x="32" y="43"/>
                  </a:cubicBezTo>
                  <a:cubicBezTo>
                    <a:pt x="32" y="32"/>
                    <a:pt x="41" y="23"/>
                    <a:pt x="52" y="23"/>
                  </a:cubicBezTo>
                  <a:cubicBezTo>
                    <a:pt x="63" y="23"/>
                    <a:pt x="72" y="32"/>
                    <a:pt x="72" y="43"/>
                  </a:cubicBezTo>
                  <a:cubicBezTo>
                    <a:pt x="72" y="54"/>
                    <a:pt x="63" y="63"/>
                    <a:pt x="52"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n-lt"/>
              </a:endParaRPr>
            </a:p>
          </p:txBody>
        </p:sp>
      </p:grpSp>
      <p:sp>
        <p:nvSpPr>
          <p:cNvPr id="29" name="TextBox 28">
            <a:hlinkClick r:id="rId2"/>
          </p:cNvPr>
          <p:cNvSpPr txBox="1"/>
          <p:nvPr userDrawn="1"/>
        </p:nvSpPr>
        <p:spPr>
          <a:xfrm>
            <a:off x="6933380" y="6773280"/>
            <a:ext cx="5939757" cy="357376"/>
          </a:xfrm>
          <a:prstGeom prst="rect">
            <a:avLst/>
          </a:prstGeom>
          <a:noFill/>
        </p:spPr>
        <p:txBody>
          <a:bodyPr wrap="square" lIns="82819" tIns="41410" rIns="82819" bIns="41410" rtlCol="0">
            <a:spAutoFit/>
          </a:bodyPr>
          <a:lstStyle/>
          <a:p>
            <a:pPr>
              <a:lnSpc>
                <a:spcPct val="110000"/>
              </a:lnSpc>
              <a:spcBef>
                <a:spcPts val="2760"/>
              </a:spcBef>
              <a:buClr>
                <a:schemeClr val="bg2"/>
              </a:buClr>
            </a:pPr>
            <a:r>
              <a:rPr lang="en-GB" sz="1600" b="1" dirty="0">
                <a:solidFill>
                  <a:schemeClr val="bg1"/>
                </a:solidFill>
                <a:latin typeface="+mj-lt"/>
                <a:ea typeface="Segoe UI" panose="020B0502040204020203" pitchFamily="34" charset="0"/>
                <a:cs typeface="Segoe UI" panose="020B0502040204020203" pitchFamily="34" charset="0"/>
              </a:rPr>
              <a:t>www.ipsos-mori.com/</a:t>
            </a:r>
          </a:p>
        </p:txBody>
      </p:sp>
      <p:sp>
        <p:nvSpPr>
          <p:cNvPr id="2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1" name="TextBox 20"/>
          <p:cNvSpPr txBox="1"/>
          <p:nvPr userDrawn="1"/>
        </p:nvSpPr>
        <p:spPr bwMode="gray">
          <a:xfrm>
            <a:off x="549203"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Intercultural Trends in the Euro-Mediterranean Region –  Results by country</a:t>
            </a:r>
          </a:p>
        </p:txBody>
      </p:sp>
      <p:sp>
        <p:nvSpPr>
          <p:cNvPr id="22" name="TextBox 21"/>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2674" y="6462713"/>
            <a:ext cx="2939684" cy="554717"/>
          </a:xfrm>
          <a:prstGeom prst="rect">
            <a:avLst/>
          </a:prstGeom>
        </p:spPr>
      </p:pic>
    </p:spTree>
    <p:extLst>
      <p:ext uri="{BB962C8B-B14F-4D97-AF65-F5344CB8AC3E}">
        <p14:creationId xmlns:p14="http://schemas.microsoft.com/office/powerpoint/2010/main" val="420450118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Guides Markers">
    <p:bg>
      <p:bgPr>
        <a:solidFill>
          <a:schemeClr val="bg2"/>
        </a:solidFill>
        <a:effectLst/>
      </p:bgPr>
    </p:bg>
    <p:spTree>
      <p:nvGrpSpPr>
        <p:cNvPr id="1" name=""/>
        <p:cNvGrpSpPr/>
        <p:nvPr/>
      </p:nvGrpSpPr>
      <p:grpSpPr>
        <a:xfrm>
          <a:off x="0" y="0"/>
          <a:ext cx="0" cy="0"/>
          <a:chOff x="0" y="0"/>
          <a:chExt cx="0" cy="0"/>
        </a:xfrm>
      </p:grpSpPr>
      <p:sp>
        <p:nvSpPr>
          <p:cNvPr id="35" name="Frame 34"/>
          <p:cNvSpPr/>
          <p:nvPr userDrawn="1"/>
        </p:nvSpPr>
        <p:spPr bwMode="gray">
          <a:xfrm>
            <a:off x="0" y="-168"/>
            <a:ext cx="13439775" cy="7561431"/>
          </a:xfrm>
          <a:prstGeom prst="frame">
            <a:avLst>
              <a:gd name="adj1" fmla="val 23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5180" tIns="52589" rIns="105180" bIns="52589"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21" name="Rectangle 20"/>
          <p:cNvSpPr/>
          <p:nvPr userDrawn="1"/>
        </p:nvSpPr>
        <p:spPr bwMode="gray">
          <a:xfrm>
            <a:off x="13110747" y="253098"/>
            <a:ext cx="79369" cy="7938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1651" tIns="105826" rIns="211651" bIns="105826" numCol="1" spcCol="0" rtlCol="0" fromWordArt="0" anchor="ctr" anchorCtr="0" forceAA="0" compatLnSpc="1">
            <a:prstTxWarp prst="textNoShape">
              <a:avLst/>
            </a:prstTxWarp>
            <a:noAutofit/>
          </a:bodyPr>
          <a:lstStyle/>
          <a:p>
            <a:pPr algn="ctr">
              <a:lnSpc>
                <a:spcPct val="110000"/>
              </a:lnSpc>
              <a:spcBef>
                <a:spcPts val="3528"/>
              </a:spcBef>
              <a:buClr>
                <a:schemeClr val="bg2"/>
              </a:buClr>
            </a:pPr>
            <a:endParaRPr lang="en-GB" sz="2900" dirty="0">
              <a:solidFill>
                <a:schemeClr val="bg1"/>
              </a:solidFill>
            </a:endParaRPr>
          </a:p>
        </p:txBody>
      </p:sp>
      <p:grpSp>
        <p:nvGrpSpPr>
          <p:cNvPr id="3" name="Group 2"/>
          <p:cNvGrpSpPr/>
          <p:nvPr userDrawn="1"/>
        </p:nvGrpSpPr>
        <p:grpSpPr>
          <a:xfrm>
            <a:off x="-612" y="-168"/>
            <a:ext cx="547520" cy="912790"/>
            <a:chOff x="-612" y="0"/>
            <a:chExt cx="547520" cy="912790"/>
          </a:xfrm>
          <a:solidFill>
            <a:schemeClr val="bg2">
              <a:lumMod val="25000"/>
              <a:lumOff val="75000"/>
            </a:schemeClr>
          </a:solidFill>
        </p:grpSpPr>
        <p:sp>
          <p:nvSpPr>
            <p:cNvPr id="8" name="Rectangle 7"/>
            <p:cNvSpPr/>
            <p:nvPr userDrawn="1"/>
          </p:nvSpPr>
          <p:spPr bwMode="gray">
            <a:xfrm>
              <a:off x="-612" y="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9" name="Rectangle 8"/>
            <p:cNvSpPr/>
            <p:nvPr userDrawn="1"/>
          </p:nvSpPr>
          <p:spPr bwMode="gray">
            <a:xfrm>
              <a:off x="178842" y="181927"/>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 name="Rectangle 9"/>
            <p:cNvSpPr/>
            <p:nvPr userDrawn="1"/>
          </p:nvSpPr>
          <p:spPr bwMode="gray">
            <a:xfrm>
              <a:off x="366908" y="363538"/>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1" name="Rectangle 10"/>
            <p:cNvSpPr/>
            <p:nvPr userDrawn="1"/>
          </p:nvSpPr>
          <p:spPr bwMode="gray">
            <a:xfrm>
              <a:off x="178842" y="543295"/>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 name="Rectangle 11"/>
            <p:cNvSpPr/>
            <p:nvPr userDrawn="1"/>
          </p:nvSpPr>
          <p:spPr bwMode="gray">
            <a:xfrm>
              <a:off x="-612" y="73279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grpSp>
        <p:nvGrpSpPr>
          <p:cNvPr id="4" name="Group 3"/>
          <p:cNvGrpSpPr/>
          <p:nvPr userDrawn="1"/>
        </p:nvGrpSpPr>
        <p:grpSpPr>
          <a:xfrm>
            <a:off x="12916142" y="6655406"/>
            <a:ext cx="534571" cy="907248"/>
            <a:chOff x="12904263" y="6649864"/>
            <a:chExt cx="534571" cy="907248"/>
          </a:xfrm>
          <a:solidFill>
            <a:schemeClr val="bg2">
              <a:lumMod val="25000"/>
              <a:lumOff val="75000"/>
            </a:schemeClr>
          </a:solidFill>
        </p:grpSpPr>
        <p:sp>
          <p:nvSpPr>
            <p:cNvPr id="32" name="Rectangle 31"/>
            <p:cNvSpPr/>
            <p:nvPr userDrawn="1"/>
          </p:nvSpPr>
          <p:spPr bwMode="gray">
            <a:xfrm flipH="1">
              <a:off x="13258834" y="6649864"/>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3" name="Rectangle 32"/>
            <p:cNvSpPr/>
            <p:nvPr userDrawn="1"/>
          </p:nvSpPr>
          <p:spPr bwMode="gray">
            <a:xfrm flipH="1">
              <a:off x="13078198" y="6837333"/>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4" name="Rectangle 33"/>
            <p:cNvSpPr/>
            <p:nvPr userDrawn="1"/>
          </p:nvSpPr>
          <p:spPr bwMode="gray">
            <a:xfrm flipH="1">
              <a:off x="12904263" y="7013402"/>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6" name="Rectangle 35"/>
            <p:cNvSpPr/>
            <p:nvPr userDrawn="1"/>
          </p:nvSpPr>
          <p:spPr bwMode="gray">
            <a:xfrm flipH="1">
              <a:off x="13078198" y="7192961"/>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7" name="Rectangle 36"/>
            <p:cNvSpPr/>
            <p:nvPr userDrawn="1"/>
          </p:nvSpPr>
          <p:spPr bwMode="gray">
            <a:xfrm flipH="1">
              <a:off x="13258834" y="7377112"/>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grpSp>
        <p:nvGrpSpPr>
          <p:cNvPr id="38" name="Group 37"/>
          <p:cNvGrpSpPr/>
          <p:nvPr userDrawn="1"/>
        </p:nvGrpSpPr>
        <p:grpSpPr>
          <a:xfrm>
            <a:off x="-612" y="6649864"/>
            <a:ext cx="547520" cy="912790"/>
            <a:chOff x="-612" y="0"/>
            <a:chExt cx="547520" cy="912790"/>
          </a:xfrm>
          <a:solidFill>
            <a:schemeClr val="bg2">
              <a:lumMod val="25000"/>
              <a:lumOff val="75000"/>
            </a:schemeClr>
          </a:solidFill>
        </p:grpSpPr>
        <p:sp>
          <p:nvSpPr>
            <p:cNvPr id="39" name="Rectangle 38"/>
            <p:cNvSpPr/>
            <p:nvPr userDrawn="1"/>
          </p:nvSpPr>
          <p:spPr bwMode="gray">
            <a:xfrm>
              <a:off x="-612" y="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0" name="Rectangle 39"/>
            <p:cNvSpPr/>
            <p:nvPr userDrawn="1"/>
          </p:nvSpPr>
          <p:spPr bwMode="gray">
            <a:xfrm>
              <a:off x="175627" y="181927"/>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1" name="Rectangle 40"/>
            <p:cNvSpPr/>
            <p:nvPr userDrawn="1"/>
          </p:nvSpPr>
          <p:spPr bwMode="gray">
            <a:xfrm>
              <a:off x="366908" y="363538"/>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2" name="Rectangle 41"/>
            <p:cNvSpPr/>
            <p:nvPr userDrawn="1"/>
          </p:nvSpPr>
          <p:spPr bwMode="gray">
            <a:xfrm>
              <a:off x="175627" y="543295"/>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3" name="Rectangle 42"/>
            <p:cNvSpPr/>
            <p:nvPr userDrawn="1"/>
          </p:nvSpPr>
          <p:spPr bwMode="gray">
            <a:xfrm>
              <a:off x="-612" y="73279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grpSp>
        <p:nvGrpSpPr>
          <p:cNvPr id="44" name="Group 43"/>
          <p:cNvGrpSpPr/>
          <p:nvPr userDrawn="1"/>
        </p:nvGrpSpPr>
        <p:grpSpPr>
          <a:xfrm>
            <a:off x="12902829" y="-168"/>
            <a:ext cx="541295" cy="911410"/>
            <a:chOff x="12897539" y="6649864"/>
            <a:chExt cx="541295" cy="911410"/>
          </a:xfrm>
          <a:solidFill>
            <a:schemeClr val="bg2">
              <a:lumMod val="25000"/>
              <a:lumOff val="75000"/>
            </a:schemeClr>
          </a:solidFill>
        </p:grpSpPr>
        <p:sp>
          <p:nvSpPr>
            <p:cNvPr id="45" name="Rectangle 44"/>
            <p:cNvSpPr/>
            <p:nvPr userDrawn="1"/>
          </p:nvSpPr>
          <p:spPr bwMode="gray">
            <a:xfrm flipH="1">
              <a:off x="13258834" y="6649864"/>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6" name="Rectangle 45"/>
            <p:cNvSpPr/>
            <p:nvPr userDrawn="1"/>
          </p:nvSpPr>
          <p:spPr bwMode="gray">
            <a:xfrm flipH="1">
              <a:off x="13078198" y="6830609"/>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7" name="Rectangle 46"/>
            <p:cNvSpPr/>
            <p:nvPr userDrawn="1"/>
          </p:nvSpPr>
          <p:spPr bwMode="gray">
            <a:xfrm flipH="1">
              <a:off x="12897539" y="7013402"/>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8" name="Rectangle 47"/>
            <p:cNvSpPr/>
            <p:nvPr userDrawn="1"/>
          </p:nvSpPr>
          <p:spPr bwMode="gray">
            <a:xfrm flipH="1">
              <a:off x="13078198" y="7192961"/>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9" name="Rectangle 48"/>
            <p:cNvSpPr/>
            <p:nvPr userDrawn="1"/>
          </p:nvSpPr>
          <p:spPr bwMode="gray">
            <a:xfrm flipH="1">
              <a:off x="13248895" y="7381274"/>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sp>
        <p:nvSpPr>
          <p:cNvPr id="6" name="TextBox 5"/>
          <p:cNvSpPr txBox="1"/>
          <p:nvPr userDrawn="1"/>
        </p:nvSpPr>
        <p:spPr>
          <a:xfrm>
            <a:off x="507325" y="161811"/>
            <a:ext cx="12355067" cy="353486"/>
          </a:xfrm>
          <a:prstGeom prst="rect">
            <a:avLst/>
          </a:prstGeom>
          <a:noFill/>
        </p:spPr>
        <p:txBody>
          <a:bodyPr wrap="square" lIns="72000" tIns="36000" rIns="72000" bIns="36000" rtlCol="0">
            <a:spAutoFit/>
          </a:bodyPr>
          <a:lstStyle/>
          <a:p>
            <a:pPr algn="ctr">
              <a:lnSpc>
                <a:spcPct val="110000"/>
              </a:lnSpc>
              <a:spcBef>
                <a:spcPts val="2400"/>
              </a:spcBef>
              <a:buClr>
                <a:schemeClr val="bg2"/>
              </a:buClr>
            </a:pPr>
            <a:endParaRPr lang="en-GB" sz="1800" dirty="0">
              <a:solidFill>
                <a:schemeClr val="bg1"/>
              </a:solidFill>
            </a:endParaRPr>
          </a:p>
        </p:txBody>
      </p:sp>
      <p:sp>
        <p:nvSpPr>
          <p:cNvPr id="57" name="Rectangle 56"/>
          <p:cNvSpPr/>
          <p:nvPr userDrawn="1"/>
        </p:nvSpPr>
        <p:spPr bwMode="gray">
          <a:xfrm>
            <a:off x="564012" y="6652811"/>
            <a:ext cx="8053559" cy="180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l">
              <a:lnSpc>
                <a:spcPct val="110000"/>
              </a:lnSpc>
              <a:spcBef>
                <a:spcPts val="2400"/>
              </a:spcBef>
              <a:buClr>
                <a:schemeClr val="bg2"/>
              </a:buClr>
            </a:pPr>
            <a:r>
              <a:rPr lang="en-GB" sz="1100" dirty="0">
                <a:solidFill>
                  <a:schemeClr val="bg1"/>
                </a:solidFill>
              </a:rPr>
              <a:t>Base</a:t>
            </a:r>
          </a:p>
        </p:txBody>
      </p:sp>
      <p:sp>
        <p:nvSpPr>
          <p:cNvPr id="58" name="Rectangle 57"/>
          <p:cNvSpPr/>
          <p:nvPr userDrawn="1"/>
        </p:nvSpPr>
        <p:spPr bwMode="gray">
          <a:xfrm>
            <a:off x="9072565" y="6652811"/>
            <a:ext cx="3830263" cy="180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l">
              <a:lnSpc>
                <a:spcPct val="110000"/>
              </a:lnSpc>
              <a:spcBef>
                <a:spcPts val="2400"/>
              </a:spcBef>
              <a:buClr>
                <a:schemeClr val="bg2"/>
              </a:buClr>
            </a:pPr>
            <a:r>
              <a:rPr lang="en-GB" sz="1050" dirty="0">
                <a:solidFill>
                  <a:schemeClr val="bg1"/>
                </a:solidFill>
              </a:rPr>
              <a:t>Source</a:t>
            </a:r>
          </a:p>
        </p:txBody>
      </p:sp>
      <p:sp>
        <p:nvSpPr>
          <p:cNvPr id="50" name="TextBox 49"/>
          <p:cNvSpPr txBox="1"/>
          <p:nvPr userDrawn="1"/>
        </p:nvSpPr>
        <p:spPr>
          <a:xfrm>
            <a:off x="679682" y="1271109"/>
            <a:ext cx="1512168" cy="259870"/>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1200" dirty="0">
                <a:solidFill>
                  <a:schemeClr val="bg1"/>
                </a:solidFill>
              </a:rPr>
              <a:t>Left margin</a:t>
            </a:r>
          </a:p>
        </p:txBody>
      </p:sp>
      <p:sp>
        <p:nvSpPr>
          <p:cNvPr id="51" name="TextBox 50"/>
          <p:cNvSpPr txBox="1"/>
          <p:nvPr userDrawn="1"/>
        </p:nvSpPr>
        <p:spPr>
          <a:xfrm>
            <a:off x="11184383" y="1260351"/>
            <a:ext cx="1512168" cy="259870"/>
          </a:xfrm>
          <a:prstGeom prst="rect">
            <a:avLst/>
          </a:prstGeom>
          <a:noFill/>
        </p:spPr>
        <p:txBody>
          <a:bodyPr wrap="square" lIns="72000" tIns="36000" rIns="72000" bIns="36000" rtlCol="0">
            <a:spAutoFit/>
          </a:bodyPr>
          <a:lstStyle/>
          <a:p>
            <a:pPr algn="r">
              <a:lnSpc>
                <a:spcPct val="110000"/>
              </a:lnSpc>
              <a:spcBef>
                <a:spcPts val="2400"/>
              </a:spcBef>
              <a:buClr>
                <a:schemeClr val="bg2"/>
              </a:buClr>
            </a:pPr>
            <a:r>
              <a:rPr lang="en-GB" sz="1200" dirty="0">
                <a:solidFill>
                  <a:schemeClr val="bg1"/>
                </a:solidFill>
              </a:rPr>
              <a:t>Right margin</a:t>
            </a:r>
          </a:p>
        </p:txBody>
      </p:sp>
      <p:sp>
        <p:nvSpPr>
          <p:cNvPr id="59" name="Isosceles Triangle 58"/>
          <p:cNvSpPr/>
          <p:nvPr userDrawn="1"/>
        </p:nvSpPr>
        <p:spPr bwMode="gray">
          <a:xfrm rot="16200000">
            <a:off x="589168" y="1365039"/>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60" name="Isosceles Triangle 59"/>
          <p:cNvSpPr/>
          <p:nvPr userDrawn="1"/>
        </p:nvSpPr>
        <p:spPr bwMode="gray">
          <a:xfrm rot="5400000" flipH="1">
            <a:off x="12721032" y="1365039"/>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nvGrpSpPr>
          <p:cNvPr id="61" name="Group 60"/>
          <p:cNvGrpSpPr/>
          <p:nvPr userDrawn="1"/>
        </p:nvGrpSpPr>
        <p:grpSpPr>
          <a:xfrm>
            <a:off x="563844" y="1229439"/>
            <a:ext cx="12348880" cy="4495408"/>
            <a:chOff x="555842" y="1507287"/>
            <a:chExt cx="9574208" cy="3024336"/>
          </a:xfrm>
        </p:grpSpPr>
        <p:cxnSp>
          <p:nvCxnSpPr>
            <p:cNvPr id="62" name="Straight Connector 61"/>
            <p:cNvCxnSpPr/>
            <p:nvPr userDrawn="1"/>
          </p:nvCxnSpPr>
          <p:spPr>
            <a:xfrm>
              <a:off x="555842" y="1507287"/>
              <a:ext cx="0" cy="3024336"/>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10130050" y="1507287"/>
              <a:ext cx="0" cy="3024336"/>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grpSp>
        <p:nvGrpSpPr>
          <p:cNvPr id="7" name="Group 6"/>
          <p:cNvGrpSpPr/>
          <p:nvPr userDrawn="1"/>
        </p:nvGrpSpPr>
        <p:grpSpPr>
          <a:xfrm>
            <a:off x="560916" y="2052439"/>
            <a:ext cx="12347841" cy="2592288"/>
            <a:chOff x="560916" y="2772519"/>
            <a:chExt cx="12347841" cy="2592288"/>
          </a:xfrm>
        </p:grpSpPr>
        <p:sp>
          <p:nvSpPr>
            <p:cNvPr id="52" name="Rectangle 51"/>
            <p:cNvSpPr/>
            <p:nvPr userDrawn="1"/>
          </p:nvSpPr>
          <p:spPr bwMode="gray">
            <a:xfrm>
              <a:off x="560916" y="4788743"/>
              <a:ext cx="3798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b="1" dirty="0">
                  <a:solidFill>
                    <a:schemeClr val="bg1"/>
                  </a:solidFill>
                </a:rPr>
                <a:t>3 box layout (10.55</a:t>
              </a:r>
              <a:r>
                <a:rPr lang="en-GB" sz="1600" b="1" baseline="0" dirty="0">
                  <a:solidFill>
                    <a:schemeClr val="bg1"/>
                  </a:solidFill>
                </a:rPr>
                <a:t> cm)</a:t>
              </a:r>
              <a:endParaRPr lang="en-GB" sz="1600" b="1" dirty="0">
                <a:solidFill>
                  <a:schemeClr val="bg1"/>
                </a:solidFill>
              </a:endParaRPr>
            </a:p>
          </p:txBody>
        </p:sp>
        <p:sp>
          <p:nvSpPr>
            <p:cNvPr id="53" name="Rectangle 52"/>
            <p:cNvSpPr/>
            <p:nvPr userDrawn="1"/>
          </p:nvSpPr>
          <p:spPr bwMode="gray">
            <a:xfrm>
              <a:off x="4835837" y="4788743"/>
              <a:ext cx="3798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b="1" dirty="0">
                  <a:solidFill>
                    <a:schemeClr val="bg1"/>
                  </a:solidFill>
                </a:rPr>
                <a:t>3 box layout (10.55</a:t>
              </a:r>
              <a:r>
                <a:rPr lang="en-GB" sz="1600" b="1" baseline="0" dirty="0">
                  <a:solidFill>
                    <a:schemeClr val="bg1"/>
                  </a:solidFill>
                </a:rPr>
                <a:t> cm)</a:t>
              </a:r>
              <a:endParaRPr lang="en-GB" sz="1600" b="1" dirty="0">
                <a:solidFill>
                  <a:schemeClr val="bg1"/>
                </a:solidFill>
              </a:endParaRPr>
            </a:p>
          </p:txBody>
        </p:sp>
        <p:sp>
          <p:nvSpPr>
            <p:cNvPr id="54" name="Rectangle 53"/>
            <p:cNvSpPr/>
            <p:nvPr userDrawn="1"/>
          </p:nvSpPr>
          <p:spPr bwMode="gray">
            <a:xfrm>
              <a:off x="9110757" y="4780276"/>
              <a:ext cx="3798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b="1" dirty="0">
                  <a:solidFill>
                    <a:schemeClr val="bg1"/>
                  </a:solidFill>
                </a:rPr>
                <a:t>3 box layout (10.55</a:t>
              </a:r>
              <a:r>
                <a:rPr lang="en-GB" sz="1600" b="1" baseline="0" dirty="0">
                  <a:solidFill>
                    <a:schemeClr val="bg1"/>
                  </a:solidFill>
                </a:rPr>
                <a:t> cm)</a:t>
              </a:r>
              <a:endParaRPr lang="en-GB" sz="1600" b="1" dirty="0">
                <a:solidFill>
                  <a:schemeClr val="bg1"/>
                </a:solidFill>
              </a:endParaRPr>
            </a:p>
          </p:txBody>
        </p:sp>
        <p:sp>
          <p:nvSpPr>
            <p:cNvPr id="64" name="Rectangle 63"/>
            <p:cNvSpPr/>
            <p:nvPr userDrawn="1"/>
          </p:nvSpPr>
          <p:spPr bwMode="gray">
            <a:xfrm>
              <a:off x="569382" y="3772080"/>
              <a:ext cx="5958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b="1" dirty="0">
                  <a:solidFill>
                    <a:schemeClr val="bg1"/>
                  </a:solidFill>
                </a:rPr>
                <a:t>2 box layout (16.55 cm)</a:t>
              </a:r>
            </a:p>
          </p:txBody>
        </p:sp>
        <p:sp>
          <p:nvSpPr>
            <p:cNvPr id="66" name="Rectangle 65"/>
            <p:cNvSpPr/>
            <p:nvPr userDrawn="1"/>
          </p:nvSpPr>
          <p:spPr bwMode="gray">
            <a:xfrm>
              <a:off x="6943356" y="3772080"/>
              <a:ext cx="5958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b="1" dirty="0">
                  <a:solidFill>
                    <a:schemeClr val="bg1"/>
                  </a:solidFill>
                </a:rPr>
                <a:t>2 box layout (16.55 cm)</a:t>
              </a:r>
            </a:p>
          </p:txBody>
        </p:sp>
        <p:sp>
          <p:nvSpPr>
            <p:cNvPr id="67" name="Rectangle 66"/>
            <p:cNvSpPr/>
            <p:nvPr userDrawn="1"/>
          </p:nvSpPr>
          <p:spPr bwMode="gray">
            <a:xfrm>
              <a:off x="575313" y="2772519"/>
              <a:ext cx="12330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b="1" dirty="0">
                  <a:solidFill>
                    <a:schemeClr val="bg1"/>
                  </a:solidFill>
                </a:rPr>
                <a:t>1 box (34.25 cm)</a:t>
              </a:r>
            </a:p>
          </p:txBody>
        </p:sp>
        <p:sp>
          <p:nvSpPr>
            <p:cNvPr id="68" name="Isosceles Triangle 67"/>
            <p:cNvSpPr/>
            <p:nvPr userDrawn="1"/>
          </p:nvSpPr>
          <p:spPr bwMode="gray">
            <a:xfrm rot="16200000" flipH="1">
              <a:off x="553162" y="3024546"/>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69" name="Isosceles Triangle 68"/>
            <p:cNvSpPr/>
            <p:nvPr userDrawn="1"/>
          </p:nvSpPr>
          <p:spPr bwMode="gray">
            <a:xfrm rot="16200000" flipH="1">
              <a:off x="560148" y="402672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0" name="Isosceles Triangle 69"/>
            <p:cNvSpPr/>
            <p:nvPr userDrawn="1"/>
          </p:nvSpPr>
          <p:spPr bwMode="gray">
            <a:xfrm rot="16200000" flipH="1">
              <a:off x="589167" y="503915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1" name="Isosceles Triangle 70"/>
            <p:cNvSpPr/>
            <p:nvPr userDrawn="1"/>
          </p:nvSpPr>
          <p:spPr bwMode="gray">
            <a:xfrm rot="5400000">
              <a:off x="6312323" y="402672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2" name="Isosceles Triangle 71"/>
            <p:cNvSpPr/>
            <p:nvPr userDrawn="1"/>
          </p:nvSpPr>
          <p:spPr bwMode="gray">
            <a:xfrm rot="5400000">
              <a:off x="12716085" y="402672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3" name="Isosceles Triangle 72"/>
            <p:cNvSpPr/>
            <p:nvPr userDrawn="1"/>
          </p:nvSpPr>
          <p:spPr bwMode="gray">
            <a:xfrm rot="16200000" flipH="1">
              <a:off x="6951928" y="402672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4" name="Isosceles Triangle 73"/>
            <p:cNvSpPr/>
            <p:nvPr userDrawn="1"/>
          </p:nvSpPr>
          <p:spPr bwMode="gray">
            <a:xfrm rot="5400000">
              <a:off x="4152082" y="503915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5" name="Isosceles Triangle 74"/>
            <p:cNvSpPr/>
            <p:nvPr userDrawn="1"/>
          </p:nvSpPr>
          <p:spPr bwMode="gray">
            <a:xfrm rot="5400000">
              <a:off x="8498036" y="503915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6" name="Isosceles Triangle 75"/>
            <p:cNvSpPr/>
            <p:nvPr userDrawn="1"/>
          </p:nvSpPr>
          <p:spPr bwMode="gray">
            <a:xfrm rot="5400000">
              <a:off x="12721032" y="503915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7" name="Isosceles Triangle 76"/>
            <p:cNvSpPr/>
            <p:nvPr userDrawn="1"/>
          </p:nvSpPr>
          <p:spPr bwMode="gray">
            <a:xfrm rot="5400000">
              <a:off x="12716085" y="3024546"/>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8" name="Isosceles Triangle 77"/>
            <p:cNvSpPr/>
            <p:nvPr userDrawn="1"/>
          </p:nvSpPr>
          <p:spPr bwMode="gray">
            <a:xfrm rot="16200000" flipH="1">
              <a:off x="4788313" y="503915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cxnSp>
        <p:nvCxnSpPr>
          <p:cNvPr id="79" name="Straight Connector 78"/>
          <p:cNvCxnSpPr/>
          <p:nvPr userDrawn="1"/>
        </p:nvCxnSpPr>
        <p:spPr>
          <a:xfrm>
            <a:off x="600686" y="1552655"/>
            <a:ext cx="12300670"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80" name="TextBox 79"/>
          <p:cNvSpPr txBox="1"/>
          <p:nvPr userDrawn="1"/>
        </p:nvSpPr>
        <p:spPr>
          <a:xfrm>
            <a:off x="5691544" y="1075823"/>
            <a:ext cx="2071298" cy="275836"/>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en-GB" sz="1200" dirty="0">
                <a:solidFill>
                  <a:schemeClr val="bg1"/>
                </a:solidFill>
              </a:rPr>
              <a:t>Base of heading here</a:t>
            </a:r>
          </a:p>
        </p:txBody>
      </p:sp>
      <p:sp>
        <p:nvSpPr>
          <p:cNvPr id="81" name="Isosceles Triangle 80"/>
          <p:cNvSpPr/>
          <p:nvPr userDrawn="1"/>
        </p:nvSpPr>
        <p:spPr bwMode="gray">
          <a:xfrm rot="10800000" flipH="1">
            <a:off x="6637712" y="1388149"/>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2" name="TextBox 81"/>
          <p:cNvSpPr txBox="1"/>
          <p:nvPr userDrawn="1"/>
        </p:nvSpPr>
        <p:spPr bwMode="gray">
          <a:xfrm>
            <a:off x="2665288" y="4746408"/>
            <a:ext cx="8091319" cy="923330"/>
          </a:xfrm>
          <a:prstGeom prst="rect">
            <a:avLst/>
          </a:prstGeom>
          <a:noFill/>
        </p:spPr>
        <p:txBody>
          <a:bodyPr wrap="none" rtlCol="0" anchor="ctr">
            <a:spAutoFit/>
          </a:bodyPr>
          <a:lstStyle/>
          <a:p>
            <a:pPr algn="ctr"/>
            <a:r>
              <a:rPr lang="en-GB" sz="5400" b="1" dirty="0">
                <a:solidFill>
                  <a:schemeClr val="bg1"/>
                </a:solidFill>
                <a:latin typeface="Segoe UI" panose="020B0502040204020203" pitchFamily="34" charset="0"/>
              </a:rPr>
              <a:t>Drawing guides markers</a:t>
            </a:r>
          </a:p>
        </p:txBody>
      </p:sp>
      <p:sp>
        <p:nvSpPr>
          <p:cNvPr id="83" name="TextBox 82"/>
          <p:cNvSpPr txBox="1"/>
          <p:nvPr userDrawn="1"/>
        </p:nvSpPr>
        <p:spPr>
          <a:xfrm>
            <a:off x="2725896" y="5666552"/>
            <a:ext cx="7970102" cy="353486"/>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en-GB" sz="1800" dirty="0">
                <a:solidFill>
                  <a:schemeClr val="bg1"/>
                </a:solidFill>
              </a:rPr>
              <a:t>Use these markers to realign</a:t>
            </a:r>
            <a:r>
              <a:rPr lang="en-GB" sz="1800" baseline="0" dirty="0">
                <a:solidFill>
                  <a:schemeClr val="bg1"/>
                </a:solidFill>
              </a:rPr>
              <a:t> guides</a:t>
            </a:r>
            <a:endParaRPr lang="en-GB" sz="1800" dirty="0">
              <a:solidFill>
                <a:schemeClr val="bg1"/>
              </a:solidFill>
            </a:endParaRPr>
          </a:p>
        </p:txBody>
      </p:sp>
      <p:cxnSp>
        <p:nvCxnSpPr>
          <p:cNvPr id="84" name="Straight Connector 83"/>
          <p:cNvCxnSpPr/>
          <p:nvPr userDrawn="1"/>
        </p:nvCxnSpPr>
        <p:spPr>
          <a:xfrm>
            <a:off x="575313" y="6457501"/>
            <a:ext cx="12327516"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85" name="Isosceles Triangle 84"/>
          <p:cNvSpPr/>
          <p:nvPr userDrawn="1"/>
        </p:nvSpPr>
        <p:spPr bwMode="gray">
          <a:xfrm rot="10800000" flipH="1">
            <a:off x="6626729" y="6360090"/>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6" name="TextBox 85"/>
          <p:cNvSpPr txBox="1"/>
          <p:nvPr userDrawn="1"/>
        </p:nvSpPr>
        <p:spPr>
          <a:xfrm>
            <a:off x="5675771" y="6078434"/>
            <a:ext cx="2071298" cy="275836"/>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en-GB" sz="1200" dirty="0">
                <a:solidFill>
                  <a:schemeClr val="bg1"/>
                </a:solidFill>
              </a:rPr>
              <a:t>End</a:t>
            </a:r>
            <a:r>
              <a:rPr lang="en-GB" sz="1200" baseline="0" dirty="0">
                <a:solidFill>
                  <a:schemeClr val="bg1"/>
                </a:solidFill>
              </a:rPr>
              <a:t> of page</a:t>
            </a:r>
            <a:endParaRPr lang="en-GB" sz="1200" dirty="0">
              <a:solidFill>
                <a:schemeClr val="bg1"/>
              </a:solidFill>
            </a:endParaRPr>
          </a:p>
        </p:txBody>
      </p:sp>
      <p:sp>
        <p:nvSpPr>
          <p:cNvPr id="87" name="TextBox 86"/>
          <p:cNvSpPr txBox="1"/>
          <p:nvPr userDrawn="1"/>
        </p:nvSpPr>
        <p:spPr>
          <a:xfrm>
            <a:off x="5674609" y="136966"/>
            <a:ext cx="2071298" cy="275836"/>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en-GB" sz="1200" dirty="0">
                <a:solidFill>
                  <a:schemeClr val="bg1"/>
                </a:solidFill>
              </a:rPr>
              <a:t>Chapter markers here</a:t>
            </a:r>
          </a:p>
        </p:txBody>
      </p:sp>
      <p:sp>
        <p:nvSpPr>
          <p:cNvPr id="88" name="Isosceles Triangle 87"/>
          <p:cNvSpPr/>
          <p:nvPr userDrawn="1"/>
        </p:nvSpPr>
        <p:spPr bwMode="gray">
          <a:xfrm rot="10800000" flipH="1">
            <a:off x="5783783" y="235754"/>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9" name="Isosceles Triangle 88"/>
          <p:cNvSpPr/>
          <p:nvPr userDrawn="1"/>
        </p:nvSpPr>
        <p:spPr bwMode="gray">
          <a:xfrm rot="10800000" flipH="1">
            <a:off x="7439967" y="235754"/>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cxnSp>
        <p:nvCxnSpPr>
          <p:cNvPr id="90" name="Straight Connector 89"/>
          <p:cNvCxnSpPr/>
          <p:nvPr userDrawn="1"/>
        </p:nvCxnSpPr>
        <p:spPr>
          <a:xfrm>
            <a:off x="589978" y="360577"/>
            <a:ext cx="12300670"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82737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Presentation - Statem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837933" y="3481391"/>
            <a:ext cx="11763919" cy="598488"/>
          </a:xfrm>
          <a:noFill/>
        </p:spPr>
        <p:txBody>
          <a:bodyPr wrap="square" anchor="ctr"/>
          <a:lstStyle>
            <a:lvl1pPr>
              <a:defRPr sz="5400"/>
            </a:lvl1pPr>
          </a:lstStyle>
          <a:p>
            <a:r>
              <a:rPr lang="en-US" dirty="0"/>
              <a:t>Click to add statement</a:t>
            </a:r>
            <a:endParaRPr lang="en-GB" dirty="0"/>
          </a:p>
        </p:txBody>
      </p:sp>
      <p:sp>
        <p:nvSpPr>
          <p:cNvPr id="24" name="Frame 23"/>
          <p:cNvSpPr/>
          <p:nvPr userDrawn="1"/>
        </p:nvSpPr>
        <p:spPr bwMode="gray">
          <a:xfrm>
            <a:off x="0" y="-167"/>
            <a:ext cx="13439775" cy="7561430"/>
          </a:xfrm>
          <a:prstGeom prst="frame">
            <a:avLst>
              <a:gd name="adj1" fmla="val 23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9" name="TextBox 8"/>
          <p:cNvSpPr txBox="1"/>
          <p:nvPr userDrawn="1"/>
        </p:nvSpPr>
        <p:spPr bwMode="gray">
          <a:xfrm>
            <a:off x="546249" y="7380295"/>
            <a:ext cx="6153435"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sp>
        <p:nvSpPr>
          <p:cNvPr id="6" name="TextBox 5"/>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Tree>
    <p:extLst>
      <p:ext uri="{BB962C8B-B14F-4D97-AF65-F5344CB8AC3E}">
        <p14:creationId xmlns:p14="http://schemas.microsoft.com/office/powerpoint/2010/main" val="366437527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1_Presentation - Cover - Full Imag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227455" y="179388"/>
            <a:ext cx="12984866" cy="7200900"/>
          </a:xfrm>
          <a:solidFill>
            <a:schemeClr val="tx1"/>
          </a:solidFill>
        </p:spPr>
        <p:txBody>
          <a:bodyPr>
            <a:normAutofit/>
          </a:bodyPr>
          <a:lstStyle>
            <a:lvl1pPr>
              <a:defRPr sz="1600" baseline="0">
                <a:solidFill>
                  <a:schemeClr val="bg1"/>
                </a:solidFill>
              </a:defRPr>
            </a:lvl1pPr>
          </a:lstStyle>
          <a:p>
            <a:r>
              <a:rPr lang="en-GB" dirty="0"/>
              <a:t>Click icon to place image (or select frame and copy/paste image into it)</a:t>
            </a:r>
          </a:p>
        </p:txBody>
      </p:sp>
      <p:sp>
        <p:nvSpPr>
          <p:cNvPr id="3" name="Subtitle 2"/>
          <p:cNvSpPr>
            <a:spLocks noGrp="1"/>
          </p:cNvSpPr>
          <p:nvPr>
            <p:ph type="subTitle" idx="1" hasCustomPrompt="1"/>
          </p:nvPr>
        </p:nvSpPr>
        <p:spPr bwMode="gray">
          <a:xfrm>
            <a:off x="694054" y="4194212"/>
            <a:ext cx="6030800" cy="478968"/>
          </a:xfrm>
          <a:solidFill>
            <a:schemeClr val="accent2"/>
          </a:solidFill>
        </p:spPr>
        <p:txBody>
          <a:bodyPr wrap="none" lIns="72000" tIns="36000" rIns="72000" bIns="36000" rtlCol="0" anchor="t">
            <a:spAutoFit/>
          </a:bodyPr>
          <a:lstStyle>
            <a:lvl1pPr marL="0" indent="0">
              <a:buNone/>
              <a:defRPr lang="en-GB" sz="2400" b="1" baseline="0" dirty="0" smtClean="0">
                <a:solidFill>
                  <a:schemeClr val="bg1"/>
                </a:solidFill>
                <a:latin typeface="+mj-lt"/>
              </a:defRPr>
            </a:lvl1pPr>
          </a:lstStyle>
          <a:p>
            <a:pPr lvl="0">
              <a:spcBef>
                <a:spcPct val="0"/>
              </a:spcBef>
            </a:pPr>
            <a:r>
              <a:rPr lang="en-US" dirty="0"/>
              <a:t>Click to edit subtitle Click to add subtitle</a:t>
            </a:r>
            <a:endParaRPr lang="en-GB" dirty="0"/>
          </a:p>
        </p:txBody>
      </p:sp>
      <p:sp>
        <p:nvSpPr>
          <p:cNvPr id="69" name="Text Placeholder 68"/>
          <p:cNvSpPr>
            <a:spLocks noGrp="1"/>
          </p:cNvSpPr>
          <p:nvPr>
            <p:ph type="body" sz="quarter" idx="10" hasCustomPrompt="1"/>
          </p:nvPr>
        </p:nvSpPr>
        <p:spPr bwMode="gray">
          <a:xfrm>
            <a:off x="694053" y="4798059"/>
            <a:ext cx="6153435" cy="1080000"/>
          </a:xfrm>
        </p:spPr>
        <p:txBody>
          <a:bodyPr wrap="square" lIns="0" tIns="0" rIns="0" bIns="0">
            <a:noAutofit/>
          </a:bodyPr>
          <a:lstStyle>
            <a:lvl1pPr marL="0" indent="0">
              <a:spcBef>
                <a:spcPts val="1200"/>
              </a:spcBef>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add text</a:t>
            </a:r>
            <a:endParaRPr lang="en-GB" dirty="0"/>
          </a:p>
        </p:txBody>
      </p:sp>
      <p:sp>
        <p:nvSpPr>
          <p:cNvPr id="2" name="Title 1"/>
          <p:cNvSpPr>
            <a:spLocks noGrp="1"/>
          </p:cNvSpPr>
          <p:nvPr>
            <p:ph type="ctrTitle" hasCustomPrompt="1"/>
          </p:nvPr>
        </p:nvSpPr>
        <p:spPr bwMode="gray">
          <a:xfrm>
            <a:off x="694054" y="3310965"/>
            <a:ext cx="3256835" cy="781171"/>
          </a:xfrm>
          <a:solidFill>
            <a:schemeClr val="accent3"/>
          </a:solidFill>
        </p:spPr>
        <p:txBody>
          <a:bodyPr vert="horz" wrap="none" lIns="72000" tIns="18000" rIns="72000" bIns="18000" rtlCol="0" anchor="b">
            <a:spAutoFit/>
          </a:bodyPr>
          <a:lstStyle>
            <a:lvl1pPr>
              <a:defRPr lang="en-GB" sz="4400" baseline="0" dirty="0"/>
            </a:lvl1pPr>
          </a:lstStyle>
          <a:p>
            <a:pPr marL="0" lvl="0" indent="0" algn="l">
              <a:lnSpc>
                <a:spcPct val="110000"/>
              </a:lnSpc>
              <a:spcBef>
                <a:spcPct val="0"/>
              </a:spcBef>
              <a:spcAft>
                <a:spcPts val="600"/>
              </a:spcAft>
              <a:buClr>
                <a:schemeClr val="bg2"/>
              </a:buClr>
              <a:buFontTx/>
            </a:pPr>
            <a:r>
              <a:rPr lang="en-US" dirty="0"/>
              <a:t>with image.</a:t>
            </a:r>
            <a:endParaRPr lang="en-GB" dirty="0"/>
          </a:p>
        </p:txBody>
      </p:sp>
      <p:sp>
        <p:nvSpPr>
          <p:cNvPr id="158" name="Frame 157"/>
          <p:cNvSpPr/>
          <p:nvPr userDrawn="1"/>
        </p:nvSpPr>
        <p:spPr bwMode="gray">
          <a:xfrm>
            <a:off x="0" y="-167"/>
            <a:ext cx="13439775" cy="7561430"/>
          </a:xfrm>
          <a:prstGeom prst="frame">
            <a:avLst>
              <a:gd name="adj1" fmla="val 23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12" name="TextBox 11"/>
          <p:cNvSpPr txBox="1"/>
          <p:nvPr userDrawn="1"/>
        </p:nvSpPr>
        <p:spPr bwMode="gray">
          <a:xfrm>
            <a:off x="536724" y="7380289"/>
            <a:ext cx="6153435"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sp>
        <p:nvSpPr>
          <p:cNvPr id="6" name="Text Placeholder 5"/>
          <p:cNvSpPr>
            <a:spLocks noGrp="1"/>
          </p:cNvSpPr>
          <p:nvPr>
            <p:ph type="body" sz="quarter" idx="13" hasCustomPrompt="1"/>
          </p:nvPr>
        </p:nvSpPr>
        <p:spPr>
          <a:xfrm>
            <a:off x="694335" y="2377793"/>
            <a:ext cx="2698990" cy="781171"/>
          </a:xfrm>
          <a:solidFill>
            <a:schemeClr val="accent3"/>
          </a:solidFill>
        </p:spPr>
        <p:txBody>
          <a:bodyPr wrap="none" lIns="72000" tIns="18000" rIns="72000" bIns="18000" rtlCol="0" anchor="b">
            <a:spAutoFit/>
          </a:bodyPr>
          <a:lstStyle>
            <a:lvl1pPr marL="0" indent="0">
              <a:buFontTx/>
              <a:buNone/>
              <a:defRPr lang="en-GB" sz="4400" b="1" baseline="0" dirty="0">
                <a:solidFill>
                  <a:schemeClr val="bg1"/>
                </a:solidFill>
                <a:latin typeface="+mj-lt"/>
              </a:defRPr>
            </a:lvl1pPr>
          </a:lstStyle>
          <a:p>
            <a:pPr marL="0" lvl="0">
              <a:spcBef>
                <a:spcPct val="0"/>
              </a:spcBef>
              <a:buNone/>
            </a:pPr>
            <a:r>
              <a:rPr lang="en-US" dirty="0"/>
              <a:t>Title slide</a:t>
            </a:r>
            <a:endParaRPr lang="en-GB" dirty="0"/>
          </a:p>
        </p:txBody>
      </p:sp>
      <p:sp>
        <p:nvSpPr>
          <p:cNvPr id="14" name="TextBox 13"/>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357682029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Presentation - Title, Sub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87183" y="764997"/>
            <a:ext cx="3368453" cy="562137"/>
          </a:xfrm>
          <a:solidFill>
            <a:srgbClr val="F57B29"/>
          </a:solidFill>
        </p:spPr>
        <p:txBody>
          <a:bodyPr tIns="18000" bIns="18000"/>
          <a:lstStyle>
            <a:lvl1pPr algn="l">
              <a:defRPr>
                <a:latin typeface="+mj-lt"/>
              </a:defRPr>
            </a:lvl1pPr>
          </a:lstStyle>
          <a:p>
            <a:r>
              <a:rPr lang="en-US" dirty="0"/>
              <a:t>Click to edit title</a:t>
            </a:r>
            <a:endParaRPr lang="en-GB" dirty="0"/>
          </a:p>
        </p:txBody>
      </p:sp>
      <p:sp>
        <p:nvSpPr>
          <p:cNvPr id="4" name="Content Placeholder 3"/>
          <p:cNvSpPr>
            <a:spLocks noGrp="1"/>
          </p:cNvSpPr>
          <p:nvPr>
            <p:ph sz="quarter" idx="15"/>
          </p:nvPr>
        </p:nvSpPr>
        <p:spPr>
          <a:xfrm>
            <a:off x="694336" y="1963739"/>
            <a:ext cx="12059086" cy="4683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p:cNvSpPr>
            <a:spLocks noGrp="1"/>
          </p:cNvSpPr>
          <p:nvPr>
            <p:ph type="body" sz="quarter" idx="16" hasCustomPrompt="1"/>
          </p:nvPr>
        </p:nvSpPr>
        <p:spPr>
          <a:xfrm>
            <a:off x="694337" y="1408819"/>
            <a:ext cx="3465611" cy="406265"/>
          </a:xfrm>
          <a:solidFill>
            <a:schemeClr val="tx2"/>
          </a:solidFill>
        </p:spPr>
        <p:txBody>
          <a:bodyPr vert="horz" wrap="none" lIns="72000" tIns="0" rIns="72000" bIns="0" rtlCol="0">
            <a:spAutoFit/>
          </a:bodyPr>
          <a:lstStyle>
            <a:lvl1pPr marL="273050" indent="-273050">
              <a:buNone/>
              <a:defRPr lang="en-US" sz="2400" b="1" dirty="0" smtClean="0">
                <a:solidFill>
                  <a:schemeClr val="bg1"/>
                </a:solidFill>
                <a:latin typeface="+mj-lt"/>
              </a:defRPr>
            </a:lvl1pPr>
          </a:lstStyle>
          <a:p>
            <a:pPr marL="0" lvl="0" indent="0">
              <a:spcBef>
                <a:spcPts val="300"/>
              </a:spcBef>
              <a:spcAft>
                <a:spcPts val="300"/>
              </a:spcAft>
            </a:pPr>
            <a:r>
              <a:rPr lang="en-US" dirty="0"/>
              <a:t>Subtitle text (optional)</a:t>
            </a:r>
          </a:p>
        </p:txBody>
      </p:sp>
    </p:spTree>
    <p:extLst>
      <p:ext uri="{BB962C8B-B14F-4D97-AF65-F5344CB8AC3E}">
        <p14:creationId xmlns:p14="http://schemas.microsoft.com/office/powerpoint/2010/main" val="128924446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Report - Title, Sub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7682" y="1046023"/>
            <a:ext cx="9855805" cy="634840"/>
          </a:xfrm>
        </p:spPr>
        <p:txBody>
          <a:bodyPr/>
          <a:lstStyle>
            <a:lvl1pPr algn="l">
              <a:defRPr b="1" baseline="0"/>
            </a:lvl1pPr>
          </a:lstStyle>
          <a:p>
            <a:r>
              <a:rPr lang="en-US" dirty="0"/>
              <a:t>Click to edit                                                          title</a:t>
            </a:r>
            <a:endParaRPr lang="en-GB" dirty="0"/>
          </a:p>
        </p:txBody>
      </p:sp>
      <p:sp>
        <p:nvSpPr>
          <p:cNvPr id="4" name="Content Placeholder 3"/>
          <p:cNvSpPr>
            <a:spLocks noGrp="1"/>
          </p:cNvSpPr>
          <p:nvPr>
            <p:ph sz="quarter" idx="11"/>
          </p:nvPr>
        </p:nvSpPr>
        <p:spPr>
          <a:xfrm>
            <a:off x="694336" y="2124447"/>
            <a:ext cx="12059086" cy="43382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2" hasCustomPrompt="1"/>
          </p:nvPr>
        </p:nvSpPr>
        <p:spPr>
          <a:xfrm>
            <a:off x="688387" y="1682530"/>
            <a:ext cx="2882246" cy="304699"/>
          </a:xfrm>
          <a:solidFill>
            <a:srgbClr val="71B2C9"/>
          </a:solidFill>
        </p:spPr>
        <p:txBody>
          <a:bodyPr vert="horz" wrap="none" lIns="72000" tIns="0" rIns="72000" bIns="0" rtlCol="0">
            <a:spAutoFit/>
          </a:bodyPr>
          <a:lstStyle>
            <a:lvl1pPr>
              <a:buFontTx/>
              <a:buNone/>
              <a:defRPr lang="en-GB" sz="1800" b="1" dirty="0">
                <a:solidFill>
                  <a:schemeClr val="bg1"/>
                </a:solidFill>
                <a:latin typeface="+mj-lt"/>
              </a:defRPr>
            </a:lvl1pPr>
          </a:lstStyle>
          <a:p>
            <a:pPr marL="0" lvl="0" indent="0">
              <a:spcBef>
                <a:spcPts val="300"/>
              </a:spcBef>
              <a:spcAft>
                <a:spcPts val="300"/>
              </a:spcAft>
              <a:buNone/>
            </a:pPr>
            <a:r>
              <a:rPr lang="en-US" dirty="0"/>
              <a:t>Click to </a:t>
            </a:r>
            <a:r>
              <a:rPr lang="en-US" dirty="0" err="1"/>
              <a:t>ejdit</a:t>
            </a:r>
            <a:r>
              <a:rPr lang="en-US" dirty="0"/>
              <a:t> Master text.</a:t>
            </a:r>
            <a:endParaRPr lang="en-GB" dirty="0"/>
          </a:p>
        </p:txBody>
      </p:sp>
    </p:spTree>
    <p:extLst>
      <p:ext uri="{BB962C8B-B14F-4D97-AF65-F5344CB8AC3E}">
        <p14:creationId xmlns:p14="http://schemas.microsoft.com/office/powerpoint/2010/main" val="351640863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ly 4 - Double Image">
    <p:bg>
      <p:bgPr>
        <a:solidFill>
          <a:schemeClr val="bg2"/>
        </a:solidFill>
        <a:effectLst/>
      </p:bgPr>
    </p:bg>
    <p:spTree>
      <p:nvGrpSpPr>
        <p:cNvPr id="1" name=""/>
        <p:cNvGrpSpPr/>
        <p:nvPr/>
      </p:nvGrpSpPr>
      <p:grpSpPr>
        <a:xfrm>
          <a:off x="0" y="0"/>
          <a:ext cx="0" cy="0"/>
          <a:chOff x="0" y="0"/>
          <a:chExt cx="0" cy="0"/>
        </a:xfrm>
      </p:grpSpPr>
      <p:sp>
        <p:nvSpPr>
          <p:cNvPr id="16"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Rectangle 4"/>
          <p:cNvSpPr/>
          <p:nvPr userDrawn="1"/>
        </p:nvSpPr>
        <p:spPr bwMode="gray">
          <a:xfrm>
            <a:off x="6731861" y="79403"/>
            <a:ext cx="6594655" cy="733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69" name="Text Placeholder 68"/>
          <p:cNvSpPr>
            <a:spLocks noGrp="1"/>
          </p:cNvSpPr>
          <p:nvPr>
            <p:ph type="body" sz="quarter" idx="10" hasCustomPrompt="1"/>
          </p:nvPr>
        </p:nvSpPr>
        <p:spPr bwMode="black">
          <a:xfrm>
            <a:off x="556812" y="3959925"/>
            <a:ext cx="5877987" cy="2682175"/>
          </a:xfrm>
        </p:spPr>
        <p:txBody>
          <a:bodyPr wrap="square" lIns="0" tIns="0" rIns="0" bIns="0">
            <a:no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4" name="Rectangle 3"/>
          <p:cNvSpPr/>
          <p:nvPr userDrawn="1"/>
        </p:nvSpPr>
        <p:spPr bwMode="gray">
          <a:xfrm>
            <a:off x="6629887" y="161215"/>
            <a:ext cx="180001" cy="7209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8" name="Picture Placeholder 7"/>
          <p:cNvSpPr>
            <a:spLocks noGrp="1"/>
          </p:cNvSpPr>
          <p:nvPr>
            <p:ph type="pic" sz="quarter" idx="13" hasCustomPrompt="1"/>
          </p:nvPr>
        </p:nvSpPr>
        <p:spPr>
          <a:xfrm>
            <a:off x="6809888" y="3866361"/>
            <a:ext cx="6444256" cy="3511581"/>
          </a:xfrm>
          <a:solidFill>
            <a:schemeClr val="bg1">
              <a:lumMod val="95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35" name="Picture Placeholder 7"/>
          <p:cNvSpPr>
            <a:spLocks noGrp="1"/>
          </p:cNvSpPr>
          <p:nvPr>
            <p:ph type="pic" sz="quarter" idx="14" hasCustomPrompt="1"/>
          </p:nvPr>
        </p:nvSpPr>
        <p:spPr>
          <a:xfrm>
            <a:off x="6809888" y="180234"/>
            <a:ext cx="6444256" cy="3530401"/>
          </a:xfrm>
          <a:solidFill>
            <a:schemeClr val="bg1">
              <a:lumMod val="95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6" name="Rectangle 5"/>
          <p:cNvSpPr/>
          <p:nvPr userDrawn="1"/>
        </p:nvSpPr>
        <p:spPr bwMode="gray">
          <a:xfrm>
            <a:off x="6759693" y="3690631"/>
            <a:ext cx="6566822"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1651" tIns="105826" rIns="211651" bIns="105826" numCol="1" spcCol="0" rtlCol="0" fromWordArt="0" anchor="ctr" anchorCtr="0" forceAA="0" compatLnSpc="1">
            <a:prstTxWarp prst="textNoShape">
              <a:avLst/>
            </a:prstTxWarp>
            <a:noAutofit/>
          </a:bodyPr>
          <a:lstStyle/>
          <a:p>
            <a:pPr algn="ctr">
              <a:lnSpc>
                <a:spcPct val="110000"/>
              </a:lnSpc>
              <a:spcBef>
                <a:spcPts val="3528"/>
              </a:spcBef>
              <a:buClr>
                <a:schemeClr val="bg2"/>
              </a:buClr>
            </a:pPr>
            <a:endParaRPr lang="en-GB" sz="2900" dirty="0">
              <a:solidFill>
                <a:schemeClr val="bg1"/>
              </a:solidFill>
            </a:endParaRPr>
          </a:p>
        </p:txBody>
      </p:sp>
      <p:sp>
        <p:nvSpPr>
          <p:cNvPr id="17" name="Title 1"/>
          <p:cNvSpPr>
            <a:spLocks noGrp="1"/>
          </p:cNvSpPr>
          <p:nvPr>
            <p:ph type="ctrTitle" hasCustomPrompt="1"/>
          </p:nvPr>
        </p:nvSpPr>
        <p:spPr bwMode="gray">
          <a:xfrm>
            <a:off x="556812" y="2604113"/>
            <a:ext cx="2320089"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Fly style 4</a:t>
            </a:r>
            <a:endParaRPr lang="en-GB" dirty="0"/>
          </a:p>
        </p:txBody>
      </p:sp>
      <p:sp>
        <p:nvSpPr>
          <p:cNvPr id="18" name="Text Placeholder 5"/>
          <p:cNvSpPr>
            <a:spLocks noGrp="1"/>
          </p:cNvSpPr>
          <p:nvPr>
            <p:ph type="body" sz="quarter" idx="12" hasCustomPrompt="1"/>
          </p:nvPr>
        </p:nvSpPr>
        <p:spPr>
          <a:xfrm>
            <a:off x="556809" y="3313433"/>
            <a:ext cx="3468056" cy="525785"/>
          </a:xfrm>
          <a:solidFill>
            <a:schemeClr val="tx2"/>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21" name="TextBox 20"/>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15" name="TextBox 14"/>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4392258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ly - v5">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bwMode="gray">
          <a:xfrm>
            <a:off x="179389" y="179387"/>
            <a:ext cx="13101024" cy="3601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69" name="Text Placeholder 68"/>
          <p:cNvSpPr>
            <a:spLocks noGrp="1"/>
          </p:cNvSpPr>
          <p:nvPr>
            <p:ph type="body" sz="quarter" idx="10" hasCustomPrompt="1"/>
          </p:nvPr>
        </p:nvSpPr>
        <p:spPr bwMode="black">
          <a:xfrm>
            <a:off x="556806" y="5474337"/>
            <a:ext cx="12361600" cy="1167769"/>
          </a:xfrm>
        </p:spPr>
        <p:txBody>
          <a:bodyPr wrap="square" lIns="82819" tIns="41410" rIns="82819" bIns="41410">
            <a:norm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8" name="Picture Placeholder 7"/>
          <p:cNvSpPr>
            <a:spLocks noGrp="1"/>
          </p:cNvSpPr>
          <p:nvPr>
            <p:ph type="pic" sz="quarter" idx="11" hasCustomPrompt="1"/>
          </p:nvPr>
        </p:nvSpPr>
        <p:spPr>
          <a:xfrm>
            <a:off x="179391" y="179388"/>
            <a:ext cx="13079411" cy="3511243"/>
          </a:xfrm>
          <a:solidFill>
            <a:schemeClr val="bg1">
              <a:lumMod val="95000"/>
            </a:schemeClr>
          </a:solidFill>
        </p:spPr>
        <p:txBody>
          <a:bodyPr>
            <a:normAutofit/>
          </a:bodyPr>
          <a:lstStyle>
            <a:lvl1pPr marL="0" indent="0">
              <a:buNone/>
              <a:defRPr sz="1600" baseline="0"/>
            </a:lvl1pPr>
          </a:lstStyle>
          <a:p>
            <a:r>
              <a:rPr lang="en-GB" dirty="0"/>
              <a:t>Picture placeholder – insert image here</a:t>
            </a:r>
          </a:p>
        </p:txBody>
      </p:sp>
      <p:sp>
        <p:nvSpPr>
          <p:cNvPr id="11"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9" name="Title 1"/>
          <p:cNvSpPr>
            <a:spLocks noGrp="1"/>
          </p:cNvSpPr>
          <p:nvPr>
            <p:ph type="ctrTitle" hasCustomPrompt="1"/>
          </p:nvPr>
        </p:nvSpPr>
        <p:spPr bwMode="gray">
          <a:xfrm>
            <a:off x="556812" y="4094552"/>
            <a:ext cx="3756187"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20" name="Text Placeholder 5"/>
          <p:cNvSpPr>
            <a:spLocks noGrp="1"/>
          </p:cNvSpPr>
          <p:nvPr>
            <p:ph type="body" sz="quarter" idx="12" hasCustomPrompt="1"/>
          </p:nvPr>
        </p:nvSpPr>
        <p:spPr>
          <a:xfrm>
            <a:off x="556809" y="4803872"/>
            <a:ext cx="3468056" cy="525785"/>
          </a:xfrm>
          <a:solidFill>
            <a:schemeClr val="tx2"/>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18" name="Rectangle 17"/>
          <p:cNvSpPr/>
          <p:nvPr userDrawn="1"/>
        </p:nvSpPr>
        <p:spPr bwMode="gray">
          <a:xfrm>
            <a:off x="0" y="3690631"/>
            <a:ext cx="13344623"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TextBox 13"/>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17" name="TextBox 16"/>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6234769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atement with image background">
    <p:bg>
      <p:bgPr>
        <a:solidFill>
          <a:schemeClr val="bg2"/>
        </a:solidFill>
        <a:effectLst/>
      </p:bgPr>
    </p:bg>
    <p:spTree>
      <p:nvGrpSpPr>
        <p:cNvPr id="1" name=""/>
        <p:cNvGrpSpPr/>
        <p:nvPr/>
      </p:nvGrpSpPr>
      <p:grpSpPr>
        <a:xfrm>
          <a:off x="0" y="0"/>
          <a:ext cx="0" cy="0"/>
          <a:chOff x="0" y="0"/>
          <a:chExt cx="0" cy="0"/>
        </a:xfrm>
      </p:grpSpPr>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Picture Placeholder 4"/>
          <p:cNvSpPr>
            <a:spLocks noGrp="1" noChangeAspect="1"/>
          </p:cNvSpPr>
          <p:nvPr>
            <p:ph type="pic" sz="quarter" idx="11" hasCustomPrompt="1"/>
          </p:nvPr>
        </p:nvSpPr>
        <p:spPr>
          <a:xfrm>
            <a:off x="179388" y="179388"/>
            <a:ext cx="13093700" cy="7200900"/>
          </a:xfrm>
        </p:spPr>
        <p:txBody>
          <a:bodyPr/>
          <a:lstStyle>
            <a:lvl1pPr>
              <a:defRPr sz="1600" baseline="0">
                <a:solidFill>
                  <a:schemeClr val="bg1"/>
                </a:solidFill>
              </a:defRPr>
            </a:lvl1pPr>
          </a:lstStyle>
          <a:p>
            <a:r>
              <a:rPr lang="en-GB" dirty="0"/>
              <a:t>Click icon to place image (or select frame and copy/paste image into it)</a:t>
            </a:r>
          </a:p>
        </p:txBody>
      </p:sp>
      <p:sp>
        <p:nvSpPr>
          <p:cNvPr id="13" name="Text Placeholder 5"/>
          <p:cNvSpPr>
            <a:spLocks noGrp="1"/>
          </p:cNvSpPr>
          <p:nvPr>
            <p:ph type="body" sz="quarter" idx="13" hasCustomPrompt="1"/>
          </p:nvPr>
        </p:nvSpPr>
        <p:spPr>
          <a:xfrm>
            <a:off x="561826" y="2563773"/>
            <a:ext cx="4147527" cy="781171"/>
          </a:xfrm>
          <a:solidFill>
            <a:srgbClr val="F57B29"/>
          </a:solidFill>
        </p:spPr>
        <p:txBody>
          <a:bodyPr vert="horz" wrap="none" lIns="72000" tIns="18000" rIns="72000" bIns="18000" rtlCol="0" anchor="ctr">
            <a:spAutoFit/>
          </a:bodyPr>
          <a:lstStyle>
            <a:lvl1pPr>
              <a:defRPr lang="en-US" sz="4400" b="1" dirty="0" smtClean="0">
                <a:solidFill>
                  <a:schemeClr val="bg1"/>
                </a:solidFill>
                <a:latin typeface="+mj-lt"/>
              </a:defRPr>
            </a:lvl1pPr>
          </a:lstStyle>
          <a:p>
            <a:pPr marL="0" lvl="0" indent="0">
              <a:spcBef>
                <a:spcPct val="0"/>
              </a:spcBef>
              <a:buFontTx/>
              <a:buNone/>
            </a:pPr>
            <a:r>
              <a:rPr lang="en-US" dirty="0"/>
              <a:t>Sentence line 2</a:t>
            </a:r>
          </a:p>
        </p:txBody>
      </p:sp>
      <p:sp>
        <p:nvSpPr>
          <p:cNvPr id="14" name="Text Placeholder 8"/>
          <p:cNvSpPr>
            <a:spLocks noGrp="1"/>
          </p:cNvSpPr>
          <p:nvPr>
            <p:ph type="body" sz="quarter" idx="14" hasCustomPrompt="1"/>
          </p:nvPr>
        </p:nvSpPr>
        <p:spPr>
          <a:xfrm>
            <a:off x="562545" y="3525444"/>
            <a:ext cx="4147527" cy="722758"/>
          </a:xfrm>
          <a:solidFill>
            <a:srgbClr val="F57B29"/>
          </a:solidFill>
        </p:spPr>
        <p:txBody>
          <a:bodyPr vert="horz" wrap="none" lIns="72000" tIns="18000" rIns="72000" bIns="18000" rtlCol="0" anchor="ctr">
            <a:spAutoFit/>
          </a:bodyPr>
          <a:lstStyle>
            <a:lvl1pPr>
              <a:defRPr lang="en-US" sz="4400" b="1" dirty="0" smtClean="0">
                <a:solidFill>
                  <a:schemeClr val="bg1"/>
                </a:solidFill>
                <a:latin typeface="+mj-lt"/>
              </a:defRPr>
            </a:lvl1pPr>
          </a:lstStyle>
          <a:p>
            <a:pPr marL="0" lvl="0" indent="0">
              <a:spcBef>
                <a:spcPct val="0"/>
              </a:spcBef>
              <a:buFontTx/>
              <a:buNone/>
            </a:pPr>
            <a:r>
              <a:rPr lang="en-US" dirty="0"/>
              <a:t>Sentence line 3</a:t>
            </a:r>
          </a:p>
        </p:txBody>
      </p:sp>
      <p:sp>
        <p:nvSpPr>
          <p:cNvPr id="17" name="Text Placeholder 13"/>
          <p:cNvSpPr>
            <a:spLocks noGrp="1"/>
          </p:cNvSpPr>
          <p:nvPr>
            <p:ph type="body" sz="quarter" idx="15" hasCustomPrompt="1"/>
          </p:nvPr>
        </p:nvSpPr>
        <p:spPr>
          <a:xfrm>
            <a:off x="563264" y="4457909"/>
            <a:ext cx="4147527" cy="722758"/>
          </a:xfrm>
          <a:solidFill>
            <a:srgbClr val="F57B29"/>
          </a:solidFill>
        </p:spPr>
        <p:txBody>
          <a:bodyPr vert="horz" wrap="none" lIns="72000" tIns="18000" rIns="72000" bIns="18000" rtlCol="0" anchor="ctr">
            <a:spAutoFit/>
          </a:bodyPr>
          <a:lstStyle>
            <a:lvl1pPr>
              <a:defRPr lang="en-US" sz="4400" b="1" dirty="0" smtClean="0">
                <a:solidFill>
                  <a:schemeClr val="bg1"/>
                </a:solidFill>
                <a:latin typeface="+mj-lt"/>
              </a:defRPr>
            </a:lvl1pPr>
          </a:lstStyle>
          <a:p>
            <a:pPr marL="0" lvl="0" indent="0">
              <a:spcBef>
                <a:spcPct val="0"/>
              </a:spcBef>
              <a:buFontTx/>
              <a:buNone/>
            </a:pPr>
            <a:r>
              <a:rPr lang="en-US" dirty="0"/>
              <a:t>Sentence line 4</a:t>
            </a:r>
          </a:p>
        </p:txBody>
      </p:sp>
      <p:sp>
        <p:nvSpPr>
          <p:cNvPr id="18" name="Text Placeholder 5"/>
          <p:cNvSpPr>
            <a:spLocks noGrp="1"/>
          </p:cNvSpPr>
          <p:nvPr>
            <p:ph type="body" sz="quarter" idx="16" hasCustomPrompt="1"/>
          </p:nvPr>
        </p:nvSpPr>
        <p:spPr>
          <a:xfrm>
            <a:off x="561107" y="1631308"/>
            <a:ext cx="4147527" cy="781171"/>
          </a:xfrm>
          <a:solidFill>
            <a:srgbClr val="F57B29"/>
          </a:solidFill>
        </p:spPr>
        <p:txBody>
          <a:bodyPr vert="horz" wrap="none" lIns="72000" tIns="18000" rIns="72000" bIns="18000" rtlCol="0" anchor="ctr">
            <a:spAutoFit/>
          </a:bodyPr>
          <a:lstStyle>
            <a:lvl1pPr>
              <a:defRPr lang="en-US" sz="4400" b="1" dirty="0" smtClean="0">
                <a:solidFill>
                  <a:schemeClr val="bg1"/>
                </a:solidFill>
                <a:latin typeface="+mj-lt"/>
              </a:defRPr>
            </a:lvl1pPr>
          </a:lstStyle>
          <a:p>
            <a:pPr marL="0" lvl="0" indent="0">
              <a:spcBef>
                <a:spcPct val="0"/>
              </a:spcBef>
              <a:buFontTx/>
              <a:buNone/>
            </a:pPr>
            <a:r>
              <a:rPr lang="en-US" dirty="0"/>
              <a:t>Sentence line 1</a:t>
            </a:r>
          </a:p>
        </p:txBody>
      </p:sp>
      <p:sp>
        <p:nvSpPr>
          <p:cNvPr id="15" name="TextBox 14"/>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22" name="TextBox 21"/>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374185608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atement with colour fill">
    <p:bg>
      <p:bgPr>
        <a:solidFill>
          <a:schemeClr val="bg2"/>
        </a:solidFill>
        <a:effectLst/>
      </p:bgPr>
    </p:bg>
    <p:spTree>
      <p:nvGrpSpPr>
        <p:cNvPr id="1" name=""/>
        <p:cNvGrpSpPr/>
        <p:nvPr/>
      </p:nvGrpSpPr>
      <p:grpSpPr>
        <a:xfrm>
          <a:off x="0" y="0"/>
          <a:ext cx="0" cy="0"/>
          <a:chOff x="0" y="0"/>
          <a:chExt cx="0" cy="0"/>
        </a:xfrm>
      </p:grpSpPr>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 name="Text Placeholder 5"/>
          <p:cNvSpPr>
            <a:spLocks noGrp="1"/>
          </p:cNvSpPr>
          <p:nvPr>
            <p:ph type="body" sz="quarter" idx="13" hasCustomPrompt="1"/>
          </p:nvPr>
        </p:nvSpPr>
        <p:spPr>
          <a:xfrm>
            <a:off x="561107" y="2494715"/>
            <a:ext cx="4147527" cy="781171"/>
          </a:xfrm>
          <a:solidFill>
            <a:srgbClr val="F57B29"/>
          </a:solidFill>
        </p:spPr>
        <p:txBody>
          <a:bodyPr vert="horz" wrap="none" lIns="72000" tIns="18000" rIns="72000" bIns="18000" rtlCol="0" anchor="ctr">
            <a:spAutoFit/>
          </a:bodyPr>
          <a:lstStyle>
            <a:lvl1pPr>
              <a:defRPr lang="en-US" sz="4400" b="1" dirty="0" smtClean="0">
                <a:solidFill>
                  <a:schemeClr val="bg1"/>
                </a:solidFill>
                <a:latin typeface="+mj-lt"/>
              </a:defRPr>
            </a:lvl1pPr>
          </a:lstStyle>
          <a:p>
            <a:pPr marL="0" lvl="0" indent="0">
              <a:spcBef>
                <a:spcPct val="0"/>
              </a:spcBef>
              <a:buFontTx/>
              <a:buNone/>
            </a:pPr>
            <a:r>
              <a:rPr lang="en-US" dirty="0"/>
              <a:t>Sentence line 2</a:t>
            </a:r>
          </a:p>
        </p:txBody>
      </p:sp>
      <p:sp>
        <p:nvSpPr>
          <p:cNvPr id="11" name="Text Placeholder 8"/>
          <p:cNvSpPr>
            <a:spLocks noGrp="1"/>
          </p:cNvSpPr>
          <p:nvPr>
            <p:ph type="body" sz="quarter" idx="14" hasCustomPrompt="1"/>
          </p:nvPr>
        </p:nvSpPr>
        <p:spPr>
          <a:xfrm>
            <a:off x="561107" y="3449797"/>
            <a:ext cx="4147527" cy="722758"/>
          </a:xfrm>
          <a:solidFill>
            <a:srgbClr val="F57B29"/>
          </a:solidFill>
        </p:spPr>
        <p:txBody>
          <a:bodyPr vert="horz" wrap="none" lIns="72000" tIns="18000" rIns="72000" bIns="18000" rtlCol="0" anchor="ctr">
            <a:spAutoFit/>
          </a:bodyPr>
          <a:lstStyle>
            <a:lvl1pPr>
              <a:defRPr lang="en-US" sz="4400" b="1" dirty="0" smtClean="0">
                <a:solidFill>
                  <a:schemeClr val="bg1"/>
                </a:solidFill>
                <a:latin typeface="+mj-lt"/>
              </a:defRPr>
            </a:lvl1pPr>
          </a:lstStyle>
          <a:p>
            <a:pPr marL="0" lvl="0" indent="0">
              <a:spcBef>
                <a:spcPct val="0"/>
              </a:spcBef>
              <a:buFontTx/>
              <a:buNone/>
            </a:pPr>
            <a:r>
              <a:rPr lang="en-US" dirty="0"/>
              <a:t>Sentence line 3</a:t>
            </a:r>
          </a:p>
        </p:txBody>
      </p:sp>
      <p:sp>
        <p:nvSpPr>
          <p:cNvPr id="16" name="Text Placeholder 13"/>
          <p:cNvSpPr>
            <a:spLocks noGrp="1"/>
          </p:cNvSpPr>
          <p:nvPr>
            <p:ph type="body" sz="quarter" idx="15" hasCustomPrompt="1"/>
          </p:nvPr>
        </p:nvSpPr>
        <p:spPr>
          <a:xfrm>
            <a:off x="561107" y="4339324"/>
            <a:ext cx="4147527" cy="722758"/>
          </a:xfrm>
          <a:solidFill>
            <a:srgbClr val="F57B29"/>
          </a:solidFill>
        </p:spPr>
        <p:txBody>
          <a:bodyPr vert="horz" wrap="none" lIns="72000" tIns="18000" rIns="72000" bIns="18000" rtlCol="0" anchor="ctr">
            <a:spAutoFit/>
          </a:bodyPr>
          <a:lstStyle>
            <a:lvl1pPr>
              <a:defRPr lang="en-US" sz="4400" b="1" dirty="0" smtClean="0">
                <a:solidFill>
                  <a:schemeClr val="bg1"/>
                </a:solidFill>
                <a:latin typeface="+mj-lt"/>
              </a:defRPr>
            </a:lvl1pPr>
          </a:lstStyle>
          <a:p>
            <a:pPr marL="0" lvl="0" indent="0">
              <a:spcBef>
                <a:spcPct val="0"/>
              </a:spcBef>
              <a:buFontTx/>
              <a:buNone/>
            </a:pPr>
            <a:r>
              <a:rPr lang="en-US" dirty="0"/>
              <a:t>Sentence line 4</a:t>
            </a:r>
          </a:p>
        </p:txBody>
      </p:sp>
      <p:sp>
        <p:nvSpPr>
          <p:cNvPr id="17" name="Text Placeholder 5"/>
          <p:cNvSpPr>
            <a:spLocks noGrp="1"/>
          </p:cNvSpPr>
          <p:nvPr>
            <p:ph type="body" sz="quarter" idx="16" hasCustomPrompt="1"/>
          </p:nvPr>
        </p:nvSpPr>
        <p:spPr>
          <a:xfrm>
            <a:off x="561107" y="1597400"/>
            <a:ext cx="4147527" cy="781171"/>
          </a:xfrm>
          <a:solidFill>
            <a:srgbClr val="F57B29"/>
          </a:solidFill>
        </p:spPr>
        <p:txBody>
          <a:bodyPr wrap="none" lIns="72000" tIns="18000" rIns="72000" bIns="18000" rtlCol="0" anchor="ctr">
            <a:spAutoFit/>
          </a:bodyPr>
          <a:lstStyle>
            <a:lvl1pPr marL="0" indent="0" algn="l">
              <a:buFontTx/>
              <a:buNone/>
              <a:defRPr lang="en-US" sz="4400"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Sentence line 1</a:t>
            </a:r>
          </a:p>
        </p:txBody>
      </p:sp>
      <p:sp>
        <p:nvSpPr>
          <p:cNvPr id="18" name="TextBox 17"/>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20" name="TextBox 19"/>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73021473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emf"/><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2.jpe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681"/>
        </a:solidFill>
        <a:effectLst/>
      </p:bgPr>
    </p:bg>
    <p:spTree>
      <p:nvGrpSpPr>
        <p:cNvPr id="1" name=""/>
        <p:cNvGrpSpPr/>
        <p:nvPr/>
      </p:nvGrpSpPr>
      <p:grpSpPr>
        <a:xfrm>
          <a:off x="0" y="0"/>
          <a:ext cx="0" cy="0"/>
          <a:chOff x="0" y="0"/>
          <a:chExt cx="0" cy="0"/>
        </a:xfrm>
      </p:grpSpPr>
      <p:sp>
        <p:nvSpPr>
          <p:cNvPr id="5" name="Rectangle 4"/>
          <p:cNvSpPr/>
          <p:nvPr/>
        </p:nvSpPr>
        <p:spPr bwMode="gray">
          <a:xfrm>
            <a:off x="179390" y="179389"/>
            <a:ext cx="13085761" cy="7198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4" name="TextBox 3"/>
          <p:cNvSpPr txBox="1"/>
          <p:nvPr/>
        </p:nvSpPr>
        <p:spPr>
          <a:xfrm>
            <a:off x="12856690" y="7399656"/>
            <a:ext cx="426079" cy="152349"/>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bg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bg1"/>
              </a:solidFill>
              <a:latin typeface="Segoe UI Light" panose="020B0502040204020203" pitchFamily="34" charset="0"/>
            </a:endParaRPr>
          </a:p>
        </p:txBody>
      </p:sp>
      <p:sp>
        <p:nvSpPr>
          <p:cNvPr id="2" name="Title Placeholder 1"/>
          <p:cNvSpPr>
            <a:spLocks noGrp="1"/>
          </p:cNvSpPr>
          <p:nvPr>
            <p:ph type="title"/>
          </p:nvPr>
        </p:nvSpPr>
        <p:spPr bwMode="gray">
          <a:xfrm>
            <a:off x="550202" y="633775"/>
            <a:ext cx="2963086" cy="562137"/>
          </a:xfrm>
          <a:prstGeom prst="rect">
            <a:avLst/>
          </a:prstGeom>
          <a:solidFill>
            <a:srgbClr val="71B2C9"/>
          </a:solidFill>
        </p:spPr>
        <p:txBody>
          <a:bodyPr wrap="none" lIns="82819" tIns="36000" rIns="82819" bIns="0" rtlCol="0" anchor="ctr">
            <a:spAutoFit/>
          </a:bodyPr>
          <a:lstStyle/>
          <a:p>
            <a:pPr marL="0" lvl="0" indent="0" algn="l">
              <a:spcBef>
                <a:spcPct val="20000"/>
              </a:spcBef>
              <a:buFont typeface="Arial" panose="020B0604020202020204" pitchFamily="34" charset="0"/>
            </a:pPr>
            <a:r>
              <a:rPr lang="en-US" dirty="0"/>
              <a:t>Click to edit title</a:t>
            </a:r>
            <a:endParaRPr lang="en-GB" dirty="0"/>
          </a:p>
        </p:txBody>
      </p:sp>
      <p:sp>
        <p:nvSpPr>
          <p:cNvPr id="3" name="Text Placeholder 2"/>
          <p:cNvSpPr>
            <a:spLocks noGrp="1"/>
          </p:cNvSpPr>
          <p:nvPr>
            <p:ph type="body" idx="1"/>
          </p:nvPr>
        </p:nvSpPr>
        <p:spPr bwMode="gray">
          <a:xfrm>
            <a:off x="550198" y="1741244"/>
            <a:ext cx="12306492" cy="4895268"/>
          </a:xfrm>
          <a:prstGeom prst="rect">
            <a:avLst/>
          </a:prstGeom>
        </p:spPr>
        <p:txBody>
          <a:bodyPr vert="horz" lIns="0" tIns="41410" rIns="0" bIns="4141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Box 7"/>
          <p:cNvSpPr txBox="1"/>
          <p:nvPr/>
        </p:nvSpPr>
        <p:spPr bwMode="gray">
          <a:xfrm>
            <a:off x="539678" y="7380294"/>
            <a:ext cx="4896000" cy="180975"/>
          </a:xfrm>
          <a:prstGeom prst="rect">
            <a:avLst/>
          </a:prstGeom>
          <a:noFill/>
        </p:spPr>
        <p:txBody>
          <a:bodyPr wrap="none" lIns="0" tIns="0" rIns="0" bIns="0" rtlCol="0" anchor="ctr">
            <a:noAutofit/>
          </a:bodyPr>
          <a:lstStyle/>
          <a:p>
            <a:pPr marL="0" marR="0" indent="0" algn="l" defTabSz="1051802" rtl="0" eaLnBrk="1" fontAlgn="auto" latinLnBrk="0" hangingPunct="1">
              <a:lnSpc>
                <a:spcPct val="100000"/>
              </a:lnSpc>
              <a:spcBef>
                <a:spcPts val="0"/>
              </a:spcBef>
              <a:spcAft>
                <a:spcPts val="0"/>
              </a:spcAft>
              <a:buClrTx/>
              <a:buSzTx/>
              <a:buFontTx/>
              <a:buNone/>
              <a:tabLst/>
              <a:defRPr/>
            </a:pPr>
            <a:r>
              <a:rPr lang="en-GB" sz="700" dirty="0">
                <a:solidFill>
                  <a:schemeClr val="bg1"/>
                </a:solidFill>
                <a:latin typeface="Segoe UI Light" panose="020B0502040204020203" pitchFamily="34" charset="0"/>
              </a:rPr>
              <a:t>Intercultural Trends in the Euro-Mediterranean Region – </a:t>
            </a:r>
            <a:r>
              <a:rPr lang="en-GB" sz="700" baseline="0" dirty="0">
                <a:solidFill>
                  <a:schemeClr val="bg1"/>
                </a:solidFill>
                <a:latin typeface="Segoe UI Light" panose="020B0502040204020203" pitchFamily="34" charset="0"/>
              </a:rPr>
              <a:t> Results by country</a:t>
            </a:r>
            <a:endParaRPr lang="en-GB" sz="700" dirty="0">
              <a:solidFill>
                <a:schemeClr val="bg1"/>
              </a:solidFill>
              <a:latin typeface="Segoe UI Light" panose="020B0502040204020203" pitchFamily="34" charset="0"/>
            </a:endParaRPr>
          </a:p>
        </p:txBody>
      </p:sp>
      <p:pic>
        <p:nvPicPr>
          <p:cNvPr id="10" name="Picture 9"/>
          <p:cNvPicPr>
            <a:picLocks noChangeAspect="1"/>
          </p:cNvPicPr>
          <p:nvPr userDrawn="1"/>
        </p:nvPicPr>
        <p:blipFill>
          <a:blip r:embed="rId58" cstate="print">
            <a:extLst>
              <a:ext uri="{28A0092B-C50C-407E-A947-70E740481C1C}">
                <a14:useLocalDpi xmlns:a14="http://schemas.microsoft.com/office/drawing/2010/main" val="0"/>
              </a:ext>
            </a:extLst>
          </a:blip>
          <a:stretch>
            <a:fillRect/>
          </a:stretch>
        </p:blipFill>
        <p:spPr>
          <a:xfrm>
            <a:off x="556750" y="6923650"/>
            <a:ext cx="2041343" cy="385200"/>
          </a:xfrm>
          <a:prstGeom prst="rect">
            <a:avLst/>
          </a:prstGeom>
        </p:spPr>
      </p:pic>
      <p:pic>
        <p:nvPicPr>
          <p:cNvPr id="9" name="Content Placeholder 3"/>
          <p:cNvPicPr>
            <a:picLocks noChangeAspect="1"/>
          </p:cNvPicPr>
          <p:nvPr userDrawn="1"/>
        </p:nvPicPr>
        <p:blipFill>
          <a:blip r:embed="rId59" cstate="print">
            <a:extLst>
              <a:ext uri="{28A0092B-C50C-407E-A947-70E740481C1C}">
                <a14:useLocalDpi xmlns:a14="http://schemas.microsoft.com/office/drawing/2010/main" val="0"/>
              </a:ext>
            </a:extLst>
          </a:blip>
          <a:srcRect/>
          <a:stretch>
            <a:fillRect/>
          </a:stretch>
        </p:blipFill>
        <p:spPr bwMode="auto">
          <a:xfrm>
            <a:off x="11468057" y="6825453"/>
            <a:ext cx="1416839"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7976078"/>
      </p:ext>
    </p:extLst>
  </p:cSld>
  <p:clrMap bg1="lt1" tx1="dk1" bg2="lt2" tx2="dk2" accent1="accent1" accent2="accent2" accent3="accent3" accent4="accent4" accent5="accent5" accent6="accent6" hlink="hlink" folHlink="folHlink"/>
  <p:sldLayoutIdLst>
    <p:sldLayoutId id="2147483876" r:id="rId1"/>
    <p:sldLayoutId id="2147483649" r:id="rId2"/>
    <p:sldLayoutId id="2147483670" r:id="rId3"/>
    <p:sldLayoutId id="2147483904" r:id="rId4"/>
    <p:sldLayoutId id="2147483874" r:id="rId5"/>
    <p:sldLayoutId id="2147483875" r:id="rId6"/>
    <p:sldLayoutId id="2147483883" r:id="rId7"/>
    <p:sldLayoutId id="2147483671" r:id="rId8"/>
    <p:sldLayoutId id="2147483672" r:id="rId9"/>
    <p:sldLayoutId id="2147483867" r:id="rId10"/>
    <p:sldLayoutId id="2147483882" r:id="rId11"/>
    <p:sldLayoutId id="2147483650" r:id="rId12"/>
    <p:sldLayoutId id="2147483673" r:id="rId13"/>
    <p:sldLayoutId id="2147483659" r:id="rId14"/>
    <p:sldLayoutId id="2147483674" r:id="rId15"/>
    <p:sldLayoutId id="2147483896" r:id="rId16"/>
    <p:sldLayoutId id="2147483662" r:id="rId17"/>
    <p:sldLayoutId id="2147483675" r:id="rId18"/>
    <p:sldLayoutId id="2147483660" r:id="rId19"/>
    <p:sldLayoutId id="2147483676" r:id="rId20"/>
    <p:sldLayoutId id="2147483663" r:id="rId21"/>
    <p:sldLayoutId id="2147483678" r:id="rId22"/>
    <p:sldLayoutId id="2147483664" r:id="rId23"/>
    <p:sldLayoutId id="2147483677" r:id="rId24"/>
    <p:sldLayoutId id="2147483665" r:id="rId25"/>
    <p:sldLayoutId id="2147483679" r:id="rId26"/>
    <p:sldLayoutId id="2147483666" r:id="rId27"/>
    <p:sldLayoutId id="2147483680" r:id="rId28"/>
    <p:sldLayoutId id="2147483775" r:id="rId29"/>
    <p:sldLayoutId id="2147483776" r:id="rId30"/>
    <p:sldLayoutId id="2147483777" r:id="rId31"/>
    <p:sldLayoutId id="2147483778" r:id="rId32"/>
    <p:sldLayoutId id="2147483667" r:id="rId33"/>
    <p:sldLayoutId id="2147483681" r:id="rId34"/>
    <p:sldLayoutId id="2147483668" r:id="rId35"/>
    <p:sldLayoutId id="2147483682" r:id="rId36"/>
    <p:sldLayoutId id="2147483669" r:id="rId37"/>
    <p:sldLayoutId id="2147483683" r:id="rId38"/>
    <p:sldLayoutId id="2147483905" r:id="rId39"/>
    <p:sldLayoutId id="2147483906" r:id="rId40"/>
    <p:sldLayoutId id="2147483908" r:id="rId41"/>
    <p:sldLayoutId id="2147483907" r:id="rId42"/>
    <p:sldLayoutId id="2147483909" r:id="rId43"/>
    <p:sldLayoutId id="2147483713" r:id="rId44"/>
    <p:sldLayoutId id="2147483916" r:id="rId45"/>
    <p:sldLayoutId id="2147483917" r:id="rId46"/>
    <p:sldLayoutId id="2147483915" r:id="rId47"/>
    <p:sldLayoutId id="2147483884" r:id="rId48"/>
    <p:sldLayoutId id="2147483888" r:id="rId49"/>
    <p:sldLayoutId id="2147483889" r:id="rId50"/>
    <p:sldLayoutId id="2147483860" r:id="rId51"/>
    <p:sldLayoutId id="2147483901" r:id="rId52"/>
    <p:sldLayoutId id="2147483923" r:id="rId53"/>
    <p:sldLayoutId id="2147484048" r:id="rId54"/>
    <p:sldLayoutId id="2147484049" r:id="rId55"/>
    <p:sldLayoutId id="2147484050" r:id="rId56"/>
  </p:sldLayoutIdLst>
  <p:transition>
    <p:fade/>
  </p:transition>
  <p:hf hdr="0" ftr="0" dt="0"/>
  <p:txStyles>
    <p:titleStyle>
      <a:lvl1pPr algn="ctr" defTabSz="1051802" rtl="0" eaLnBrk="1" latinLnBrk="0" hangingPunct="1">
        <a:lnSpc>
          <a:spcPts val="4100"/>
        </a:lnSpc>
        <a:spcBef>
          <a:spcPts val="0"/>
        </a:spcBef>
        <a:buNone/>
        <a:defRPr lang="en-GB" sz="2800" b="1" kern="1200" smtClean="0">
          <a:solidFill>
            <a:schemeClr val="bg1"/>
          </a:solidFill>
          <a:latin typeface="+mj-lt"/>
          <a:ea typeface="+mn-ea"/>
          <a:cs typeface="+mn-cs"/>
        </a:defRPr>
      </a:lvl1pPr>
    </p:titleStyle>
    <p:bodyStyle>
      <a:lvl1pPr marL="314080" indent="-314080" algn="l" defTabSz="1051802" rtl="0" eaLnBrk="1" latinLnBrk="0" hangingPunct="1">
        <a:lnSpc>
          <a:spcPct val="110000"/>
        </a:lnSpc>
        <a:spcBef>
          <a:spcPts val="600"/>
        </a:spcBef>
        <a:spcAft>
          <a:spcPts val="600"/>
        </a:spcAft>
        <a:buClr>
          <a:schemeClr val="bg2"/>
        </a:buClr>
        <a:buFont typeface="Wingdings" panose="05000000000000000000" pitchFamily="2" charset="2"/>
        <a:buChar char="§"/>
        <a:defRPr sz="3200" kern="1200">
          <a:solidFill>
            <a:schemeClr val="tx1"/>
          </a:solidFill>
          <a:latin typeface="+mn-lt"/>
          <a:ea typeface="+mn-ea"/>
          <a:cs typeface="+mn-cs"/>
        </a:defRPr>
      </a:lvl1pPr>
      <a:lvl2pPr marL="854590" indent="-328688" algn="l" defTabSz="1051802" rtl="0" eaLnBrk="1" latinLnBrk="0" hangingPunct="1">
        <a:lnSpc>
          <a:spcPct val="110000"/>
        </a:lnSpc>
        <a:spcBef>
          <a:spcPts val="600"/>
        </a:spcBef>
        <a:spcAft>
          <a:spcPts val="600"/>
        </a:spcAft>
        <a:buClr>
          <a:schemeClr val="bg2"/>
        </a:buClr>
        <a:buFont typeface="Geomanist Light" pitchFamily="50" charset="0"/>
        <a:buChar char="–"/>
        <a:defRPr sz="2800" kern="1200">
          <a:solidFill>
            <a:schemeClr val="tx1"/>
          </a:solidFill>
          <a:latin typeface="+mn-lt"/>
          <a:ea typeface="+mn-ea"/>
          <a:cs typeface="+mn-cs"/>
        </a:defRPr>
      </a:lvl2pPr>
      <a:lvl3pPr marL="1314754"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3pPr>
      <a:lvl4pPr marL="18406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4pPr>
      <a:lvl5pPr marL="23665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51802" rtl="0" eaLnBrk="1" latinLnBrk="0" hangingPunct="1">
        <a:defRPr sz="2100" kern="1200">
          <a:solidFill>
            <a:schemeClr val="tx1"/>
          </a:solidFill>
          <a:latin typeface="+mn-lt"/>
          <a:ea typeface="+mn-ea"/>
          <a:cs typeface="+mn-cs"/>
        </a:defRPr>
      </a:lvl1pPr>
      <a:lvl2pPr marL="525902" algn="l" defTabSz="1051802" rtl="0" eaLnBrk="1" latinLnBrk="0" hangingPunct="1">
        <a:defRPr sz="2100" kern="1200">
          <a:solidFill>
            <a:schemeClr val="tx1"/>
          </a:solidFill>
          <a:latin typeface="+mn-lt"/>
          <a:ea typeface="+mn-ea"/>
          <a:cs typeface="+mn-cs"/>
        </a:defRPr>
      </a:lvl2pPr>
      <a:lvl3pPr marL="1051802" algn="l" defTabSz="1051802" rtl="0" eaLnBrk="1" latinLnBrk="0" hangingPunct="1">
        <a:defRPr sz="2100" kern="1200">
          <a:solidFill>
            <a:schemeClr val="tx1"/>
          </a:solidFill>
          <a:latin typeface="+mn-lt"/>
          <a:ea typeface="+mn-ea"/>
          <a:cs typeface="+mn-cs"/>
        </a:defRPr>
      </a:lvl3pPr>
      <a:lvl4pPr marL="1577704" algn="l" defTabSz="1051802" rtl="0" eaLnBrk="1" latinLnBrk="0" hangingPunct="1">
        <a:defRPr sz="2100" kern="1200">
          <a:solidFill>
            <a:schemeClr val="tx1"/>
          </a:solidFill>
          <a:latin typeface="+mn-lt"/>
          <a:ea typeface="+mn-ea"/>
          <a:cs typeface="+mn-cs"/>
        </a:defRPr>
      </a:lvl4pPr>
      <a:lvl5pPr marL="2103606" algn="l" defTabSz="1051802" rtl="0" eaLnBrk="1" latinLnBrk="0" hangingPunct="1">
        <a:defRPr sz="2100" kern="1200">
          <a:solidFill>
            <a:schemeClr val="tx1"/>
          </a:solidFill>
          <a:latin typeface="+mn-lt"/>
          <a:ea typeface="+mn-ea"/>
          <a:cs typeface="+mn-cs"/>
        </a:defRPr>
      </a:lvl5pPr>
      <a:lvl6pPr marL="2629507" algn="l" defTabSz="1051802" rtl="0" eaLnBrk="1" latinLnBrk="0" hangingPunct="1">
        <a:defRPr sz="2100" kern="1200">
          <a:solidFill>
            <a:schemeClr val="tx1"/>
          </a:solidFill>
          <a:latin typeface="+mn-lt"/>
          <a:ea typeface="+mn-ea"/>
          <a:cs typeface="+mn-cs"/>
        </a:defRPr>
      </a:lvl6pPr>
      <a:lvl7pPr marL="3155408" algn="l" defTabSz="1051802" rtl="0" eaLnBrk="1" latinLnBrk="0" hangingPunct="1">
        <a:defRPr sz="2100" kern="1200">
          <a:solidFill>
            <a:schemeClr val="tx1"/>
          </a:solidFill>
          <a:latin typeface="+mn-lt"/>
          <a:ea typeface="+mn-ea"/>
          <a:cs typeface="+mn-cs"/>
        </a:defRPr>
      </a:lvl7pPr>
      <a:lvl8pPr marL="3681310" algn="l" defTabSz="1051802" rtl="0" eaLnBrk="1" latinLnBrk="0" hangingPunct="1">
        <a:defRPr sz="2100" kern="1200">
          <a:solidFill>
            <a:schemeClr val="tx1"/>
          </a:solidFill>
          <a:latin typeface="+mn-lt"/>
          <a:ea typeface="+mn-ea"/>
          <a:cs typeface="+mn-cs"/>
        </a:defRPr>
      </a:lvl8pPr>
      <a:lvl9pPr marL="4207211" algn="l" defTabSz="10518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0.emf"/><Relationship Id="rId1" Type="http://schemas.openxmlformats.org/officeDocument/2006/relationships/slideLayout" Target="../slideLayouts/slideLayout14.xml"/><Relationship Id="rId5" Type="http://schemas.openxmlformats.org/officeDocument/2006/relationships/chart" Target="../charts/chart15.xml"/><Relationship Id="rId4" Type="http://schemas.openxmlformats.org/officeDocument/2006/relationships/chart" Target="../charts/char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1.emf"/><Relationship Id="rId1" Type="http://schemas.openxmlformats.org/officeDocument/2006/relationships/slideLayout" Target="../slideLayouts/slideLayout14.xml"/><Relationship Id="rId4" Type="http://schemas.openxmlformats.org/officeDocument/2006/relationships/chart" Target="../charts/char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2.emf"/><Relationship Id="rId1" Type="http://schemas.openxmlformats.org/officeDocument/2006/relationships/slideLayout" Target="../slideLayouts/slideLayout12.xml"/><Relationship Id="rId4" Type="http://schemas.openxmlformats.org/officeDocument/2006/relationships/chart" Target="../charts/char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hart" Target="../charts/chart20.xml"/><Relationship Id="rId1" Type="http://schemas.openxmlformats.org/officeDocument/2006/relationships/slideLayout" Target="../slideLayouts/slideLayout12.xml"/><Relationship Id="rId5" Type="http://schemas.openxmlformats.org/officeDocument/2006/relationships/chart" Target="../charts/chart22.xml"/><Relationship Id="rId4" Type="http://schemas.openxmlformats.org/officeDocument/2006/relationships/chart" Target="../charts/chart21.xml"/></Relationships>
</file>

<file path=ppt/slides/_rels/slide1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14.xml"/><Relationship Id="rId4" Type="http://schemas.openxmlformats.org/officeDocument/2006/relationships/chart" Target="../charts/chart25.xml"/></Relationships>
</file>

<file path=ppt/slides/_rels/slide1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chart" Target="../charts/chart3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chart" Target="../charts/chart33.xml"/><Relationship Id="rId4" Type="http://schemas.openxmlformats.org/officeDocument/2006/relationships/chart" Target="../charts/chart32.xml"/></Relationships>
</file>

<file path=ppt/slides/_rels/slide2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14.xml"/><Relationship Id="rId4" Type="http://schemas.openxmlformats.org/officeDocument/2006/relationships/chart" Target="../charts/chart36.xml"/></Relationships>
</file>

<file path=ppt/slides/_rels/slide2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hart" Target="../charts/chart39.xml"/><Relationship Id="rId1" Type="http://schemas.openxmlformats.org/officeDocument/2006/relationships/slideLayout" Target="../slideLayouts/slideLayout12.xml"/><Relationship Id="rId4" Type="http://schemas.openxmlformats.org/officeDocument/2006/relationships/chart" Target="../charts/chart40.xml"/></Relationships>
</file>

<file path=ppt/slides/_rels/slide25.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image" Target="../media/image14.emf"/><Relationship Id="rId1" Type="http://schemas.openxmlformats.org/officeDocument/2006/relationships/slideLayout" Target="../slideLayouts/slideLayout12.xml"/><Relationship Id="rId4" Type="http://schemas.openxmlformats.org/officeDocument/2006/relationships/chart" Target="../charts/chart42.xml"/></Relationships>
</file>

<file path=ppt/slides/_rels/slide26.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image" Target="../media/image15.emf"/><Relationship Id="rId1" Type="http://schemas.openxmlformats.org/officeDocument/2006/relationships/slideLayout" Target="../slideLayouts/slideLayout12.xml"/><Relationship Id="rId4" Type="http://schemas.openxmlformats.org/officeDocument/2006/relationships/chart" Target="../charts/chart44.xml"/></Relationships>
</file>

<file path=ppt/slides/_rels/slide27.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47.xml"/><Relationship Id="rId1" Type="http://schemas.openxmlformats.org/officeDocument/2006/relationships/slideLayout" Target="../slideLayouts/slideLayout14.xml"/><Relationship Id="rId4" Type="http://schemas.openxmlformats.org/officeDocument/2006/relationships/chart" Target="../charts/chart4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chart" Target="../charts/chart49.xml"/><Relationship Id="rId1" Type="http://schemas.openxmlformats.org/officeDocument/2006/relationships/slideLayout" Target="../slideLayouts/slideLayout14.xml"/><Relationship Id="rId4" Type="http://schemas.openxmlformats.org/officeDocument/2006/relationships/chart" Target="../charts/chart50.xml"/></Relationships>
</file>

<file path=ppt/slides/_rels/slide3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chart" Target="../charts/chart51.xml"/><Relationship Id="rId1" Type="http://schemas.openxmlformats.org/officeDocument/2006/relationships/slideLayout" Target="../slideLayouts/slideLayout14.xml"/><Relationship Id="rId4" Type="http://schemas.openxmlformats.org/officeDocument/2006/relationships/chart" Target="../charts/chart5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hart" Target="../charts/chart53.xml"/><Relationship Id="rId1" Type="http://schemas.openxmlformats.org/officeDocument/2006/relationships/slideLayout" Target="../slideLayouts/slideLayout14.xml"/><Relationship Id="rId4" Type="http://schemas.openxmlformats.org/officeDocument/2006/relationships/chart" Target="../charts/chart5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hart" Target="../charts/chart3.xml"/><Relationship Id="rId1" Type="http://schemas.openxmlformats.org/officeDocument/2006/relationships/slideLayout" Target="../slideLayouts/slideLayout12.xml"/><Relationship Id="rId5" Type="http://schemas.openxmlformats.org/officeDocument/2006/relationships/chart" Target="../charts/chart5.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hart" Target="../charts/chart8.xml"/><Relationship Id="rId1" Type="http://schemas.openxmlformats.org/officeDocument/2006/relationships/slideLayout" Target="../slideLayouts/slideLayout14.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chart" Target="../charts/chart12.xml"/><Relationship Id="rId4"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61087" y="5623387"/>
            <a:ext cx="4474076" cy="491946"/>
          </a:xfrm>
        </p:spPr>
        <p:txBody>
          <a:bodyPr/>
          <a:lstStyle/>
          <a:p>
            <a:r>
              <a:rPr lang="en-GB" dirty="0"/>
              <a:t>Country results: Germany</a:t>
            </a:r>
          </a:p>
        </p:txBody>
      </p:sp>
      <p:sp>
        <p:nvSpPr>
          <p:cNvPr id="3" name="Text Placeholder 2"/>
          <p:cNvSpPr>
            <a:spLocks noGrp="1"/>
          </p:cNvSpPr>
          <p:nvPr>
            <p:ph type="body" sz="quarter" idx="13"/>
          </p:nvPr>
        </p:nvSpPr>
        <p:spPr>
          <a:xfrm>
            <a:off x="552673" y="4741416"/>
            <a:ext cx="10221563" cy="621127"/>
          </a:xfrm>
        </p:spPr>
        <p:txBody>
          <a:bodyPr/>
          <a:lstStyle/>
          <a:p>
            <a:pPr>
              <a:lnSpc>
                <a:spcPct val="100000"/>
              </a:lnSpc>
              <a:spcBef>
                <a:spcPts val="0"/>
              </a:spcBef>
              <a:spcAft>
                <a:spcPts val="0"/>
              </a:spcAft>
            </a:pPr>
            <a:r>
              <a:rPr lang="en-GB" sz="3800" dirty="0"/>
              <a:t>Intercultural Trends in the Euro-Med Region</a:t>
            </a:r>
          </a:p>
        </p:txBody>
      </p:sp>
    </p:spTree>
    <p:extLst>
      <p:ext uri="{BB962C8B-B14F-4D97-AF65-F5344CB8AC3E}">
        <p14:creationId xmlns:p14="http://schemas.microsoft.com/office/powerpoint/2010/main" val="260042561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615600"/>
            <a:ext cx="5642937" cy="561600"/>
          </a:xfrm>
          <a:solidFill>
            <a:srgbClr val="71B2C9"/>
          </a:solidFill>
        </p:spPr>
        <p:txBody>
          <a:bodyPr wrap="square" lIns="82819" tIns="72000" rIns="82819" bIns="36000" rtlCol="0" anchor="ctr">
            <a:spAutoFit/>
          </a:bodyPr>
          <a:lstStyle/>
          <a:p>
            <a:r>
              <a:rPr lang="en-GB" dirty="0"/>
              <a:t>Key values when raising children</a:t>
            </a:r>
          </a:p>
        </p:txBody>
      </p:sp>
      <p:sp>
        <p:nvSpPr>
          <p:cNvPr id="4"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In bringing up their children, parents in different countries may place different emphasis on different values. Assuming that we limit ourselves to six values only, I’d like to know which one of these is most important, to you personally, when raising children? And the second most important?</a:t>
            </a:r>
          </a:p>
          <a:p>
            <a:r>
              <a:rPr lang="en-GB" dirty="0">
                <a:solidFill>
                  <a:schemeClr val="tx1">
                    <a:lumMod val="75000"/>
                    <a:lumOff val="25000"/>
                  </a:schemeClr>
                </a:solidFill>
              </a:rPr>
              <a:t>Base: all respondents (%), by country</a:t>
            </a:r>
          </a:p>
        </p:txBody>
      </p:sp>
      <p:pic>
        <p:nvPicPr>
          <p:cNvPr id="12" name="Picture 11"/>
          <p:cNvPicPr>
            <a:picLocks noChangeAspect="1"/>
          </p:cNvPicPr>
          <p:nvPr/>
        </p:nvPicPr>
        <p:blipFill rotWithShape="1">
          <a:blip r:embed="rId2"/>
          <a:srcRect l="17765" t="87720" r="46855" b="753"/>
          <a:stretch/>
        </p:blipFill>
        <p:spPr>
          <a:xfrm>
            <a:off x="5468069" y="5832318"/>
            <a:ext cx="2503636" cy="612000"/>
          </a:xfrm>
          <a:prstGeom prst="rect">
            <a:avLst/>
          </a:prstGeom>
        </p:spPr>
      </p:pic>
      <p:graphicFrame>
        <p:nvGraphicFramePr>
          <p:cNvPr id="13" name="Content Placeholder 6">
            <a:extLst>
              <a:ext uri="{FF2B5EF4-FFF2-40B4-BE49-F238E27FC236}">
                <a16:creationId xmlns:a16="http://schemas.microsoft.com/office/drawing/2014/main" id="{2F06642E-5656-422F-A016-F3DA511AD4E8}"/>
              </a:ext>
            </a:extLst>
          </p:cNvPr>
          <p:cNvGraphicFramePr>
            <a:graphicFrameLocks/>
          </p:cNvGraphicFramePr>
          <p:nvPr>
            <p:extLst>
              <p:ext uri="{D42A27DB-BD31-4B8C-83A1-F6EECF244321}">
                <p14:modId xmlns:p14="http://schemas.microsoft.com/office/powerpoint/2010/main" val="2064487530"/>
              </p:ext>
            </p:extLst>
          </p:nvPr>
        </p:nvGraphicFramePr>
        <p:xfrm>
          <a:off x="4784680" y="1063612"/>
          <a:ext cx="5040561" cy="51514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6">
            <a:extLst>
              <a:ext uri="{FF2B5EF4-FFF2-40B4-BE49-F238E27FC236}">
                <a16:creationId xmlns:a16="http://schemas.microsoft.com/office/drawing/2014/main" id="{5E073E17-00D3-439D-BD83-B194F67E5D2D}"/>
              </a:ext>
            </a:extLst>
          </p:cNvPr>
          <p:cNvGraphicFramePr>
            <a:graphicFrameLocks/>
          </p:cNvGraphicFramePr>
          <p:nvPr>
            <p:extLst>
              <p:ext uri="{D42A27DB-BD31-4B8C-83A1-F6EECF244321}">
                <p14:modId xmlns:p14="http://schemas.microsoft.com/office/powerpoint/2010/main" val="2984970671"/>
              </p:ext>
            </p:extLst>
          </p:nvPr>
        </p:nvGraphicFramePr>
        <p:xfrm>
          <a:off x="8628454" y="1007878"/>
          <a:ext cx="5040561" cy="51514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6">
            <a:extLst>
              <a:ext uri="{FF2B5EF4-FFF2-40B4-BE49-F238E27FC236}">
                <a16:creationId xmlns:a16="http://schemas.microsoft.com/office/drawing/2014/main" id="{1DB71244-4B28-48D8-B7B0-EF22075A67C3}"/>
              </a:ext>
            </a:extLst>
          </p:cNvPr>
          <p:cNvGraphicFramePr>
            <a:graphicFrameLocks/>
          </p:cNvGraphicFramePr>
          <p:nvPr>
            <p:extLst>
              <p:ext uri="{D42A27DB-BD31-4B8C-83A1-F6EECF244321}">
                <p14:modId xmlns:p14="http://schemas.microsoft.com/office/powerpoint/2010/main" val="166373328"/>
              </p:ext>
            </p:extLst>
          </p:nvPr>
        </p:nvGraphicFramePr>
        <p:xfrm>
          <a:off x="-90102" y="1089805"/>
          <a:ext cx="6055377" cy="50116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2914087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gray">
          <a:xfrm>
            <a:off x="4454168" y="1661188"/>
            <a:ext cx="3489855" cy="4127482"/>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7" y="500400"/>
            <a:ext cx="7593400" cy="561600"/>
          </a:xfrm>
          <a:solidFill>
            <a:srgbClr val="71B2C9"/>
          </a:solidFill>
        </p:spPr>
        <p:txBody>
          <a:bodyPr wrap="square" lIns="72000" tIns="36000" rIns="72000" bIns="0" rtlCol="0" anchor="b">
            <a:spAutoFit/>
          </a:bodyPr>
          <a:lstStyle/>
          <a:p>
            <a:r>
              <a:rPr lang="en-GB" dirty="0"/>
              <a:t>Perceptions about women’s roles in society</a:t>
            </a:r>
          </a:p>
        </p:txBody>
      </p:sp>
      <p:sp>
        <p:nvSpPr>
          <p:cNvPr id="4" name="Text Placeholder 3"/>
          <p:cNvSpPr>
            <a:spLocks noGrp="1"/>
          </p:cNvSpPr>
          <p:nvPr>
            <p:ph type="body" sz="quarter" idx="14"/>
          </p:nvPr>
        </p:nvSpPr>
        <p:spPr>
          <a:xfrm>
            <a:off x="566647" y="1152000"/>
            <a:ext cx="6162759" cy="374400"/>
          </a:xfrm>
        </p:spPr>
        <p:txBody>
          <a:bodyPr/>
          <a:lstStyle/>
          <a:p>
            <a:r>
              <a:rPr lang="en-GB" dirty="0"/>
              <a:t>Should women be playing a greater role?</a:t>
            </a:r>
          </a:p>
        </p:txBody>
      </p:sp>
      <p:pic>
        <p:nvPicPr>
          <p:cNvPr id="8" name="Picture 7"/>
          <p:cNvPicPr>
            <a:picLocks noChangeAspect="1"/>
          </p:cNvPicPr>
          <p:nvPr/>
        </p:nvPicPr>
        <p:blipFill rotWithShape="1">
          <a:blip r:embed="rId2"/>
          <a:srcRect l="11542" t="93039" r="10004" b="1713"/>
          <a:stretch/>
        </p:blipFill>
        <p:spPr>
          <a:xfrm>
            <a:off x="5329570" y="5914898"/>
            <a:ext cx="5875200" cy="288000"/>
          </a:xfrm>
          <a:prstGeom prst="rect">
            <a:avLst/>
          </a:prstGeom>
        </p:spPr>
      </p:pic>
      <p:sp>
        <p:nvSpPr>
          <p:cNvPr id="10" name="TextBox 9"/>
          <p:cNvSpPr txBox="1"/>
          <p:nvPr/>
        </p:nvSpPr>
        <p:spPr>
          <a:xfrm>
            <a:off x="1751460" y="1939220"/>
            <a:ext cx="2702708" cy="326619"/>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1500" b="1" dirty="0">
                <a:solidFill>
                  <a:schemeClr val="bg1">
                    <a:lumMod val="50000"/>
                  </a:schemeClr>
                </a:solidFill>
              </a:rPr>
              <a:t>Women’s role in: </a:t>
            </a:r>
          </a:p>
        </p:txBody>
      </p:sp>
      <p:sp>
        <p:nvSpPr>
          <p:cNvPr id="6"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Compared to their present role in your country, do you think that women should be playing a greater, the same, or lesser role in each of the following domains:</a:t>
            </a:r>
          </a:p>
          <a:p>
            <a:r>
              <a:rPr lang="en-GB" dirty="0">
                <a:solidFill>
                  <a:schemeClr val="tx1">
                    <a:lumMod val="75000"/>
                    <a:lumOff val="25000"/>
                  </a:schemeClr>
                </a:solidFill>
              </a:rPr>
              <a:t>Base: all respondents (%), by country and country group</a:t>
            </a:r>
          </a:p>
        </p:txBody>
      </p:sp>
      <p:graphicFrame>
        <p:nvGraphicFramePr>
          <p:cNvPr id="12" name="Content Placeholder 6"/>
          <p:cNvGraphicFramePr>
            <a:graphicFrameLocks/>
          </p:cNvGraphicFramePr>
          <p:nvPr>
            <p:extLst>
              <p:ext uri="{D42A27DB-BD31-4B8C-83A1-F6EECF244321}">
                <p14:modId xmlns:p14="http://schemas.microsoft.com/office/powerpoint/2010/main" val="755536969"/>
              </p:ext>
            </p:extLst>
          </p:nvPr>
        </p:nvGraphicFramePr>
        <p:xfrm>
          <a:off x="920835" y="1612237"/>
          <a:ext cx="7023188" cy="51514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6">
            <a:extLst>
              <a:ext uri="{FF2B5EF4-FFF2-40B4-BE49-F238E27FC236}">
                <a16:creationId xmlns:a16="http://schemas.microsoft.com/office/drawing/2014/main" id="{9F6DF726-0B24-4489-A541-0E4ACFA890DD}"/>
              </a:ext>
            </a:extLst>
          </p:cNvPr>
          <p:cNvGraphicFramePr>
            <a:graphicFrameLocks/>
          </p:cNvGraphicFramePr>
          <p:nvPr>
            <p:extLst>
              <p:ext uri="{D42A27DB-BD31-4B8C-83A1-F6EECF244321}">
                <p14:modId xmlns:p14="http://schemas.microsoft.com/office/powerpoint/2010/main" val="3240610331"/>
              </p:ext>
            </p:extLst>
          </p:nvPr>
        </p:nvGraphicFramePr>
        <p:xfrm>
          <a:off x="5142438" y="1358365"/>
          <a:ext cx="7593400" cy="50064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878249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56800"/>
            <a:ext cx="5434889" cy="547200"/>
          </a:xfrm>
          <a:solidFill>
            <a:srgbClr val="F57B29"/>
          </a:solidFill>
        </p:spPr>
        <p:txBody>
          <a:bodyPr wrap="square" lIns="82819" tIns="36000" rIns="82819" bIns="36000" rtlCol="0" anchor="ctr">
            <a:spAutoFit/>
          </a:bodyPr>
          <a:lstStyle/>
          <a:p>
            <a:r>
              <a:rPr lang="en-GB" dirty="0"/>
              <a:t>Cross-cultural media reporting</a:t>
            </a:r>
          </a:p>
        </p:txBody>
      </p:sp>
    </p:spTree>
    <p:extLst>
      <p:ext uri="{BB962C8B-B14F-4D97-AF65-F5344CB8AC3E}">
        <p14:creationId xmlns:p14="http://schemas.microsoft.com/office/powerpoint/2010/main" val="7531894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gray">
          <a:xfrm>
            <a:off x="4415631" y="1381274"/>
            <a:ext cx="3364072" cy="4566459"/>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7" y="615600"/>
            <a:ext cx="11049784" cy="561600"/>
          </a:xfrm>
          <a:solidFill>
            <a:srgbClr val="71B2C9"/>
          </a:solidFill>
        </p:spPr>
        <p:txBody>
          <a:bodyPr wrap="square" lIns="72000" tIns="36000" rIns="72000" bIns="36000" rtlCol="0" anchor="b">
            <a:spAutoFit/>
          </a:bodyPr>
          <a:lstStyle/>
          <a:p>
            <a:r>
              <a:rPr lang="en-GB" sz="2800" dirty="0"/>
              <a:t>Interest in news and information about SEM/European countries</a:t>
            </a:r>
          </a:p>
        </p:txBody>
      </p:sp>
      <p:pic>
        <p:nvPicPr>
          <p:cNvPr id="10" name="Picture 9"/>
          <p:cNvPicPr>
            <a:picLocks noChangeAspect="1"/>
          </p:cNvPicPr>
          <p:nvPr/>
        </p:nvPicPr>
        <p:blipFill rotWithShape="1">
          <a:blip r:embed="rId2"/>
          <a:srcRect t="92028"/>
          <a:stretch/>
        </p:blipFill>
        <p:spPr>
          <a:xfrm>
            <a:off x="4049267" y="5947733"/>
            <a:ext cx="8226424" cy="414000"/>
          </a:xfrm>
          <a:prstGeom prst="rect">
            <a:avLst/>
          </a:prstGeom>
        </p:spPr>
      </p:pic>
      <p:graphicFrame>
        <p:nvGraphicFramePr>
          <p:cNvPr id="12" name="Content Placeholder 6"/>
          <p:cNvGraphicFramePr>
            <a:graphicFrameLocks/>
          </p:cNvGraphicFramePr>
          <p:nvPr>
            <p:extLst>
              <p:ext uri="{D42A27DB-BD31-4B8C-83A1-F6EECF244321}">
                <p14:modId xmlns:p14="http://schemas.microsoft.com/office/powerpoint/2010/main" val="1814981023"/>
              </p:ext>
            </p:extLst>
          </p:nvPr>
        </p:nvGraphicFramePr>
        <p:xfrm>
          <a:off x="920835" y="1309198"/>
          <a:ext cx="6858868" cy="515142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5">
            <a:extLst>
              <a:ext uri="{FF2B5EF4-FFF2-40B4-BE49-F238E27FC236}">
                <a16:creationId xmlns:a16="http://schemas.microsoft.com/office/drawing/2014/main" id="{1D2E3CBB-B128-4819-83F4-00851EFB9A1A}"/>
              </a:ext>
            </a:extLst>
          </p:cNvPr>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Thinking about the countries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/European countries </a:t>
            </a:r>
            <a:r>
              <a:rPr lang="en-GB" dirty="0">
                <a:solidFill>
                  <a:schemeClr val="tx1">
                    <a:lumMod val="75000"/>
                    <a:lumOff val="25000"/>
                  </a:schemeClr>
                </a:solidFill>
              </a:rPr>
              <a:t>(asked in SEM countries)</a:t>
            </a:r>
            <a:r>
              <a:rPr lang="en-GB" b="1" dirty="0">
                <a:solidFill>
                  <a:schemeClr val="tx1">
                    <a:lumMod val="75000"/>
                    <a:lumOff val="25000"/>
                  </a:schemeClr>
                </a:solidFill>
              </a:rPr>
              <a:t>, how interested are you in knowing about their:</a:t>
            </a:r>
          </a:p>
          <a:p>
            <a:r>
              <a:rPr lang="en-GB" dirty="0">
                <a:solidFill>
                  <a:schemeClr val="tx1">
                    <a:lumMod val="75000"/>
                    <a:lumOff val="25000"/>
                  </a:schemeClr>
                </a:solidFill>
              </a:rPr>
              <a:t>Base: all respondents (%), by country and country group</a:t>
            </a:r>
          </a:p>
        </p:txBody>
      </p:sp>
      <p:graphicFrame>
        <p:nvGraphicFramePr>
          <p:cNvPr id="13" name="Content Placeholder 6">
            <a:extLst>
              <a:ext uri="{FF2B5EF4-FFF2-40B4-BE49-F238E27FC236}">
                <a16:creationId xmlns:a16="http://schemas.microsoft.com/office/drawing/2014/main" id="{30CA530B-244E-4DFC-B3EA-C7E8CD8B6328}"/>
              </a:ext>
            </a:extLst>
          </p:cNvPr>
          <p:cNvGraphicFramePr>
            <a:graphicFrameLocks/>
          </p:cNvGraphicFramePr>
          <p:nvPr>
            <p:extLst>
              <p:ext uri="{D42A27DB-BD31-4B8C-83A1-F6EECF244321}">
                <p14:modId xmlns:p14="http://schemas.microsoft.com/office/powerpoint/2010/main" val="2426767637"/>
              </p:ext>
            </p:extLst>
          </p:nvPr>
        </p:nvGraphicFramePr>
        <p:xfrm>
          <a:off x="4919687" y="1381274"/>
          <a:ext cx="7157188" cy="51514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7051255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6"/>
          <p:cNvGraphicFramePr>
            <a:graphicFrameLocks/>
          </p:cNvGraphicFramePr>
          <p:nvPr>
            <p:extLst>
              <p:ext uri="{D42A27DB-BD31-4B8C-83A1-F6EECF244321}">
                <p14:modId xmlns:p14="http://schemas.microsoft.com/office/powerpoint/2010/main" val="70120037"/>
              </p:ext>
            </p:extLst>
          </p:nvPr>
        </p:nvGraphicFramePr>
        <p:xfrm>
          <a:off x="4920912" y="1230543"/>
          <a:ext cx="4243371" cy="515142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566647" y="615600"/>
            <a:ext cx="11049784" cy="561600"/>
          </a:xfrm>
          <a:solidFill>
            <a:srgbClr val="71B2C9"/>
          </a:solidFill>
        </p:spPr>
        <p:txBody>
          <a:bodyPr wrap="square" lIns="72000" tIns="36000" rIns="72000" bIns="36000" rtlCol="0" anchor="b">
            <a:spAutoFit/>
          </a:bodyPr>
          <a:lstStyle/>
          <a:p>
            <a:r>
              <a:rPr lang="en-GB" sz="2800" dirty="0"/>
              <a:t>Interest in news and information about SEM/European countries</a:t>
            </a:r>
          </a:p>
        </p:txBody>
      </p:sp>
      <p:pic>
        <p:nvPicPr>
          <p:cNvPr id="10" name="Picture 9"/>
          <p:cNvPicPr>
            <a:picLocks noChangeAspect="1"/>
          </p:cNvPicPr>
          <p:nvPr/>
        </p:nvPicPr>
        <p:blipFill rotWithShape="1">
          <a:blip r:embed="rId3"/>
          <a:srcRect t="92028"/>
          <a:stretch/>
        </p:blipFill>
        <p:spPr>
          <a:xfrm>
            <a:off x="3003578" y="5662449"/>
            <a:ext cx="8226424" cy="414000"/>
          </a:xfrm>
          <a:prstGeom prst="rect">
            <a:avLst/>
          </a:prstGeom>
        </p:spPr>
      </p:pic>
      <p:graphicFrame>
        <p:nvGraphicFramePr>
          <p:cNvPr id="9" name="Content Placeholder 6"/>
          <p:cNvGraphicFramePr>
            <a:graphicFrameLocks/>
          </p:cNvGraphicFramePr>
          <p:nvPr>
            <p:extLst>
              <p:ext uri="{D42A27DB-BD31-4B8C-83A1-F6EECF244321}">
                <p14:modId xmlns:p14="http://schemas.microsoft.com/office/powerpoint/2010/main" val="2794744230"/>
              </p:ext>
            </p:extLst>
          </p:nvPr>
        </p:nvGraphicFramePr>
        <p:xfrm>
          <a:off x="8486742" y="1230542"/>
          <a:ext cx="4484220" cy="5151421"/>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Placeholder 5">
            <a:extLst>
              <a:ext uri="{FF2B5EF4-FFF2-40B4-BE49-F238E27FC236}">
                <a16:creationId xmlns:a16="http://schemas.microsoft.com/office/drawing/2014/main" id="{C29C930F-78CF-4B39-BC91-C9C74D8C37A9}"/>
              </a:ext>
            </a:extLst>
          </p:cNvPr>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Thinking about the countries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/European countries </a:t>
            </a:r>
            <a:r>
              <a:rPr lang="en-GB" dirty="0">
                <a:solidFill>
                  <a:schemeClr val="tx1">
                    <a:lumMod val="75000"/>
                    <a:lumOff val="25000"/>
                  </a:schemeClr>
                </a:solidFill>
              </a:rPr>
              <a:t>(asked in SEM countries)</a:t>
            </a:r>
            <a:r>
              <a:rPr lang="en-GB" b="1" dirty="0">
                <a:solidFill>
                  <a:schemeClr val="tx1">
                    <a:lumMod val="75000"/>
                    <a:lumOff val="25000"/>
                  </a:schemeClr>
                </a:solidFill>
              </a:rPr>
              <a:t>, how interested are you in knowing about their:</a:t>
            </a:r>
          </a:p>
          <a:p>
            <a:r>
              <a:rPr lang="en-GB" dirty="0">
                <a:solidFill>
                  <a:schemeClr val="tx1">
                    <a:lumMod val="75000"/>
                    <a:lumOff val="25000"/>
                  </a:schemeClr>
                </a:solidFill>
              </a:rPr>
              <a:t>Base: all respondents (%), by country and country group</a:t>
            </a:r>
          </a:p>
          <a:p>
            <a:r>
              <a:rPr lang="en-GB" b="1" i="1" dirty="0">
                <a:solidFill>
                  <a:schemeClr val="tx1">
                    <a:lumMod val="75000"/>
                    <a:lumOff val="25000"/>
                  </a:schemeClr>
                </a:solidFill>
              </a:rPr>
              <a:t>Due to differences in question wording, caution should be exercised when comparing the 2020 results with the 2012/2009 results.</a:t>
            </a:r>
          </a:p>
        </p:txBody>
      </p:sp>
      <p:graphicFrame>
        <p:nvGraphicFramePr>
          <p:cNvPr id="13" name="Content Placeholder 6">
            <a:extLst>
              <a:ext uri="{FF2B5EF4-FFF2-40B4-BE49-F238E27FC236}">
                <a16:creationId xmlns:a16="http://schemas.microsoft.com/office/drawing/2014/main" id="{806C762E-5AAD-4435-BC71-9A2D34A4C780}"/>
              </a:ext>
            </a:extLst>
          </p:cNvPr>
          <p:cNvGraphicFramePr>
            <a:graphicFrameLocks/>
          </p:cNvGraphicFramePr>
          <p:nvPr>
            <p:extLst>
              <p:ext uri="{D42A27DB-BD31-4B8C-83A1-F6EECF244321}">
                <p14:modId xmlns:p14="http://schemas.microsoft.com/office/powerpoint/2010/main" val="1182474776"/>
              </p:ext>
            </p:extLst>
          </p:nvPr>
        </p:nvGraphicFramePr>
        <p:xfrm>
          <a:off x="311175" y="1387874"/>
          <a:ext cx="5112568" cy="44852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9604615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gray">
          <a:xfrm>
            <a:off x="3623543" y="1710688"/>
            <a:ext cx="3240360" cy="4302192"/>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7" y="500400"/>
            <a:ext cx="6945328" cy="562137"/>
          </a:xfrm>
        </p:spPr>
        <p:txBody>
          <a:bodyPr/>
          <a:lstStyle/>
          <a:p>
            <a:r>
              <a:rPr lang="en-GB" dirty="0"/>
              <a:t>Media role in shaping public perception</a:t>
            </a:r>
          </a:p>
        </p:txBody>
      </p:sp>
      <p:sp>
        <p:nvSpPr>
          <p:cNvPr id="7" name="Text Placeholder 6"/>
          <p:cNvSpPr>
            <a:spLocks noGrp="1"/>
          </p:cNvSpPr>
          <p:nvPr>
            <p:ph type="body" sz="quarter" idx="14"/>
          </p:nvPr>
        </p:nvSpPr>
        <p:spPr>
          <a:xfrm>
            <a:off x="566647" y="1152002"/>
            <a:ext cx="11719472" cy="374398"/>
          </a:xfrm>
        </p:spPr>
        <p:txBody>
          <a:bodyPr/>
          <a:lstStyle/>
          <a:p>
            <a:r>
              <a:rPr lang="en-GB" dirty="0"/>
              <a:t>Did media cause a change in views about people from SEM/European countries?</a:t>
            </a:r>
          </a:p>
        </p:txBody>
      </p:sp>
      <p:sp>
        <p:nvSpPr>
          <p:cNvPr id="4"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During the past 12 months, have you seen, read or heard anything in the media that has influenced your view of people in countries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/European countries </a:t>
            </a:r>
            <a:r>
              <a:rPr lang="en-GB" dirty="0">
                <a:solidFill>
                  <a:schemeClr val="tx1">
                    <a:lumMod val="75000"/>
                    <a:lumOff val="25000"/>
                  </a:schemeClr>
                </a:solidFill>
              </a:rPr>
              <a:t>(asked in SEM countries)</a:t>
            </a:r>
          </a:p>
          <a:p>
            <a:r>
              <a:rPr lang="en-GB" dirty="0">
                <a:solidFill>
                  <a:schemeClr val="tx1">
                    <a:lumMod val="75000"/>
                    <a:lumOff val="25000"/>
                  </a:schemeClr>
                </a:solidFill>
              </a:rPr>
              <a:t>Base: all respondents (%), by country and country group</a:t>
            </a:r>
          </a:p>
        </p:txBody>
      </p:sp>
      <p:graphicFrame>
        <p:nvGraphicFramePr>
          <p:cNvPr id="8" name="Content Placeholder 6"/>
          <p:cNvGraphicFramePr>
            <a:graphicFrameLocks/>
          </p:cNvGraphicFramePr>
          <p:nvPr>
            <p:extLst>
              <p:ext uri="{D42A27DB-BD31-4B8C-83A1-F6EECF244321}">
                <p14:modId xmlns:p14="http://schemas.microsoft.com/office/powerpoint/2010/main" val="2609560563"/>
              </p:ext>
            </p:extLst>
          </p:nvPr>
        </p:nvGraphicFramePr>
        <p:xfrm>
          <a:off x="403326" y="1822460"/>
          <a:ext cx="7056782" cy="4502089"/>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bwMode="gray">
          <a:xfrm>
            <a:off x="13272615" y="1822460"/>
            <a:ext cx="167160" cy="5180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aphicFrame>
        <p:nvGraphicFramePr>
          <p:cNvPr id="13" name="Content Placeholder 6">
            <a:extLst>
              <a:ext uri="{FF2B5EF4-FFF2-40B4-BE49-F238E27FC236}">
                <a16:creationId xmlns:a16="http://schemas.microsoft.com/office/drawing/2014/main" id="{BF5C012D-4053-485F-8C0E-F2BE8E08D7CF}"/>
              </a:ext>
            </a:extLst>
          </p:cNvPr>
          <p:cNvGraphicFramePr>
            <a:graphicFrameLocks/>
          </p:cNvGraphicFramePr>
          <p:nvPr>
            <p:extLst>
              <p:ext uri="{D42A27DB-BD31-4B8C-83A1-F6EECF244321}">
                <p14:modId xmlns:p14="http://schemas.microsoft.com/office/powerpoint/2010/main" val="104055065"/>
              </p:ext>
            </p:extLst>
          </p:nvPr>
        </p:nvGraphicFramePr>
        <p:xfrm>
          <a:off x="7079927" y="1716093"/>
          <a:ext cx="7200798" cy="4392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6">
            <a:extLst>
              <a:ext uri="{FF2B5EF4-FFF2-40B4-BE49-F238E27FC236}">
                <a16:creationId xmlns:a16="http://schemas.microsoft.com/office/drawing/2014/main" id="{2734A64C-39E8-448E-A571-10D25CD707BF}"/>
              </a:ext>
            </a:extLst>
          </p:cNvPr>
          <p:cNvGraphicFramePr>
            <a:graphicFrameLocks/>
          </p:cNvGraphicFramePr>
          <p:nvPr>
            <p:extLst>
              <p:ext uri="{D42A27DB-BD31-4B8C-83A1-F6EECF244321}">
                <p14:modId xmlns:p14="http://schemas.microsoft.com/office/powerpoint/2010/main" val="3287835926"/>
              </p:ext>
            </p:extLst>
          </p:nvPr>
        </p:nvGraphicFramePr>
        <p:xfrm>
          <a:off x="3911576" y="1703027"/>
          <a:ext cx="7200798" cy="43924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0357307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615600"/>
            <a:ext cx="9545720" cy="562137"/>
          </a:xfrm>
        </p:spPr>
        <p:txBody>
          <a:bodyPr/>
          <a:lstStyle/>
          <a:p>
            <a:r>
              <a:rPr lang="en-GB" dirty="0"/>
              <a:t>Most trusted media sources for cross-cultural reporting</a:t>
            </a:r>
          </a:p>
        </p:txBody>
      </p:sp>
      <p:sp>
        <p:nvSpPr>
          <p:cNvPr id="4"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Which of the following sources do you trust most for information about countries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/European countries </a:t>
            </a:r>
            <a:r>
              <a:rPr lang="en-GB" dirty="0">
                <a:solidFill>
                  <a:schemeClr val="tx1">
                    <a:lumMod val="75000"/>
                    <a:lumOff val="25000"/>
                  </a:schemeClr>
                </a:solidFill>
              </a:rPr>
              <a:t>(asked in SEM countries)</a:t>
            </a:r>
            <a:r>
              <a:rPr lang="en-GB" b="1" dirty="0">
                <a:solidFill>
                  <a:schemeClr val="tx1">
                    <a:lumMod val="75000"/>
                    <a:lumOff val="25000"/>
                  </a:schemeClr>
                </a:solidFill>
              </a:rPr>
              <a:t>?</a:t>
            </a:r>
          </a:p>
          <a:p>
            <a:r>
              <a:rPr lang="en-GB" dirty="0">
                <a:solidFill>
                  <a:schemeClr val="tx1">
                    <a:lumMod val="75000"/>
                    <a:lumOff val="25000"/>
                  </a:schemeClr>
                </a:solidFill>
              </a:rPr>
              <a:t>Base: all respondents (%), by country and country group</a:t>
            </a:r>
          </a:p>
        </p:txBody>
      </p:sp>
      <p:graphicFrame>
        <p:nvGraphicFramePr>
          <p:cNvPr id="5" name="Content Placeholder 6"/>
          <p:cNvGraphicFramePr>
            <a:graphicFrameLocks/>
          </p:cNvGraphicFramePr>
          <p:nvPr>
            <p:extLst>
              <p:ext uri="{D42A27DB-BD31-4B8C-83A1-F6EECF244321}">
                <p14:modId xmlns:p14="http://schemas.microsoft.com/office/powerpoint/2010/main" val="3495467791"/>
              </p:ext>
            </p:extLst>
          </p:nvPr>
        </p:nvGraphicFramePr>
        <p:xfrm>
          <a:off x="887239" y="1316416"/>
          <a:ext cx="6408710" cy="5151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6">
            <a:extLst>
              <a:ext uri="{FF2B5EF4-FFF2-40B4-BE49-F238E27FC236}">
                <a16:creationId xmlns:a16="http://schemas.microsoft.com/office/drawing/2014/main" id="{B07773BF-A0D2-46A1-9EF2-5888ACA70CA6}"/>
              </a:ext>
            </a:extLst>
          </p:cNvPr>
          <p:cNvGraphicFramePr>
            <a:graphicFrameLocks/>
          </p:cNvGraphicFramePr>
          <p:nvPr>
            <p:extLst>
              <p:ext uri="{D42A27DB-BD31-4B8C-83A1-F6EECF244321}">
                <p14:modId xmlns:p14="http://schemas.microsoft.com/office/powerpoint/2010/main" val="1713102889"/>
              </p:ext>
            </p:extLst>
          </p:nvPr>
        </p:nvGraphicFramePr>
        <p:xfrm>
          <a:off x="7151935" y="1314648"/>
          <a:ext cx="5472608" cy="51514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515690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56800"/>
            <a:ext cx="4426777" cy="547200"/>
          </a:xfrm>
        </p:spPr>
        <p:txBody>
          <a:bodyPr/>
          <a:lstStyle/>
          <a:p>
            <a:r>
              <a:rPr lang="en-GB" dirty="0"/>
              <a:t>Interaction and dialogue</a:t>
            </a:r>
          </a:p>
        </p:txBody>
      </p:sp>
    </p:spTree>
    <p:extLst>
      <p:ext uri="{BB962C8B-B14F-4D97-AF65-F5344CB8AC3E}">
        <p14:creationId xmlns:p14="http://schemas.microsoft.com/office/powerpoint/2010/main" val="207138130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615600"/>
            <a:ext cx="8459975" cy="561600"/>
          </a:xfrm>
        </p:spPr>
        <p:txBody>
          <a:bodyPr/>
          <a:lstStyle/>
          <a:p>
            <a:r>
              <a:rPr lang="en-GB" dirty="0"/>
              <a:t>Interactions with people from different countries</a:t>
            </a:r>
          </a:p>
        </p:txBody>
      </p:sp>
      <p:sp>
        <p:nvSpPr>
          <p:cNvPr id="4"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In the past 12 months, have you talked to or met someone from a country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/a European country </a:t>
            </a:r>
            <a:r>
              <a:rPr lang="en-GB" dirty="0">
                <a:solidFill>
                  <a:schemeClr val="tx1">
                    <a:lumMod val="75000"/>
                    <a:lumOff val="25000"/>
                  </a:schemeClr>
                </a:solidFill>
              </a:rPr>
              <a:t>(asked in SEM countries)</a:t>
            </a:r>
            <a:r>
              <a:rPr lang="en-GB" b="1" dirty="0">
                <a:solidFill>
                  <a:schemeClr val="tx1">
                    <a:lumMod val="75000"/>
                    <a:lumOff val="25000"/>
                  </a:schemeClr>
                </a:solidFill>
              </a:rPr>
              <a:t>? </a:t>
            </a:r>
            <a:r>
              <a:rPr lang="en-GB" i="1" dirty="0">
                <a:solidFill>
                  <a:schemeClr val="tx1">
                    <a:lumMod val="75000"/>
                    <a:lumOff val="25000"/>
                  </a:schemeClr>
                </a:solidFill>
              </a:rPr>
              <a:t>(top bar in the chart)</a:t>
            </a:r>
            <a:br>
              <a:rPr lang="en-GB" b="1" dirty="0">
                <a:solidFill>
                  <a:schemeClr val="tx1">
                    <a:lumMod val="75000"/>
                    <a:lumOff val="25000"/>
                  </a:schemeClr>
                </a:solidFill>
              </a:rPr>
            </a:br>
            <a:r>
              <a:rPr lang="en-GB" b="1" dirty="0">
                <a:solidFill>
                  <a:schemeClr val="tx1">
                    <a:lumMod val="75000"/>
                    <a:lumOff val="25000"/>
                  </a:schemeClr>
                </a:solidFill>
              </a:rPr>
              <a:t>Do you have any relatives or friends who live in  countries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/European countries </a:t>
            </a:r>
            <a:r>
              <a:rPr lang="en-GB" dirty="0">
                <a:solidFill>
                  <a:schemeClr val="tx1">
                    <a:lumMod val="75000"/>
                    <a:lumOff val="25000"/>
                  </a:schemeClr>
                </a:solidFill>
              </a:rPr>
              <a:t>(asked in SEM countries)</a:t>
            </a:r>
            <a:r>
              <a:rPr lang="en-GB" b="1" dirty="0">
                <a:solidFill>
                  <a:schemeClr val="tx1">
                    <a:lumMod val="75000"/>
                    <a:lumOff val="25000"/>
                  </a:schemeClr>
                </a:solidFill>
              </a:rPr>
              <a:t>? </a:t>
            </a:r>
            <a:r>
              <a:rPr lang="en-GB" i="1" dirty="0">
                <a:solidFill>
                  <a:schemeClr val="tx1">
                    <a:lumMod val="75000"/>
                    <a:lumOff val="25000"/>
                  </a:schemeClr>
                </a:solidFill>
              </a:rPr>
              <a:t>(bottom bar) </a:t>
            </a:r>
            <a:endParaRPr lang="en-GB" b="1" i="1" dirty="0">
              <a:solidFill>
                <a:schemeClr val="tx1">
                  <a:lumMod val="75000"/>
                  <a:lumOff val="25000"/>
                </a:schemeClr>
              </a:solidFill>
            </a:endParaRPr>
          </a:p>
          <a:p>
            <a:r>
              <a:rPr lang="en-GB" dirty="0">
                <a:solidFill>
                  <a:schemeClr val="tx1">
                    <a:lumMod val="75000"/>
                    <a:lumOff val="25000"/>
                  </a:schemeClr>
                </a:solidFill>
              </a:rPr>
              <a:t>Base: all respondents (%), by country and country group</a:t>
            </a:r>
          </a:p>
        </p:txBody>
      </p:sp>
      <p:graphicFrame>
        <p:nvGraphicFramePr>
          <p:cNvPr id="9" name="Content Placeholder 6"/>
          <p:cNvGraphicFramePr>
            <a:graphicFrameLocks/>
          </p:cNvGraphicFramePr>
          <p:nvPr>
            <p:extLst>
              <p:ext uri="{D42A27DB-BD31-4B8C-83A1-F6EECF244321}">
                <p14:modId xmlns:p14="http://schemas.microsoft.com/office/powerpoint/2010/main" val="1076991317"/>
              </p:ext>
            </p:extLst>
          </p:nvPr>
        </p:nvGraphicFramePr>
        <p:xfrm>
          <a:off x="844196" y="1557788"/>
          <a:ext cx="5795783" cy="43924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6">
            <a:extLst>
              <a:ext uri="{FF2B5EF4-FFF2-40B4-BE49-F238E27FC236}">
                <a16:creationId xmlns:a16="http://schemas.microsoft.com/office/drawing/2014/main" id="{48DC3779-78D6-405B-92C4-C1A7521FD9D3}"/>
              </a:ext>
            </a:extLst>
          </p:cNvPr>
          <p:cNvGraphicFramePr>
            <a:graphicFrameLocks/>
          </p:cNvGraphicFramePr>
          <p:nvPr>
            <p:extLst>
              <p:ext uri="{D42A27DB-BD31-4B8C-83A1-F6EECF244321}">
                <p14:modId xmlns:p14="http://schemas.microsoft.com/office/powerpoint/2010/main" val="4142887648"/>
              </p:ext>
            </p:extLst>
          </p:nvPr>
        </p:nvGraphicFramePr>
        <p:xfrm>
          <a:off x="6799797" y="1404367"/>
          <a:ext cx="5824746" cy="515142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09E14939-A66B-4DE3-BFB2-0025976999C2}"/>
              </a:ext>
            </a:extLst>
          </p:cNvPr>
          <p:cNvSpPr txBox="1"/>
          <p:nvPr/>
        </p:nvSpPr>
        <p:spPr>
          <a:xfrm>
            <a:off x="12163530" y="4428703"/>
            <a:ext cx="432049" cy="291096"/>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1400" b="1" dirty="0">
                <a:solidFill>
                  <a:schemeClr val="bg1">
                    <a:lumMod val="50000"/>
                  </a:schemeClr>
                </a:solidFill>
              </a:rPr>
              <a:t>82</a:t>
            </a:r>
          </a:p>
        </p:txBody>
      </p:sp>
    </p:spTree>
    <p:extLst>
      <p:ext uri="{BB962C8B-B14F-4D97-AF65-F5344CB8AC3E}">
        <p14:creationId xmlns:p14="http://schemas.microsoft.com/office/powerpoint/2010/main" val="223640654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525471"/>
            <a:ext cx="4459985" cy="511995"/>
          </a:xfrm>
        </p:spPr>
        <p:txBody>
          <a:bodyPr/>
          <a:lstStyle/>
          <a:p>
            <a:r>
              <a:rPr lang="en-GB" dirty="0"/>
              <a:t>Cross-cultural encounters</a:t>
            </a:r>
          </a:p>
        </p:txBody>
      </p:sp>
      <p:sp>
        <p:nvSpPr>
          <p:cNvPr id="7" name="Text Placeholder 6"/>
          <p:cNvSpPr>
            <a:spLocks noGrp="1"/>
          </p:cNvSpPr>
          <p:nvPr>
            <p:ph type="body" sz="quarter" idx="14"/>
          </p:nvPr>
        </p:nvSpPr>
        <p:spPr>
          <a:xfrm>
            <a:off x="566647" y="1152002"/>
            <a:ext cx="3339101" cy="374398"/>
          </a:xfrm>
        </p:spPr>
        <p:txBody>
          <a:bodyPr/>
          <a:lstStyle/>
          <a:p>
            <a:r>
              <a:rPr lang="en-GB" dirty="0"/>
              <a:t>Method of interaction</a:t>
            </a:r>
          </a:p>
        </p:txBody>
      </p:sp>
      <p:sp>
        <p:nvSpPr>
          <p:cNvPr id="4" name="Text Placeholder 5"/>
          <p:cNvSpPr txBox="1">
            <a:spLocks/>
          </p:cNvSpPr>
          <p:nvPr/>
        </p:nvSpPr>
        <p:spPr>
          <a:xfrm>
            <a:off x="2399407" y="6572949"/>
            <a:ext cx="9145016"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Thinking of this/these person(s) you have interacted with, was this mainly through: </a:t>
            </a:r>
            <a:endParaRPr lang="en-GB" dirty="0">
              <a:solidFill>
                <a:schemeClr val="tx1">
                  <a:lumMod val="75000"/>
                  <a:lumOff val="25000"/>
                </a:schemeClr>
              </a:solidFill>
            </a:endParaRPr>
          </a:p>
          <a:p>
            <a:r>
              <a:rPr lang="en-GB" dirty="0">
                <a:solidFill>
                  <a:schemeClr val="tx1">
                    <a:lumMod val="75000"/>
                    <a:lumOff val="25000"/>
                  </a:schemeClr>
                </a:solidFill>
              </a:rPr>
              <a:t>Base: respondents who have talked to or met someone from a SEM/European country in the past 12 months (%), by country and country group</a:t>
            </a:r>
            <a:br>
              <a:rPr lang="en-GB" dirty="0">
                <a:solidFill>
                  <a:schemeClr val="tx1">
                    <a:lumMod val="75000"/>
                    <a:lumOff val="25000"/>
                  </a:schemeClr>
                </a:solidFill>
              </a:rPr>
            </a:br>
            <a:r>
              <a:rPr lang="en-GB" dirty="0">
                <a:solidFill>
                  <a:schemeClr val="tx1">
                    <a:lumMod val="75000"/>
                    <a:lumOff val="25000"/>
                  </a:schemeClr>
                </a:solidFill>
              </a:rPr>
              <a:t>Note: ‘Family and friends’ and ‘sports and leisure’ categories were created after fieldwork had been completed. Some verbatim responses to ‘other specify’ were recoded into these two categories. </a:t>
            </a:r>
          </a:p>
          <a:p>
            <a:endParaRPr lang="en-GB" dirty="0">
              <a:solidFill>
                <a:schemeClr val="tx1">
                  <a:lumMod val="75000"/>
                  <a:lumOff val="25000"/>
                </a:schemeClr>
              </a:solidFill>
            </a:endParaRPr>
          </a:p>
        </p:txBody>
      </p:sp>
      <p:graphicFrame>
        <p:nvGraphicFramePr>
          <p:cNvPr id="9" name="Content Placeholder 6"/>
          <p:cNvGraphicFramePr>
            <a:graphicFrameLocks/>
          </p:cNvGraphicFramePr>
          <p:nvPr>
            <p:extLst>
              <p:ext uri="{D42A27DB-BD31-4B8C-83A1-F6EECF244321}">
                <p14:modId xmlns:p14="http://schemas.microsoft.com/office/powerpoint/2010/main" val="1502086437"/>
              </p:ext>
            </p:extLst>
          </p:nvPr>
        </p:nvGraphicFramePr>
        <p:xfrm>
          <a:off x="1067261" y="1229497"/>
          <a:ext cx="6408710" cy="51514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6">
            <a:extLst>
              <a:ext uri="{FF2B5EF4-FFF2-40B4-BE49-F238E27FC236}">
                <a16:creationId xmlns:a16="http://schemas.microsoft.com/office/drawing/2014/main" id="{03EE5A41-F78D-421F-A784-322002357EF5}"/>
              </a:ext>
            </a:extLst>
          </p:cNvPr>
          <p:cNvGraphicFramePr>
            <a:graphicFrameLocks/>
          </p:cNvGraphicFramePr>
          <p:nvPr>
            <p:extLst>
              <p:ext uri="{D42A27DB-BD31-4B8C-83A1-F6EECF244321}">
                <p14:modId xmlns:p14="http://schemas.microsoft.com/office/powerpoint/2010/main" val="3956991240"/>
              </p:ext>
            </p:extLst>
          </p:nvPr>
        </p:nvGraphicFramePr>
        <p:xfrm>
          <a:off x="5737736" y="1426512"/>
          <a:ext cx="6984776" cy="5151421"/>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F856B363-8AD6-4A43-8CC3-AD80394392A6}"/>
              </a:ext>
            </a:extLst>
          </p:cNvPr>
          <p:cNvSpPr txBox="1"/>
          <p:nvPr/>
        </p:nvSpPr>
        <p:spPr>
          <a:xfrm>
            <a:off x="4271616" y="5021200"/>
            <a:ext cx="288032" cy="291096"/>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1400" b="1" dirty="0">
                <a:solidFill>
                  <a:schemeClr val="tx1">
                    <a:lumMod val="75000"/>
                    <a:lumOff val="25000"/>
                  </a:schemeClr>
                </a:solidFill>
              </a:rPr>
              <a:t>4</a:t>
            </a:r>
          </a:p>
        </p:txBody>
      </p:sp>
    </p:spTree>
    <p:extLst>
      <p:ext uri="{BB962C8B-B14F-4D97-AF65-F5344CB8AC3E}">
        <p14:creationId xmlns:p14="http://schemas.microsoft.com/office/powerpoint/2010/main" val="320781689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615600"/>
            <a:ext cx="3756187" cy="561600"/>
          </a:xfrm>
          <a:solidFill>
            <a:srgbClr val="71B2C9"/>
          </a:solidFill>
        </p:spPr>
        <p:txBody>
          <a:bodyPr/>
          <a:lstStyle/>
          <a:p>
            <a:r>
              <a:rPr lang="en-GB" sz="2800" dirty="0"/>
              <a:t>Methodological note</a:t>
            </a:r>
          </a:p>
        </p:txBody>
      </p:sp>
      <p:sp>
        <p:nvSpPr>
          <p:cNvPr id="3" name="Content Placeholder 2"/>
          <p:cNvSpPr>
            <a:spLocks noGrp="1"/>
          </p:cNvSpPr>
          <p:nvPr>
            <p:ph sz="quarter" idx="10"/>
          </p:nvPr>
        </p:nvSpPr>
        <p:spPr>
          <a:xfrm>
            <a:off x="566647" y="1404367"/>
            <a:ext cx="10185688" cy="4903098"/>
          </a:xfrm>
        </p:spPr>
        <p:txBody>
          <a:bodyPr/>
          <a:lstStyle/>
          <a:p>
            <a:r>
              <a:rPr lang="en-GB" sz="1800" dirty="0"/>
              <a:t>The Anna Lindh Foundation commissioned Ipsos to undertake its third opinion poll to measure intercultural trends in the Euro-Mediterranean Region. </a:t>
            </a:r>
          </a:p>
          <a:p>
            <a:r>
              <a:rPr lang="en-GB" sz="1800" dirty="0"/>
              <a:t>The opinion poll was carried out in eight European countries (</a:t>
            </a:r>
            <a:r>
              <a:rPr lang="en-GB" sz="1800" b="1" dirty="0"/>
              <a:t>Croatia, Cyprus, Czechia, Germany, Greece, Ireland, Romania, Sweden</a:t>
            </a:r>
            <a:r>
              <a:rPr lang="en-GB" sz="1800" dirty="0"/>
              <a:t>) and five SEM countries/territories (</a:t>
            </a:r>
            <a:r>
              <a:rPr lang="en-GB" sz="1800" b="1" dirty="0"/>
              <a:t>Algeria, Jordan, Lebanon, Mauritania, Morocco</a:t>
            </a:r>
            <a:r>
              <a:rPr lang="en-GB" sz="1800" dirty="0"/>
              <a:t>). </a:t>
            </a:r>
          </a:p>
          <a:p>
            <a:r>
              <a:rPr lang="en-GB" sz="1800" dirty="0"/>
              <a:t>The target population consists of all individuals aged 15 or older (16 in Czechia and Sweden), resident in each of the countries covered. In all countries, the target sample size was 1,000 fully-completed interviews. Fieldwork for all countries bar Mauritania took place between 9 March  2020 and 16 June 2020, with a suspension of fieldwork part-way through due to the COVID-19 pandemic. Fieldwork in Mauritania took place between 28 August 2020 and 09 October 2020.</a:t>
            </a:r>
          </a:p>
          <a:p>
            <a:r>
              <a:rPr lang="en-GB" sz="1800" dirty="0"/>
              <a:t>In all countries, a CATI (Computer Assisted Telephone Interviewing) methodology was implemented. Random probability sampling was used in all countries except Mauritania, where quota sampling was used.</a:t>
            </a:r>
          </a:p>
          <a:p>
            <a:r>
              <a:rPr lang="en-GB" sz="1800" dirty="0"/>
              <a:t>All findings presented are based on weighted data. A post-stratification weight was calculated that corrects for imbalances in the samples with respect to gender, age and activity status. Where the percentages provided do not add up to or exceed 100%, this may be due to rounding.</a:t>
            </a:r>
          </a:p>
          <a:p>
            <a:pPr marL="0" indent="0">
              <a:buNone/>
            </a:pPr>
            <a:endParaRPr lang="en-GB" sz="18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3372" t="8691" r="36324" b="11751"/>
          <a:stretch/>
        </p:blipFill>
        <p:spPr>
          <a:xfrm>
            <a:off x="10464303" y="334321"/>
            <a:ext cx="2786350" cy="6290614"/>
          </a:xfrm>
          <a:prstGeom prst="rect">
            <a:avLst/>
          </a:prstGeom>
        </p:spPr>
      </p:pic>
    </p:spTree>
    <p:extLst>
      <p:ext uri="{BB962C8B-B14F-4D97-AF65-F5344CB8AC3E}">
        <p14:creationId xmlns:p14="http://schemas.microsoft.com/office/powerpoint/2010/main" val="321184544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615600"/>
            <a:ext cx="8459975" cy="561600"/>
          </a:xfrm>
        </p:spPr>
        <p:txBody>
          <a:bodyPr/>
          <a:lstStyle/>
          <a:p>
            <a:r>
              <a:rPr lang="en-GB" dirty="0"/>
              <a:t>Interactions with people from different countries</a:t>
            </a:r>
          </a:p>
        </p:txBody>
      </p:sp>
      <p:sp>
        <p:nvSpPr>
          <p:cNvPr id="4" name="Text Placeholder 5"/>
          <p:cNvSpPr txBox="1">
            <a:spLocks/>
          </p:cNvSpPr>
          <p:nvPr/>
        </p:nvSpPr>
        <p:spPr>
          <a:xfrm>
            <a:off x="2903463" y="5880222"/>
            <a:ext cx="8784976" cy="1356793"/>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(2020 and 2012): </a:t>
            </a:r>
            <a:r>
              <a:rPr lang="en-GB" b="1" dirty="0">
                <a:solidFill>
                  <a:schemeClr val="tx1">
                    <a:lumMod val="75000"/>
                    <a:lumOff val="25000"/>
                  </a:schemeClr>
                </a:solidFill>
              </a:rPr>
              <a:t>In the past 12 months, have you talked to or met someone from a country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/a European country </a:t>
            </a:r>
            <a:r>
              <a:rPr lang="en-GB" dirty="0">
                <a:solidFill>
                  <a:schemeClr val="tx1">
                    <a:lumMod val="75000"/>
                    <a:lumOff val="25000"/>
                  </a:schemeClr>
                </a:solidFill>
              </a:rPr>
              <a:t>(asked in SEM countries)</a:t>
            </a:r>
            <a:r>
              <a:rPr lang="en-GB" b="1" dirty="0">
                <a:solidFill>
                  <a:schemeClr val="tx1">
                    <a:lumMod val="75000"/>
                    <a:lumOff val="25000"/>
                  </a:schemeClr>
                </a:solidFill>
              </a:rPr>
              <a:t>? Thinking of this/these person(s) you have interacted with, was this mainly through: </a:t>
            </a:r>
          </a:p>
          <a:p>
            <a:pPr>
              <a:spcBef>
                <a:spcPts val="0"/>
              </a:spcBef>
            </a:pPr>
            <a:r>
              <a:rPr lang="en-GB" dirty="0">
                <a:solidFill>
                  <a:schemeClr val="tx1">
                    <a:lumMod val="75000"/>
                    <a:lumOff val="25000"/>
                  </a:schemeClr>
                </a:solidFill>
              </a:rPr>
              <a:t>Survey question (2009): </a:t>
            </a:r>
            <a:r>
              <a:rPr lang="en-GB" b="1" dirty="0">
                <a:solidFill>
                  <a:schemeClr val="tx1">
                    <a:lumMod val="75000"/>
                    <a:lumOff val="25000"/>
                  </a:schemeClr>
                </a:solidFill>
              </a:rPr>
              <a:t>In the last 12 months have you personally talked to or met with any person (or persons) from countries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/European countries </a:t>
            </a:r>
            <a:r>
              <a:rPr lang="en-GB" dirty="0">
                <a:solidFill>
                  <a:schemeClr val="tx1">
                    <a:lumMod val="75000"/>
                    <a:lumOff val="25000"/>
                  </a:schemeClr>
                </a:solidFill>
              </a:rPr>
              <a:t>(asked in SEM countries)</a:t>
            </a:r>
            <a:r>
              <a:rPr lang="en-GB" b="1" dirty="0">
                <a:solidFill>
                  <a:schemeClr val="tx1">
                    <a:lumMod val="75000"/>
                    <a:lumOff val="25000"/>
                  </a:schemeClr>
                </a:solidFill>
              </a:rPr>
              <a:t>? How did you meet or talk to that person?</a:t>
            </a:r>
          </a:p>
          <a:p>
            <a:r>
              <a:rPr lang="en-GB" dirty="0">
                <a:solidFill>
                  <a:schemeClr val="tx1">
                    <a:lumMod val="75000"/>
                    <a:lumOff val="25000"/>
                  </a:schemeClr>
                </a:solidFill>
              </a:rPr>
              <a:t>Base: all respondents </a:t>
            </a:r>
            <a:r>
              <a:rPr lang="en-GB" i="1" dirty="0">
                <a:solidFill>
                  <a:schemeClr val="tx1">
                    <a:lumMod val="75000"/>
                    <a:lumOff val="25000"/>
                  </a:schemeClr>
                </a:solidFill>
              </a:rPr>
              <a:t>(left-hand chart) </a:t>
            </a:r>
            <a:r>
              <a:rPr lang="en-GB" dirty="0">
                <a:solidFill>
                  <a:schemeClr val="tx1">
                    <a:lumMod val="75000"/>
                    <a:lumOff val="25000"/>
                  </a:schemeClr>
                </a:solidFill>
              </a:rPr>
              <a:t>and respondents who have talked to or met someone from a SEM/European country in the past 12 months </a:t>
            </a:r>
            <a:r>
              <a:rPr lang="en-GB" i="1" dirty="0">
                <a:solidFill>
                  <a:schemeClr val="tx1">
                    <a:lumMod val="75000"/>
                    <a:lumOff val="25000"/>
                  </a:schemeClr>
                </a:solidFill>
              </a:rPr>
              <a:t>(right-hand chart) </a:t>
            </a:r>
            <a:r>
              <a:rPr lang="en-GB" dirty="0">
                <a:solidFill>
                  <a:schemeClr val="tx1">
                    <a:lumMod val="75000"/>
                    <a:lumOff val="25000"/>
                  </a:schemeClr>
                </a:solidFill>
              </a:rPr>
              <a:t>(%), by country</a:t>
            </a:r>
          </a:p>
          <a:p>
            <a:r>
              <a:rPr lang="en-GB" b="1" i="1" dirty="0">
                <a:solidFill>
                  <a:schemeClr val="tx1">
                    <a:lumMod val="75000"/>
                    <a:lumOff val="25000"/>
                  </a:schemeClr>
                </a:solidFill>
              </a:rPr>
              <a:t>Due to differences in question wording, caution should be exercised when comparing the 2020 results with the 2012/2009 results.</a:t>
            </a:r>
          </a:p>
        </p:txBody>
      </p:sp>
      <p:pic>
        <p:nvPicPr>
          <p:cNvPr id="3" name="Picture 2"/>
          <p:cNvPicPr>
            <a:picLocks noChangeAspect="1"/>
          </p:cNvPicPr>
          <p:nvPr/>
        </p:nvPicPr>
        <p:blipFill>
          <a:blip r:embed="rId3"/>
          <a:stretch>
            <a:fillRect/>
          </a:stretch>
        </p:blipFill>
        <p:spPr>
          <a:xfrm>
            <a:off x="4796634" y="1242519"/>
            <a:ext cx="3529890" cy="646232"/>
          </a:xfrm>
          <a:prstGeom prst="rect">
            <a:avLst/>
          </a:prstGeom>
        </p:spPr>
      </p:pic>
      <p:graphicFrame>
        <p:nvGraphicFramePr>
          <p:cNvPr id="11" name="Content Placeholder 6"/>
          <p:cNvGraphicFramePr>
            <a:graphicFrameLocks/>
          </p:cNvGraphicFramePr>
          <p:nvPr>
            <p:extLst>
              <p:ext uri="{D42A27DB-BD31-4B8C-83A1-F6EECF244321}">
                <p14:modId xmlns:p14="http://schemas.microsoft.com/office/powerpoint/2010/main" val="2657994922"/>
              </p:ext>
            </p:extLst>
          </p:nvPr>
        </p:nvGraphicFramePr>
        <p:xfrm>
          <a:off x="-1273001" y="1177794"/>
          <a:ext cx="7531875" cy="46179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ontent Placeholder 6">
            <a:extLst>
              <a:ext uri="{FF2B5EF4-FFF2-40B4-BE49-F238E27FC236}">
                <a16:creationId xmlns:a16="http://schemas.microsoft.com/office/drawing/2014/main" id="{B3FCCD6A-2DDD-4B7B-93E4-4980AA372D00}"/>
              </a:ext>
            </a:extLst>
          </p:cNvPr>
          <p:cNvGraphicFramePr>
            <a:graphicFrameLocks/>
          </p:cNvGraphicFramePr>
          <p:nvPr>
            <p:extLst>
              <p:ext uri="{D42A27DB-BD31-4B8C-83A1-F6EECF244321}">
                <p14:modId xmlns:p14="http://schemas.microsoft.com/office/powerpoint/2010/main" val="1571637342"/>
              </p:ext>
            </p:extLst>
          </p:nvPr>
        </p:nvGraphicFramePr>
        <p:xfrm>
          <a:off x="5423743" y="1591964"/>
          <a:ext cx="7852996" cy="40579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833064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gray">
          <a:xfrm>
            <a:off x="3497689" y="1710688"/>
            <a:ext cx="2808311" cy="4302191"/>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7" y="525471"/>
            <a:ext cx="4459985" cy="511995"/>
          </a:xfrm>
        </p:spPr>
        <p:txBody>
          <a:bodyPr/>
          <a:lstStyle/>
          <a:p>
            <a:r>
              <a:rPr lang="en-GB" dirty="0"/>
              <a:t>Cross-cultural encounters</a:t>
            </a:r>
          </a:p>
        </p:txBody>
      </p:sp>
      <p:sp>
        <p:nvSpPr>
          <p:cNvPr id="7" name="Text Placeholder 6"/>
          <p:cNvSpPr>
            <a:spLocks noGrp="1"/>
          </p:cNvSpPr>
          <p:nvPr>
            <p:ph type="body" sz="quarter" idx="14"/>
          </p:nvPr>
        </p:nvSpPr>
        <p:spPr>
          <a:xfrm>
            <a:off x="566647" y="1136069"/>
            <a:ext cx="11092698" cy="406265"/>
          </a:xfrm>
        </p:spPr>
        <p:txBody>
          <a:bodyPr/>
          <a:lstStyle/>
          <a:p>
            <a:r>
              <a:rPr lang="en-GB" dirty="0"/>
              <a:t>Did meeting people from SEM/European countries cause a change in views?</a:t>
            </a:r>
          </a:p>
        </p:txBody>
      </p:sp>
      <p:sp>
        <p:nvSpPr>
          <p:cNvPr id="4"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Thinking of your encounter(s) with this/these person(s), did meeting or talking to them change or reinforce your view of people from countries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/European countries </a:t>
            </a:r>
            <a:r>
              <a:rPr lang="en-GB" dirty="0">
                <a:solidFill>
                  <a:schemeClr val="tx1">
                    <a:lumMod val="75000"/>
                    <a:lumOff val="25000"/>
                  </a:schemeClr>
                </a:solidFill>
              </a:rPr>
              <a:t>(asked in SEM countries)</a:t>
            </a:r>
            <a:r>
              <a:rPr lang="en-GB" b="1" dirty="0">
                <a:solidFill>
                  <a:schemeClr val="tx1">
                    <a:lumMod val="75000"/>
                    <a:lumOff val="25000"/>
                  </a:schemeClr>
                </a:solidFill>
              </a:rPr>
              <a:t>? </a:t>
            </a:r>
            <a:endParaRPr lang="en-GB" dirty="0">
              <a:solidFill>
                <a:schemeClr val="tx1">
                  <a:lumMod val="75000"/>
                  <a:lumOff val="25000"/>
                </a:schemeClr>
              </a:solidFill>
            </a:endParaRPr>
          </a:p>
          <a:p>
            <a:r>
              <a:rPr lang="en-GB" dirty="0">
                <a:solidFill>
                  <a:schemeClr val="tx1">
                    <a:lumMod val="75000"/>
                    <a:lumOff val="25000"/>
                  </a:schemeClr>
                </a:solidFill>
              </a:rPr>
              <a:t>Base: respondents who have talked to or met someone from a SEM/European country in the past 12 months (%), by country and country group</a:t>
            </a:r>
          </a:p>
        </p:txBody>
      </p:sp>
      <p:graphicFrame>
        <p:nvGraphicFramePr>
          <p:cNvPr id="8" name="Content Placeholder 6"/>
          <p:cNvGraphicFramePr>
            <a:graphicFrameLocks/>
          </p:cNvGraphicFramePr>
          <p:nvPr>
            <p:extLst>
              <p:ext uri="{D42A27DB-BD31-4B8C-83A1-F6EECF244321}">
                <p14:modId xmlns:p14="http://schemas.microsoft.com/office/powerpoint/2010/main" val="2063496580"/>
              </p:ext>
            </p:extLst>
          </p:nvPr>
        </p:nvGraphicFramePr>
        <p:xfrm>
          <a:off x="566647" y="1661450"/>
          <a:ext cx="6009224" cy="45879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ontent Placeholder 6">
            <a:extLst>
              <a:ext uri="{FF2B5EF4-FFF2-40B4-BE49-F238E27FC236}">
                <a16:creationId xmlns:a16="http://schemas.microsoft.com/office/drawing/2014/main" id="{B7E7656B-A053-4219-A54A-ACEE9BE7D47F}"/>
              </a:ext>
            </a:extLst>
          </p:cNvPr>
          <p:cNvGraphicFramePr>
            <a:graphicFrameLocks/>
          </p:cNvGraphicFramePr>
          <p:nvPr>
            <p:extLst>
              <p:ext uri="{D42A27DB-BD31-4B8C-83A1-F6EECF244321}">
                <p14:modId xmlns:p14="http://schemas.microsoft.com/office/powerpoint/2010/main" val="4254476081"/>
              </p:ext>
            </p:extLst>
          </p:nvPr>
        </p:nvGraphicFramePr>
        <p:xfrm>
          <a:off x="6575870" y="1710688"/>
          <a:ext cx="7200799" cy="46541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ontent Placeholder 6">
            <a:extLst>
              <a:ext uri="{FF2B5EF4-FFF2-40B4-BE49-F238E27FC236}">
                <a16:creationId xmlns:a16="http://schemas.microsoft.com/office/drawing/2014/main" id="{E570872D-092C-4C53-96DC-37C6C90ECD49}"/>
              </a:ext>
            </a:extLst>
          </p:cNvPr>
          <p:cNvGraphicFramePr>
            <a:graphicFrameLocks/>
          </p:cNvGraphicFramePr>
          <p:nvPr>
            <p:extLst>
              <p:ext uri="{D42A27DB-BD31-4B8C-83A1-F6EECF244321}">
                <p14:modId xmlns:p14="http://schemas.microsoft.com/office/powerpoint/2010/main" val="3257741754"/>
              </p:ext>
            </p:extLst>
          </p:nvPr>
        </p:nvGraphicFramePr>
        <p:xfrm>
          <a:off x="3767559" y="1710688"/>
          <a:ext cx="7200798" cy="46541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42550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00" y="615600"/>
            <a:ext cx="6298549" cy="561600"/>
          </a:xfrm>
          <a:solidFill>
            <a:srgbClr val="71B2C9"/>
          </a:solidFill>
        </p:spPr>
        <p:txBody>
          <a:bodyPr wrap="none" lIns="82819" tIns="72000" rIns="82819" bIns="36000" rtlCol="0" anchor="ctr">
            <a:spAutoFit/>
          </a:bodyPr>
          <a:lstStyle/>
          <a:p>
            <a:r>
              <a:rPr lang="en-GB" dirty="0"/>
              <a:t>Barriers to cross-cultural encounters</a:t>
            </a:r>
          </a:p>
        </p:txBody>
      </p:sp>
      <p:sp>
        <p:nvSpPr>
          <p:cNvPr id="10" name="Text Placeholder 5">
            <a:extLst>
              <a:ext uri="{FF2B5EF4-FFF2-40B4-BE49-F238E27FC236}">
                <a16:creationId xmlns:a16="http://schemas.microsoft.com/office/drawing/2014/main" id="{6D23E99D-C531-47DE-9BFA-70CB2F5FEE4F}"/>
              </a:ext>
            </a:extLst>
          </p:cNvPr>
          <p:cNvSpPr txBox="1">
            <a:spLocks/>
          </p:cNvSpPr>
          <p:nvPr/>
        </p:nvSpPr>
        <p:spPr>
          <a:xfrm>
            <a:off x="3049200" y="6361200"/>
            <a:ext cx="8424936"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a:t>
            </a:r>
            <a:r>
              <a:rPr lang="en-GB" b="1" dirty="0">
                <a:solidFill>
                  <a:schemeClr val="tx1">
                    <a:lumMod val="75000"/>
                    <a:lumOff val="25000"/>
                  </a:schemeClr>
                </a:solidFill>
              </a:rPr>
              <a:t>: To what extent, if at all, are each of the following a barrier, when meeting with or talking to people from different cultures? </a:t>
            </a:r>
          </a:p>
          <a:p>
            <a:r>
              <a:rPr lang="en-GB" dirty="0">
                <a:solidFill>
                  <a:schemeClr val="tx1">
                    <a:lumMod val="75000"/>
                    <a:lumOff val="25000"/>
                  </a:schemeClr>
                </a:solidFill>
              </a:rPr>
              <a:t>Base: all respondents (%), by country and country group, % ‘a big barrier’ and ‘somewhat of a barrier’. </a:t>
            </a:r>
          </a:p>
        </p:txBody>
      </p:sp>
      <p:graphicFrame>
        <p:nvGraphicFramePr>
          <p:cNvPr id="11" name="Content Placeholder 6">
            <a:extLst>
              <a:ext uri="{FF2B5EF4-FFF2-40B4-BE49-F238E27FC236}">
                <a16:creationId xmlns:a16="http://schemas.microsoft.com/office/drawing/2014/main" id="{5E083BB0-29C3-4A23-AD2C-DA0636FF7B61}"/>
              </a:ext>
            </a:extLst>
          </p:cNvPr>
          <p:cNvGraphicFramePr>
            <a:graphicFrameLocks/>
          </p:cNvGraphicFramePr>
          <p:nvPr>
            <p:extLst>
              <p:ext uri="{D42A27DB-BD31-4B8C-83A1-F6EECF244321}">
                <p14:modId xmlns:p14="http://schemas.microsoft.com/office/powerpoint/2010/main" val="119264242"/>
              </p:ext>
            </p:extLst>
          </p:nvPr>
        </p:nvGraphicFramePr>
        <p:xfrm>
          <a:off x="-819789" y="1579422"/>
          <a:ext cx="7586512" cy="5151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a:extLst>
              <a:ext uri="{FF2B5EF4-FFF2-40B4-BE49-F238E27FC236}">
                <a16:creationId xmlns:a16="http://schemas.microsoft.com/office/drawing/2014/main" id="{41BC8063-FE98-470B-BEEF-460B19BE1296}"/>
              </a:ext>
            </a:extLst>
          </p:cNvPr>
          <p:cNvGraphicFramePr>
            <a:graphicFrameLocks/>
          </p:cNvGraphicFramePr>
          <p:nvPr>
            <p:extLst>
              <p:ext uri="{D42A27DB-BD31-4B8C-83A1-F6EECF244321}">
                <p14:modId xmlns:p14="http://schemas.microsoft.com/office/powerpoint/2010/main" val="2001339618"/>
              </p:ext>
            </p:extLst>
          </p:nvPr>
        </p:nvGraphicFramePr>
        <p:xfrm>
          <a:off x="6547411" y="1425671"/>
          <a:ext cx="6552728" cy="515142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302A6386-45C9-4AF6-912E-DFF2F79B5646}"/>
              </a:ext>
            </a:extLst>
          </p:cNvPr>
          <p:cNvSpPr txBox="1"/>
          <p:nvPr/>
        </p:nvSpPr>
        <p:spPr>
          <a:xfrm>
            <a:off x="6547411" y="2342003"/>
            <a:ext cx="1152128" cy="291096"/>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1400" b="1" dirty="0">
                <a:solidFill>
                  <a:schemeClr val="bg1">
                    <a:lumMod val="50000"/>
                  </a:schemeClr>
                </a:solidFill>
              </a:rPr>
              <a:t>87</a:t>
            </a:r>
          </a:p>
        </p:txBody>
      </p:sp>
      <p:sp>
        <p:nvSpPr>
          <p:cNvPr id="13" name="TextBox 12">
            <a:extLst>
              <a:ext uri="{FF2B5EF4-FFF2-40B4-BE49-F238E27FC236}">
                <a16:creationId xmlns:a16="http://schemas.microsoft.com/office/drawing/2014/main" id="{B165DF8D-10A2-4950-A242-B2EC4AF9667B}"/>
              </a:ext>
            </a:extLst>
          </p:cNvPr>
          <p:cNvSpPr txBox="1"/>
          <p:nvPr/>
        </p:nvSpPr>
        <p:spPr>
          <a:xfrm>
            <a:off x="6547469" y="2993471"/>
            <a:ext cx="1152128" cy="291096"/>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1400" b="1" dirty="0">
                <a:solidFill>
                  <a:schemeClr val="bg1">
                    <a:lumMod val="50000"/>
                  </a:schemeClr>
                </a:solidFill>
              </a:rPr>
              <a:t>75</a:t>
            </a:r>
          </a:p>
        </p:txBody>
      </p:sp>
      <p:sp>
        <p:nvSpPr>
          <p:cNvPr id="14" name="TextBox 13">
            <a:extLst>
              <a:ext uri="{FF2B5EF4-FFF2-40B4-BE49-F238E27FC236}">
                <a16:creationId xmlns:a16="http://schemas.microsoft.com/office/drawing/2014/main" id="{014052CA-61CD-430D-8995-A1E6CDCA1EBC}"/>
              </a:ext>
            </a:extLst>
          </p:cNvPr>
          <p:cNvSpPr txBox="1"/>
          <p:nvPr/>
        </p:nvSpPr>
        <p:spPr>
          <a:xfrm>
            <a:off x="6547411" y="3710286"/>
            <a:ext cx="1152128" cy="291096"/>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1400" b="1" dirty="0">
                <a:solidFill>
                  <a:schemeClr val="bg1">
                    <a:lumMod val="50000"/>
                  </a:schemeClr>
                </a:solidFill>
              </a:rPr>
              <a:t>73</a:t>
            </a:r>
          </a:p>
        </p:txBody>
      </p:sp>
    </p:spTree>
    <p:extLst>
      <p:ext uri="{BB962C8B-B14F-4D97-AF65-F5344CB8AC3E}">
        <p14:creationId xmlns:p14="http://schemas.microsoft.com/office/powerpoint/2010/main" val="285691627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56800"/>
            <a:ext cx="8171193" cy="547200"/>
          </a:xfrm>
        </p:spPr>
        <p:txBody>
          <a:bodyPr/>
          <a:lstStyle/>
          <a:p>
            <a:r>
              <a:rPr lang="en-GB" dirty="0"/>
              <a:t>Living together in multi-cultural environments</a:t>
            </a:r>
          </a:p>
        </p:txBody>
      </p:sp>
    </p:spTree>
    <p:extLst>
      <p:ext uri="{BB962C8B-B14F-4D97-AF65-F5344CB8AC3E}">
        <p14:creationId xmlns:p14="http://schemas.microsoft.com/office/powerpoint/2010/main" val="312858444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gray">
          <a:xfrm>
            <a:off x="4487639" y="1570993"/>
            <a:ext cx="3456384" cy="4229628"/>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7" y="615600"/>
            <a:ext cx="8673520" cy="561600"/>
          </a:xfrm>
          <a:solidFill>
            <a:srgbClr val="71B2C9"/>
          </a:solidFill>
        </p:spPr>
        <p:txBody>
          <a:bodyPr wrap="square" lIns="72000" tIns="36000" rIns="72000" bIns="36000" rtlCol="0" anchor="b">
            <a:spAutoFit/>
          </a:bodyPr>
          <a:lstStyle/>
          <a:p>
            <a:r>
              <a:rPr lang="en-GB" dirty="0"/>
              <a:t>Perceptions about religious and cultural diversity</a:t>
            </a:r>
          </a:p>
        </p:txBody>
      </p:sp>
      <p:sp>
        <p:nvSpPr>
          <p:cNvPr id="6"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How much do you agree or disagree with the following statements?</a:t>
            </a:r>
          </a:p>
          <a:p>
            <a:r>
              <a:rPr lang="en-GB" dirty="0">
                <a:solidFill>
                  <a:schemeClr val="tx1">
                    <a:lumMod val="75000"/>
                    <a:lumOff val="25000"/>
                  </a:schemeClr>
                </a:solidFill>
              </a:rPr>
              <a:t>Base: all respondents (%), by country and country group</a:t>
            </a:r>
          </a:p>
        </p:txBody>
      </p:sp>
      <p:graphicFrame>
        <p:nvGraphicFramePr>
          <p:cNvPr id="12" name="Content Placeholder 6"/>
          <p:cNvGraphicFramePr>
            <a:graphicFrameLocks/>
          </p:cNvGraphicFramePr>
          <p:nvPr>
            <p:extLst>
              <p:ext uri="{D42A27DB-BD31-4B8C-83A1-F6EECF244321}">
                <p14:modId xmlns:p14="http://schemas.microsoft.com/office/powerpoint/2010/main" val="3447875"/>
              </p:ext>
            </p:extLst>
          </p:nvPr>
        </p:nvGraphicFramePr>
        <p:xfrm>
          <a:off x="913774" y="1563559"/>
          <a:ext cx="6886233" cy="5151421"/>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p:cNvPicPr>
            <a:picLocks noChangeAspect="1"/>
          </p:cNvPicPr>
          <p:nvPr/>
        </p:nvPicPr>
        <p:blipFill rotWithShape="1">
          <a:blip r:embed="rId3"/>
          <a:srcRect t="91989" b="662"/>
          <a:stretch/>
        </p:blipFill>
        <p:spPr>
          <a:xfrm>
            <a:off x="3551535" y="5711844"/>
            <a:ext cx="8963540" cy="468000"/>
          </a:xfrm>
          <a:prstGeom prst="rect">
            <a:avLst/>
          </a:prstGeom>
        </p:spPr>
      </p:pic>
      <p:graphicFrame>
        <p:nvGraphicFramePr>
          <p:cNvPr id="13" name="Content Placeholder 6">
            <a:extLst>
              <a:ext uri="{FF2B5EF4-FFF2-40B4-BE49-F238E27FC236}">
                <a16:creationId xmlns:a16="http://schemas.microsoft.com/office/drawing/2014/main" id="{1B04504F-9C2B-49F8-9789-FB344FF4505E}"/>
              </a:ext>
            </a:extLst>
          </p:cNvPr>
          <p:cNvGraphicFramePr>
            <a:graphicFrameLocks/>
          </p:cNvGraphicFramePr>
          <p:nvPr>
            <p:extLst>
              <p:ext uri="{D42A27DB-BD31-4B8C-83A1-F6EECF244321}">
                <p14:modId xmlns:p14="http://schemas.microsoft.com/office/powerpoint/2010/main" val="2520828114"/>
              </p:ext>
            </p:extLst>
          </p:nvPr>
        </p:nvGraphicFramePr>
        <p:xfrm>
          <a:off x="5220359" y="1570993"/>
          <a:ext cx="7157188" cy="47190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7666712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615600"/>
            <a:ext cx="8673520" cy="561600"/>
          </a:xfrm>
          <a:solidFill>
            <a:srgbClr val="71B2C9"/>
          </a:solidFill>
        </p:spPr>
        <p:txBody>
          <a:bodyPr wrap="square" lIns="72000" tIns="36000" rIns="72000" bIns="36000" rtlCol="0" anchor="b">
            <a:spAutoFit/>
          </a:bodyPr>
          <a:lstStyle/>
          <a:p>
            <a:r>
              <a:rPr lang="en-GB" dirty="0"/>
              <a:t>Perceptions about religious and cultural diversity</a:t>
            </a:r>
          </a:p>
        </p:txBody>
      </p:sp>
      <p:sp>
        <p:nvSpPr>
          <p:cNvPr id="6"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How much do you agree or disagree with the following statements?</a:t>
            </a:r>
          </a:p>
          <a:p>
            <a:r>
              <a:rPr lang="en-GB" dirty="0">
                <a:solidFill>
                  <a:schemeClr val="tx1">
                    <a:lumMod val="75000"/>
                    <a:lumOff val="25000"/>
                  </a:schemeClr>
                </a:solidFill>
              </a:rPr>
              <a:t>Base: all respondents (%), by country</a:t>
            </a:r>
          </a:p>
        </p:txBody>
      </p:sp>
      <p:pic>
        <p:nvPicPr>
          <p:cNvPr id="9" name="Picture 8"/>
          <p:cNvPicPr>
            <a:picLocks noChangeAspect="1"/>
          </p:cNvPicPr>
          <p:nvPr/>
        </p:nvPicPr>
        <p:blipFill rotWithShape="1">
          <a:blip r:embed="rId2"/>
          <a:srcRect t="91989" b="662"/>
          <a:stretch/>
        </p:blipFill>
        <p:spPr>
          <a:xfrm>
            <a:off x="3551535" y="5711844"/>
            <a:ext cx="8963540" cy="468000"/>
          </a:xfrm>
          <a:prstGeom prst="rect">
            <a:avLst/>
          </a:prstGeom>
        </p:spPr>
      </p:pic>
      <p:graphicFrame>
        <p:nvGraphicFramePr>
          <p:cNvPr id="7" name="Content Placeholder 6">
            <a:extLst>
              <a:ext uri="{FF2B5EF4-FFF2-40B4-BE49-F238E27FC236}">
                <a16:creationId xmlns:a16="http://schemas.microsoft.com/office/drawing/2014/main" id="{823B37BE-CFDE-4920-B278-479C0B073D79}"/>
              </a:ext>
            </a:extLst>
          </p:cNvPr>
          <p:cNvGraphicFramePr>
            <a:graphicFrameLocks/>
          </p:cNvGraphicFramePr>
          <p:nvPr>
            <p:extLst>
              <p:ext uri="{D42A27DB-BD31-4B8C-83A1-F6EECF244321}">
                <p14:modId xmlns:p14="http://schemas.microsoft.com/office/powerpoint/2010/main" val="219969700"/>
              </p:ext>
            </p:extLst>
          </p:nvPr>
        </p:nvGraphicFramePr>
        <p:xfrm>
          <a:off x="4559647" y="1554713"/>
          <a:ext cx="6345313" cy="51514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6">
            <a:extLst>
              <a:ext uri="{FF2B5EF4-FFF2-40B4-BE49-F238E27FC236}">
                <a16:creationId xmlns:a16="http://schemas.microsoft.com/office/drawing/2014/main" id="{D8C5691C-4212-484E-B970-34537621C5B6}"/>
              </a:ext>
            </a:extLst>
          </p:cNvPr>
          <p:cNvGraphicFramePr>
            <a:graphicFrameLocks/>
          </p:cNvGraphicFramePr>
          <p:nvPr>
            <p:extLst>
              <p:ext uri="{D42A27DB-BD31-4B8C-83A1-F6EECF244321}">
                <p14:modId xmlns:p14="http://schemas.microsoft.com/office/powerpoint/2010/main" val="2003737654"/>
              </p:ext>
            </p:extLst>
          </p:nvPr>
        </p:nvGraphicFramePr>
        <p:xfrm>
          <a:off x="302566" y="1548383"/>
          <a:ext cx="6345314" cy="51514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9272420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gray">
          <a:xfrm>
            <a:off x="4368413" y="1419711"/>
            <a:ext cx="3438052" cy="4358810"/>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7" y="615600"/>
            <a:ext cx="5649184" cy="561600"/>
          </a:xfrm>
          <a:solidFill>
            <a:srgbClr val="71B2C9"/>
          </a:solidFill>
        </p:spPr>
        <p:txBody>
          <a:bodyPr wrap="square" lIns="72000" tIns="36000" rIns="72000" bIns="36000" rtlCol="0" anchor="b">
            <a:spAutoFit/>
          </a:bodyPr>
          <a:lstStyle/>
          <a:p>
            <a:r>
              <a:rPr lang="en-GB" sz="2800" dirty="0"/>
              <a:t>Cultura</a:t>
            </a:r>
            <a:r>
              <a:rPr lang="en-GB" dirty="0"/>
              <a:t>l diversity and t</a:t>
            </a:r>
            <a:r>
              <a:rPr lang="en-GB" sz="2800" dirty="0"/>
              <a:t>olerance</a:t>
            </a:r>
          </a:p>
        </p:txBody>
      </p:sp>
      <p:sp>
        <p:nvSpPr>
          <p:cNvPr id="6"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I am now going to read out a number of scenarios. For each of them, please tell me whether you would mind a lot, mind a little, or whether you would not mind too much, or not mind at all.</a:t>
            </a:r>
          </a:p>
          <a:p>
            <a:r>
              <a:rPr lang="en-GB" dirty="0">
                <a:solidFill>
                  <a:schemeClr val="tx1">
                    <a:lumMod val="75000"/>
                    <a:lumOff val="25000"/>
                  </a:schemeClr>
                </a:solidFill>
              </a:rPr>
              <a:t>Base: all respondents (%), by country and country group</a:t>
            </a:r>
          </a:p>
        </p:txBody>
      </p:sp>
      <p:pic>
        <p:nvPicPr>
          <p:cNvPr id="8" name="Picture 7"/>
          <p:cNvPicPr>
            <a:picLocks noChangeAspect="1"/>
          </p:cNvPicPr>
          <p:nvPr/>
        </p:nvPicPr>
        <p:blipFill rotWithShape="1">
          <a:blip r:embed="rId2"/>
          <a:srcRect l="18834" t="90864" r="17478" b="1802"/>
          <a:stretch/>
        </p:blipFill>
        <p:spPr>
          <a:xfrm>
            <a:off x="4624281" y="5722189"/>
            <a:ext cx="7614000" cy="378000"/>
          </a:xfrm>
          <a:prstGeom prst="rect">
            <a:avLst/>
          </a:prstGeom>
        </p:spPr>
      </p:pic>
      <p:sp>
        <p:nvSpPr>
          <p:cNvPr id="3" name="TextBox 2"/>
          <p:cNvSpPr txBox="1"/>
          <p:nvPr/>
        </p:nvSpPr>
        <p:spPr>
          <a:xfrm>
            <a:off x="920835" y="1692000"/>
            <a:ext cx="2702708" cy="309691"/>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1400" b="1" dirty="0">
                <a:solidFill>
                  <a:schemeClr val="bg1">
                    <a:lumMod val="50000"/>
                  </a:schemeClr>
                </a:solidFill>
              </a:rPr>
              <a:t>Would you mind: </a:t>
            </a:r>
          </a:p>
        </p:txBody>
      </p:sp>
      <p:graphicFrame>
        <p:nvGraphicFramePr>
          <p:cNvPr id="12" name="Content Placeholder 6"/>
          <p:cNvGraphicFramePr>
            <a:graphicFrameLocks/>
          </p:cNvGraphicFramePr>
          <p:nvPr>
            <p:extLst>
              <p:ext uri="{D42A27DB-BD31-4B8C-83A1-F6EECF244321}">
                <p14:modId xmlns:p14="http://schemas.microsoft.com/office/powerpoint/2010/main" val="944050261"/>
              </p:ext>
            </p:extLst>
          </p:nvPr>
        </p:nvGraphicFramePr>
        <p:xfrm>
          <a:off x="920835" y="1310400"/>
          <a:ext cx="6807164" cy="51514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6">
            <a:extLst>
              <a:ext uri="{FF2B5EF4-FFF2-40B4-BE49-F238E27FC236}">
                <a16:creationId xmlns:a16="http://schemas.microsoft.com/office/drawing/2014/main" id="{BA5B1EBC-F454-428E-9E33-D2CEB54F3EFE}"/>
              </a:ext>
            </a:extLst>
          </p:cNvPr>
          <p:cNvGraphicFramePr>
            <a:graphicFrameLocks/>
          </p:cNvGraphicFramePr>
          <p:nvPr>
            <p:extLst>
              <p:ext uri="{D42A27DB-BD31-4B8C-83A1-F6EECF244321}">
                <p14:modId xmlns:p14="http://schemas.microsoft.com/office/powerpoint/2010/main" val="958413928"/>
              </p:ext>
            </p:extLst>
          </p:nvPr>
        </p:nvGraphicFramePr>
        <p:xfrm>
          <a:off x="5065403" y="1477100"/>
          <a:ext cx="7157188" cy="51514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5051402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gray">
          <a:xfrm>
            <a:off x="4415632" y="1633046"/>
            <a:ext cx="3240360" cy="4349095"/>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7" y="500400"/>
            <a:ext cx="7862647" cy="562137"/>
          </a:xfrm>
          <a:solidFill>
            <a:srgbClr val="71B2C9"/>
          </a:solidFill>
        </p:spPr>
        <p:txBody>
          <a:bodyPr wrap="none" lIns="72000" tIns="36000" rIns="72000" bIns="0" rtlCol="0" anchor="ctr">
            <a:spAutoFit/>
          </a:bodyPr>
          <a:lstStyle/>
          <a:p>
            <a:r>
              <a:rPr lang="en-GB" dirty="0"/>
              <a:t>Living together in multicultural environments</a:t>
            </a:r>
          </a:p>
        </p:txBody>
      </p:sp>
      <p:sp>
        <p:nvSpPr>
          <p:cNvPr id="9" name="Text Placeholder 8"/>
          <p:cNvSpPr>
            <a:spLocks noGrp="1"/>
          </p:cNvSpPr>
          <p:nvPr>
            <p:ph type="body" sz="quarter" idx="14"/>
          </p:nvPr>
        </p:nvSpPr>
        <p:spPr>
          <a:xfrm>
            <a:off x="566647" y="1152000"/>
            <a:ext cx="7183551" cy="374398"/>
          </a:xfrm>
        </p:spPr>
        <p:txBody>
          <a:bodyPr/>
          <a:lstStyle/>
          <a:p>
            <a:r>
              <a:rPr lang="en-GB" dirty="0"/>
              <a:t>Actions that can help people live better together</a:t>
            </a:r>
          </a:p>
        </p:txBody>
      </p:sp>
      <p:sp>
        <p:nvSpPr>
          <p:cNvPr id="6" name="Text Placeholder 5"/>
          <p:cNvSpPr txBox="1">
            <a:spLocks/>
          </p:cNvSpPr>
          <p:nvPr/>
        </p:nvSpPr>
        <p:spPr>
          <a:xfrm>
            <a:off x="3048753" y="6363786"/>
            <a:ext cx="8213946" cy="739632"/>
          </a:xfrm>
          <a:prstGeom prst="rect">
            <a:avLst/>
          </a:prstGeom>
          <a:noFill/>
        </p:spPr>
        <p:txBody>
          <a:bodyPr vert="horz" lIns="0" tIns="0" rIns="0" bIns="0" rtlCol="0" anchor="b">
            <a:noAutofit/>
          </a:bodyPr>
          <a:lstStyle>
            <a:lvl1pPr indent="0">
              <a:lnSpc>
                <a:spcPct val="110000"/>
              </a:lnSpc>
              <a:spcBef>
                <a:spcPts val="600"/>
              </a:spcBef>
              <a:spcAft>
                <a:spcPts val="0"/>
              </a:spcAft>
              <a:buClr>
                <a:schemeClr val="bg2"/>
              </a:buClr>
              <a:buFontTx/>
              <a:buNone/>
              <a:defRPr sz="800"/>
            </a:lvl1pPr>
            <a:lvl2pPr marL="525902"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marL="2103606"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sz="1000" dirty="0">
                <a:solidFill>
                  <a:schemeClr val="tx1">
                    <a:lumMod val="75000"/>
                    <a:lumOff val="25000"/>
                  </a:schemeClr>
                </a:solidFill>
              </a:rPr>
              <a:t>Survey question: </a:t>
            </a:r>
            <a:r>
              <a:rPr lang="en-GB" sz="1000" b="1" dirty="0">
                <a:solidFill>
                  <a:schemeClr val="tx1">
                    <a:lumMod val="75000"/>
                    <a:lumOff val="25000"/>
                  </a:schemeClr>
                </a:solidFill>
              </a:rPr>
              <a:t>Today’s societies are becoming more and more diverse as a result of migration. How effective do you think that each of the following actions would be in helping migrants and receiving communities live better together in a multi-cultural environment?</a:t>
            </a:r>
          </a:p>
          <a:p>
            <a:r>
              <a:rPr lang="en-GB" sz="1000" dirty="0">
                <a:solidFill>
                  <a:schemeClr val="tx1">
                    <a:lumMod val="75000"/>
                    <a:lumOff val="25000"/>
                  </a:schemeClr>
                </a:solidFill>
              </a:rPr>
              <a:t>Base: all respondents (%), by country and country group</a:t>
            </a:r>
          </a:p>
        </p:txBody>
      </p:sp>
      <p:graphicFrame>
        <p:nvGraphicFramePr>
          <p:cNvPr id="5" name="Content Placeholder 6"/>
          <p:cNvGraphicFramePr>
            <a:graphicFrameLocks/>
          </p:cNvGraphicFramePr>
          <p:nvPr>
            <p:extLst>
              <p:ext uri="{D42A27DB-BD31-4B8C-83A1-F6EECF244321}">
                <p14:modId xmlns:p14="http://schemas.microsoft.com/office/powerpoint/2010/main" val="2606680772"/>
              </p:ext>
            </p:extLst>
          </p:nvPr>
        </p:nvGraphicFramePr>
        <p:xfrm>
          <a:off x="920835" y="1369393"/>
          <a:ext cx="6858868" cy="5151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6">
            <a:extLst>
              <a:ext uri="{FF2B5EF4-FFF2-40B4-BE49-F238E27FC236}">
                <a16:creationId xmlns:a16="http://schemas.microsoft.com/office/drawing/2014/main" id="{0C35223C-4815-490E-9181-BC7B9B006C2A}"/>
              </a:ext>
            </a:extLst>
          </p:cNvPr>
          <p:cNvGraphicFramePr>
            <a:graphicFrameLocks/>
          </p:cNvGraphicFramePr>
          <p:nvPr>
            <p:extLst>
              <p:ext uri="{D42A27DB-BD31-4B8C-83A1-F6EECF244321}">
                <p14:modId xmlns:p14="http://schemas.microsoft.com/office/powerpoint/2010/main" val="1737545408"/>
              </p:ext>
            </p:extLst>
          </p:nvPr>
        </p:nvGraphicFramePr>
        <p:xfrm>
          <a:off x="5135711" y="1526398"/>
          <a:ext cx="7157188" cy="5151421"/>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a:extLst>
              <a:ext uri="{FF2B5EF4-FFF2-40B4-BE49-F238E27FC236}">
                <a16:creationId xmlns:a16="http://schemas.microsoft.com/office/drawing/2014/main" id="{E98CFA82-820C-4C9C-994B-732984132A94}"/>
              </a:ext>
            </a:extLst>
          </p:cNvPr>
          <p:cNvPicPr>
            <a:picLocks noChangeAspect="1"/>
          </p:cNvPicPr>
          <p:nvPr/>
        </p:nvPicPr>
        <p:blipFill>
          <a:blip r:embed="rId4"/>
          <a:stretch>
            <a:fillRect/>
          </a:stretch>
        </p:blipFill>
        <p:spPr>
          <a:xfrm>
            <a:off x="2615431" y="6097715"/>
            <a:ext cx="8343672" cy="447737"/>
          </a:xfrm>
          <a:prstGeom prst="rect">
            <a:avLst/>
          </a:prstGeom>
        </p:spPr>
      </p:pic>
    </p:spTree>
    <p:extLst>
      <p:ext uri="{BB962C8B-B14F-4D97-AF65-F5344CB8AC3E}">
        <p14:creationId xmlns:p14="http://schemas.microsoft.com/office/powerpoint/2010/main" val="4208612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gray">
          <a:xfrm>
            <a:off x="4415630" y="1583749"/>
            <a:ext cx="3261599" cy="4505065"/>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graphicFrame>
        <p:nvGraphicFramePr>
          <p:cNvPr id="5" name="Content Placeholder 6"/>
          <p:cNvGraphicFramePr>
            <a:graphicFrameLocks/>
          </p:cNvGraphicFramePr>
          <p:nvPr>
            <p:extLst>
              <p:ext uri="{D42A27DB-BD31-4B8C-83A1-F6EECF244321}">
                <p14:modId xmlns:p14="http://schemas.microsoft.com/office/powerpoint/2010/main" val="1902244861"/>
              </p:ext>
            </p:extLst>
          </p:nvPr>
        </p:nvGraphicFramePr>
        <p:xfrm>
          <a:off x="986196" y="1369370"/>
          <a:ext cx="6858868" cy="515142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566647" y="500400"/>
            <a:ext cx="7110583" cy="562137"/>
          </a:xfrm>
        </p:spPr>
        <p:txBody>
          <a:bodyPr lIns="72000" tIns="36000" rIns="72000"/>
          <a:lstStyle/>
          <a:p>
            <a:r>
              <a:rPr lang="en-GB" dirty="0"/>
              <a:t>Tackling radicalisation through dialogue?</a:t>
            </a:r>
          </a:p>
        </p:txBody>
      </p:sp>
      <p:sp>
        <p:nvSpPr>
          <p:cNvPr id="9" name="Text Placeholder 8"/>
          <p:cNvSpPr>
            <a:spLocks noGrp="1"/>
          </p:cNvSpPr>
          <p:nvPr>
            <p:ph type="body" sz="quarter" idx="14"/>
          </p:nvPr>
        </p:nvSpPr>
        <p:spPr>
          <a:xfrm>
            <a:off x="566647" y="1152000"/>
            <a:ext cx="9105808" cy="374398"/>
          </a:xfrm>
        </p:spPr>
        <p:txBody>
          <a:bodyPr/>
          <a:lstStyle/>
          <a:p>
            <a:r>
              <a:rPr lang="en-GB" dirty="0"/>
              <a:t>Measures to prevent and deal with conflicts and radicalisation</a:t>
            </a:r>
          </a:p>
        </p:txBody>
      </p:sp>
      <p:sp>
        <p:nvSpPr>
          <p:cNvPr id="6" name="Text Placeholder 5"/>
          <p:cNvSpPr txBox="1">
            <a:spLocks/>
          </p:cNvSpPr>
          <p:nvPr/>
        </p:nvSpPr>
        <p:spPr>
          <a:xfrm>
            <a:off x="3048753" y="6444194"/>
            <a:ext cx="8213946" cy="842711"/>
          </a:xfrm>
          <a:prstGeom prst="rect">
            <a:avLst/>
          </a:prstGeom>
          <a:noFill/>
        </p:spPr>
        <p:txBody>
          <a:bodyPr vert="horz" lIns="0" tIns="0" rIns="0" bIns="0" rtlCol="0" anchor="b">
            <a:noAutofit/>
          </a:bodyPr>
          <a:lstStyle>
            <a:lvl1pPr indent="0">
              <a:lnSpc>
                <a:spcPct val="110000"/>
              </a:lnSpc>
              <a:spcBef>
                <a:spcPts val="600"/>
              </a:spcBef>
              <a:spcAft>
                <a:spcPts val="0"/>
              </a:spcAft>
              <a:buClr>
                <a:schemeClr val="bg2"/>
              </a:buClr>
              <a:buFontTx/>
              <a:buNone/>
              <a:defRPr sz="800"/>
            </a:lvl1pPr>
            <a:lvl2pPr marL="525902"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marL="2103606"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sz="1000" dirty="0">
                <a:solidFill>
                  <a:schemeClr val="bg1">
                    <a:lumMod val="50000"/>
                  </a:schemeClr>
                </a:solidFill>
              </a:rPr>
              <a:t>Survey question: </a:t>
            </a:r>
            <a:r>
              <a:rPr lang="en-GB" sz="1000" b="1" dirty="0">
                <a:solidFill>
                  <a:schemeClr val="bg1">
                    <a:lumMod val="50000"/>
                  </a:schemeClr>
                </a:solidFill>
              </a:rPr>
              <a:t>Many countries in Europe and in the countries on the southern and eastern Mediterranean shores, are facing challenges such as hate speech and opposing cultural views. </a:t>
            </a:r>
            <a:r>
              <a:rPr lang="en-GB" sz="1000" dirty="0">
                <a:solidFill>
                  <a:schemeClr val="bg1">
                    <a:lumMod val="50000"/>
                  </a:schemeClr>
                </a:solidFill>
              </a:rPr>
              <a:t> </a:t>
            </a:r>
            <a:r>
              <a:rPr lang="en-GB" sz="1000" b="1" dirty="0">
                <a:solidFill>
                  <a:schemeClr val="bg1">
                    <a:lumMod val="50000"/>
                  </a:schemeClr>
                </a:solidFill>
              </a:rPr>
              <a:t>How effective do you think that each of the following will be in preventing and dealing with these challenges?</a:t>
            </a:r>
            <a:endParaRPr lang="en-GB" sz="1000" dirty="0">
              <a:solidFill>
                <a:schemeClr val="bg1">
                  <a:lumMod val="50000"/>
                </a:schemeClr>
              </a:solidFill>
            </a:endParaRPr>
          </a:p>
          <a:p>
            <a:r>
              <a:rPr lang="en-GB" sz="1000" dirty="0">
                <a:solidFill>
                  <a:schemeClr val="bg1">
                    <a:lumMod val="50000"/>
                  </a:schemeClr>
                </a:solidFill>
              </a:rPr>
              <a:t>Base: all respondents (%), by country and country group</a:t>
            </a:r>
          </a:p>
        </p:txBody>
      </p:sp>
      <p:pic>
        <p:nvPicPr>
          <p:cNvPr id="10" name="Picture 9">
            <a:extLst>
              <a:ext uri="{FF2B5EF4-FFF2-40B4-BE49-F238E27FC236}">
                <a16:creationId xmlns:a16="http://schemas.microsoft.com/office/drawing/2014/main" id="{B1DB23B3-9E36-4E24-878E-C9609E5C30B1}"/>
              </a:ext>
            </a:extLst>
          </p:cNvPr>
          <p:cNvPicPr>
            <a:picLocks noChangeAspect="1"/>
          </p:cNvPicPr>
          <p:nvPr/>
        </p:nvPicPr>
        <p:blipFill>
          <a:blip r:embed="rId3"/>
          <a:stretch>
            <a:fillRect/>
          </a:stretch>
        </p:blipFill>
        <p:spPr>
          <a:xfrm>
            <a:off x="2615431" y="6097715"/>
            <a:ext cx="8343672" cy="447737"/>
          </a:xfrm>
          <a:prstGeom prst="rect">
            <a:avLst/>
          </a:prstGeom>
        </p:spPr>
      </p:pic>
      <p:graphicFrame>
        <p:nvGraphicFramePr>
          <p:cNvPr id="12" name="Content Placeholder 6">
            <a:extLst>
              <a:ext uri="{FF2B5EF4-FFF2-40B4-BE49-F238E27FC236}">
                <a16:creationId xmlns:a16="http://schemas.microsoft.com/office/drawing/2014/main" id="{E639D491-30A7-4F58-9D29-5CED0C9F65E9}"/>
              </a:ext>
            </a:extLst>
          </p:cNvPr>
          <p:cNvGraphicFramePr>
            <a:graphicFrameLocks/>
          </p:cNvGraphicFramePr>
          <p:nvPr>
            <p:extLst>
              <p:ext uri="{D42A27DB-BD31-4B8C-83A1-F6EECF244321}">
                <p14:modId xmlns:p14="http://schemas.microsoft.com/office/powerpoint/2010/main" val="3566702549"/>
              </p:ext>
            </p:extLst>
          </p:nvPr>
        </p:nvGraphicFramePr>
        <p:xfrm>
          <a:off x="5119551" y="1499104"/>
          <a:ext cx="7157188" cy="51514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5722530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58330"/>
            <a:ext cx="6010953" cy="548346"/>
          </a:xfrm>
        </p:spPr>
        <p:txBody>
          <a:bodyPr/>
          <a:lstStyle/>
          <a:p>
            <a:r>
              <a:rPr lang="en-GB" dirty="0"/>
              <a:t>Gains from Euro-Med cooperation</a:t>
            </a:r>
          </a:p>
        </p:txBody>
      </p:sp>
    </p:spTree>
    <p:extLst>
      <p:ext uri="{BB962C8B-B14F-4D97-AF65-F5344CB8AC3E}">
        <p14:creationId xmlns:p14="http://schemas.microsoft.com/office/powerpoint/2010/main" val="138413195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56800"/>
            <a:ext cx="7811153" cy="547200"/>
          </a:xfrm>
        </p:spPr>
        <p:txBody>
          <a:bodyPr/>
          <a:lstStyle/>
          <a:p>
            <a:r>
              <a:rPr lang="en-GB" dirty="0"/>
              <a:t>Representation of the Mediterranean region</a:t>
            </a:r>
          </a:p>
        </p:txBody>
      </p:sp>
    </p:spTree>
    <p:extLst>
      <p:ext uri="{BB962C8B-B14F-4D97-AF65-F5344CB8AC3E}">
        <p14:creationId xmlns:p14="http://schemas.microsoft.com/office/powerpoint/2010/main" val="253239711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gray">
          <a:xfrm>
            <a:off x="4350269" y="1616691"/>
            <a:ext cx="3268512" cy="4491035"/>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graphicFrame>
        <p:nvGraphicFramePr>
          <p:cNvPr id="13" name="Content Placeholder 6"/>
          <p:cNvGraphicFramePr>
            <a:graphicFrameLocks/>
          </p:cNvGraphicFramePr>
          <p:nvPr>
            <p:extLst>
              <p:ext uri="{D42A27DB-BD31-4B8C-83A1-F6EECF244321}">
                <p14:modId xmlns:p14="http://schemas.microsoft.com/office/powerpoint/2010/main" val="1808913190"/>
              </p:ext>
            </p:extLst>
          </p:nvPr>
        </p:nvGraphicFramePr>
        <p:xfrm>
          <a:off x="920835" y="1541891"/>
          <a:ext cx="6858868" cy="515142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566646" y="498974"/>
            <a:ext cx="6009225" cy="562137"/>
          </a:xfrm>
          <a:solidFill>
            <a:srgbClr val="71B2C9"/>
          </a:solidFill>
        </p:spPr>
        <p:txBody>
          <a:bodyPr wrap="square" lIns="72000" tIns="36000" rIns="72000" bIns="0" rtlCol="0" anchor="b">
            <a:spAutoFit/>
          </a:bodyPr>
          <a:lstStyle/>
          <a:p>
            <a:r>
              <a:rPr lang="en-GB" sz="2800" dirty="0"/>
              <a:t>Gains from Euro-Med cooperation</a:t>
            </a:r>
          </a:p>
        </p:txBody>
      </p:sp>
      <p:sp>
        <p:nvSpPr>
          <p:cNvPr id="6" name="Text Placeholder 5"/>
          <p:cNvSpPr txBox="1">
            <a:spLocks/>
          </p:cNvSpPr>
          <p:nvPr/>
        </p:nvSpPr>
        <p:spPr>
          <a:xfrm>
            <a:off x="3049200" y="6361200"/>
            <a:ext cx="8207191"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Your country, with other European/SEM countries, has decided to reinforce closer cooperation with SEM/European countries in the framework of the European Neighbourhood Policy. Which of the following do you think your society can gain by reinforcing such cooperation?</a:t>
            </a:r>
          </a:p>
          <a:p>
            <a:r>
              <a:rPr lang="en-GB" dirty="0">
                <a:solidFill>
                  <a:schemeClr val="tx1">
                    <a:lumMod val="75000"/>
                    <a:lumOff val="25000"/>
                  </a:schemeClr>
                </a:solidFill>
              </a:rPr>
              <a:t>Base: all respondents (%), by country and country group</a:t>
            </a:r>
          </a:p>
        </p:txBody>
      </p:sp>
      <p:pic>
        <p:nvPicPr>
          <p:cNvPr id="9" name="Picture 8"/>
          <p:cNvPicPr>
            <a:picLocks noChangeAspect="1"/>
          </p:cNvPicPr>
          <p:nvPr/>
        </p:nvPicPr>
        <p:blipFill rotWithShape="1">
          <a:blip r:embed="rId3"/>
          <a:srcRect l="10414" t="10129" r="32859" b="84631"/>
          <a:stretch/>
        </p:blipFill>
        <p:spPr>
          <a:xfrm>
            <a:off x="5810303" y="6088224"/>
            <a:ext cx="4206240" cy="292100"/>
          </a:xfrm>
          <a:prstGeom prst="rect">
            <a:avLst/>
          </a:prstGeom>
        </p:spPr>
      </p:pic>
      <p:graphicFrame>
        <p:nvGraphicFramePr>
          <p:cNvPr id="14" name="Content Placeholder 6">
            <a:extLst>
              <a:ext uri="{FF2B5EF4-FFF2-40B4-BE49-F238E27FC236}">
                <a16:creationId xmlns:a16="http://schemas.microsoft.com/office/drawing/2014/main" id="{B24DF1E8-D6C9-4BFE-9B76-3D5874B758C2}"/>
              </a:ext>
            </a:extLst>
          </p:cNvPr>
          <p:cNvGraphicFramePr>
            <a:graphicFrameLocks/>
          </p:cNvGraphicFramePr>
          <p:nvPr>
            <p:extLst>
              <p:ext uri="{D42A27DB-BD31-4B8C-83A1-F6EECF244321}">
                <p14:modId xmlns:p14="http://schemas.microsoft.com/office/powerpoint/2010/main" val="2179300141"/>
              </p:ext>
            </p:extLst>
          </p:nvPr>
        </p:nvGraphicFramePr>
        <p:xfrm>
          <a:off x="4775671" y="1453537"/>
          <a:ext cx="7344816" cy="51610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3992619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6"/>
          <p:cNvGraphicFramePr>
            <a:graphicFrameLocks/>
          </p:cNvGraphicFramePr>
          <p:nvPr>
            <p:extLst>
              <p:ext uri="{D42A27DB-BD31-4B8C-83A1-F6EECF244321}">
                <p14:modId xmlns:p14="http://schemas.microsoft.com/office/powerpoint/2010/main" val="682384353"/>
              </p:ext>
            </p:extLst>
          </p:nvPr>
        </p:nvGraphicFramePr>
        <p:xfrm>
          <a:off x="6081735" y="1260351"/>
          <a:ext cx="6182768" cy="553976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566646" y="498974"/>
            <a:ext cx="6009225" cy="562137"/>
          </a:xfrm>
          <a:solidFill>
            <a:srgbClr val="71B2C9"/>
          </a:solidFill>
        </p:spPr>
        <p:txBody>
          <a:bodyPr wrap="square" lIns="72000" tIns="36000" rIns="72000" bIns="0" rtlCol="0" anchor="b">
            <a:spAutoFit/>
          </a:bodyPr>
          <a:lstStyle/>
          <a:p>
            <a:r>
              <a:rPr lang="en-GB" sz="2800" dirty="0"/>
              <a:t>Gains from Euro-Med cooperation</a:t>
            </a:r>
          </a:p>
        </p:txBody>
      </p:sp>
      <p:sp>
        <p:nvSpPr>
          <p:cNvPr id="6" name="Text Placeholder 5"/>
          <p:cNvSpPr txBox="1">
            <a:spLocks/>
          </p:cNvSpPr>
          <p:nvPr/>
        </p:nvSpPr>
        <p:spPr>
          <a:xfrm>
            <a:off x="466795" y="5433352"/>
            <a:ext cx="12601400" cy="1707168"/>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b="1" i="1" dirty="0">
                <a:solidFill>
                  <a:schemeClr val="tx1">
                    <a:lumMod val="75000"/>
                    <a:lumOff val="25000"/>
                  </a:schemeClr>
                </a:solidFill>
              </a:rPr>
              <a:t>Due to substantial differences in question wording, caution should be exercises when comparing the 2020 and 2012 results.</a:t>
            </a:r>
          </a:p>
          <a:p>
            <a:r>
              <a:rPr lang="en-GB" dirty="0">
                <a:solidFill>
                  <a:schemeClr val="tx1">
                    <a:lumMod val="75000"/>
                    <a:lumOff val="25000"/>
                  </a:schemeClr>
                </a:solidFill>
              </a:rPr>
              <a:t>Survey question (2020): </a:t>
            </a:r>
            <a:r>
              <a:rPr lang="en-GB" b="1" dirty="0">
                <a:solidFill>
                  <a:schemeClr val="tx1">
                    <a:lumMod val="75000"/>
                    <a:lumOff val="25000"/>
                  </a:schemeClr>
                </a:solidFill>
              </a:rPr>
              <a:t>Your country, along with other countries bordering the southern and eastern shore of the Mediterranean Sea, has decided to reinforce closer cooperation with European countries. Which of the following do you think your society can improve by reinforcing such cooperation?</a:t>
            </a:r>
            <a:endParaRPr lang="en-GB" dirty="0">
              <a:solidFill>
                <a:schemeClr val="tx1">
                  <a:lumMod val="75000"/>
                  <a:lumOff val="25000"/>
                </a:schemeClr>
              </a:solidFill>
            </a:endParaRPr>
          </a:p>
          <a:p>
            <a:r>
              <a:rPr lang="en-GB" dirty="0">
                <a:solidFill>
                  <a:schemeClr val="tx1">
                    <a:lumMod val="75000"/>
                    <a:lumOff val="25000"/>
                  </a:schemeClr>
                </a:solidFill>
              </a:rPr>
              <a:t>Survey question (2012): </a:t>
            </a:r>
            <a:r>
              <a:rPr lang="en-GB" b="1" dirty="0">
                <a:solidFill>
                  <a:schemeClr val="tx1">
                    <a:lumMod val="75000"/>
                    <a:lumOff val="25000"/>
                  </a:schemeClr>
                </a:solidFill>
              </a:rPr>
              <a:t>Your country, with other European countries and the countries on the southern and eastern shore of the Mediterranean, has decided to establish closer political, economic and cultural exchanges, within a project called “Union for the Mediterranean.” Which of these aspects do you think your society can gain from such a shared project?</a:t>
            </a:r>
          </a:p>
          <a:p>
            <a:r>
              <a:rPr lang="en-GB" dirty="0">
                <a:solidFill>
                  <a:schemeClr val="tx1">
                    <a:lumMod val="75000"/>
                    <a:lumOff val="25000"/>
                  </a:schemeClr>
                </a:solidFill>
              </a:rPr>
              <a:t>		    Base: all respondents (%), by country</a:t>
            </a:r>
          </a:p>
        </p:txBody>
      </p:sp>
      <p:pic>
        <p:nvPicPr>
          <p:cNvPr id="8" name="Picture 7"/>
          <p:cNvPicPr>
            <a:picLocks noChangeAspect="1"/>
          </p:cNvPicPr>
          <p:nvPr/>
        </p:nvPicPr>
        <p:blipFill rotWithShape="1">
          <a:blip r:embed="rId3"/>
          <a:srcRect l="10414" t="10129" r="32859" b="84631"/>
          <a:stretch/>
        </p:blipFill>
        <p:spPr>
          <a:xfrm>
            <a:off x="4572935" y="5516899"/>
            <a:ext cx="4389120" cy="304800"/>
          </a:xfrm>
          <a:prstGeom prst="rect">
            <a:avLst/>
          </a:prstGeom>
        </p:spPr>
      </p:pic>
      <p:graphicFrame>
        <p:nvGraphicFramePr>
          <p:cNvPr id="11" name="Content Placeholder 6">
            <a:extLst>
              <a:ext uri="{FF2B5EF4-FFF2-40B4-BE49-F238E27FC236}">
                <a16:creationId xmlns:a16="http://schemas.microsoft.com/office/drawing/2014/main" id="{1F58CA0F-2FD0-4279-8327-D65B082921AD}"/>
              </a:ext>
            </a:extLst>
          </p:cNvPr>
          <p:cNvGraphicFramePr>
            <a:graphicFrameLocks/>
          </p:cNvGraphicFramePr>
          <p:nvPr>
            <p:extLst>
              <p:ext uri="{D42A27DB-BD31-4B8C-83A1-F6EECF244321}">
                <p14:modId xmlns:p14="http://schemas.microsoft.com/office/powerpoint/2010/main" val="3642969315"/>
              </p:ext>
            </p:extLst>
          </p:nvPr>
        </p:nvGraphicFramePr>
        <p:xfrm>
          <a:off x="99960" y="1250403"/>
          <a:ext cx="6371000" cy="47328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7628143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58330"/>
            <a:ext cx="6010953" cy="548346"/>
          </a:xfrm>
        </p:spPr>
        <p:txBody>
          <a:bodyPr/>
          <a:lstStyle/>
          <a:p>
            <a:r>
              <a:rPr lang="en-GB" dirty="0"/>
              <a:t>Impact of digital technology</a:t>
            </a:r>
          </a:p>
        </p:txBody>
      </p:sp>
    </p:spTree>
    <p:extLst>
      <p:ext uri="{BB962C8B-B14F-4D97-AF65-F5344CB8AC3E}">
        <p14:creationId xmlns:p14="http://schemas.microsoft.com/office/powerpoint/2010/main" val="206033067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gray">
          <a:xfrm>
            <a:off x="4559647" y="1616692"/>
            <a:ext cx="3384376" cy="4198306"/>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6" y="549116"/>
            <a:ext cx="6009225" cy="511995"/>
          </a:xfrm>
          <a:solidFill>
            <a:srgbClr val="71B2C9"/>
          </a:solidFill>
        </p:spPr>
        <p:txBody>
          <a:bodyPr wrap="square" lIns="72000" tIns="36000" rIns="72000" bIns="0" rtlCol="0" anchor="b">
            <a:spAutoFit/>
          </a:bodyPr>
          <a:lstStyle/>
          <a:p>
            <a:r>
              <a:rPr lang="en-GB" sz="2800" dirty="0"/>
              <a:t>Impact of digital technology</a:t>
            </a:r>
          </a:p>
        </p:txBody>
      </p:sp>
      <p:sp>
        <p:nvSpPr>
          <p:cNvPr id="6" name="Text Placeholder 5"/>
          <p:cNvSpPr txBox="1">
            <a:spLocks/>
          </p:cNvSpPr>
          <p:nvPr/>
        </p:nvSpPr>
        <p:spPr>
          <a:xfrm>
            <a:off x="3049200" y="6361200"/>
            <a:ext cx="8207191"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With regard to the use of digital technology, please tell me to what extent you agree or disagree with each of the following statements:</a:t>
            </a:r>
          </a:p>
          <a:p>
            <a:r>
              <a:rPr lang="en-GB" dirty="0">
                <a:solidFill>
                  <a:schemeClr val="tx1">
                    <a:lumMod val="75000"/>
                    <a:lumOff val="25000"/>
                  </a:schemeClr>
                </a:solidFill>
              </a:rPr>
              <a:t>Base: all respondents (%), by country and country group</a:t>
            </a:r>
          </a:p>
        </p:txBody>
      </p:sp>
      <p:graphicFrame>
        <p:nvGraphicFramePr>
          <p:cNvPr id="14" name="Content Placeholder 6">
            <a:extLst>
              <a:ext uri="{FF2B5EF4-FFF2-40B4-BE49-F238E27FC236}">
                <a16:creationId xmlns:a16="http://schemas.microsoft.com/office/drawing/2014/main" id="{2AB49880-BAC7-439F-8838-A6917C68B503}"/>
              </a:ext>
            </a:extLst>
          </p:cNvPr>
          <p:cNvGraphicFramePr>
            <a:graphicFrameLocks/>
          </p:cNvGraphicFramePr>
          <p:nvPr>
            <p:extLst>
              <p:ext uri="{D42A27DB-BD31-4B8C-83A1-F6EECF244321}">
                <p14:modId xmlns:p14="http://schemas.microsoft.com/office/powerpoint/2010/main" val="4070263767"/>
              </p:ext>
            </p:extLst>
          </p:nvPr>
        </p:nvGraphicFramePr>
        <p:xfrm>
          <a:off x="517406" y="1487556"/>
          <a:ext cx="7233361" cy="5151421"/>
        </p:xfrm>
        <a:graphic>
          <a:graphicData uri="http://schemas.openxmlformats.org/drawingml/2006/chart">
            <c:chart xmlns:c="http://schemas.openxmlformats.org/drawingml/2006/chart" xmlns:r="http://schemas.openxmlformats.org/officeDocument/2006/relationships" r:id="rId2"/>
          </a:graphicData>
        </a:graphic>
      </p:graphicFrame>
      <p:pic>
        <p:nvPicPr>
          <p:cNvPr id="15" name="Picture 14">
            <a:extLst>
              <a:ext uri="{FF2B5EF4-FFF2-40B4-BE49-F238E27FC236}">
                <a16:creationId xmlns:a16="http://schemas.microsoft.com/office/drawing/2014/main" id="{D76E8661-3AFE-4FF2-8F4B-10A71A306600}"/>
              </a:ext>
            </a:extLst>
          </p:cNvPr>
          <p:cNvPicPr>
            <a:picLocks noChangeAspect="1"/>
          </p:cNvPicPr>
          <p:nvPr/>
        </p:nvPicPr>
        <p:blipFill rotWithShape="1">
          <a:blip r:embed="rId3"/>
          <a:srcRect t="91989" b="662"/>
          <a:stretch/>
        </p:blipFill>
        <p:spPr>
          <a:xfrm>
            <a:off x="3839567" y="5818515"/>
            <a:ext cx="8963540" cy="468000"/>
          </a:xfrm>
          <a:prstGeom prst="rect">
            <a:avLst/>
          </a:prstGeom>
        </p:spPr>
      </p:pic>
      <p:graphicFrame>
        <p:nvGraphicFramePr>
          <p:cNvPr id="9" name="Content Placeholder 6">
            <a:extLst>
              <a:ext uri="{FF2B5EF4-FFF2-40B4-BE49-F238E27FC236}">
                <a16:creationId xmlns:a16="http://schemas.microsoft.com/office/drawing/2014/main" id="{52D7D875-DCE3-41C0-8EBB-8F0E08975ED4}"/>
              </a:ext>
            </a:extLst>
          </p:cNvPr>
          <p:cNvGraphicFramePr>
            <a:graphicFrameLocks/>
          </p:cNvGraphicFramePr>
          <p:nvPr>
            <p:extLst>
              <p:ext uri="{D42A27DB-BD31-4B8C-83A1-F6EECF244321}">
                <p14:modId xmlns:p14="http://schemas.microsoft.com/office/powerpoint/2010/main" val="4202499045"/>
              </p:ext>
            </p:extLst>
          </p:nvPr>
        </p:nvGraphicFramePr>
        <p:xfrm>
          <a:off x="5220359" y="1570993"/>
          <a:ext cx="7157188" cy="47190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6157980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33259"/>
            <a:ext cx="6370993" cy="598488"/>
          </a:xfrm>
        </p:spPr>
        <p:txBody>
          <a:bodyPr/>
          <a:lstStyle/>
          <a:p>
            <a:r>
              <a:rPr lang="en-GB" dirty="0"/>
              <a:t>Demographic profile of the samples</a:t>
            </a:r>
          </a:p>
        </p:txBody>
      </p:sp>
    </p:spTree>
    <p:extLst>
      <p:ext uri="{BB962C8B-B14F-4D97-AF65-F5344CB8AC3E}">
        <p14:creationId xmlns:p14="http://schemas.microsoft.com/office/powerpoint/2010/main" val="28755329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sz="quarter" idx="4294967295"/>
            <p:extLst>
              <p:ext uri="{D42A27DB-BD31-4B8C-83A1-F6EECF244321}">
                <p14:modId xmlns:p14="http://schemas.microsoft.com/office/powerpoint/2010/main" val="1832410497"/>
              </p:ext>
            </p:extLst>
          </p:nvPr>
        </p:nvGraphicFramePr>
        <p:xfrm>
          <a:off x="2831455" y="198637"/>
          <a:ext cx="9433047" cy="6665931"/>
        </p:xfrm>
        <a:graphic>
          <a:graphicData uri="http://schemas.openxmlformats.org/drawingml/2006/table">
            <a:tbl>
              <a:tblPr firstRow="1" bandRow="1">
                <a:tableStyleId>{5C22544A-7EE6-4342-B048-85BDC9FD1C3A}</a:tableStyleId>
              </a:tblPr>
              <a:tblGrid>
                <a:gridCol w="1406798">
                  <a:extLst>
                    <a:ext uri="{9D8B030D-6E8A-4147-A177-3AD203B41FA5}">
                      <a16:colId xmlns:a16="http://schemas.microsoft.com/office/drawing/2014/main" val="20000"/>
                    </a:ext>
                  </a:extLst>
                </a:gridCol>
                <a:gridCol w="2607136">
                  <a:extLst>
                    <a:ext uri="{9D8B030D-6E8A-4147-A177-3AD203B41FA5}">
                      <a16:colId xmlns:a16="http://schemas.microsoft.com/office/drawing/2014/main" val="20001"/>
                    </a:ext>
                  </a:extLst>
                </a:gridCol>
                <a:gridCol w="1806371">
                  <a:extLst>
                    <a:ext uri="{9D8B030D-6E8A-4147-A177-3AD203B41FA5}">
                      <a16:colId xmlns:a16="http://schemas.microsoft.com/office/drawing/2014/main" val="4171358075"/>
                    </a:ext>
                  </a:extLst>
                </a:gridCol>
                <a:gridCol w="1806371">
                  <a:extLst>
                    <a:ext uri="{9D8B030D-6E8A-4147-A177-3AD203B41FA5}">
                      <a16:colId xmlns:a16="http://schemas.microsoft.com/office/drawing/2014/main" val="1244863659"/>
                    </a:ext>
                  </a:extLst>
                </a:gridCol>
                <a:gridCol w="1806371">
                  <a:extLst>
                    <a:ext uri="{9D8B030D-6E8A-4147-A177-3AD203B41FA5}">
                      <a16:colId xmlns:a16="http://schemas.microsoft.com/office/drawing/2014/main" val="2774390870"/>
                    </a:ext>
                  </a:extLst>
                </a:gridCol>
              </a:tblGrid>
              <a:tr h="532011">
                <a:tc>
                  <a:txBody>
                    <a:bodyPr/>
                    <a:lstStyle/>
                    <a:p>
                      <a:pPr marL="0" algn="r" rtl="0" eaLnBrk="1" fontAlgn="t" latinLnBrk="0" hangingPunct="1">
                        <a:spcBef>
                          <a:spcPts val="0"/>
                        </a:spcBef>
                        <a:spcAft>
                          <a:spcPts val="0"/>
                        </a:spcAft>
                      </a:pPr>
                      <a:endParaRPr lang="en-GB" sz="1400" b="0" i="0" u="none" strike="noStrike" dirty="0">
                        <a:solidFill>
                          <a:schemeClr val="tx1">
                            <a:lumMod val="85000"/>
                            <a:lumOff val="15000"/>
                          </a:schemeClr>
                        </a:solidFill>
                        <a:effectLst/>
                        <a:latin typeface="Segoe UI Light" panose="020B0502040204020203" pitchFamily="34" charset="0"/>
                        <a:ea typeface="Segoe UI" panose="020B0502040204020203" pitchFamily="34" charset="0"/>
                        <a:cs typeface="Segoe UI" panose="020B0502040204020203" pitchFamily="34" charset="0"/>
                      </a:endParaRPr>
                    </a:p>
                  </a:txBody>
                  <a:tcPr marL="72000" marR="72000" marT="108000" marB="108000" anchor="ctr">
                    <a:lnL w="12700" cmpd="sng">
                      <a:noFill/>
                    </a:lnL>
                    <a:lnR w="12700" cap="flat" cmpd="sng" algn="ctr">
                      <a:noFill/>
                      <a:prstDash val="solid"/>
                      <a:round/>
                      <a:headEnd type="none" w="med" len="med"/>
                      <a:tailEnd type="none" w="med" len="med"/>
                    </a:lnR>
                    <a:lnT w="12700" cmpd="sng">
                      <a:noFill/>
                    </a:lnT>
                    <a:lnB w="571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fontAlgn="ctr" latinLnBrk="0" hangingPunct="1">
                        <a:spcBef>
                          <a:spcPts val="0"/>
                        </a:spcBef>
                        <a:spcAft>
                          <a:spcPts val="0"/>
                        </a:spcAft>
                      </a:pPr>
                      <a:endParaRPr lang="en-GB" sz="1400" b="1" i="0" u="none" strike="noStrike" dirty="0">
                        <a:solidFill>
                          <a:srgbClr val="F57B29"/>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72000" marT="108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2700" cmpd="sng">
                      <a:noFill/>
                    </a:lnT>
                    <a:lnB w="571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spcBef>
                          <a:spcPts val="0"/>
                        </a:spcBef>
                        <a:spcAft>
                          <a:spcPts val="0"/>
                        </a:spcAft>
                      </a:pPr>
                      <a:r>
                        <a:rPr lang="en-GB" sz="1400" b="1" u="none" strike="noStrike" kern="1200" dirty="0">
                          <a:solidFill>
                            <a:srgbClr val="F57B29"/>
                          </a:solidFill>
                          <a:effectLst/>
                          <a:latin typeface="Segoe UI" panose="020B0502040204020203" pitchFamily="34" charset="0"/>
                          <a:ea typeface="Segoe UI" panose="020B0502040204020203" pitchFamily="34" charset="0"/>
                          <a:cs typeface="Segoe UI" panose="020B0502040204020203" pitchFamily="34" charset="0"/>
                        </a:rPr>
                        <a:t>Germany </a:t>
                      </a:r>
                    </a:p>
                    <a:p>
                      <a:pPr marL="0" algn="ctr" defTabSz="1051802" rtl="0" eaLnBrk="1" fontAlgn="ctr" latinLnBrk="0" hangingPunct="1">
                        <a:spcBef>
                          <a:spcPts val="0"/>
                        </a:spcBef>
                        <a:spcAft>
                          <a:spcPts val="0"/>
                        </a:spcAft>
                      </a:pPr>
                      <a:r>
                        <a:rPr lang="en-GB" sz="1400" b="1" u="none" strike="noStrike" kern="1200" dirty="0">
                          <a:solidFill>
                            <a:srgbClr val="F57B29"/>
                          </a:solidFill>
                          <a:effectLst/>
                          <a:latin typeface="Segoe UI" panose="020B0502040204020203" pitchFamily="34" charset="0"/>
                          <a:ea typeface="Segoe UI" panose="020B0502040204020203" pitchFamily="34" charset="0"/>
                          <a:cs typeface="Segoe UI" panose="020B0502040204020203" pitchFamily="34" charset="0"/>
                        </a:rPr>
                        <a:t>(n=1,002)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2700" cmpd="sng">
                      <a:noFill/>
                    </a:lnT>
                    <a:lnB w="571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spcBef>
                          <a:spcPts val="0"/>
                        </a:spcBef>
                        <a:spcAft>
                          <a:spcPts val="0"/>
                        </a:spcAft>
                      </a:pPr>
                      <a:r>
                        <a:rPr lang="en-GB" sz="1400" b="1" u="none" strike="noStrike" kern="1200" dirty="0">
                          <a:solidFill>
                            <a:srgbClr val="F57B29"/>
                          </a:solidFill>
                          <a:effectLst/>
                          <a:latin typeface="Segoe UI" panose="020B0502040204020203" pitchFamily="34" charset="0"/>
                          <a:ea typeface="Segoe UI" panose="020B0502040204020203" pitchFamily="34" charset="0"/>
                          <a:cs typeface="Segoe UI" panose="020B0502040204020203" pitchFamily="34" charset="0"/>
                        </a:rPr>
                        <a:t>European</a:t>
                      </a:r>
                      <a:r>
                        <a:rPr lang="en-GB" sz="1400" b="1" u="none" strike="noStrike" kern="1200" baseline="0" dirty="0">
                          <a:solidFill>
                            <a:srgbClr val="F57B29"/>
                          </a:solidFill>
                          <a:effectLst/>
                          <a:latin typeface="Segoe UI" panose="020B0502040204020203" pitchFamily="34" charset="0"/>
                          <a:ea typeface="Segoe UI" panose="020B0502040204020203" pitchFamily="34" charset="0"/>
                          <a:cs typeface="Segoe UI" panose="020B0502040204020203" pitchFamily="34" charset="0"/>
                        </a:rPr>
                        <a:t> countries (n=8,171)</a:t>
                      </a:r>
                      <a:endParaRPr lang="en-GB" sz="1400" b="1" u="none" strike="noStrike" kern="1200" dirty="0">
                        <a:solidFill>
                          <a:srgbClr val="F57B29"/>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2700" cmpd="sng">
                      <a:noFill/>
                    </a:lnT>
                    <a:lnB w="571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spcBef>
                          <a:spcPts val="0"/>
                        </a:spcBef>
                        <a:spcAft>
                          <a:spcPts val="0"/>
                        </a:spcAft>
                      </a:pPr>
                      <a:r>
                        <a:rPr lang="en-GB" sz="1400" b="1" u="none" strike="noStrike" kern="1200" dirty="0">
                          <a:solidFill>
                            <a:srgbClr val="F57B29"/>
                          </a:solidFill>
                          <a:effectLst/>
                          <a:latin typeface="Segoe UI" panose="020B0502040204020203" pitchFamily="34" charset="0"/>
                          <a:ea typeface="Segoe UI" panose="020B0502040204020203" pitchFamily="34" charset="0"/>
                          <a:cs typeface="Segoe UI" panose="020B0502040204020203" pitchFamily="34" charset="0"/>
                        </a:rPr>
                        <a:t>SEM countries (n=5,093)</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2700" cmpd="sng">
                      <a:noFill/>
                    </a:lnT>
                    <a:lnB w="571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0480">
                <a:tc rowSpan="2">
                  <a:txBody>
                    <a:bodyPr/>
                    <a:lstStyle/>
                    <a:p>
                      <a:pPr marL="0" algn="l" rtl="0" eaLnBrk="1" fontAlgn="ctr" latinLnBrk="0" hangingPunct="1">
                        <a:spcBef>
                          <a:spcPts val="200"/>
                        </a:spcBef>
                        <a:spcAft>
                          <a:spcPts val="200"/>
                        </a:spcAft>
                      </a:pPr>
                      <a:endParaRPr lang="en-GB" sz="1400" b="1" u="none" strike="noStrike"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p>
                      <a:pPr marL="0" algn="l" rtl="0" eaLnBrk="1" fontAlgn="ctr" latinLnBrk="0" hangingPunct="1">
                        <a:spcBef>
                          <a:spcPts val="200"/>
                        </a:spcBef>
                        <a:spcAft>
                          <a:spcPts val="200"/>
                        </a:spcAft>
                      </a:pPr>
                      <a:r>
                        <a:rPr lang="en-GB" sz="1400" b="1" u="none" strike="noStrike"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Gender</a:t>
                      </a:r>
                    </a:p>
                  </a:txBody>
                  <a:tcPr marL="72000" marR="72000" marT="36000" marB="36000" anchor="ctr">
                    <a:lnL w="12700" cmpd="sng">
                      <a:noFill/>
                    </a:lnL>
                    <a:lnR w="12700" cap="flat" cmpd="sng" algn="ctr">
                      <a:noFill/>
                      <a:prstDash val="solid"/>
                      <a:round/>
                      <a:headEnd type="none" w="med" len="med"/>
                      <a:tailEnd type="none" w="med" len="med"/>
                    </a:lnR>
                    <a:lnT w="571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fontAlgn="ctr" latinLnBrk="0" hangingPunct="1">
                        <a:spcBef>
                          <a:spcPts val="0"/>
                        </a:spcBef>
                        <a:spcAft>
                          <a:spcPts val="0"/>
                        </a:spcAft>
                      </a:pPr>
                      <a:r>
                        <a:rPr lang="en-GB" sz="1400" u="none" strike="noStrike" kern="1200" dirty="0">
                          <a:effectLst/>
                          <a:latin typeface="Segoe UI Light" panose="020B0502040204020203" pitchFamily="34" charset="0"/>
                        </a:rPr>
                        <a:t>Men</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571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571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571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571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0480">
                <a:tc vMerge="1">
                  <a:txBody>
                    <a:bodyPr/>
                    <a:lstStyle/>
                    <a:p>
                      <a:endParaRPr lang="en-GB"/>
                    </a:p>
                  </a:txBody>
                  <a:tcPr/>
                </a:tc>
                <a:tc>
                  <a:txBody>
                    <a:bodyPr/>
                    <a:lstStyle/>
                    <a:p>
                      <a:pPr marL="0" marR="0" indent="0" algn="l" defTabSz="1051802" rtl="0" eaLnBrk="1" fontAlgn="ctr" latinLnBrk="0" hangingPunct="1">
                        <a:lnSpc>
                          <a:spcPct val="100000"/>
                        </a:lnSpc>
                        <a:spcBef>
                          <a:spcPts val="0"/>
                        </a:spcBef>
                        <a:spcAft>
                          <a:spcPts val="0"/>
                        </a:spcAft>
                        <a:buClrTx/>
                        <a:buSzTx/>
                        <a:buFontTx/>
                        <a:buNone/>
                        <a:tabLst/>
                        <a:defRPr/>
                      </a:pP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Women</a:t>
                      </a:r>
                      <a:endPar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endParaRP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49%</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9836832"/>
                  </a:ext>
                </a:extLst>
              </a:tr>
              <a:tr h="280480">
                <a:tc>
                  <a:txBody>
                    <a:bodyPr/>
                    <a:lstStyle/>
                    <a:p>
                      <a:pPr marL="0" algn="l" rtl="0" eaLnBrk="1" fontAlgn="ctr" latinLnBrk="0" hangingPunct="1">
                        <a:spcBef>
                          <a:spcPts val="200"/>
                        </a:spcBef>
                        <a:spcAft>
                          <a:spcPts val="200"/>
                        </a:spcAft>
                      </a:pPr>
                      <a:endParaRPr lang="en-GB" sz="1400" b="1" u="none" strike="noStrike"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72000" marT="36000" marB="360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1051802" rtl="0" eaLnBrk="1" fontAlgn="ctr"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In another way</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N/A</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660872"/>
                  </a:ext>
                </a:extLst>
              </a:tr>
              <a:tr h="280480">
                <a:tc rowSpan="5">
                  <a:txBody>
                    <a:bodyPr/>
                    <a:lstStyle/>
                    <a:p>
                      <a:pPr marL="0" algn="l" rtl="0" eaLnBrk="1" fontAlgn="ctr" latinLnBrk="0" hangingPunct="1">
                        <a:spcBef>
                          <a:spcPts val="200"/>
                        </a:spcBef>
                        <a:spcAft>
                          <a:spcPts val="200"/>
                        </a:spcAft>
                      </a:pPr>
                      <a:r>
                        <a:rPr lang="en-GB" sz="1400" b="1" u="none" strike="noStrike"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Age</a:t>
                      </a:r>
                      <a:endParaRPr lang="en-GB" sz="1400" b="1" i="0" u="none" strike="noStrike"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72000" marT="36000" marB="36000" anchor="ctr">
                    <a:lnL w="12700" cmpd="sng">
                      <a:noFill/>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1051802" rtl="0" eaLnBrk="1" fontAlgn="ctr" latinLnBrk="0" hangingPunct="1">
                        <a:spcBef>
                          <a:spcPts val="0"/>
                        </a:spcBef>
                        <a:spcAft>
                          <a:spcPts val="0"/>
                        </a:spcAft>
                      </a:pP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15-29</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32%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38%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0480">
                <a:tc vMerge="1">
                  <a:txBody>
                    <a:bodyPr/>
                    <a:lstStyle/>
                    <a:p>
                      <a:endParaRPr lang="en-GB"/>
                    </a:p>
                  </a:txBody>
                  <a:tcPr/>
                </a:tc>
                <a:tc>
                  <a:txBody>
                    <a:bodyPr/>
                    <a:lstStyle/>
                    <a:p>
                      <a:pPr marL="0" algn="l" rtl="0" eaLnBrk="1" fontAlgn="ctr" latinLnBrk="0" hangingPunct="1">
                        <a:spcBef>
                          <a:spcPts val="0"/>
                        </a:spcBef>
                        <a:spcAft>
                          <a:spcPts val="0"/>
                        </a:spcAft>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30-49</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30%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25%</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15%</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996704"/>
                  </a:ext>
                </a:extLst>
              </a:tr>
              <a:tr h="280480">
                <a:tc vMerge="1">
                  <a:txBody>
                    <a:bodyPr/>
                    <a:lstStyle/>
                    <a:p>
                      <a:endParaRPr lang="en-GB"/>
                    </a:p>
                  </a:txBody>
                  <a:tcPr/>
                </a:tc>
                <a:tc>
                  <a:txBody>
                    <a:bodyPr/>
                    <a:lstStyle/>
                    <a:p>
                      <a:pPr marL="0" algn="l" rtl="0" eaLnBrk="1" fontAlgn="ctr" latinLnBrk="0" hangingPunct="1">
                        <a:spcBef>
                          <a:spcPts val="0"/>
                        </a:spcBef>
                        <a:spcAft>
                          <a:spcPts val="0"/>
                        </a:spcAft>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50-64</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27%</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23%</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1123250"/>
                  </a:ext>
                </a:extLst>
              </a:tr>
              <a:tr h="280480">
                <a:tc vMerge="1">
                  <a:txBody>
                    <a:bodyPr/>
                    <a:lstStyle/>
                    <a:p>
                      <a:endParaRPr lang="en-GB"/>
                    </a:p>
                  </a:txBody>
                  <a:tcPr/>
                </a:tc>
                <a:tc>
                  <a:txBody>
                    <a:bodyPr/>
                    <a:lstStyle/>
                    <a:p>
                      <a:pPr marL="0" algn="l" rtl="0" eaLnBrk="1" fontAlgn="ctr" latinLnBrk="0" hangingPunct="1">
                        <a:spcBef>
                          <a:spcPts val="0"/>
                        </a:spcBef>
                        <a:spcAft>
                          <a:spcPts val="0"/>
                        </a:spcAft>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65+</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24%</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3567797"/>
                  </a:ext>
                </a:extLst>
              </a:tr>
              <a:tr h="280480">
                <a:tc vMerge="1">
                  <a:txBody>
                    <a:bodyPr/>
                    <a:lstStyle/>
                    <a:p>
                      <a:endParaRPr lang="en-GB"/>
                    </a:p>
                  </a:txBody>
                  <a:tcPr/>
                </a:tc>
                <a:tc>
                  <a:txBody>
                    <a:bodyPr/>
                    <a:lstStyle/>
                    <a:p>
                      <a:pPr marL="0" algn="l" rtl="0" eaLnBrk="1" fontAlgn="ctr" latinLnBrk="0" hangingPunct="1">
                        <a:spcBef>
                          <a:spcPts val="0"/>
                        </a:spcBef>
                        <a:spcAft>
                          <a:spcPts val="0"/>
                        </a:spcAft>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DK/REF</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57%</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5412017"/>
                  </a:ext>
                </a:extLst>
              </a:tr>
              <a:tr h="280480">
                <a:tc rowSpan="3">
                  <a:txBody>
                    <a:bodyPr/>
                    <a:lstStyle/>
                    <a:p>
                      <a:pPr marL="0" algn="l" rtl="0" eaLnBrk="1" fontAlgn="ctr" latinLnBrk="0" hangingPunct="1">
                        <a:spcBef>
                          <a:spcPts val="200"/>
                        </a:spcBef>
                        <a:spcAft>
                          <a:spcPts val="200"/>
                        </a:spcAft>
                      </a:pPr>
                      <a:r>
                        <a:rPr lang="en-GB" sz="1400" b="1" i="0" u="none" strike="noStrike"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Activity status</a:t>
                      </a:r>
                    </a:p>
                  </a:txBody>
                  <a:tcPr marL="72000" marR="72000" marT="36000" marB="36000" anchor="ctr">
                    <a:lnL w="12700" cmpd="sng">
                      <a:noFill/>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fontAlgn="ctr" latinLnBrk="0" hangingPunct="1">
                        <a:spcBef>
                          <a:spcPts val="0"/>
                        </a:spcBef>
                        <a:spcAft>
                          <a:spcPts val="0"/>
                        </a:spcAft>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Economically active</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56%</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38%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4296816"/>
                  </a:ext>
                </a:extLst>
              </a:tr>
              <a:tr h="280480">
                <a:tc vMerge="1">
                  <a:txBody>
                    <a:bodyPr/>
                    <a:lstStyle/>
                    <a:p>
                      <a:endParaRPr lang="en-GB"/>
                    </a:p>
                  </a:txBody>
                  <a:tcPr/>
                </a:tc>
                <a:tc>
                  <a:txBody>
                    <a:bodyPr/>
                    <a:lstStyle/>
                    <a:p>
                      <a:pPr marL="0" marR="0" indent="0" algn="l" defTabSz="1051802" rtl="0" eaLnBrk="1" fontAlgn="ctr"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Not currently in paid work</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62%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6931186"/>
                  </a:ext>
                </a:extLst>
              </a:tr>
              <a:tr h="280480">
                <a:tc vMerge="1">
                  <a:txBody>
                    <a:bodyPr/>
                    <a:lstStyle/>
                    <a:p>
                      <a:endParaRPr lang="en-GB"/>
                    </a:p>
                  </a:txBody>
                  <a:tcPr/>
                </a:tc>
                <a:tc>
                  <a:txBody>
                    <a:bodyPr/>
                    <a:lstStyle/>
                    <a:p>
                      <a:pPr marL="0" algn="l" rtl="0" eaLnBrk="1" fontAlgn="ctr" latinLnBrk="0" hangingPunct="1">
                        <a:spcBef>
                          <a:spcPts val="0"/>
                        </a:spcBef>
                        <a:spcAft>
                          <a:spcPts val="0"/>
                        </a:spcAft>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DK/REF</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6823360"/>
                  </a:ext>
                </a:extLst>
              </a:tr>
              <a:tr h="280480">
                <a:tc rowSpan="3">
                  <a:txBody>
                    <a:bodyPr/>
                    <a:lstStyle/>
                    <a:p>
                      <a:pPr marL="0" algn="l" rtl="0" eaLnBrk="1" fontAlgn="ctr" latinLnBrk="0" hangingPunct="1">
                        <a:spcBef>
                          <a:spcPts val="200"/>
                        </a:spcBef>
                        <a:spcAft>
                          <a:spcPts val="200"/>
                        </a:spcAft>
                      </a:pPr>
                      <a:r>
                        <a:rPr lang="en-GB" sz="1400" b="1" u="none" strike="noStrike"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Level of education</a:t>
                      </a:r>
                      <a:endParaRPr lang="en-GB" sz="1400" b="1" i="0" u="none" strike="noStrike"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72000" marT="36000" marB="36000" anchor="ctr">
                    <a:lnL w="12700" cmpd="sng">
                      <a:noFill/>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fontAlgn="ctr" latinLnBrk="0" hangingPunct="1">
                        <a:spcBef>
                          <a:spcPts val="0"/>
                        </a:spcBef>
                        <a:spcAft>
                          <a:spcPts val="0"/>
                        </a:spcAft>
                      </a:pPr>
                      <a:r>
                        <a:rPr lang="en-GB" sz="1400" u="none" strike="noStrike" kern="1200" dirty="0">
                          <a:effectLst/>
                          <a:latin typeface="Segoe UI Light" panose="020B0502040204020203" pitchFamily="34" charset="0"/>
                        </a:rPr>
                        <a:t>Primary education or less</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49%</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31%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9422">
                <a:tc vMerge="1">
                  <a:txBody>
                    <a:bodyPr/>
                    <a:lstStyle/>
                    <a:p>
                      <a:endParaRPr lang="en-GB"/>
                    </a:p>
                  </a:txBody>
                  <a:tcPr/>
                </a:tc>
                <a:tc>
                  <a:txBody>
                    <a:bodyPr/>
                    <a:lstStyle/>
                    <a:p>
                      <a:pPr marL="0" marR="0" indent="0" algn="l" defTabSz="1051802" rtl="0" eaLnBrk="1" fontAlgn="ctr" latinLnBrk="0" hangingPunct="1">
                        <a:lnSpc>
                          <a:spcPct val="100000"/>
                        </a:lnSpc>
                        <a:spcBef>
                          <a:spcPts val="0"/>
                        </a:spcBef>
                        <a:spcAft>
                          <a:spcPts val="0"/>
                        </a:spcAft>
                        <a:buClrTx/>
                        <a:buSzTx/>
                        <a:buFontTx/>
                        <a:buNone/>
                        <a:tabLst/>
                        <a:defRPr/>
                      </a:pP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Secondary</a:t>
                      </a:r>
                      <a:r>
                        <a:rPr lang="en-GB" sz="1400" b="0" i="0" u="none" strike="noStrike" kern="1200" baseline="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 or </a:t>
                      </a: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post-secondary non-tertiary education</a:t>
                      </a:r>
                    </a:p>
                  </a:txBody>
                  <a:tcPr marL="72000" marR="72000" marT="0" marB="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31%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1091044"/>
                  </a:ext>
                </a:extLst>
              </a:tr>
              <a:tr h="280480">
                <a:tc vMerge="1">
                  <a:txBody>
                    <a:bodyPr/>
                    <a:lstStyle/>
                    <a:p>
                      <a:endParaRPr lang="en-GB"/>
                    </a:p>
                  </a:txBody>
                  <a:tcPr/>
                </a:tc>
                <a:tc>
                  <a:txBody>
                    <a:bodyPr/>
                    <a:lstStyle/>
                    <a:p>
                      <a:pPr marL="0" algn="l" rtl="0" eaLnBrk="1" fontAlgn="ctr" latinLnBrk="0" hangingPunct="1">
                        <a:spcBef>
                          <a:spcPts val="0"/>
                        </a:spcBef>
                        <a:spcAft>
                          <a:spcPts val="0"/>
                        </a:spcAft>
                      </a:pP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University-level education</a:t>
                      </a:r>
                      <a:endPar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endParaRP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694723"/>
                  </a:ext>
                </a:extLst>
              </a:tr>
              <a:tr h="280480">
                <a:tc rowSpan="7">
                  <a:txBody>
                    <a:bodyPr/>
                    <a:lstStyle/>
                    <a:p>
                      <a:pPr marL="0" algn="l" rtl="0" eaLnBrk="1" fontAlgn="ctr" latinLnBrk="0" hangingPunct="1">
                        <a:spcBef>
                          <a:spcPts val="0"/>
                        </a:spcBef>
                        <a:spcAft>
                          <a:spcPts val="0"/>
                        </a:spcAft>
                      </a:pPr>
                      <a:r>
                        <a:rPr lang="en-GB" sz="1400" b="1" u="none" strike="noStrike"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Religion</a:t>
                      </a:r>
                      <a:endParaRPr lang="en-GB" sz="1400" b="1" i="0" u="none" strike="noStrike"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72000" marT="36000" marB="36000" anchor="ctr">
                    <a:lnL w="12700" cmpd="sng">
                      <a:noFill/>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1051802" rtl="0" eaLnBrk="1" fontAlgn="ctr" latinLnBrk="0" hangingPunct="1">
                        <a:spcBef>
                          <a:spcPts val="0"/>
                        </a:spcBef>
                        <a:spcAft>
                          <a:spcPts val="0"/>
                        </a:spcAft>
                      </a:pP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Roman Catholic</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0480">
                <a:tc vMerge="1">
                  <a:txBody>
                    <a:bodyPr/>
                    <a:lstStyle/>
                    <a:p>
                      <a:endParaRPr lang="en-GB"/>
                    </a:p>
                  </a:txBody>
                  <a:tcPr/>
                </a:tc>
                <a:tc>
                  <a:txBody>
                    <a:bodyPr/>
                    <a:lstStyle/>
                    <a:p>
                      <a:pPr marL="0" algn="l" defTabSz="1051802" rtl="0" eaLnBrk="1" fontAlgn="ctr" latinLnBrk="0" hangingPunct="1">
                        <a:spcBef>
                          <a:spcPts val="0"/>
                        </a:spcBef>
                        <a:spcAft>
                          <a:spcPts val="0"/>
                        </a:spcAft>
                      </a:pP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Protestant</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26%</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1818322"/>
                  </a:ext>
                </a:extLst>
              </a:tr>
              <a:tr h="280480">
                <a:tc vMerge="1">
                  <a:txBody>
                    <a:bodyPr/>
                    <a:lstStyle/>
                    <a:p>
                      <a:endParaRPr lang="en-GB"/>
                    </a:p>
                  </a:txBody>
                  <a:tcPr/>
                </a:tc>
                <a:tc>
                  <a:txBody>
                    <a:bodyPr/>
                    <a:lstStyle/>
                    <a:p>
                      <a:pPr marL="0" algn="l" defTabSz="1051802" rtl="0" eaLnBrk="1" fontAlgn="ctr" latinLnBrk="0" hangingPunct="1">
                        <a:spcBef>
                          <a:spcPts val="0"/>
                        </a:spcBef>
                        <a:spcAft>
                          <a:spcPts val="0"/>
                        </a:spcAft>
                      </a:pP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Muslims</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93%</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1636342"/>
                  </a:ext>
                </a:extLst>
              </a:tr>
              <a:tr h="280480">
                <a:tc vMerge="1">
                  <a:txBody>
                    <a:bodyPr/>
                    <a:lstStyle/>
                    <a:p>
                      <a:endParaRPr lang="en-GB"/>
                    </a:p>
                  </a:txBody>
                  <a:tcPr/>
                </a:tc>
                <a:tc>
                  <a:txBody>
                    <a:bodyPr/>
                    <a:lstStyle/>
                    <a:p>
                      <a:pPr marL="0" algn="l" defTabSz="1051802" rtl="0" eaLnBrk="1" fontAlgn="ctr" latinLnBrk="0" hangingPunct="1">
                        <a:spcBef>
                          <a:spcPts val="0"/>
                        </a:spcBef>
                        <a:spcAft>
                          <a:spcPts val="0"/>
                        </a:spcAft>
                      </a:pP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Orthodox</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19%</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555820"/>
                  </a:ext>
                </a:extLst>
              </a:tr>
              <a:tr h="280480">
                <a:tc vMerge="1">
                  <a:txBody>
                    <a:bodyPr/>
                    <a:lstStyle/>
                    <a:p>
                      <a:endParaRPr lang="en-GB"/>
                    </a:p>
                  </a:txBody>
                  <a:tcPr>
                    <a:lnT w="19050" cap="flat" cmpd="sng" algn="ctr">
                      <a:solidFill>
                        <a:schemeClr val="bg2"/>
                      </a:solidFill>
                      <a:prstDash val="solid"/>
                      <a:round/>
                      <a:headEnd type="none" w="med" len="med"/>
                      <a:tailEnd type="none" w="med" len="med"/>
                    </a:lnT>
                  </a:tcPr>
                </a:tc>
                <a:tc>
                  <a:txBody>
                    <a:bodyPr/>
                    <a:lstStyle/>
                    <a:p>
                      <a:pPr marL="0" algn="l" rtl="0" eaLnBrk="1" fontAlgn="ctr" latinLnBrk="0" hangingPunct="1">
                        <a:spcBef>
                          <a:spcPts val="0"/>
                        </a:spcBef>
                        <a:spcAft>
                          <a:spcPts val="0"/>
                        </a:spcAft>
                      </a:pPr>
                      <a:r>
                        <a:rPr lang="en-GB" sz="1400" u="none" strike="noStrike" kern="1200" dirty="0">
                          <a:effectLst/>
                          <a:latin typeface="Segoe UI Light" panose="020B0502040204020203" pitchFamily="34" charset="0"/>
                        </a:rPr>
                        <a:t>Other</a:t>
                      </a:r>
                    </a:p>
                  </a:txBody>
                  <a:tcPr marL="72000" marR="72000" marT="36000" marB="36000" anchor="ctr">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7%</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6221197"/>
                  </a:ext>
                </a:extLst>
              </a:tr>
              <a:tr h="280480">
                <a:tc vMerge="1">
                  <a:txBody>
                    <a:bodyPr/>
                    <a:lstStyle/>
                    <a:p>
                      <a:endParaRPr lang="en-GB"/>
                    </a:p>
                  </a:txBody>
                  <a:tcPr/>
                </a:tc>
                <a:tc>
                  <a:txBody>
                    <a:bodyPr/>
                    <a:lstStyle/>
                    <a:p>
                      <a:pPr marL="0" algn="l" rtl="0" eaLnBrk="1" fontAlgn="ctr" latinLnBrk="0" hangingPunct="1">
                        <a:spcBef>
                          <a:spcPts val="0"/>
                        </a:spcBef>
                        <a:spcAft>
                          <a:spcPts val="0"/>
                        </a:spcAft>
                      </a:pPr>
                      <a:r>
                        <a:rPr lang="en-GB" sz="1400" u="none" strike="noStrike" kern="1200" dirty="0">
                          <a:effectLst/>
                          <a:latin typeface="Segoe UI Light" panose="020B0502040204020203" pitchFamily="34" charset="0"/>
                        </a:rPr>
                        <a:t>Unaffiliated</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51802" rtl="0" eaLnBrk="1" fontAlgn="ctr" latinLnBrk="0" hangingPunct="1">
                        <a:lnSpc>
                          <a:spcPct val="100000"/>
                        </a:lnSpc>
                        <a:spcBef>
                          <a:spcPts val="0"/>
                        </a:spcBef>
                        <a:spcAft>
                          <a:spcPts val="0"/>
                        </a:spcAft>
                        <a:buClrTx/>
                        <a:buSzTx/>
                        <a:buFontTx/>
                        <a:buNone/>
                        <a:tabLst/>
                        <a:defRPr/>
                      </a:pPr>
                      <a:r>
                        <a:rPr lang="en-GB" sz="1400" b="0" i="0" u="none" strike="noStrike" kern="1200" dirty="0">
                          <a:solidFill>
                            <a:srgbClr val="000000"/>
                          </a:solidFill>
                          <a:effectLst/>
                          <a:latin typeface="Segoe UI Light" panose="020B0502040204020203" pitchFamily="34" charset="0"/>
                          <a:ea typeface="+mn-ea"/>
                          <a:cs typeface="+mn-cs"/>
                        </a:rPr>
                        <a:t>35%</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8908031"/>
                  </a:ext>
                </a:extLst>
              </a:tr>
              <a:tr h="280480">
                <a:tc vMerge="1">
                  <a:txBody>
                    <a:bodyPr/>
                    <a:lstStyle/>
                    <a:p>
                      <a:endParaRPr lang="en-GB"/>
                    </a:p>
                  </a:txBody>
                  <a:tcPr/>
                </a:tc>
                <a:tc>
                  <a:txBody>
                    <a:bodyPr/>
                    <a:lstStyle/>
                    <a:p>
                      <a:pPr>
                        <a:spcBef>
                          <a:spcPts val="0"/>
                        </a:spcBef>
                        <a:spcAft>
                          <a:spcPts val="0"/>
                        </a:spcAft>
                      </a:pPr>
                      <a:r>
                        <a:rPr lang="en-GB" sz="1400" u="none" strike="noStrike" kern="1200" dirty="0">
                          <a:solidFill>
                            <a:schemeClr val="dk1"/>
                          </a:solidFill>
                          <a:effectLst/>
                          <a:latin typeface="Segoe UI Light" panose="020B0502040204020203" pitchFamily="34" charset="0"/>
                          <a:ea typeface="+mn-ea"/>
                          <a:cs typeface="+mn-cs"/>
                        </a:rPr>
                        <a:t>DK/REF</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3%</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7%</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6171826"/>
                  </a:ext>
                </a:extLst>
              </a:tr>
            </a:tbl>
          </a:graphicData>
        </a:graphic>
      </p:graphicFrame>
      <p:sp>
        <p:nvSpPr>
          <p:cNvPr id="6" name="Text Placeholder 5"/>
          <p:cNvSpPr txBox="1">
            <a:spLocks/>
          </p:cNvSpPr>
          <p:nvPr/>
        </p:nvSpPr>
        <p:spPr>
          <a:xfrm>
            <a:off x="3079843" y="6494752"/>
            <a:ext cx="8207191"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This table compares the sample profiles (after weighting) by country and country group. A post-stratification weight was applied that corrects for imbalances in the samples with respect to gender, age and activity status. Note: in Jordan, no questions were asked about religion;.</a:t>
            </a:r>
          </a:p>
        </p:txBody>
      </p:sp>
      <p:sp>
        <p:nvSpPr>
          <p:cNvPr id="5" name="Title 1"/>
          <p:cNvSpPr>
            <a:spLocks noGrp="1"/>
          </p:cNvSpPr>
          <p:nvPr>
            <p:ph type="title"/>
          </p:nvPr>
        </p:nvSpPr>
        <p:spPr>
          <a:xfrm>
            <a:off x="383183" y="468263"/>
            <a:ext cx="3662956" cy="562137"/>
          </a:xfrm>
          <a:solidFill>
            <a:srgbClr val="71B2C9"/>
          </a:solidFill>
        </p:spPr>
        <p:txBody>
          <a:bodyPr wrap="square" lIns="72000" tIns="36000" rIns="72000" bIns="0" rtlCol="0" anchor="b">
            <a:spAutoFit/>
          </a:bodyPr>
          <a:lstStyle/>
          <a:p>
            <a:r>
              <a:rPr lang="en-GB" dirty="0"/>
              <a:t>Demographic profile</a:t>
            </a:r>
          </a:p>
        </p:txBody>
      </p:sp>
    </p:spTree>
    <p:extLst>
      <p:ext uri="{BB962C8B-B14F-4D97-AF65-F5344CB8AC3E}">
        <p14:creationId xmlns:p14="http://schemas.microsoft.com/office/powerpoint/2010/main" val="3901683908"/>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6669" y="2700511"/>
            <a:ext cx="5939757" cy="2368357"/>
          </a:xfrm>
        </p:spPr>
        <p:txBody>
          <a:bodyPr/>
          <a:lstStyle/>
          <a:p>
            <a:r>
              <a:rPr lang="en-GB" b="1" dirty="0"/>
              <a:t>Femke De Keulenaer</a:t>
            </a:r>
          </a:p>
          <a:p>
            <a:r>
              <a:rPr lang="en-GB" dirty="0"/>
              <a:t>Research director, Ipsos SRI</a:t>
            </a:r>
          </a:p>
          <a:p>
            <a:endParaRPr lang="en-GB" dirty="0"/>
          </a:p>
          <a:p>
            <a:pPr>
              <a:lnSpc>
                <a:spcPct val="100000"/>
              </a:lnSpc>
              <a:spcBef>
                <a:spcPts val="100"/>
              </a:spcBef>
              <a:spcAft>
                <a:spcPts val="100"/>
              </a:spcAft>
            </a:pPr>
            <a:r>
              <a:rPr lang="en-GB" sz="2000" dirty="0"/>
              <a:t>     +32 2 642 48 60</a:t>
            </a:r>
          </a:p>
          <a:p>
            <a:pPr>
              <a:lnSpc>
                <a:spcPct val="100000"/>
              </a:lnSpc>
              <a:spcBef>
                <a:spcPts val="100"/>
              </a:spcBef>
              <a:spcAft>
                <a:spcPts val="100"/>
              </a:spcAft>
            </a:pPr>
            <a:r>
              <a:rPr lang="en-GB" sz="2000" dirty="0"/>
              <a:t>     +32 485 18 23 50</a:t>
            </a:r>
          </a:p>
          <a:p>
            <a:pPr>
              <a:lnSpc>
                <a:spcPct val="100000"/>
              </a:lnSpc>
              <a:spcBef>
                <a:spcPts val="100"/>
              </a:spcBef>
              <a:spcAft>
                <a:spcPts val="100"/>
              </a:spcAft>
            </a:pPr>
            <a:r>
              <a:rPr lang="en-GB" sz="2000" dirty="0"/>
              <a:t>      femke.dekeulenaer@ipsos.com</a:t>
            </a:r>
          </a:p>
        </p:txBody>
      </p:sp>
    </p:spTree>
    <p:extLst>
      <p:ext uri="{BB962C8B-B14F-4D97-AF65-F5344CB8AC3E}">
        <p14:creationId xmlns:p14="http://schemas.microsoft.com/office/powerpoint/2010/main" val="4349732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gray">
          <a:xfrm>
            <a:off x="4127599" y="1381274"/>
            <a:ext cx="3268512" cy="4703613"/>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graphicFrame>
        <p:nvGraphicFramePr>
          <p:cNvPr id="10" name="Content Placeholder 6"/>
          <p:cNvGraphicFramePr>
            <a:graphicFrameLocks/>
          </p:cNvGraphicFramePr>
          <p:nvPr>
            <p:extLst>
              <p:ext uri="{D42A27DB-BD31-4B8C-83A1-F6EECF244321}">
                <p14:modId xmlns:p14="http://schemas.microsoft.com/office/powerpoint/2010/main" val="2470340214"/>
              </p:ext>
            </p:extLst>
          </p:nvPr>
        </p:nvGraphicFramePr>
        <p:xfrm>
          <a:off x="439057" y="1381274"/>
          <a:ext cx="7216933" cy="515142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566647" y="614957"/>
            <a:ext cx="7521392" cy="559952"/>
          </a:xfrm>
        </p:spPr>
        <p:txBody>
          <a:bodyPr/>
          <a:lstStyle/>
          <a:p>
            <a:r>
              <a:rPr lang="en-GB" dirty="0"/>
              <a:t>Characteristics of the Mediterranean region</a:t>
            </a:r>
          </a:p>
        </p:txBody>
      </p:sp>
      <p:sp>
        <p:nvSpPr>
          <p:cNvPr id="6" name="Text Placeholder 5"/>
          <p:cNvSpPr txBox="1">
            <a:spLocks/>
          </p:cNvSpPr>
          <p:nvPr/>
        </p:nvSpPr>
        <p:spPr>
          <a:xfrm>
            <a:off x="3048753" y="6363786"/>
            <a:ext cx="8213946" cy="739632"/>
          </a:xfrm>
          <a:prstGeom prst="rect">
            <a:avLst/>
          </a:prstGeom>
          <a:noFill/>
        </p:spPr>
        <p:txBody>
          <a:bodyPr vert="horz" lIns="0" tIns="0" rIns="0" bIns="0" rtlCol="0" anchor="b">
            <a:noAutofit/>
          </a:bodyPr>
          <a:lstStyle>
            <a:lvl1pPr indent="0">
              <a:lnSpc>
                <a:spcPct val="110000"/>
              </a:lnSpc>
              <a:spcBef>
                <a:spcPts val="600"/>
              </a:spcBef>
              <a:spcAft>
                <a:spcPts val="0"/>
              </a:spcAft>
              <a:buClr>
                <a:schemeClr val="bg2"/>
              </a:buClr>
              <a:buFontTx/>
              <a:buNone/>
              <a:defRPr sz="800"/>
            </a:lvl1pPr>
            <a:lvl2pPr marL="525902"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marL="2103606"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sz="1000" dirty="0">
                <a:solidFill>
                  <a:schemeClr val="tx1">
                    <a:lumMod val="75000"/>
                    <a:lumOff val="25000"/>
                  </a:schemeClr>
                </a:solidFill>
              </a:rPr>
              <a:t>Survey question: </a:t>
            </a:r>
            <a:r>
              <a:rPr lang="en-GB" sz="1000" b="1" dirty="0">
                <a:solidFill>
                  <a:schemeClr val="tx1">
                    <a:lumMod val="75000"/>
                    <a:lumOff val="25000"/>
                  </a:schemeClr>
                </a:solidFill>
              </a:rPr>
              <a:t>Different people have different thoughts about what the Mediterranean region represents. I will read out a set of ideas and images; please tell me if you think these characterise the Mediterranean region strongly, somewhat or not at all.</a:t>
            </a:r>
          </a:p>
          <a:p>
            <a:r>
              <a:rPr lang="en-GB" sz="1000" dirty="0">
                <a:solidFill>
                  <a:schemeClr val="tx1">
                    <a:lumMod val="75000"/>
                    <a:lumOff val="25000"/>
                  </a:schemeClr>
                </a:solidFill>
              </a:rPr>
              <a:t>Base: all respondents (%), by country and country group</a:t>
            </a:r>
          </a:p>
        </p:txBody>
      </p:sp>
      <p:pic>
        <p:nvPicPr>
          <p:cNvPr id="7" name="Picture 6"/>
          <p:cNvPicPr>
            <a:picLocks noChangeAspect="1"/>
          </p:cNvPicPr>
          <p:nvPr/>
        </p:nvPicPr>
        <p:blipFill rotWithShape="1">
          <a:blip r:embed="rId3"/>
          <a:srcRect t="93121"/>
          <a:stretch/>
        </p:blipFill>
        <p:spPr>
          <a:xfrm>
            <a:off x="3936619" y="6136695"/>
            <a:ext cx="8302840" cy="396000"/>
          </a:xfrm>
          <a:prstGeom prst="rect">
            <a:avLst/>
          </a:prstGeom>
        </p:spPr>
      </p:pic>
      <p:graphicFrame>
        <p:nvGraphicFramePr>
          <p:cNvPr id="8" name="Content Placeholder 6">
            <a:extLst>
              <a:ext uri="{FF2B5EF4-FFF2-40B4-BE49-F238E27FC236}">
                <a16:creationId xmlns:a16="http://schemas.microsoft.com/office/drawing/2014/main" id="{988244A1-8999-41CE-AC16-6F8C142C8468}"/>
              </a:ext>
            </a:extLst>
          </p:cNvPr>
          <p:cNvGraphicFramePr>
            <a:graphicFrameLocks/>
          </p:cNvGraphicFramePr>
          <p:nvPr>
            <p:extLst>
              <p:ext uri="{D42A27DB-BD31-4B8C-83A1-F6EECF244321}">
                <p14:modId xmlns:p14="http://schemas.microsoft.com/office/powerpoint/2010/main" val="4241187051"/>
              </p:ext>
            </p:extLst>
          </p:nvPr>
        </p:nvGraphicFramePr>
        <p:xfrm>
          <a:off x="4775671" y="1381274"/>
          <a:ext cx="7157188" cy="51514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6517411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6"/>
          <p:cNvGraphicFramePr>
            <a:graphicFrameLocks/>
          </p:cNvGraphicFramePr>
          <p:nvPr>
            <p:extLst>
              <p:ext uri="{D42A27DB-BD31-4B8C-83A1-F6EECF244321}">
                <p14:modId xmlns:p14="http://schemas.microsoft.com/office/powerpoint/2010/main" val="2388157887"/>
              </p:ext>
            </p:extLst>
          </p:nvPr>
        </p:nvGraphicFramePr>
        <p:xfrm>
          <a:off x="4493826" y="1235867"/>
          <a:ext cx="4536505" cy="515142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566647" y="614957"/>
            <a:ext cx="7521392" cy="559952"/>
          </a:xfrm>
        </p:spPr>
        <p:txBody>
          <a:bodyPr/>
          <a:lstStyle/>
          <a:p>
            <a:r>
              <a:rPr lang="en-GB" dirty="0"/>
              <a:t>Characteristics of the Mediterranean region</a:t>
            </a:r>
          </a:p>
        </p:txBody>
      </p:sp>
      <p:sp>
        <p:nvSpPr>
          <p:cNvPr id="6" name="Text Placeholder 5"/>
          <p:cNvSpPr txBox="1">
            <a:spLocks/>
          </p:cNvSpPr>
          <p:nvPr/>
        </p:nvSpPr>
        <p:spPr>
          <a:xfrm>
            <a:off x="3044462" y="6563238"/>
            <a:ext cx="8213946" cy="739632"/>
          </a:xfrm>
          <a:prstGeom prst="rect">
            <a:avLst/>
          </a:prstGeom>
          <a:noFill/>
        </p:spPr>
        <p:txBody>
          <a:bodyPr vert="horz" lIns="0" tIns="0" rIns="0" bIns="0" rtlCol="0" anchor="b">
            <a:noAutofit/>
          </a:bodyPr>
          <a:lstStyle>
            <a:lvl1pPr indent="0">
              <a:lnSpc>
                <a:spcPct val="110000"/>
              </a:lnSpc>
              <a:spcBef>
                <a:spcPts val="600"/>
              </a:spcBef>
              <a:spcAft>
                <a:spcPts val="0"/>
              </a:spcAft>
              <a:buClr>
                <a:schemeClr val="bg2"/>
              </a:buClr>
              <a:buFontTx/>
              <a:buNone/>
              <a:defRPr sz="800"/>
            </a:lvl1pPr>
            <a:lvl2pPr marL="525902"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marL="2103606"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sz="1000" dirty="0">
                <a:solidFill>
                  <a:schemeClr val="tx1">
                    <a:lumMod val="75000"/>
                    <a:lumOff val="25000"/>
                  </a:schemeClr>
                </a:solidFill>
              </a:rPr>
              <a:t>Survey question: </a:t>
            </a:r>
            <a:r>
              <a:rPr lang="en-GB" sz="1000" b="1" dirty="0">
                <a:solidFill>
                  <a:schemeClr val="tx1">
                    <a:lumMod val="75000"/>
                    <a:lumOff val="25000"/>
                  </a:schemeClr>
                </a:solidFill>
              </a:rPr>
              <a:t>Different people have different thoughts about what the Mediterranean region represents. I will read out a set of ideas and images; please tell me if you think these characterise the Mediterranean region strongly, somewhat or not at all.</a:t>
            </a:r>
          </a:p>
          <a:p>
            <a:r>
              <a:rPr lang="en-GB" sz="1000" dirty="0">
                <a:solidFill>
                  <a:schemeClr val="tx1">
                    <a:lumMod val="75000"/>
                    <a:lumOff val="25000"/>
                  </a:schemeClr>
                </a:solidFill>
              </a:rPr>
              <a:t>Base: all respondents (%), by country</a:t>
            </a:r>
          </a:p>
          <a:p>
            <a:r>
              <a:rPr lang="en-GB" sz="1000" b="1" i="1" dirty="0">
                <a:solidFill>
                  <a:schemeClr val="tx1">
                    <a:lumMod val="75000"/>
                    <a:lumOff val="25000"/>
                  </a:schemeClr>
                </a:solidFill>
              </a:rPr>
              <a:t>Due to differences in question wording, caution should be exercised when comparing the 2020 results with the 2012/2009 results.</a:t>
            </a:r>
          </a:p>
        </p:txBody>
      </p:sp>
      <p:pic>
        <p:nvPicPr>
          <p:cNvPr id="7" name="Picture 6"/>
          <p:cNvPicPr>
            <a:picLocks noChangeAspect="1"/>
          </p:cNvPicPr>
          <p:nvPr/>
        </p:nvPicPr>
        <p:blipFill rotWithShape="1">
          <a:blip r:embed="rId3"/>
          <a:srcRect t="93121"/>
          <a:stretch/>
        </p:blipFill>
        <p:spPr>
          <a:xfrm>
            <a:off x="2521064" y="5991288"/>
            <a:ext cx="8302840" cy="396000"/>
          </a:xfrm>
          <a:prstGeom prst="rect">
            <a:avLst/>
          </a:prstGeom>
        </p:spPr>
      </p:pic>
      <p:graphicFrame>
        <p:nvGraphicFramePr>
          <p:cNvPr id="9" name="Content Placeholder 6"/>
          <p:cNvGraphicFramePr>
            <a:graphicFrameLocks/>
          </p:cNvGraphicFramePr>
          <p:nvPr>
            <p:extLst>
              <p:ext uri="{D42A27DB-BD31-4B8C-83A1-F6EECF244321}">
                <p14:modId xmlns:p14="http://schemas.microsoft.com/office/powerpoint/2010/main" val="4248552903"/>
              </p:ext>
            </p:extLst>
          </p:nvPr>
        </p:nvGraphicFramePr>
        <p:xfrm>
          <a:off x="8260973" y="1235866"/>
          <a:ext cx="4536505" cy="51514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6">
            <a:extLst>
              <a:ext uri="{FF2B5EF4-FFF2-40B4-BE49-F238E27FC236}">
                <a16:creationId xmlns:a16="http://schemas.microsoft.com/office/drawing/2014/main" id="{7799534E-4AAB-4425-AEC0-406642CCC293}"/>
              </a:ext>
            </a:extLst>
          </p:cNvPr>
          <p:cNvGraphicFramePr>
            <a:graphicFrameLocks/>
          </p:cNvGraphicFramePr>
          <p:nvPr>
            <p:extLst>
              <p:ext uri="{D42A27DB-BD31-4B8C-83A1-F6EECF244321}">
                <p14:modId xmlns:p14="http://schemas.microsoft.com/office/powerpoint/2010/main" val="2049862340"/>
              </p:ext>
            </p:extLst>
          </p:nvPr>
        </p:nvGraphicFramePr>
        <p:xfrm>
          <a:off x="73619" y="1469295"/>
          <a:ext cx="4894887" cy="45900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3457701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00" y="615600"/>
            <a:ext cx="6696468" cy="561600"/>
          </a:xfrm>
          <a:solidFill>
            <a:srgbClr val="71B2C9"/>
          </a:solidFill>
        </p:spPr>
        <p:txBody>
          <a:bodyPr wrap="square" lIns="82819" tIns="72000" rIns="82819" bIns="36000" rtlCol="0" anchor="ctr">
            <a:spAutoFit/>
          </a:bodyPr>
          <a:lstStyle/>
          <a:p>
            <a:r>
              <a:rPr lang="en-GB" dirty="0"/>
              <a:t>Preferred countries to start a new life</a:t>
            </a:r>
          </a:p>
        </p:txBody>
      </p:sp>
      <p:sp>
        <p:nvSpPr>
          <p:cNvPr id="6" name="Text Placeholder 5"/>
          <p:cNvSpPr txBox="1">
            <a:spLocks/>
          </p:cNvSpPr>
          <p:nvPr/>
        </p:nvSpPr>
        <p:spPr>
          <a:xfrm>
            <a:off x="3049200" y="6361200"/>
            <a:ext cx="8424936"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a:t>
            </a:r>
            <a:r>
              <a:rPr lang="en-GB" b="1" dirty="0">
                <a:solidFill>
                  <a:schemeClr val="tx1">
                    <a:lumMod val="75000"/>
                    <a:lumOff val="25000"/>
                  </a:schemeClr>
                </a:solidFill>
              </a:rPr>
              <a:t>: If you could start a new life, in which country of the world would you start it?</a:t>
            </a:r>
          </a:p>
          <a:p>
            <a:r>
              <a:rPr lang="en-GB" dirty="0">
                <a:solidFill>
                  <a:schemeClr val="tx1">
                    <a:lumMod val="75000"/>
                    <a:lumOff val="25000"/>
                  </a:schemeClr>
                </a:solidFill>
              </a:rPr>
              <a:t>Base: all respondents (%), by country and country group</a:t>
            </a:r>
          </a:p>
        </p:txBody>
      </p:sp>
      <p:graphicFrame>
        <p:nvGraphicFramePr>
          <p:cNvPr id="8" name="Content Placeholder 6"/>
          <p:cNvGraphicFramePr>
            <a:graphicFrameLocks/>
          </p:cNvGraphicFramePr>
          <p:nvPr>
            <p:extLst>
              <p:ext uri="{D42A27DB-BD31-4B8C-83A1-F6EECF244321}">
                <p14:modId xmlns:p14="http://schemas.microsoft.com/office/powerpoint/2010/main" val="1896532100"/>
              </p:ext>
            </p:extLst>
          </p:nvPr>
        </p:nvGraphicFramePr>
        <p:xfrm>
          <a:off x="565200" y="1310400"/>
          <a:ext cx="6408710" cy="5151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6">
            <a:extLst>
              <a:ext uri="{FF2B5EF4-FFF2-40B4-BE49-F238E27FC236}">
                <a16:creationId xmlns:a16="http://schemas.microsoft.com/office/drawing/2014/main" id="{B2932353-272D-4E0C-BE63-A01FF2EC6C82}"/>
              </a:ext>
            </a:extLst>
          </p:cNvPr>
          <p:cNvGraphicFramePr>
            <a:graphicFrameLocks/>
          </p:cNvGraphicFramePr>
          <p:nvPr>
            <p:extLst>
              <p:ext uri="{D42A27DB-BD31-4B8C-83A1-F6EECF244321}">
                <p14:modId xmlns:p14="http://schemas.microsoft.com/office/powerpoint/2010/main" val="860914316"/>
              </p:ext>
            </p:extLst>
          </p:nvPr>
        </p:nvGraphicFramePr>
        <p:xfrm>
          <a:off x="7151935" y="1314648"/>
          <a:ext cx="5472608" cy="51514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108268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56800"/>
            <a:ext cx="5434889" cy="548346"/>
          </a:xfrm>
          <a:solidFill>
            <a:srgbClr val="F57B29"/>
          </a:solidFill>
        </p:spPr>
        <p:txBody>
          <a:bodyPr wrap="square" lIns="82819" tIns="36000" rIns="82819" bIns="36000" rtlCol="0" anchor="ctr">
            <a:spAutoFit/>
          </a:bodyPr>
          <a:lstStyle/>
          <a:p>
            <a:r>
              <a:rPr lang="en-GB" dirty="0"/>
              <a:t>Values and mutual perceptions</a:t>
            </a:r>
          </a:p>
        </p:txBody>
      </p:sp>
    </p:spTree>
    <p:extLst>
      <p:ext uri="{BB962C8B-B14F-4D97-AF65-F5344CB8AC3E}">
        <p14:creationId xmlns:p14="http://schemas.microsoft.com/office/powerpoint/2010/main" val="353089901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gray">
          <a:xfrm>
            <a:off x="3678638" y="1289218"/>
            <a:ext cx="3268512" cy="4867677"/>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7" y="615600"/>
            <a:ext cx="5642937" cy="561600"/>
          </a:xfrm>
          <a:solidFill>
            <a:srgbClr val="71B2C9"/>
          </a:solidFill>
        </p:spPr>
        <p:txBody>
          <a:bodyPr wrap="square" lIns="82819" tIns="72000" rIns="82819" bIns="36000" rtlCol="0" anchor="ctr">
            <a:spAutoFit/>
          </a:bodyPr>
          <a:lstStyle/>
          <a:p>
            <a:r>
              <a:rPr lang="en-GB" dirty="0"/>
              <a:t>Key values when raising children</a:t>
            </a:r>
          </a:p>
        </p:txBody>
      </p:sp>
      <p:sp>
        <p:nvSpPr>
          <p:cNvPr id="4"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In bringing up their children, parents in different countries may place different emphasis on different values. Assuming that we limit ourselves to six values only, I’d like to know which one of these is most important, to you personally, when raising children? And the second most important?</a:t>
            </a:r>
            <a:endParaRPr lang="en-GB" dirty="0">
              <a:solidFill>
                <a:schemeClr val="tx1">
                  <a:lumMod val="75000"/>
                  <a:lumOff val="25000"/>
                </a:schemeClr>
              </a:solidFill>
            </a:endParaRPr>
          </a:p>
          <a:p>
            <a:r>
              <a:rPr lang="en-GB" dirty="0">
                <a:solidFill>
                  <a:schemeClr val="tx1">
                    <a:lumMod val="75000"/>
                    <a:lumOff val="25000"/>
                  </a:schemeClr>
                </a:solidFill>
              </a:rPr>
              <a:t>Base: all respondents (%), by country and country group</a:t>
            </a:r>
          </a:p>
        </p:txBody>
      </p:sp>
      <p:graphicFrame>
        <p:nvGraphicFramePr>
          <p:cNvPr id="9" name="Content Placeholder 6"/>
          <p:cNvGraphicFramePr>
            <a:graphicFrameLocks/>
          </p:cNvGraphicFramePr>
          <p:nvPr>
            <p:extLst>
              <p:ext uri="{D42A27DB-BD31-4B8C-83A1-F6EECF244321}">
                <p14:modId xmlns:p14="http://schemas.microsoft.com/office/powerpoint/2010/main" val="2866317549"/>
              </p:ext>
            </p:extLst>
          </p:nvPr>
        </p:nvGraphicFramePr>
        <p:xfrm>
          <a:off x="260003" y="1213379"/>
          <a:ext cx="6858868" cy="5151421"/>
        </p:xfrm>
        <a:graphic>
          <a:graphicData uri="http://schemas.openxmlformats.org/drawingml/2006/chart">
            <c:chart xmlns:c="http://schemas.openxmlformats.org/drawingml/2006/chart" xmlns:r="http://schemas.openxmlformats.org/officeDocument/2006/relationships" r:id="rId2"/>
          </a:graphicData>
        </a:graphic>
      </p:graphicFrame>
      <p:pic>
        <p:nvPicPr>
          <p:cNvPr id="12" name="Picture 11"/>
          <p:cNvPicPr>
            <a:picLocks noChangeAspect="1"/>
          </p:cNvPicPr>
          <p:nvPr/>
        </p:nvPicPr>
        <p:blipFill rotWithShape="1">
          <a:blip r:embed="rId3"/>
          <a:srcRect l="17765" t="87720" r="46855" b="753"/>
          <a:stretch/>
        </p:blipFill>
        <p:spPr>
          <a:xfrm>
            <a:off x="10464303" y="5426696"/>
            <a:ext cx="2503636" cy="612000"/>
          </a:xfrm>
          <a:prstGeom prst="rect">
            <a:avLst/>
          </a:prstGeom>
        </p:spPr>
      </p:pic>
      <p:graphicFrame>
        <p:nvGraphicFramePr>
          <p:cNvPr id="10" name="Content Placeholder 6">
            <a:extLst>
              <a:ext uri="{FF2B5EF4-FFF2-40B4-BE49-F238E27FC236}">
                <a16:creationId xmlns:a16="http://schemas.microsoft.com/office/drawing/2014/main" id="{CCAD6352-60C9-4CDC-993F-0D9CE883DE97}"/>
              </a:ext>
            </a:extLst>
          </p:cNvPr>
          <p:cNvGraphicFramePr>
            <a:graphicFrameLocks/>
          </p:cNvGraphicFramePr>
          <p:nvPr>
            <p:extLst>
              <p:ext uri="{D42A27DB-BD31-4B8C-83A1-F6EECF244321}">
                <p14:modId xmlns:p14="http://schemas.microsoft.com/office/powerpoint/2010/main" val="1569089936"/>
              </p:ext>
            </p:extLst>
          </p:nvPr>
        </p:nvGraphicFramePr>
        <p:xfrm>
          <a:off x="4415631" y="1284586"/>
          <a:ext cx="7157188" cy="51514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6556413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500399"/>
            <a:ext cx="5642937" cy="561600"/>
          </a:xfrm>
        </p:spPr>
        <p:txBody>
          <a:bodyPr/>
          <a:lstStyle/>
          <a:p>
            <a:r>
              <a:rPr lang="en-GB" dirty="0"/>
              <a:t>Key values when raising children</a:t>
            </a:r>
          </a:p>
        </p:txBody>
      </p:sp>
      <p:sp>
        <p:nvSpPr>
          <p:cNvPr id="7" name="Text Placeholder 6"/>
          <p:cNvSpPr>
            <a:spLocks noGrp="1"/>
          </p:cNvSpPr>
          <p:nvPr>
            <p:ph type="body" sz="quarter" idx="14"/>
          </p:nvPr>
        </p:nvSpPr>
        <p:spPr>
          <a:xfrm>
            <a:off x="290552" y="1141111"/>
            <a:ext cx="12915697" cy="374398"/>
          </a:xfrm>
        </p:spPr>
        <p:txBody>
          <a:bodyPr/>
          <a:lstStyle/>
          <a:p>
            <a:r>
              <a:rPr lang="en-GB" dirty="0"/>
              <a:t>Perceptions about key values for parents raising children in European and SEM countries</a:t>
            </a:r>
          </a:p>
        </p:txBody>
      </p:sp>
      <p:sp>
        <p:nvSpPr>
          <p:cNvPr id="4" name="Text Placeholder 5"/>
          <p:cNvSpPr txBox="1">
            <a:spLocks/>
          </p:cNvSpPr>
          <p:nvPr/>
        </p:nvSpPr>
        <p:spPr>
          <a:xfrm>
            <a:off x="3061183" y="6391991"/>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In bringing up their children, parents in different countries may place different emphasis on different values. Assuming that we limit ourselves to six values only, I’d like to know which one of these is most important, to you personally, when raising children? And the second most important?</a:t>
            </a:r>
            <a:br>
              <a:rPr lang="en-GB" b="1" dirty="0">
                <a:solidFill>
                  <a:schemeClr val="tx1">
                    <a:lumMod val="75000"/>
                    <a:lumOff val="25000"/>
                  </a:schemeClr>
                </a:solidFill>
              </a:rPr>
            </a:br>
            <a:r>
              <a:rPr lang="en-GB" b="1" dirty="0">
                <a:solidFill>
                  <a:schemeClr val="tx1">
                    <a:lumMod val="75000"/>
                    <a:lumOff val="25000"/>
                  </a:schemeClr>
                </a:solidFill>
              </a:rPr>
              <a:t>And which one of these six do you think is most important to parents raising children in Europe? And the second most important?</a:t>
            </a:r>
          </a:p>
          <a:p>
            <a:r>
              <a:rPr lang="en-GB" dirty="0">
                <a:solidFill>
                  <a:schemeClr val="tx1">
                    <a:lumMod val="75000"/>
                    <a:lumOff val="25000"/>
                  </a:schemeClr>
                </a:solidFill>
              </a:rPr>
              <a:t>Base: all respondents (%), by country and country group, % ‘most important’ and ‘second most important’ </a:t>
            </a:r>
          </a:p>
        </p:txBody>
      </p:sp>
      <p:graphicFrame>
        <p:nvGraphicFramePr>
          <p:cNvPr id="9" name="Content Placeholder 6"/>
          <p:cNvGraphicFramePr>
            <a:graphicFrameLocks/>
          </p:cNvGraphicFramePr>
          <p:nvPr>
            <p:extLst>
              <p:ext uri="{D42A27DB-BD31-4B8C-83A1-F6EECF244321}">
                <p14:modId xmlns:p14="http://schemas.microsoft.com/office/powerpoint/2010/main" val="2045895561"/>
              </p:ext>
            </p:extLst>
          </p:nvPr>
        </p:nvGraphicFramePr>
        <p:xfrm>
          <a:off x="167159" y="1651927"/>
          <a:ext cx="5796173" cy="515142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551036" y="1542335"/>
            <a:ext cx="5328592" cy="1012384"/>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en-GB" sz="1900" b="1" dirty="0">
                <a:solidFill>
                  <a:schemeClr val="tx2">
                    <a:lumMod val="75000"/>
                  </a:schemeClr>
                </a:solidFill>
              </a:rPr>
              <a:t>Perceptions in Germany about key values of parents in:</a:t>
            </a:r>
            <a:br>
              <a:rPr lang="en-GB" sz="1900" b="1" dirty="0">
                <a:solidFill>
                  <a:schemeClr val="tx2">
                    <a:lumMod val="75000"/>
                  </a:schemeClr>
                </a:solidFill>
              </a:rPr>
            </a:br>
            <a:r>
              <a:rPr lang="en-GB" sz="1900" dirty="0">
                <a:solidFill>
                  <a:schemeClr val="tx2">
                    <a:lumMod val="75000"/>
                  </a:schemeClr>
                </a:solidFill>
              </a:rPr>
              <a:t>       &amp;</a:t>
            </a:r>
          </a:p>
        </p:txBody>
      </p:sp>
      <p:graphicFrame>
        <p:nvGraphicFramePr>
          <p:cNvPr id="12" name="Content Placeholder 6">
            <a:extLst>
              <a:ext uri="{FF2B5EF4-FFF2-40B4-BE49-F238E27FC236}">
                <a16:creationId xmlns:a16="http://schemas.microsoft.com/office/drawing/2014/main" id="{44F4A45E-7B68-4E4A-9720-A93CB81E1801}"/>
              </a:ext>
            </a:extLst>
          </p:cNvPr>
          <p:cNvGraphicFramePr>
            <a:graphicFrameLocks/>
          </p:cNvGraphicFramePr>
          <p:nvPr>
            <p:extLst>
              <p:ext uri="{D42A27DB-BD31-4B8C-83A1-F6EECF244321}">
                <p14:modId xmlns:p14="http://schemas.microsoft.com/office/powerpoint/2010/main" val="969040108"/>
              </p:ext>
            </p:extLst>
          </p:nvPr>
        </p:nvGraphicFramePr>
        <p:xfrm>
          <a:off x="7086965" y="1651187"/>
          <a:ext cx="5328592" cy="51514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ontent Placeholder 6">
            <a:extLst>
              <a:ext uri="{FF2B5EF4-FFF2-40B4-BE49-F238E27FC236}">
                <a16:creationId xmlns:a16="http://schemas.microsoft.com/office/drawing/2014/main" id="{8099B241-E857-49A3-A7BD-21903218882B}"/>
              </a:ext>
            </a:extLst>
          </p:cNvPr>
          <p:cNvGraphicFramePr>
            <a:graphicFrameLocks/>
          </p:cNvGraphicFramePr>
          <p:nvPr>
            <p:extLst>
              <p:ext uri="{D42A27DB-BD31-4B8C-83A1-F6EECF244321}">
                <p14:modId xmlns:p14="http://schemas.microsoft.com/office/powerpoint/2010/main" val="1302703441"/>
              </p:ext>
            </p:extLst>
          </p:nvPr>
        </p:nvGraphicFramePr>
        <p:xfrm>
          <a:off x="4084105" y="1654565"/>
          <a:ext cx="5328592" cy="515142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8280299"/>
      </p:ext>
    </p:extLst>
  </p:cSld>
  <p:clrMapOvr>
    <a:masterClrMapping/>
  </p:clrMapOvr>
  <p:transition>
    <p:fade/>
  </p:transition>
</p:sld>
</file>

<file path=ppt/theme/theme1.xml><?xml version="1.0" encoding="utf-8"?>
<a:theme xmlns:a="http://schemas.openxmlformats.org/drawingml/2006/main" name="Presentation - Cerise">
  <a:themeElements>
    <a:clrScheme name="Custom 1">
      <a:dk1>
        <a:srgbClr val="222223"/>
      </a:dk1>
      <a:lt1>
        <a:sysClr val="window" lastClr="FFFFFF"/>
      </a:lt1>
      <a:dk2>
        <a:srgbClr val="888B8D"/>
      </a:dk2>
      <a:lt2>
        <a:srgbClr val="007681"/>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a:noFill/>
        </a:ln>
      </a:spPr>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defPPr>
          <a:lnSpc>
            <a:spcPct val="110000"/>
          </a:lnSpc>
          <a:spcBef>
            <a:spcPts val="2400"/>
          </a:spcBef>
          <a:buClr>
            <a:schemeClr val="bg2"/>
          </a:buClr>
          <a:defRPr sz="20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25000"/>
              <a:lumOff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36000" rIns="72000" bIns="36000" rtlCol="0">
        <a:spAutoFit/>
      </a:bodyPr>
      <a:lstStyle>
        <a:defPPr>
          <a:lnSpc>
            <a:spcPct val="110000"/>
          </a:lnSpc>
          <a:spcBef>
            <a:spcPts val="2400"/>
          </a:spcBef>
          <a:buClr>
            <a:schemeClr val="bg2"/>
          </a:buClr>
          <a:defRPr sz="2400" dirty="0" smtClean="0"/>
        </a:defPPr>
      </a:lstStyle>
    </a:txDef>
  </a:objectDefaults>
  <a:extraClrSchemeLst/>
  <a:extLst>
    <a:ext uri="{05A4C25C-085E-4340-85A3-A5531E510DB2}">
      <thm15:themeFamily xmlns:thm15="http://schemas.microsoft.com/office/thememl/2012/main" name="_SRI_16-9 widescreen_ Ipsos Template (2016)_v1.potx" id="{AC73484A-8EFF-4125-97D2-99913F0B3358}" vid="{1DE74E32-EE03-45C4-90D6-1B8E09C87B67}"/>
    </a:ext>
  </a:extLst>
</a:theme>
</file>

<file path=ppt/theme/theme2.xml><?xml version="1.0" encoding="utf-8"?>
<a:theme xmlns:a="http://schemas.openxmlformats.org/drawingml/2006/main" name="Office Theme">
  <a:themeElements>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 Report Fonts">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 Report Fonts">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_SRI_16-9 widescreen_ Ipsos Template (2016)</Template>
  <TotalTime>0</TotalTime>
  <Words>2485</Words>
  <Application>Microsoft Office PowerPoint</Application>
  <PresentationFormat>Custom</PresentationFormat>
  <Paragraphs>289</Paragraphs>
  <Slides>36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Geomanist Light</vt:lpstr>
      <vt:lpstr>Segoe UI</vt:lpstr>
      <vt:lpstr>Segoe UI Light</vt:lpstr>
      <vt:lpstr>Wingdings</vt:lpstr>
      <vt:lpstr>Presentation - Cerise</vt:lpstr>
      <vt:lpstr>PowerPoint Presentation</vt:lpstr>
      <vt:lpstr>Methodological note</vt:lpstr>
      <vt:lpstr>Representation of the Mediterranean region</vt:lpstr>
      <vt:lpstr>Characteristics of the Mediterranean region</vt:lpstr>
      <vt:lpstr>Characteristics of the Mediterranean region</vt:lpstr>
      <vt:lpstr>Preferred countries to start a new life</vt:lpstr>
      <vt:lpstr>Values and mutual perceptions</vt:lpstr>
      <vt:lpstr>Key values when raising children</vt:lpstr>
      <vt:lpstr>Key values when raising children</vt:lpstr>
      <vt:lpstr>Key values when raising children</vt:lpstr>
      <vt:lpstr>Perceptions about women’s roles in society</vt:lpstr>
      <vt:lpstr>Cross-cultural media reporting</vt:lpstr>
      <vt:lpstr>Interest in news and information about SEM/European countries</vt:lpstr>
      <vt:lpstr>Interest in news and information about SEM/European countries</vt:lpstr>
      <vt:lpstr>Media role in shaping public perception</vt:lpstr>
      <vt:lpstr>Most trusted media sources for cross-cultural reporting</vt:lpstr>
      <vt:lpstr>Interaction and dialogue</vt:lpstr>
      <vt:lpstr>Interactions with people from different countries</vt:lpstr>
      <vt:lpstr>Cross-cultural encounters</vt:lpstr>
      <vt:lpstr>Interactions with people from different countries</vt:lpstr>
      <vt:lpstr>Cross-cultural encounters</vt:lpstr>
      <vt:lpstr>Barriers to cross-cultural encounters</vt:lpstr>
      <vt:lpstr>Living together in multi-cultural environments</vt:lpstr>
      <vt:lpstr>Perceptions about religious and cultural diversity</vt:lpstr>
      <vt:lpstr>Perceptions about religious and cultural diversity</vt:lpstr>
      <vt:lpstr>Cultural diversity and tolerance</vt:lpstr>
      <vt:lpstr>Living together in multicultural environments</vt:lpstr>
      <vt:lpstr>Tackling radicalisation through dialogue?</vt:lpstr>
      <vt:lpstr>Gains from Euro-Med cooperation</vt:lpstr>
      <vt:lpstr>Gains from Euro-Med cooperation</vt:lpstr>
      <vt:lpstr>Gains from Euro-Med cooperation</vt:lpstr>
      <vt:lpstr>Impact of digital technology</vt:lpstr>
      <vt:lpstr>Impact of digital technology</vt:lpstr>
      <vt:lpstr>Demographic profile of the samples</vt:lpstr>
      <vt:lpstr>Demographic profile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2017-01-11T09:33:37Z</dcterms:created>
  <dcterms:modified xsi:type="dcterms:W3CDTF">2020-11-23T17:25:09Z</dcterms:modified>
</cp:coreProperties>
</file>