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6.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7.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1.xml" ContentType="application/vnd.openxmlformats-officedocument.drawingml.chartshapes+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2.xml" ContentType="application/vnd.openxmlformats-officedocument.drawingml.chartshapes+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3.xml" ContentType="application/vnd.openxmlformats-officedocument.drawingml.chartshape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8.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9.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10.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11.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12.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13.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handoutMasterIdLst>
    <p:handoutMasterId r:id="rId37"/>
  </p:handoutMasterIdLst>
  <p:sldIdLst>
    <p:sldId id="459" r:id="rId2"/>
    <p:sldId id="422" r:id="rId3"/>
    <p:sldId id="421" r:id="rId4"/>
    <p:sldId id="461" r:id="rId5"/>
    <p:sldId id="465" r:id="rId6"/>
    <p:sldId id="426" r:id="rId7"/>
    <p:sldId id="444" r:id="rId8"/>
    <p:sldId id="449" r:id="rId9"/>
    <p:sldId id="450" r:id="rId10"/>
    <p:sldId id="467" r:id="rId11"/>
    <p:sldId id="443" r:id="rId12"/>
    <p:sldId id="435" r:id="rId13"/>
    <p:sldId id="436" r:id="rId14"/>
    <p:sldId id="469" r:id="rId15"/>
    <p:sldId id="441" r:id="rId16"/>
    <p:sldId id="439" r:id="rId17"/>
    <p:sldId id="434" r:id="rId18"/>
    <p:sldId id="440" r:id="rId19"/>
    <p:sldId id="446" r:id="rId20"/>
    <p:sldId id="468" r:id="rId21"/>
    <p:sldId id="445" r:id="rId22"/>
    <p:sldId id="447" r:id="rId23"/>
    <p:sldId id="429" r:id="rId24"/>
    <p:sldId id="442" r:id="rId25"/>
    <p:sldId id="432" r:id="rId26"/>
    <p:sldId id="431" r:id="rId27"/>
    <p:sldId id="430" r:id="rId28"/>
    <p:sldId id="437" r:id="rId29"/>
    <p:sldId id="438" r:id="rId30"/>
    <p:sldId id="463" r:id="rId31"/>
    <p:sldId id="464" r:id="rId32"/>
    <p:sldId id="453" r:id="rId33"/>
    <p:sldId id="462" r:id="rId34"/>
    <p:sldId id="448" r:id="rId35"/>
  </p:sldIdLst>
  <p:sldSz cx="13439775" cy="7561263"/>
  <p:notesSz cx="6797675" cy="9926638"/>
  <p:defaultText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orient="horz" pos="113">
          <p15:clr>
            <a:srgbClr val="A4A3A4"/>
          </p15:clr>
        </p15:guide>
        <p15:guide id="3" orient="horz" pos="4649">
          <p15:clr>
            <a:srgbClr val="A4A3A4"/>
          </p15:clr>
        </p15:guide>
        <p15:guide id="4" orient="horz" pos="3787">
          <p15:clr>
            <a:srgbClr val="A4A3A4"/>
          </p15:clr>
        </p15:guide>
        <p15:guide id="5" orient="horz" pos="4422">
          <p15:clr>
            <a:srgbClr val="A4A3A4"/>
          </p15:clr>
        </p15:guide>
        <p15:guide id="6" orient="horz" pos="4299">
          <p15:clr>
            <a:srgbClr val="A4A3A4"/>
          </p15:clr>
        </p15:guide>
        <p15:guide id="7" orient="horz" pos="1111">
          <p15:clr>
            <a:srgbClr val="A4A3A4"/>
          </p15:clr>
        </p15:guide>
        <p15:guide id="8" orient="horz" pos="975">
          <p15:clr>
            <a:srgbClr val="A4A3A4"/>
          </p15:clr>
        </p15:guide>
        <p15:guide id="9" orient="horz" pos="229">
          <p15:clr>
            <a:srgbClr val="A4A3A4"/>
          </p15:clr>
        </p15:guide>
        <p15:guide id="10" orient="horz" pos="4537">
          <p15:clr>
            <a:srgbClr val="A4A3A4"/>
          </p15:clr>
        </p15:guide>
        <p15:guide id="11" orient="horz" pos="346">
          <p15:clr>
            <a:srgbClr val="A4A3A4"/>
          </p15:clr>
        </p15:guide>
        <p15:guide id="12" orient="horz" pos="460">
          <p15:clr>
            <a:srgbClr val="A4A3A4"/>
          </p15:clr>
        </p15:guide>
        <p15:guide id="13" orient="horz" pos="4184">
          <p15:clr>
            <a:srgbClr val="A4A3A4"/>
          </p15:clr>
        </p15:guide>
        <p15:guide id="14" orient="horz" pos="4071">
          <p15:clr>
            <a:srgbClr val="A4A3A4"/>
          </p15:clr>
        </p15:guide>
        <p15:guide id="15" orient="horz" pos="839">
          <p15:clr>
            <a:srgbClr val="A4A3A4"/>
          </p15:clr>
        </p15:guide>
        <p15:guide id="16" orient="horz" pos="4597">
          <p15:clr>
            <a:srgbClr val="A4A3A4"/>
          </p15:clr>
        </p15:guide>
        <p15:guide id="17" pos="4233">
          <p15:clr>
            <a:srgbClr val="A4A3A4"/>
          </p15:clr>
        </p15:guide>
        <p15:guide id="18" pos="113">
          <p15:clr>
            <a:srgbClr val="A4A3A4"/>
          </p15:clr>
        </p15:guide>
        <p15:guide id="19" pos="8360">
          <p15:clr>
            <a:srgbClr val="A4A3A4"/>
          </p15:clr>
        </p15:guide>
        <p15:guide id="20" pos="8244">
          <p15:clr>
            <a:srgbClr val="A4A3A4"/>
          </p15:clr>
        </p15:guide>
        <p15:guide id="21" pos="5737">
          <p15:clr>
            <a:srgbClr val="A4A3A4"/>
          </p15:clr>
        </p15:guide>
        <p15:guide id="22" pos="3046">
          <p15:clr>
            <a:srgbClr val="A4A3A4"/>
          </p15:clr>
        </p15:guide>
        <p15:guide id="23" pos="5447">
          <p15:clr>
            <a:srgbClr val="A4A3A4"/>
          </p15:clr>
        </p15:guide>
        <p15:guide id="24" pos="8134">
          <p15:clr>
            <a:srgbClr val="A4A3A4"/>
          </p15:clr>
        </p15:guide>
        <p15:guide id="25" pos="4109">
          <p15:clr>
            <a:srgbClr val="A4A3A4"/>
          </p15:clr>
        </p15:guide>
        <p15:guide id="26" pos="4369">
          <p15:clr>
            <a:srgbClr val="A4A3A4"/>
          </p15:clr>
        </p15:guide>
        <p15:guide id="27" pos="2752">
          <p15:clr>
            <a:srgbClr val="A4A3A4"/>
          </p15:clr>
        </p15:guide>
        <p15:guide id="28" pos="345">
          <p15:clr>
            <a:srgbClr val="A4A3A4"/>
          </p15:clr>
        </p15:guide>
        <p15:guide id="29" pos="233">
          <p15:clr>
            <a:srgbClr val="A4A3A4"/>
          </p15:clr>
        </p15:guide>
      </p15:sldGuideLst>
    </p:ext>
    <p:ext uri="{2D200454-40CA-4A62-9FC3-DE9A4176ACB9}">
      <p15:notesGuideLst xmlns:p15="http://schemas.microsoft.com/office/powerpoint/2012/main">
        <p15:guide id="1" orient="horz" pos="3127">
          <p15:clr>
            <a:srgbClr val="A4A3A4"/>
          </p15:clr>
        </p15:guide>
        <p15:guide id="2" orient="horz" pos="123">
          <p15:clr>
            <a:srgbClr val="A4A3A4"/>
          </p15:clr>
        </p15:guide>
        <p15:guide id="3" orient="horz" pos="6130">
          <p15:clr>
            <a:srgbClr val="A4A3A4"/>
          </p15:clr>
        </p15:guide>
        <p15:guide id="4" orient="horz" pos="5884">
          <p15:clr>
            <a:srgbClr val="A4A3A4"/>
          </p15:clr>
        </p15:guide>
        <p15:guide id="5" orient="horz" pos="2732">
          <p15:clr>
            <a:srgbClr val="A4A3A4"/>
          </p15:clr>
        </p15:guide>
        <p15:guide id="6" orient="horz" pos="2634">
          <p15:clr>
            <a:srgbClr val="A4A3A4"/>
          </p15:clr>
        </p15:guide>
        <p15:guide id="7" orient="horz" pos="517">
          <p15:clr>
            <a:srgbClr val="A4A3A4"/>
          </p15:clr>
        </p15:guide>
        <p15:guide id="8" pos="2141">
          <p15:clr>
            <a:srgbClr val="A4A3A4"/>
          </p15:clr>
        </p15:guide>
        <p15:guide id="9" pos="118">
          <p15:clr>
            <a:srgbClr val="A4A3A4"/>
          </p15:clr>
        </p15:guide>
        <p15:guide id="10" pos="4164">
          <p15:clr>
            <a:srgbClr val="A4A3A4"/>
          </p15:clr>
        </p15:guide>
        <p15:guide id="11" pos="289">
          <p15:clr>
            <a:srgbClr val="A4A3A4"/>
          </p15:clr>
        </p15:guide>
        <p15:guide id="12" pos="400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7B29"/>
    <a:srgbClr val="F1BE48"/>
    <a:srgbClr val="71B2C9"/>
    <a:srgbClr val="C8C9C7"/>
    <a:srgbClr val="007681"/>
    <a:srgbClr val="FE585D"/>
    <a:srgbClr val="74AA50"/>
    <a:srgbClr val="693C5E"/>
    <a:srgbClr val="F4CD72"/>
    <a:srgbClr val="5344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4" autoAdjust="0"/>
    <p:restoredTop sz="94249" autoAdjust="0"/>
  </p:normalViewPr>
  <p:slideViewPr>
    <p:cSldViewPr snapToObjects="1" showGuides="1">
      <p:cViewPr varScale="1">
        <p:scale>
          <a:sx n="65" d="100"/>
          <a:sy n="65" d="100"/>
        </p:scale>
        <p:origin x="654" y="78"/>
      </p:cViewPr>
      <p:guideLst>
        <p:guide orient="horz" pos="2381"/>
        <p:guide orient="horz" pos="113"/>
        <p:guide orient="horz" pos="4649"/>
        <p:guide orient="horz" pos="3787"/>
        <p:guide orient="horz" pos="4422"/>
        <p:guide orient="horz" pos="4299"/>
        <p:guide orient="horz" pos="1111"/>
        <p:guide orient="horz" pos="975"/>
        <p:guide orient="horz" pos="229"/>
        <p:guide orient="horz" pos="4537"/>
        <p:guide orient="horz" pos="346"/>
        <p:guide orient="horz" pos="460"/>
        <p:guide orient="horz" pos="4184"/>
        <p:guide orient="horz" pos="4071"/>
        <p:guide orient="horz" pos="839"/>
        <p:guide orient="horz" pos="4597"/>
        <p:guide pos="4233"/>
        <p:guide pos="113"/>
        <p:guide pos="8360"/>
        <p:guide pos="8244"/>
        <p:guide pos="5737"/>
        <p:guide pos="3046"/>
        <p:guide pos="5447"/>
        <p:guide pos="8134"/>
        <p:guide pos="4109"/>
        <p:guide pos="4369"/>
        <p:guide pos="2752"/>
        <p:guide pos="345"/>
        <p:guide pos="233"/>
      </p:guideLst>
    </p:cSldViewPr>
  </p:slideViewPr>
  <p:outlineViewPr>
    <p:cViewPr>
      <p:scale>
        <a:sx n="33" d="100"/>
        <a:sy n="33" d="100"/>
      </p:scale>
      <p:origin x="0" y="-34158"/>
    </p:cViewPr>
  </p:outlineViewPr>
  <p:notesTextViewPr>
    <p:cViewPr>
      <p:scale>
        <a:sx n="1" d="1"/>
        <a:sy n="1" d="1"/>
      </p:scale>
      <p:origin x="0" y="0"/>
    </p:cViewPr>
  </p:notesTextViewPr>
  <p:sorterViewPr>
    <p:cViewPr>
      <p:scale>
        <a:sx n="73" d="100"/>
        <a:sy n="73" d="100"/>
      </p:scale>
      <p:origin x="0" y="0"/>
    </p:cViewPr>
  </p:sorterViewPr>
  <p:notesViewPr>
    <p:cSldViewPr snapToObjects="1" showGuides="1">
      <p:cViewPr>
        <p:scale>
          <a:sx n="98" d="100"/>
          <a:sy n="98" d="100"/>
        </p:scale>
        <p:origin x="1098" y="-1368"/>
      </p:cViewPr>
      <p:guideLst>
        <p:guide orient="horz" pos="3127"/>
        <p:guide orient="horz" pos="123"/>
        <p:guide orient="horz" pos="6130"/>
        <p:guide orient="horz" pos="5884"/>
        <p:guide orient="horz" pos="2732"/>
        <p:guide orient="horz" pos="2634"/>
        <p:guide orient="horz" pos="517"/>
        <p:guide pos="2141"/>
        <p:guide pos="118"/>
        <p:guide pos="4164"/>
        <p:guide pos="289"/>
        <p:guide pos="400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1.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2.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3.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r>
              <a:rPr lang="en-GB" i="1" dirty="0">
                <a:solidFill>
                  <a:schemeClr val="bg1">
                    <a:lumMod val="50000"/>
                  </a:schemeClr>
                </a:solidFill>
              </a:rPr>
              <a:t>Comparison with </a:t>
            </a:r>
          </a:p>
          <a:p>
            <a:pPr>
              <a:lnSpc>
                <a:spcPts val="1600"/>
              </a:lnSpc>
              <a:defRPr i="1">
                <a:solidFill>
                  <a:schemeClr val="bg1">
                    <a:lumMod val="50000"/>
                  </a:schemeClr>
                </a:solidFill>
              </a:defRPr>
            </a:pPr>
            <a:r>
              <a:rPr lang="en-GB" i="1" dirty="0">
                <a:solidFill>
                  <a:schemeClr val="bg1">
                    <a:lumMod val="50000"/>
                  </a:schemeClr>
                </a:solidFill>
              </a:rPr>
              <a:t>European/SEM average</a:t>
            </a:r>
          </a:p>
        </c:rich>
      </c:tx>
      <c:layout>
        <c:manualLayout>
          <c:xMode val="edge"/>
          <c:yMode val="edge"/>
          <c:x val="0.59344180409945202"/>
          <c:y val="1.1755591321307268E-2"/>
        </c:manualLayout>
      </c:layout>
      <c:overlay val="0"/>
      <c:spPr>
        <a:noFill/>
        <a:ln>
          <a:noFill/>
        </a:ln>
        <a:effectLst/>
      </c:spPr>
      <c:txPr>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6939722068920402"/>
        </c:manualLayout>
      </c:layout>
      <c:barChart>
        <c:barDir val="bar"/>
        <c:grouping val="percentStacked"/>
        <c:varyColors val="0"/>
        <c:ser>
          <c:idx val="0"/>
          <c:order val="0"/>
          <c:tx>
            <c:strRef>
              <c:f>Sheet1!$C$11</c:f>
              <c:strCache>
                <c:ptCount val="1"/>
                <c:pt idx="0">
                  <c:v>Strongly characterise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6A-4C7C-9363-4E60C4B5E59C}"/>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Sheet1!$C$12:$C$31</c:f>
              <c:numCache>
                <c:formatCode>General</c:formatCode>
                <c:ptCount val="20"/>
                <c:pt idx="0" formatCode="0.0\%">
                  <c:v>38.299999999999997</c:v>
                </c:pt>
                <c:pt idx="3" formatCode="0.0\%">
                  <c:v>66.8</c:v>
                </c:pt>
                <c:pt idx="6" formatCode="0.0\%">
                  <c:v>64.5</c:v>
                </c:pt>
                <c:pt idx="9" formatCode="0.0\%">
                  <c:v>22</c:v>
                </c:pt>
                <c:pt idx="12" formatCode="0.0\%">
                  <c:v>19.7</c:v>
                </c:pt>
                <c:pt idx="15" formatCode="0.0\%">
                  <c:v>46.7</c:v>
                </c:pt>
                <c:pt idx="18" formatCode="0.0\%">
                  <c:v>13.7</c:v>
                </c:pt>
              </c:numCache>
            </c:numRef>
          </c:val>
          <c:extLst>
            <c:ext xmlns:c16="http://schemas.microsoft.com/office/drawing/2014/chart" uri="{C3380CC4-5D6E-409C-BE32-E72D297353CC}">
              <c16:uniqueId val="{00000001-F76A-4C7C-9363-4E60C4B5E59C}"/>
            </c:ext>
          </c:extLst>
        </c:ser>
        <c:ser>
          <c:idx val="1"/>
          <c:order val="1"/>
          <c:tx>
            <c:strRef>
              <c:f>Sheet1!$D$11</c:f>
              <c:strCache>
                <c:ptCount val="1"/>
                <c:pt idx="0">
                  <c:v>Somewhat characterise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Sheet1!$D$12:$D$31</c:f>
              <c:numCache>
                <c:formatCode>General</c:formatCode>
                <c:ptCount val="20"/>
                <c:pt idx="0" formatCode="0.0\%">
                  <c:v>46.5</c:v>
                </c:pt>
                <c:pt idx="3" formatCode="0.0\%">
                  <c:v>26.1</c:v>
                </c:pt>
                <c:pt idx="6" formatCode="0.0\%">
                  <c:v>30.4</c:v>
                </c:pt>
                <c:pt idx="9" formatCode="0.0\%">
                  <c:v>57.9</c:v>
                </c:pt>
                <c:pt idx="12" formatCode="0.0\%">
                  <c:v>52.1</c:v>
                </c:pt>
                <c:pt idx="15" formatCode="0.0\%">
                  <c:v>42</c:v>
                </c:pt>
                <c:pt idx="18" formatCode="0.0\%">
                  <c:v>58.7</c:v>
                </c:pt>
              </c:numCache>
            </c:numRef>
          </c:val>
          <c:extLst>
            <c:ext xmlns:c16="http://schemas.microsoft.com/office/drawing/2014/chart" uri="{C3380CC4-5D6E-409C-BE32-E72D297353CC}">
              <c16:uniqueId val="{00000002-F76A-4C7C-9363-4E60C4B5E59C}"/>
            </c:ext>
          </c:extLst>
        </c:ser>
        <c:ser>
          <c:idx val="2"/>
          <c:order val="2"/>
          <c:tx>
            <c:strRef>
              <c:f>Sheet1!$E$11</c:f>
              <c:strCache>
                <c:ptCount val="1"/>
                <c:pt idx="0">
                  <c:v>Not characterise at all</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Sheet1!$E$12:$E$31</c:f>
              <c:numCache>
                <c:formatCode>General</c:formatCode>
                <c:ptCount val="20"/>
                <c:pt idx="0" formatCode="0.0\%">
                  <c:v>11.1</c:v>
                </c:pt>
                <c:pt idx="3" formatCode="0.0\%">
                  <c:v>3.9</c:v>
                </c:pt>
                <c:pt idx="6" formatCode="0.0\%">
                  <c:v>2.4</c:v>
                </c:pt>
                <c:pt idx="9" formatCode="0.0\%">
                  <c:v>16.8</c:v>
                </c:pt>
                <c:pt idx="12" formatCode="0.0\%">
                  <c:v>24.2</c:v>
                </c:pt>
                <c:pt idx="15" formatCode="0.0\%">
                  <c:v>8.9</c:v>
                </c:pt>
                <c:pt idx="18" formatCode="0.0\%">
                  <c:v>19.600000000000001</c:v>
                </c:pt>
              </c:numCache>
            </c:numRef>
          </c:val>
          <c:extLst>
            <c:ext xmlns:c16="http://schemas.microsoft.com/office/drawing/2014/chart" uri="{C3380CC4-5D6E-409C-BE32-E72D297353CC}">
              <c16:uniqueId val="{00000003-F76A-4C7C-9363-4E60C4B5E59C}"/>
            </c:ext>
          </c:extLst>
        </c:ser>
        <c:ser>
          <c:idx val="3"/>
          <c:order val="3"/>
          <c:tx>
            <c:strRef>
              <c:f>Sheet1!$F$11</c:f>
              <c:strCache>
                <c:ptCount val="1"/>
                <c:pt idx="0">
                  <c:v>DK/REF</c:v>
                </c:pt>
              </c:strCache>
            </c:strRef>
          </c:tx>
          <c:spPr>
            <a:solidFill>
              <a:schemeClr val="bg1">
                <a:lumMod val="85000"/>
              </a:schemeClr>
            </a:solidFill>
            <a:ln>
              <a:noFill/>
            </a:ln>
            <a:effectLst/>
          </c:spPr>
          <c:invertIfNegative val="0"/>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Sheet1!$F$12:$F$31</c:f>
              <c:numCache>
                <c:formatCode>General</c:formatCode>
                <c:ptCount val="20"/>
                <c:pt idx="0" formatCode="0.0\%">
                  <c:v>4.0999999999999996</c:v>
                </c:pt>
                <c:pt idx="3" formatCode="0.0\%">
                  <c:v>3.3</c:v>
                </c:pt>
                <c:pt idx="6" formatCode="0.0\%">
                  <c:v>2.7</c:v>
                </c:pt>
                <c:pt idx="9" formatCode="0.0\%">
                  <c:v>3.3</c:v>
                </c:pt>
                <c:pt idx="12" formatCode="0.0\%">
                  <c:v>4</c:v>
                </c:pt>
                <c:pt idx="15" formatCode="0.0\%">
                  <c:v>2.4</c:v>
                </c:pt>
                <c:pt idx="18" formatCode="0.0\%">
                  <c:v>7.9</c:v>
                </c:pt>
              </c:numCache>
            </c:numRef>
          </c:val>
          <c:extLst>
            <c:ext xmlns:c16="http://schemas.microsoft.com/office/drawing/2014/chart" uri="{C3380CC4-5D6E-409C-BE32-E72D297353CC}">
              <c16:uniqueId val="{00000004-F76A-4C7C-9363-4E60C4B5E59C}"/>
            </c:ext>
          </c:extLst>
        </c:ser>
        <c:ser>
          <c:idx val="4"/>
          <c:order val="4"/>
          <c:tx>
            <c:strRef>
              <c:f>Sheet1!$G$11</c:f>
              <c:strCache>
                <c:ptCount val="1"/>
                <c:pt idx="0">
                  <c:v>Strongly characterise2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Sheet1!$G$12:$G$31</c:f>
              <c:numCache>
                <c:formatCode>0.0\%</c:formatCode>
                <c:ptCount val="20"/>
                <c:pt idx="1">
                  <c:v>60</c:v>
                </c:pt>
                <c:pt idx="4">
                  <c:v>48</c:v>
                </c:pt>
                <c:pt idx="7">
                  <c:v>66.7</c:v>
                </c:pt>
                <c:pt idx="10">
                  <c:v>28</c:v>
                </c:pt>
                <c:pt idx="13">
                  <c:v>33.200000000000003</c:v>
                </c:pt>
                <c:pt idx="16">
                  <c:v>56.3</c:v>
                </c:pt>
                <c:pt idx="19">
                  <c:v>31.6</c:v>
                </c:pt>
              </c:numCache>
            </c:numRef>
          </c:val>
          <c:extLst>
            <c:ext xmlns:c16="http://schemas.microsoft.com/office/drawing/2014/chart" uri="{C3380CC4-5D6E-409C-BE32-E72D297353CC}">
              <c16:uniqueId val="{00000005-F76A-4C7C-9363-4E60C4B5E59C}"/>
            </c:ext>
          </c:extLst>
        </c:ser>
        <c:ser>
          <c:idx val="5"/>
          <c:order val="5"/>
          <c:tx>
            <c:strRef>
              <c:f>Sheet1!$H$11</c:f>
              <c:strCache>
                <c:ptCount val="1"/>
                <c:pt idx="0">
                  <c:v>Somewhat characterise3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Sheet1!$H$12:$H$31</c:f>
              <c:numCache>
                <c:formatCode>0.0\%</c:formatCode>
                <c:ptCount val="20"/>
                <c:pt idx="1">
                  <c:v>24.5</c:v>
                </c:pt>
                <c:pt idx="4">
                  <c:v>32.6</c:v>
                </c:pt>
                <c:pt idx="7">
                  <c:v>23.1</c:v>
                </c:pt>
                <c:pt idx="10">
                  <c:v>32.5</c:v>
                </c:pt>
                <c:pt idx="13">
                  <c:v>31.2</c:v>
                </c:pt>
                <c:pt idx="16">
                  <c:v>27.1</c:v>
                </c:pt>
                <c:pt idx="19">
                  <c:v>37.799999999999997</c:v>
                </c:pt>
              </c:numCache>
            </c:numRef>
          </c:val>
          <c:extLst>
            <c:ext xmlns:c16="http://schemas.microsoft.com/office/drawing/2014/chart" uri="{C3380CC4-5D6E-409C-BE32-E72D297353CC}">
              <c16:uniqueId val="{00000006-F76A-4C7C-9363-4E60C4B5E59C}"/>
            </c:ext>
          </c:extLst>
        </c:ser>
        <c:ser>
          <c:idx val="6"/>
          <c:order val="6"/>
          <c:tx>
            <c:strRef>
              <c:f>Sheet1!$I$11</c:f>
              <c:strCache>
                <c:ptCount val="1"/>
                <c:pt idx="0">
                  <c:v>Not characterise at all4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Sheet1!$I$12:$I$31</c:f>
              <c:numCache>
                <c:formatCode>0.0\%</c:formatCode>
                <c:ptCount val="20"/>
                <c:pt idx="1">
                  <c:v>11.5</c:v>
                </c:pt>
                <c:pt idx="4">
                  <c:v>14.9</c:v>
                </c:pt>
                <c:pt idx="7">
                  <c:v>6.6</c:v>
                </c:pt>
                <c:pt idx="10">
                  <c:v>35.1</c:v>
                </c:pt>
                <c:pt idx="13">
                  <c:v>28.8</c:v>
                </c:pt>
                <c:pt idx="16">
                  <c:v>11.8</c:v>
                </c:pt>
                <c:pt idx="19">
                  <c:v>24.3</c:v>
                </c:pt>
              </c:numCache>
            </c:numRef>
          </c:val>
          <c:extLst>
            <c:ext xmlns:c16="http://schemas.microsoft.com/office/drawing/2014/chart" uri="{C3380CC4-5D6E-409C-BE32-E72D297353CC}">
              <c16:uniqueId val="{00000007-F76A-4C7C-9363-4E60C4B5E59C}"/>
            </c:ext>
          </c:extLst>
        </c:ser>
        <c:ser>
          <c:idx val="7"/>
          <c:order val="7"/>
          <c:tx>
            <c:strRef>
              <c:f>Sheet1!$J$11</c:f>
              <c:strCache>
                <c:ptCount val="1"/>
                <c:pt idx="0">
                  <c:v>DK/REF5</c:v>
                </c:pt>
              </c:strCache>
            </c:strRef>
          </c:tx>
          <c:spPr>
            <a:solidFill>
              <a:schemeClr val="bg1">
                <a:lumMod val="85000"/>
              </a:schemeClr>
            </a:solidFill>
            <a:ln>
              <a:noFill/>
            </a:ln>
            <a:effectLst/>
          </c:spPr>
          <c:invertIfNegative val="0"/>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Sheet1!$J$12:$J$31</c:f>
              <c:numCache>
                <c:formatCode>0.0\%</c:formatCode>
                <c:ptCount val="20"/>
                <c:pt idx="1">
                  <c:v>4</c:v>
                </c:pt>
                <c:pt idx="4">
                  <c:v>4.8</c:v>
                </c:pt>
                <c:pt idx="7">
                  <c:v>3.6</c:v>
                </c:pt>
                <c:pt idx="10">
                  <c:v>4.4000000000000004</c:v>
                </c:pt>
                <c:pt idx="13">
                  <c:v>6.8</c:v>
                </c:pt>
                <c:pt idx="16">
                  <c:v>4.8</c:v>
                </c:pt>
                <c:pt idx="19">
                  <c:v>6.4</c:v>
                </c:pt>
              </c:numCache>
            </c:numRef>
          </c:val>
          <c:extLst>
            <c:ext xmlns:c16="http://schemas.microsoft.com/office/drawing/2014/chart" uri="{C3380CC4-5D6E-409C-BE32-E72D297353CC}">
              <c16:uniqueId val="{00000008-F76A-4C7C-9363-4E60C4B5E59C}"/>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r>
              <a:rPr lang="en-GB" sz="1900" b="0" dirty="0"/>
              <a:t>European countries</a:t>
            </a:r>
          </a:p>
        </c:rich>
      </c:tx>
      <c:layout>
        <c:manualLayout>
          <c:xMode val="edge"/>
          <c:yMode val="edge"/>
          <c:x val="0.50611812651447141"/>
          <c:y val="0.10297314080910878"/>
        </c:manualLayout>
      </c:layout>
      <c:overlay val="0"/>
      <c:spPr>
        <a:noFill/>
        <a:ln>
          <a:noFill/>
        </a:ln>
        <a:effectLst/>
      </c:spPr>
      <c:txPr>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776530835913127"/>
          <c:y val="0.20275298796196234"/>
          <c:w val="0.42009258731011867"/>
          <c:h val="0.6128703128709535"/>
        </c:manualLayout>
      </c:layout>
      <c:barChart>
        <c:barDir val="bar"/>
        <c:grouping val="clustered"/>
        <c:varyColors val="0"/>
        <c:ser>
          <c:idx val="0"/>
          <c:order val="0"/>
          <c:tx>
            <c:strRef>
              <c:f>Sheet1!$O$1</c:f>
              <c:strCache>
                <c:ptCount val="1"/>
                <c:pt idx="0">
                  <c:v>RO</c:v>
                </c:pt>
              </c:strCache>
            </c:strRef>
          </c:tx>
          <c:spPr>
            <a:solidFill>
              <a:schemeClr val="bg2"/>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ACE-4005-9853-4534F48878DF}"/>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ACE-4005-9853-4534F48878D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Family solidarity</c:v>
                </c:pt>
                <c:pt idx="1">
                  <c:v>Respect for the other cultures</c:v>
                </c:pt>
                <c:pt idx="2">
                  <c:v>Independence</c:v>
                </c:pt>
                <c:pt idx="3">
                  <c:v>Religious beliefs /practices</c:v>
                </c:pt>
                <c:pt idx="4">
                  <c:v>Obedience</c:v>
                </c:pt>
                <c:pt idx="5">
                  <c:v>Curiosity</c:v>
                </c:pt>
                <c:pt idx="6">
                  <c:v>DK/REF</c:v>
                </c:pt>
              </c:strCache>
            </c:strRef>
          </c:cat>
          <c:val>
            <c:numRef>
              <c:f>Sheet1!$O$2:$O$8</c:f>
              <c:numCache>
                <c:formatCode>0.0\%</c:formatCode>
                <c:ptCount val="7"/>
                <c:pt idx="0">
                  <c:v>44</c:v>
                </c:pt>
                <c:pt idx="1">
                  <c:v>48</c:v>
                </c:pt>
                <c:pt idx="2">
                  <c:v>48</c:v>
                </c:pt>
                <c:pt idx="3">
                  <c:v>15</c:v>
                </c:pt>
                <c:pt idx="4">
                  <c:v>16</c:v>
                </c:pt>
                <c:pt idx="5">
                  <c:v>12</c:v>
                </c:pt>
                <c:pt idx="6">
                  <c:v>11</c:v>
                </c:pt>
              </c:numCache>
            </c:numRef>
          </c:val>
          <c:extLst>
            <c:ext xmlns:c16="http://schemas.microsoft.com/office/drawing/2014/chart" uri="{C3380CC4-5D6E-409C-BE32-E72D297353CC}">
              <c16:uniqueId val="{00000002-5ACE-4005-9853-4534F48878DF}"/>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min val="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r>
              <a:rPr lang="en-GB" sz="1900" b="1" i="1" dirty="0"/>
              <a:t>Key values in Greece</a:t>
            </a:r>
          </a:p>
          <a:p>
            <a:pPr>
              <a:defRPr sz="1900" b="1" i="1"/>
            </a:pPr>
            <a:r>
              <a:rPr lang="en-GB" sz="1900" b="1" i="1" dirty="0"/>
              <a:t>(for</a:t>
            </a:r>
            <a:r>
              <a:rPr lang="en-GB" sz="1900" b="1" i="1" baseline="0" dirty="0"/>
              <a:t> respondents personally)</a:t>
            </a:r>
            <a:endParaRPr lang="en-GB" sz="1900" b="1" i="1" dirty="0"/>
          </a:p>
        </c:rich>
      </c:tx>
      <c:layout>
        <c:manualLayout>
          <c:xMode val="edge"/>
          <c:yMode val="edge"/>
          <c:x val="0.18913007413590682"/>
          <c:y val="1.8942346199233196E-3"/>
        </c:manualLayout>
      </c:layout>
      <c:overlay val="0"/>
      <c:spPr>
        <a:noFill/>
        <a:ln>
          <a:noFill/>
        </a:ln>
        <a:effectLst/>
      </c:spPr>
      <c:txPr>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776530835913127"/>
          <c:y val="0.20275298796196234"/>
          <c:w val="0.42009258731011867"/>
          <c:h val="0.61533565204629947"/>
        </c:manualLayout>
      </c:layout>
      <c:barChart>
        <c:barDir val="bar"/>
        <c:grouping val="clustered"/>
        <c:varyColors val="0"/>
        <c:ser>
          <c:idx val="0"/>
          <c:order val="0"/>
          <c:tx>
            <c:strRef>
              <c:f>Sheet1!$P$1</c:f>
              <c:strCache>
                <c:ptCount val="1"/>
                <c:pt idx="0">
                  <c:v>RO</c:v>
                </c:pt>
              </c:strCache>
            </c:strRef>
          </c:tx>
          <c:spPr>
            <a:solidFill>
              <a:srgbClr val="F1BE48"/>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654-445C-9F5C-41D744DBFD4B}"/>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654-445C-9F5C-41D744DBFD4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Family solidarity</c:v>
                </c:pt>
                <c:pt idx="1">
                  <c:v>Respect for the other cultures</c:v>
                </c:pt>
                <c:pt idx="2">
                  <c:v>Independence</c:v>
                </c:pt>
                <c:pt idx="3">
                  <c:v>Religious beliefs /practices</c:v>
                </c:pt>
                <c:pt idx="4">
                  <c:v>Obedience</c:v>
                </c:pt>
                <c:pt idx="5">
                  <c:v>Curiosity</c:v>
                </c:pt>
                <c:pt idx="6">
                  <c:v>DK/REF</c:v>
                </c:pt>
              </c:strCache>
            </c:strRef>
          </c:cat>
          <c:val>
            <c:numRef>
              <c:f>Sheet1!$P$2:$P$8</c:f>
              <c:numCache>
                <c:formatCode>0.0\%</c:formatCode>
                <c:ptCount val="7"/>
                <c:pt idx="0">
                  <c:v>64</c:v>
                </c:pt>
                <c:pt idx="1">
                  <c:v>50</c:v>
                </c:pt>
                <c:pt idx="2">
                  <c:v>38</c:v>
                </c:pt>
                <c:pt idx="3">
                  <c:v>19</c:v>
                </c:pt>
                <c:pt idx="4">
                  <c:v>17</c:v>
                </c:pt>
                <c:pt idx="5">
                  <c:v>10</c:v>
                </c:pt>
                <c:pt idx="6">
                  <c:v>1</c:v>
                </c:pt>
              </c:numCache>
            </c:numRef>
          </c:val>
          <c:extLst>
            <c:ext xmlns:c16="http://schemas.microsoft.com/office/drawing/2014/chart" uri="{C3380CC4-5D6E-409C-BE32-E72D297353CC}">
              <c16:uniqueId val="{00000002-5654-445C-9F5C-41D744DBFD4B}"/>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min val="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Greece (2009)</a:t>
            </a:r>
          </a:p>
        </c:rich>
      </c:tx>
      <c:layout>
        <c:manualLayout>
          <c:xMode val="edge"/>
          <c:yMode val="edge"/>
          <c:x val="0.47803892750255561"/>
          <c:y val="3.163920343744972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533884017012721"/>
          <c:y val="0.12632752345436754"/>
          <c:w val="0.45511168898424637"/>
          <c:h val="0.82116934337146974"/>
        </c:manualLayout>
      </c:layout>
      <c:barChart>
        <c:barDir val="bar"/>
        <c:grouping val="stacked"/>
        <c:varyColors val="0"/>
        <c:ser>
          <c:idx val="0"/>
          <c:order val="0"/>
          <c:tx>
            <c:strRef>
              <c:f>Sheet1!$B$1</c:f>
              <c:strCache>
                <c:ptCount val="1"/>
                <c:pt idx="0">
                  <c:v>Most important</c:v>
                </c:pt>
              </c:strCache>
            </c:strRef>
          </c:tx>
          <c:spPr>
            <a:solidFill>
              <a:srgbClr val="007681"/>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726C-43A2-850C-6941BE6F6067}"/>
                </c:ext>
              </c:extLst>
            </c:dLbl>
            <c:dLbl>
              <c:idx val="5"/>
              <c:delete val="1"/>
              <c:extLst>
                <c:ext xmlns:c15="http://schemas.microsoft.com/office/drawing/2012/chart" uri="{CE6537A1-D6FC-4f65-9D91-7224C49458BB}"/>
                <c:ext xmlns:c16="http://schemas.microsoft.com/office/drawing/2014/chart" uri="{C3380CC4-5D6E-409C-BE32-E72D297353CC}">
                  <c16:uniqueId val="{00000001-6B22-4416-9B83-136994DB5C0B}"/>
                </c:ext>
              </c:extLst>
            </c:dLbl>
            <c:dLbl>
              <c:idx val="6"/>
              <c:layout>
                <c:manualLayout>
                  <c:x val="3.3329114950163719E-2"/>
                  <c:y val="2.4655332965408962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6C-43A2-850C-6941BE6F606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Respect for the other cultures</c:v>
                </c:pt>
                <c:pt idx="2">
                  <c:v>Independence</c:v>
                </c:pt>
                <c:pt idx="3">
                  <c:v>Religious beliefs/practices</c:v>
                </c:pt>
                <c:pt idx="4">
                  <c:v>Obedience</c:v>
                </c:pt>
                <c:pt idx="5">
                  <c:v>Curiosity</c:v>
                </c:pt>
                <c:pt idx="6">
                  <c:v>DK/REF</c:v>
                </c:pt>
              </c:strCache>
            </c:strRef>
          </c:cat>
          <c:val>
            <c:numRef>
              <c:f>Sheet1!$B$2:$B$8</c:f>
              <c:numCache>
                <c:formatCode>General</c:formatCode>
                <c:ptCount val="7"/>
                <c:pt idx="0">
                  <c:v>35</c:v>
                </c:pt>
                <c:pt idx="1">
                  <c:v>31</c:v>
                </c:pt>
                <c:pt idx="2">
                  <c:v>20</c:v>
                </c:pt>
                <c:pt idx="3">
                  <c:v>7</c:v>
                </c:pt>
                <c:pt idx="4">
                  <c:v>4</c:v>
                </c:pt>
                <c:pt idx="5">
                  <c:v>2</c:v>
                </c:pt>
              </c:numCache>
            </c:numRef>
          </c:val>
          <c:extLst>
            <c:ext xmlns:c16="http://schemas.microsoft.com/office/drawing/2014/chart" uri="{C3380CC4-5D6E-409C-BE32-E72D297353CC}">
              <c16:uniqueId val="{00000003-726C-43A2-850C-6941BE6F6067}"/>
            </c:ext>
          </c:extLst>
        </c:ser>
        <c:ser>
          <c:idx val="1"/>
          <c:order val="1"/>
          <c:tx>
            <c:strRef>
              <c:f>Sheet1!$C$1</c:f>
              <c:strCache>
                <c:ptCount val="1"/>
                <c:pt idx="0">
                  <c:v>Second most important</c:v>
                </c:pt>
              </c:strCache>
            </c:strRef>
          </c:tx>
          <c:spPr>
            <a:solidFill>
              <a:srgbClr val="71B2C9"/>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F8E9-44A5-9F31-866D18FF135B}"/>
                </c:ext>
              </c:extLst>
            </c:dLbl>
            <c:dLbl>
              <c:idx val="6"/>
              <c:delete val="1"/>
              <c:extLst>
                <c:ext xmlns:c15="http://schemas.microsoft.com/office/drawing/2012/chart" uri="{CE6537A1-D6FC-4f65-9D91-7224C49458BB}"/>
                <c:ext xmlns:c16="http://schemas.microsoft.com/office/drawing/2014/chart" uri="{C3380CC4-5D6E-409C-BE32-E72D297353CC}">
                  <c16:uniqueId val="{00000000-6B22-4416-9B83-136994DB5C0B}"/>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Respect for the other cultures</c:v>
                </c:pt>
                <c:pt idx="2">
                  <c:v>Independence</c:v>
                </c:pt>
                <c:pt idx="3">
                  <c:v>Religious beliefs/practices</c:v>
                </c:pt>
                <c:pt idx="4">
                  <c:v>Obedience</c:v>
                </c:pt>
                <c:pt idx="5">
                  <c:v>Curiosity</c:v>
                </c:pt>
                <c:pt idx="6">
                  <c:v>DK/REF</c:v>
                </c:pt>
              </c:strCache>
            </c:strRef>
          </c:cat>
          <c:val>
            <c:numRef>
              <c:f>Sheet1!$C$2:$C$8</c:f>
              <c:numCache>
                <c:formatCode>0.0</c:formatCode>
                <c:ptCount val="7"/>
                <c:pt idx="0">
                  <c:v>38.285144566301099</c:v>
                </c:pt>
                <c:pt idx="1">
                  <c:v>15.752741774675972</c:v>
                </c:pt>
                <c:pt idx="2">
                  <c:v>18</c:v>
                </c:pt>
                <c:pt idx="3">
                  <c:v>13</c:v>
                </c:pt>
                <c:pt idx="4">
                  <c:v>16.151545363908276</c:v>
                </c:pt>
                <c:pt idx="5">
                  <c:v>5</c:v>
                </c:pt>
                <c:pt idx="6" formatCode="General">
                  <c:v>3</c:v>
                </c:pt>
              </c:numCache>
            </c:numRef>
          </c:val>
          <c:extLst>
            <c:ext xmlns:c16="http://schemas.microsoft.com/office/drawing/2014/chart" uri="{C3380CC4-5D6E-409C-BE32-E72D297353CC}">
              <c16:uniqueId val="{00000005-726C-43A2-850C-6941BE6F6067}"/>
            </c:ext>
          </c:extLst>
        </c:ser>
        <c:ser>
          <c:idx val="2"/>
          <c:order val="2"/>
          <c:tx>
            <c:strRef>
              <c:f>Sheet1!$D$1</c:f>
              <c:strCache>
                <c:ptCount val="1"/>
                <c:pt idx="0">
                  <c:v>Column1</c:v>
                </c:pt>
              </c:strCache>
            </c:strRef>
          </c:tx>
          <c:spPr>
            <a:no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tx2">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Respect for the other cultures</c:v>
                </c:pt>
                <c:pt idx="2">
                  <c:v>Independence</c:v>
                </c:pt>
                <c:pt idx="3">
                  <c:v>Religious beliefs/practices</c:v>
                </c:pt>
                <c:pt idx="4">
                  <c:v>Obedience</c:v>
                </c:pt>
                <c:pt idx="5">
                  <c:v>Curiosity</c:v>
                </c:pt>
                <c:pt idx="6">
                  <c:v>DK/REF</c:v>
                </c:pt>
              </c:strCache>
            </c:strRef>
          </c:cat>
          <c:val>
            <c:numRef>
              <c:f>Sheet1!$D$2:$D$8</c:f>
              <c:numCache>
                <c:formatCode>0.0</c:formatCode>
                <c:ptCount val="7"/>
                <c:pt idx="0">
                  <c:v>73.285144566301099</c:v>
                </c:pt>
                <c:pt idx="1">
                  <c:v>46.752741774675968</c:v>
                </c:pt>
                <c:pt idx="2">
                  <c:v>38</c:v>
                </c:pt>
                <c:pt idx="3">
                  <c:v>20</c:v>
                </c:pt>
                <c:pt idx="4">
                  <c:v>20.151545363908276</c:v>
                </c:pt>
                <c:pt idx="5">
                  <c:v>7</c:v>
                </c:pt>
                <c:pt idx="6">
                  <c:v>3</c:v>
                </c:pt>
              </c:numCache>
            </c:numRef>
          </c:val>
          <c:extLst>
            <c:ext xmlns:c16="http://schemas.microsoft.com/office/drawing/2014/chart" uri="{C3380CC4-5D6E-409C-BE32-E72D297353CC}">
              <c16:uniqueId val="{00000006-726C-43A2-850C-6941BE6F6067}"/>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100"/>
        </c:scaling>
        <c:delete val="0"/>
        <c:axPos val="t"/>
        <c:numFmt formatCode="General"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Greece (2020)</a:t>
            </a:r>
          </a:p>
        </c:rich>
      </c:tx>
      <c:layout>
        <c:manualLayout>
          <c:xMode val="edge"/>
          <c:yMode val="edge"/>
          <c:x val="0.59714503909391459"/>
          <c:y val="4.8735678951497073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82116934337146974"/>
        </c:manualLayout>
      </c:layout>
      <c:barChart>
        <c:barDir val="bar"/>
        <c:grouping val="stacked"/>
        <c:varyColors val="0"/>
        <c:ser>
          <c:idx val="0"/>
          <c:order val="0"/>
          <c:tx>
            <c:strRef>
              <c:f>Sheet1!$BB$1</c:f>
              <c:strCache>
                <c:ptCount val="1"/>
                <c:pt idx="0">
                  <c:v>Most important </c:v>
                </c:pt>
              </c:strCache>
            </c:strRef>
          </c:tx>
          <c:spPr>
            <a:solidFill>
              <a:srgbClr val="007681"/>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DB0D-4717-9BBF-C2488F2B5AD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Respect for the other cultures</c:v>
                </c:pt>
                <c:pt idx="2">
                  <c:v>Independence</c:v>
                </c:pt>
                <c:pt idx="3">
                  <c:v>Religious beliefs /practices</c:v>
                </c:pt>
                <c:pt idx="4">
                  <c:v>Obedience</c:v>
                </c:pt>
                <c:pt idx="5">
                  <c:v>Curiosity</c:v>
                </c:pt>
                <c:pt idx="6">
                  <c:v>DK/REF</c:v>
                </c:pt>
              </c:strCache>
            </c:strRef>
          </c:cat>
          <c:val>
            <c:numRef>
              <c:f>Sheet1!$BB$2:$BB$8</c:f>
              <c:numCache>
                <c:formatCode>0.0\%</c:formatCode>
                <c:ptCount val="7"/>
                <c:pt idx="0">
                  <c:v>36</c:v>
                </c:pt>
                <c:pt idx="1">
                  <c:v>26</c:v>
                </c:pt>
                <c:pt idx="2">
                  <c:v>17</c:v>
                </c:pt>
                <c:pt idx="3">
                  <c:v>8</c:v>
                </c:pt>
                <c:pt idx="4">
                  <c:v>8</c:v>
                </c:pt>
                <c:pt idx="5">
                  <c:v>5</c:v>
                </c:pt>
                <c:pt idx="6" formatCode="0.0%">
                  <c:v>0</c:v>
                </c:pt>
              </c:numCache>
            </c:numRef>
          </c:val>
          <c:extLst>
            <c:ext xmlns:c16="http://schemas.microsoft.com/office/drawing/2014/chart" uri="{C3380CC4-5D6E-409C-BE32-E72D297353CC}">
              <c16:uniqueId val="{00000001-DB0D-4717-9BBF-C2488F2B5AD1}"/>
            </c:ext>
          </c:extLst>
        </c:ser>
        <c:ser>
          <c:idx val="1"/>
          <c:order val="1"/>
          <c:tx>
            <c:strRef>
              <c:f>Sheet1!$BC$1</c:f>
              <c:strCache>
                <c:ptCount val="1"/>
                <c:pt idx="0">
                  <c:v>Second most important </c:v>
                </c:pt>
              </c:strCache>
            </c:strRef>
          </c:tx>
          <c:spPr>
            <a:solidFill>
              <a:srgbClr val="71B2C9"/>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2-DB0D-4717-9BBF-C2488F2B5AD1}"/>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Respect for the other cultures</c:v>
                </c:pt>
                <c:pt idx="2">
                  <c:v>Independence</c:v>
                </c:pt>
                <c:pt idx="3">
                  <c:v>Religious beliefs /practices</c:v>
                </c:pt>
                <c:pt idx="4">
                  <c:v>Obedience</c:v>
                </c:pt>
                <c:pt idx="5">
                  <c:v>Curiosity</c:v>
                </c:pt>
                <c:pt idx="6">
                  <c:v>DK/REF</c:v>
                </c:pt>
              </c:strCache>
            </c:strRef>
          </c:cat>
          <c:val>
            <c:numRef>
              <c:f>Sheet1!$BC$2:$BC$8</c:f>
              <c:numCache>
                <c:formatCode>0.0\%</c:formatCode>
                <c:ptCount val="7"/>
                <c:pt idx="0">
                  <c:v>28</c:v>
                </c:pt>
                <c:pt idx="1">
                  <c:v>24</c:v>
                </c:pt>
                <c:pt idx="2">
                  <c:v>21</c:v>
                </c:pt>
                <c:pt idx="3">
                  <c:v>11</c:v>
                </c:pt>
                <c:pt idx="4">
                  <c:v>9</c:v>
                </c:pt>
                <c:pt idx="5">
                  <c:v>1</c:v>
                </c:pt>
                <c:pt idx="6" formatCode="0.0%">
                  <c:v>1</c:v>
                </c:pt>
              </c:numCache>
            </c:numRef>
          </c:val>
          <c:extLst>
            <c:ext xmlns:c16="http://schemas.microsoft.com/office/drawing/2014/chart" uri="{C3380CC4-5D6E-409C-BE32-E72D297353CC}">
              <c16:uniqueId val="{00000003-DB0D-4717-9BBF-C2488F2B5AD1}"/>
            </c:ext>
          </c:extLst>
        </c:ser>
        <c:ser>
          <c:idx val="2"/>
          <c:order val="2"/>
          <c:tx>
            <c:strRef>
              <c:f>Sheet1!$BD$1</c:f>
              <c:strCache>
                <c:ptCount val="1"/>
                <c:pt idx="0">
                  <c:v>Column41</c:v>
                </c:pt>
              </c:strCache>
            </c:strRef>
          </c:tx>
          <c:spPr>
            <a:noFill/>
            <a:ln>
              <a:noFill/>
            </a:ln>
            <a:effectLst/>
          </c:spPr>
          <c:invertIfNegative val="0"/>
          <c:dLbls>
            <c:dLbl>
              <c:idx val="6"/>
              <c:layout>
                <c:manualLayout>
                  <c:x val="3.8636550521164784E-2"/>
                  <c:y val="1.9412119490913283E-7"/>
                </c:manualLayout>
              </c:layout>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0D-4717-9BBF-C2488F2B5AD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tx2">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Respect for the other cultures</c:v>
                </c:pt>
                <c:pt idx="2">
                  <c:v>Independence</c:v>
                </c:pt>
                <c:pt idx="3">
                  <c:v>Religious beliefs /practices</c:v>
                </c:pt>
                <c:pt idx="4">
                  <c:v>Obedience</c:v>
                </c:pt>
                <c:pt idx="5">
                  <c:v>Curiosity</c:v>
                </c:pt>
                <c:pt idx="6">
                  <c:v>DK/REF</c:v>
                </c:pt>
              </c:strCache>
            </c:strRef>
          </c:cat>
          <c:val>
            <c:numRef>
              <c:f>Sheet1!$BD$2:$BD$8</c:f>
              <c:numCache>
                <c:formatCode>0.0\%</c:formatCode>
                <c:ptCount val="7"/>
                <c:pt idx="0">
                  <c:v>64</c:v>
                </c:pt>
                <c:pt idx="1">
                  <c:v>50</c:v>
                </c:pt>
                <c:pt idx="2">
                  <c:v>38</c:v>
                </c:pt>
                <c:pt idx="3">
                  <c:v>19</c:v>
                </c:pt>
                <c:pt idx="4">
                  <c:v>17</c:v>
                </c:pt>
                <c:pt idx="5">
                  <c:v>6</c:v>
                </c:pt>
                <c:pt idx="6" formatCode="0.0%">
                  <c:v>1</c:v>
                </c:pt>
              </c:numCache>
            </c:numRef>
          </c:val>
          <c:extLst>
            <c:ext xmlns:c16="http://schemas.microsoft.com/office/drawing/2014/chart" uri="{C3380CC4-5D6E-409C-BE32-E72D297353CC}">
              <c16:uniqueId val="{00000005-DB0D-4717-9BBF-C2488F2B5AD1}"/>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r>
              <a:rPr lang="en-GB" i="1" dirty="0">
                <a:solidFill>
                  <a:schemeClr val="bg1">
                    <a:lumMod val="50000"/>
                  </a:schemeClr>
                </a:solidFill>
              </a:rPr>
              <a:t>Comparison with </a:t>
            </a:r>
          </a:p>
          <a:p>
            <a:pPr>
              <a:lnSpc>
                <a:spcPts val="1600"/>
              </a:lnSpc>
              <a:defRPr i="1">
                <a:solidFill>
                  <a:schemeClr val="bg1">
                    <a:lumMod val="50000"/>
                  </a:schemeClr>
                </a:solidFill>
              </a:defRPr>
            </a:pPr>
            <a:r>
              <a:rPr lang="en-GB" i="1" dirty="0">
                <a:solidFill>
                  <a:schemeClr val="bg1">
                    <a:lumMod val="50000"/>
                  </a:schemeClr>
                </a:solidFill>
              </a:rPr>
              <a:t>European/SEM average</a:t>
            </a:r>
          </a:p>
        </c:rich>
      </c:tx>
      <c:layout>
        <c:manualLayout>
          <c:xMode val="edge"/>
          <c:yMode val="edge"/>
          <c:x val="0.64135174317064192"/>
          <c:y val="3.4784755118615153E-2"/>
        </c:manualLayout>
      </c:layout>
      <c:overlay val="0"/>
      <c:spPr>
        <a:noFill/>
        <a:ln>
          <a:noFill/>
        </a:ln>
        <a:effectLst/>
      </c:spPr>
      <c:txPr>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6828184666129772"/>
          <c:w val="0.43862827132667187"/>
          <c:h val="0.72333876348120896"/>
        </c:manualLayout>
      </c:layout>
      <c:barChart>
        <c:barDir val="bar"/>
        <c:grouping val="percentStacked"/>
        <c:varyColors val="0"/>
        <c:ser>
          <c:idx val="0"/>
          <c:order val="0"/>
          <c:tx>
            <c:strRef>
              <c:f>Sheet1!$C$7</c:f>
              <c:strCache>
                <c:ptCount val="1"/>
                <c:pt idx="0">
                  <c:v>Greater role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F1-4206-9F03-006AC1A9F8AC}"/>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Sheet1!$C$8:$C$27</c:f>
              <c:numCache>
                <c:formatCode>General</c:formatCode>
                <c:ptCount val="20"/>
                <c:pt idx="0" formatCode="0.0\%">
                  <c:v>52.6</c:v>
                </c:pt>
                <c:pt idx="3" formatCode="0.0\%">
                  <c:v>59.9</c:v>
                </c:pt>
                <c:pt idx="6" formatCode="0.0\%">
                  <c:v>57.2</c:v>
                </c:pt>
                <c:pt idx="9" formatCode="0.0\%">
                  <c:v>44.4</c:v>
                </c:pt>
                <c:pt idx="12" formatCode="0.0\%">
                  <c:v>37.700000000000003</c:v>
                </c:pt>
                <c:pt idx="15" formatCode="0.0\%">
                  <c:v>21.7</c:v>
                </c:pt>
                <c:pt idx="18" formatCode="0.0\%">
                  <c:v>33</c:v>
                </c:pt>
              </c:numCache>
            </c:numRef>
          </c:val>
          <c:extLst>
            <c:ext xmlns:c16="http://schemas.microsoft.com/office/drawing/2014/chart" uri="{C3380CC4-5D6E-409C-BE32-E72D297353CC}">
              <c16:uniqueId val="{00000001-4CF1-4206-9F03-006AC1A9F8AC}"/>
            </c:ext>
          </c:extLst>
        </c:ser>
        <c:ser>
          <c:idx val="1"/>
          <c:order val="1"/>
          <c:tx>
            <c:strRef>
              <c:f>Sheet1!$D$7</c:f>
              <c:strCache>
                <c:ptCount val="1"/>
                <c:pt idx="0">
                  <c:v>The same role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Sheet1!$D$8:$D$27</c:f>
              <c:numCache>
                <c:formatCode>General</c:formatCode>
                <c:ptCount val="20"/>
                <c:pt idx="0" formatCode="0.0\%">
                  <c:v>40</c:v>
                </c:pt>
                <c:pt idx="3" formatCode="0.0\%">
                  <c:v>35.6</c:v>
                </c:pt>
                <c:pt idx="6" formatCode="0.0\%">
                  <c:v>38.799999999999997</c:v>
                </c:pt>
                <c:pt idx="9" formatCode="0.0\%">
                  <c:v>51.8</c:v>
                </c:pt>
                <c:pt idx="12" formatCode="0.0\%">
                  <c:v>56.2</c:v>
                </c:pt>
                <c:pt idx="15" formatCode="0.0\%">
                  <c:v>58.1</c:v>
                </c:pt>
                <c:pt idx="18" formatCode="0.0\%">
                  <c:v>60.3</c:v>
                </c:pt>
              </c:numCache>
            </c:numRef>
          </c:val>
          <c:extLst>
            <c:ext xmlns:c16="http://schemas.microsoft.com/office/drawing/2014/chart" uri="{C3380CC4-5D6E-409C-BE32-E72D297353CC}">
              <c16:uniqueId val="{00000002-4CF1-4206-9F03-006AC1A9F8AC}"/>
            </c:ext>
          </c:extLst>
        </c:ser>
        <c:ser>
          <c:idx val="2"/>
          <c:order val="2"/>
          <c:tx>
            <c:strRef>
              <c:f>Sheet1!$E$7</c:f>
              <c:strCache>
                <c:ptCount val="1"/>
                <c:pt idx="0">
                  <c:v>A lesser role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Sheet1!$E$8:$E$27</c:f>
              <c:numCache>
                <c:formatCode>General</c:formatCode>
                <c:ptCount val="20"/>
                <c:pt idx="0" formatCode="0.0\%">
                  <c:v>5.4</c:v>
                </c:pt>
                <c:pt idx="3" formatCode="0.0\%">
                  <c:v>2.4</c:v>
                </c:pt>
                <c:pt idx="6" formatCode="0.0\%">
                  <c:v>2.1</c:v>
                </c:pt>
                <c:pt idx="9" formatCode="0.0\%">
                  <c:v>1.7</c:v>
                </c:pt>
                <c:pt idx="12" formatCode="0.0\%">
                  <c:v>3.2</c:v>
                </c:pt>
                <c:pt idx="15" formatCode="0.0\%">
                  <c:v>18.3</c:v>
                </c:pt>
                <c:pt idx="18" formatCode="0.0\%">
                  <c:v>4.2</c:v>
                </c:pt>
              </c:numCache>
            </c:numRef>
          </c:val>
          <c:extLst>
            <c:ext xmlns:c16="http://schemas.microsoft.com/office/drawing/2014/chart" uri="{C3380CC4-5D6E-409C-BE32-E72D297353CC}">
              <c16:uniqueId val="{00000003-4CF1-4206-9F03-006AC1A9F8AC}"/>
            </c:ext>
          </c:extLst>
        </c:ser>
        <c:ser>
          <c:idx val="3"/>
          <c:order val="3"/>
          <c:tx>
            <c:strRef>
              <c:f>Sheet1!$F$7</c:f>
              <c:strCache>
                <c:ptCount val="1"/>
                <c:pt idx="0">
                  <c:v>DK/REF</c:v>
                </c:pt>
              </c:strCache>
            </c:strRef>
          </c:tx>
          <c:spPr>
            <a:solidFill>
              <a:schemeClr val="bg1">
                <a:lumMod val="85000"/>
              </a:schemeClr>
            </a:solidFill>
            <a:ln>
              <a:noFill/>
            </a:ln>
            <a:effectLst/>
          </c:spPr>
          <c:invertIfNegative val="0"/>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Sheet1!$F$8:$F$27</c:f>
              <c:numCache>
                <c:formatCode>General</c:formatCode>
                <c:ptCount val="20"/>
                <c:pt idx="0" formatCode="0.0\%">
                  <c:v>1.1000000000000001</c:v>
                </c:pt>
                <c:pt idx="3" formatCode="0.0\%">
                  <c:v>2</c:v>
                </c:pt>
                <c:pt idx="6" formatCode="0.0\%">
                  <c:v>2</c:v>
                </c:pt>
                <c:pt idx="9" formatCode="0.0\%">
                  <c:v>1.1000000000000001</c:v>
                </c:pt>
                <c:pt idx="12" formatCode="0.0\%">
                  <c:v>3</c:v>
                </c:pt>
                <c:pt idx="15" formatCode="0.0\%">
                  <c:v>1.9</c:v>
                </c:pt>
                <c:pt idx="18" formatCode="0.0\%">
                  <c:v>1.9</c:v>
                </c:pt>
              </c:numCache>
            </c:numRef>
          </c:val>
          <c:extLst>
            <c:ext xmlns:c16="http://schemas.microsoft.com/office/drawing/2014/chart" uri="{C3380CC4-5D6E-409C-BE32-E72D297353CC}">
              <c16:uniqueId val="{00000004-4CF1-4206-9F03-006AC1A9F8AC}"/>
            </c:ext>
          </c:extLst>
        </c:ser>
        <c:ser>
          <c:idx val="4"/>
          <c:order val="4"/>
          <c:tx>
            <c:strRef>
              <c:f>Sheet1!$G$7</c:f>
              <c:strCache>
                <c:ptCount val="1"/>
                <c:pt idx="0">
                  <c:v>Greater role2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Sheet1!$G$8:$G$27</c:f>
              <c:numCache>
                <c:formatCode>0.0\%</c:formatCode>
                <c:ptCount val="20"/>
                <c:pt idx="1">
                  <c:v>38.5</c:v>
                </c:pt>
                <c:pt idx="4">
                  <c:v>63.6</c:v>
                </c:pt>
                <c:pt idx="7">
                  <c:v>52.2</c:v>
                </c:pt>
                <c:pt idx="10">
                  <c:v>68.3</c:v>
                </c:pt>
                <c:pt idx="13">
                  <c:v>44.4</c:v>
                </c:pt>
                <c:pt idx="16">
                  <c:v>80</c:v>
                </c:pt>
                <c:pt idx="19">
                  <c:v>48.7</c:v>
                </c:pt>
              </c:numCache>
            </c:numRef>
          </c:val>
          <c:extLst>
            <c:ext xmlns:c16="http://schemas.microsoft.com/office/drawing/2014/chart" uri="{C3380CC4-5D6E-409C-BE32-E72D297353CC}">
              <c16:uniqueId val="{00000005-4CF1-4206-9F03-006AC1A9F8AC}"/>
            </c:ext>
          </c:extLst>
        </c:ser>
        <c:ser>
          <c:idx val="5"/>
          <c:order val="5"/>
          <c:tx>
            <c:strRef>
              <c:f>Sheet1!$H$7</c:f>
              <c:strCache>
                <c:ptCount val="1"/>
                <c:pt idx="0">
                  <c:v>The same role3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Sheet1!$H$8:$H$27</c:f>
              <c:numCache>
                <c:formatCode>0.0\%</c:formatCode>
                <c:ptCount val="20"/>
                <c:pt idx="1">
                  <c:v>30.3</c:v>
                </c:pt>
                <c:pt idx="4">
                  <c:v>27.6</c:v>
                </c:pt>
                <c:pt idx="7">
                  <c:v>30</c:v>
                </c:pt>
                <c:pt idx="10">
                  <c:v>24.9</c:v>
                </c:pt>
                <c:pt idx="13">
                  <c:v>30.4</c:v>
                </c:pt>
                <c:pt idx="16">
                  <c:v>16.5</c:v>
                </c:pt>
                <c:pt idx="19">
                  <c:v>33.200000000000003</c:v>
                </c:pt>
              </c:numCache>
            </c:numRef>
          </c:val>
          <c:extLst>
            <c:ext xmlns:c16="http://schemas.microsoft.com/office/drawing/2014/chart" uri="{C3380CC4-5D6E-409C-BE32-E72D297353CC}">
              <c16:uniqueId val="{00000006-4CF1-4206-9F03-006AC1A9F8AC}"/>
            </c:ext>
          </c:extLst>
        </c:ser>
        <c:ser>
          <c:idx val="6"/>
          <c:order val="6"/>
          <c:tx>
            <c:strRef>
              <c:f>Sheet1!$I$7</c:f>
              <c:strCache>
                <c:ptCount val="1"/>
                <c:pt idx="0">
                  <c:v>A lesser role4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Sheet1!$I$8:$I$27</c:f>
              <c:numCache>
                <c:formatCode>0.0\%</c:formatCode>
                <c:ptCount val="20"/>
                <c:pt idx="1">
                  <c:v>28.5</c:v>
                </c:pt>
                <c:pt idx="4">
                  <c:v>7.5</c:v>
                </c:pt>
                <c:pt idx="7">
                  <c:v>16.7</c:v>
                </c:pt>
                <c:pt idx="10">
                  <c:v>6.1</c:v>
                </c:pt>
                <c:pt idx="13">
                  <c:v>23.9</c:v>
                </c:pt>
                <c:pt idx="16">
                  <c:v>3.1</c:v>
                </c:pt>
                <c:pt idx="19">
                  <c:v>17</c:v>
                </c:pt>
              </c:numCache>
            </c:numRef>
          </c:val>
          <c:extLst>
            <c:ext xmlns:c16="http://schemas.microsoft.com/office/drawing/2014/chart" uri="{C3380CC4-5D6E-409C-BE32-E72D297353CC}">
              <c16:uniqueId val="{00000007-4CF1-4206-9F03-006AC1A9F8AC}"/>
            </c:ext>
          </c:extLst>
        </c:ser>
        <c:ser>
          <c:idx val="7"/>
          <c:order val="7"/>
          <c:tx>
            <c:strRef>
              <c:f>Sheet1!$J$7</c:f>
              <c:strCache>
                <c:ptCount val="1"/>
                <c:pt idx="0">
                  <c:v>DK/REF5</c:v>
                </c:pt>
              </c:strCache>
            </c:strRef>
          </c:tx>
          <c:spPr>
            <a:solidFill>
              <a:schemeClr val="bg1">
                <a:lumMod val="85000"/>
              </a:schemeClr>
            </a:solidFill>
            <a:ln>
              <a:noFill/>
            </a:ln>
            <a:effectLst/>
          </c:spPr>
          <c:invertIfNegative val="0"/>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Sheet1!$J$8:$J$27</c:f>
              <c:numCache>
                <c:formatCode>0.0\%</c:formatCode>
                <c:ptCount val="20"/>
                <c:pt idx="1">
                  <c:v>2.8</c:v>
                </c:pt>
                <c:pt idx="4">
                  <c:v>1.2</c:v>
                </c:pt>
                <c:pt idx="7">
                  <c:v>1</c:v>
                </c:pt>
                <c:pt idx="10">
                  <c:v>0.7</c:v>
                </c:pt>
                <c:pt idx="13">
                  <c:v>1.2</c:v>
                </c:pt>
                <c:pt idx="16">
                  <c:v>0.4</c:v>
                </c:pt>
                <c:pt idx="19">
                  <c:v>1.1000000000000001</c:v>
                </c:pt>
              </c:numCache>
            </c:numRef>
          </c:val>
          <c:extLst>
            <c:ext xmlns:c16="http://schemas.microsoft.com/office/drawing/2014/chart" uri="{C3380CC4-5D6E-409C-BE32-E72D297353CC}">
              <c16:uniqueId val="{00000008-4CF1-4206-9F03-006AC1A9F8AC}"/>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Greece</a:t>
            </a:r>
          </a:p>
        </c:rich>
      </c:tx>
      <c:layout>
        <c:manualLayout>
          <c:xMode val="edge"/>
          <c:yMode val="edge"/>
          <c:x val="0.70176620645780796"/>
          <c:y val="3.8874322250113127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5468952276373636"/>
          <c:h val="0.67817967120140243"/>
        </c:manualLayout>
      </c:layout>
      <c:barChart>
        <c:barDir val="bar"/>
        <c:grouping val="percentStacked"/>
        <c:varyColors val="0"/>
        <c:ser>
          <c:idx val="0"/>
          <c:order val="0"/>
          <c:tx>
            <c:strRef>
              <c:f>Sheet1!$BO$1</c:f>
              <c:strCache>
                <c:ptCount val="1"/>
                <c:pt idx="0">
                  <c:v>Greater role383</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Government and politics</c:v>
                </c:pt>
                <c:pt idx="1">
                  <c:v>Science and technology</c:v>
                </c:pt>
                <c:pt idx="2">
                  <c:v>Business</c:v>
                </c:pt>
                <c:pt idx="3">
                  <c:v>Education, arts and culture</c:v>
                </c:pt>
                <c:pt idx="4">
                  <c:v>Sports</c:v>
                </c:pt>
                <c:pt idx="5">
                  <c:v>Looking after children and the home</c:v>
                </c:pt>
                <c:pt idx="6">
                  <c:v>The media</c:v>
                </c:pt>
              </c:strCache>
            </c:strRef>
          </c:cat>
          <c:val>
            <c:numRef>
              <c:f>Sheet1!$BO$2:$BO$8</c:f>
              <c:numCache>
                <c:formatCode>0.0\%</c:formatCode>
                <c:ptCount val="7"/>
                <c:pt idx="0">
                  <c:v>52</c:v>
                </c:pt>
                <c:pt idx="1">
                  <c:v>50</c:v>
                </c:pt>
                <c:pt idx="2">
                  <c:v>48</c:v>
                </c:pt>
                <c:pt idx="3">
                  <c:v>47</c:v>
                </c:pt>
                <c:pt idx="4">
                  <c:v>41</c:v>
                </c:pt>
                <c:pt idx="5">
                  <c:v>35</c:v>
                </c:pt>
                <c:pt idx="6">
                  <c:v>32</c:v>
                </c:pt>
              </c:numCache>
            </c:numRef>
          </c:val>
          <c:extLst>
            <c:ext xmlns:c16="http://schemas.microsoft.com/office/drawing/2014/chart" uri="{C3380CC4-5D6E-409C-BE32-E72D297353CC}">
              <c16:uniqueId val="{00000001-80C5-4489-9AEF-465A6E8814AD}"/>
            </c:ext>
          </c:extLst>
        </c:ser>
        <c:ser>
          <c:idx val="1"/>
          <c:order val="1"/>
          <c:tx>
            <c:strRef>
              <c:f>Sheet1!$BP$1</c:f>
              <c:strCache>
                <c:ptCount val="1"/>
                <c:pt idx="0">
                  <c:v>The same role394</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Government and politics</c:v>
                </c:pt>
                <c:pt idx="1">
                  <c:v>Science and technology</c:v>
                </c:pt>
                <c:pt idx="2">
                  <c:v>Business</c:v>
                </c:pt>
                <c:pt idx="3">
                  <c:v>Education, arts and culture</c:v>
                </c:pt>
                <c:pt idx="4">
                  <c:v>Sports</c:v>
                </c:pt>
                <c:pt idx="5">
                  <c:v>Looking after children and the home</c:v>
                </c:pt>
                <c:pt idx="6">
                  <c:v>The media</c:v>
                </c:pt>
              </c:strCache>
            </c:strRef>
          </c:cat>
          <c:val>
            <c:numRef>
              <c:f>Sheet1!$BP$2:$BP$8</c:f>
              <c:numCache>
                <c:formatCode>0.0\%</c:formatCode>
                <c:ptCount val="7"/>
                <c:pt idx="0">
                  <c:v>43</c:v>
                </c:pt>
                <c:pt idx="1">
                  <c:v>47</c:v>
                </c:pt>
                <c:pt idx="2">
                  <c:v>47</c:v>
                </c:pt>
                <c:pt idx="3">
                  <c:v>51</c:v>
                </c:pt>
                <c:pt idx="4">
                  <c:v>55</c:v>
                </c:pt>
                <c:pt idx="5">
                  <c:v>56</c:v>
                </c:pt>
                <c:pt idx="6">
                  <c:v>61</c:v>
                </c:pt>
              </c:numCache>
            </c:numRef>
          </c:val>
          <c:extLst>
            <c:ext xmlns:c16="http://schemas.microsoft.com/office/drawing/2014/chart" uri="{C3380CC4-5D6E-409C-BE32-E72D297353CC}">
              <c16:uniqueId val="{00000002-80C5-4489-9AEF-465A6E8814AD}"/>
            </c:ext>
          </c:extLst>
        </c:ser>
        <c:ser>
          <c:idx val="2"/>
          <c:order val="2"/>
          <c:tx>
            <c:strRef>
              <c:f>Sheet1!$BQ$1</c:f>
              <c:strCache>
                <c:ptCount val="1"/>
                <c:pt idx="0">
                  <c:v>A lesser role405</c:v>
                </c:pt>
              </c:strCache>
            </c:strRef>
          </c:tx>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15-40FC-80AC-CCFF6E3E8C20}"/>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2D15-40FC-80AC-CCFF6E3E8C20}"/>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Government and politics</c:v>
                </c:pt>
                <c:pt idx="1">
                  <c:v>Science and technology</c:v>
                </c:pt>
                <c:pt idx="2">
                  <c:v>Business</c:v>
                </c:pt>
                <c:pt idx="3">
                  <c:v>Education, arts and culture</c:v>
                </c:pt>
                <c:pt idx="4">
                  <c:v>Sports</c:v>
                </c:pt>
                <c:pt idx="5">
                  <c:v>Looking after children and the home</c:v>
                </c:pt>
                <c:pt idx="6">
                  <c:v>The media</c:v>
                </c:pt>
              </c:strCache>
            </c:strRef>
          </c:cat>
          <c:val>
            <c:numRef>
              <c:f>Sheet1!$BQ$2:$BQ$8</c:f>
              <c:numCache>
                <c:formatCode>0.0\%</c:formatCode>
                <c:ptCount val="7"/>
                <c:pt idx="0">
                  <c:v>5</c:v>
                </c:pt>
                <c:pt idx="1">
                  <c:v>2</c:v>
                </c:pt>
                <c:pt idx="2">
                  <c:v>5</c:v>
                </c:pt>
                <c:pt idx="3">
                  <c:v>2</c:v>
                </c:pt>
                <c:pt idx="4">
                  <c:v>3</c:v>
                </c:pt>
                <c:pt idx="5">
                  <c:v>8</c:v>
                </c:pt>
                <c:pt idx="6">
                  <c:v>5</c:v>
                </c:pt>
              </c:numCache>
            </c:numRef>
          </c:val>
          <c:extLst>
            <c:ext xmlns:c16="http://schemas.microsoft.com/office/drawing/2014/chart" uri="{C3380CC4-5D6E-409C-BE32-E72D297353CC}">
              <c16:uniqueId val="{00000003-80C5-4489-9AEF-465A6E8814AD}"/>
            </c:ext>
          </c:extLst>
        </c:ser>
        <c:ser>
          <c:idx val="3"/>
          <c:order val="3"/>
          <c:tx>
            <c:strRef>
              <c:f>Sheet1!$BR$1</c:f>
              <c:strCache>
                <c:ptCount val="1"/>
                <c:pt idx="0">
                  <c:v>DK/REF416</c:v>
                </c:pt>
              </c:strCache>
            </c:strRef>
          </c:tx>
          <c:spPr>
            <a:solidFill>
              <a:schemeClr val="bg1">
                <a:lumMod val="85000"/>
              </a:schemeClr>
            </a:solidFill>
            <a:ln>
              <a:noFill/>
            </a:ln>
            <a:effectLst/>
          </c:spPr>
          <c:invertIfNegative val="0"/>
          <c:cat>
            <c:strRef>
              <c:f>Sheet1!$A$2:$A$8</c:f>
              <c:strCache>
                <c:ptCount val="7"/>
                <c:pt idx="0">
                  <c:v>Government and politics</c:v>
                </c:pt>
                <c:pt idx="1">
                  <c:v>Science and technology</c:v>
                </c:pt>
                <c:pt idx="2">
                  <c:v>Business</c:v>
                </c:pt>
                <c:pt idx="3">
                  <c:v>Education, arts and culture</c:v>
                </c:pt>
                <c:pt idx="4">
                  <c:v>Sports</c:v>
                </c:pt>
                <c:pt idx="5">
                  <c:v>Looking after children and the home</c:v>
                </c:pt>
                <c:pt idx="6">
                  <c:v>The media</c:v>
                </c:pt>
              </c:strCache>
            </c:strRef>
          </c:cat>
          <c:val>
            <c:numRef>
              <c:f>Sheet1!$BR$2:$BR$8</c:f>
              <c:numCache>
                <c:formatCode>0.0\%</c:formatCode>
                <c:ptCount val="7"/>
                <c:pt idx="0">
                  <c:v>1</c:v>
                </c:pt>
                <c:pt idx="1">
                  <c:v>1</c:v>
                </c:pt>
                <c:pt idx="2">
                  <c:v>0</c:v>
                </c:pt>
                <c:pt idx="3">
                  <c:v>0</c:v>
                </c:pt>
                <c:pt idx="4">
                  <c:v>0</c:v>
                </c:pt>
                <c:pt idx="5">
                  <c:v>0</c:v>
                </c:pt>
                <c:pt idx="6">
                  <c:v>2</c:v>
                </c:pt>
              </c:numCache>
            </c:numRef>
          </c:val>
          <c:extLst>
            <c:ext xmlns:c16="http://schemas.microsoft.com/office/drawing/2014/chart" uri="{C3380CC4-5D6E-409C-BE32-E72D297353CC}">
              <c16:uniqueId val="{00000004-80C5-4489-9AEF-465A6E8814AD}"/>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r>
              <a:rPr lang="en-GB" i="1" dirty="0">
                <a:solidFill>
                  <a:schemeClr val="bg1">
                    <a:lumMod val="50000"/>
                  </a:schemeClr>
                </a:solidFill>
              </a:rPr>
              <a:t>Comparison with </a:t>
            </a:r>
          </a:p>
          <a:p>
            <a:pPr>
              <a:lnSpc>
                <a:spcPts val="1600"/>
              </a:lnSpc>
              <a:defRPr i="1">
                <a:solidFill>
                  <a:schemeClr val="bg1">
                    <a:lumMod val="50000"/>
                  </a:schemeClr>
                </a:solidFill>
              </a:defRPr>
            </a:pPr>
            <a:r>
              <a:rPr lang="en-GB" i="1" dirty="0">
                <a:solidFill>
                  <a:schemeClr val="bg1">
                    <a:lumMod val="50000"/>
                  </a:schemeClr>
                </a:solidFill>
              </a:rPr>
              <a:t>European/SEM average</a:t>
            </a:r>
          </a:p>
        </c:rich>
      </c:tx>
      <c:layout>
        <c:manualLayout>
          <c:xMode val="edge"/>
          <c:yMode val="edge"/>
          <c:x val="0.6236073441133585"/>
          <c:y val="1.8942346199233176E-3"/>
        </c:manualLayout>
      </c:layout>
      <c:overlay val="0"/>
      <c:spPr>
        <a:noFill/>
        <a:ln>
          <a:noFill/>
        </a:ln>
        <a:effectLst/>
      </c:spPr>
      <c:txPr>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2748645470832218"/>
        </c:manualLayout>
      </c:layout>
      <c:barChart>
        <c:barDir val="bar"/>
        <c:grouping val="percentStacked"/>
        <c:varyColors val="0"/>
        <c:ser>
          <c:idx val="0"/>
          <c:order val="0"/>
          <c:tx>
            <c:strRef>
              <c:f>Sheet1!$C$11</c:f>
              <c:strCache>
                <c:ptCount val="1"/>
                <c:pt idx="0">
                  <c:v>Very interested</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01-499A-80A9-69D5AB08A57B}"/>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Sheet1!$C$12:$C$25</c:f>
              <c:numCache>
                <c:formatCode>General</c:formatCode>
                <c:ptCount val="14"/>
                <c:pt idx="0" formatCode="0.0\%">
                  <c:v>42.5</c:v>
                </c:pt>
                <c:pt idx="3" formatCode="0.0\%">
                  <c:v>33.4</c:v>
                </c:pt>
                <c:pt idx="6" formatCode="0.0\%">
                  <c:v>30.9</c:v>
                </c:pt>
                <c:pt idx="9" formatCode="0.0\%">
                  <c:v>25.4</c:v>
                </c:pt>
                <c:pt idx="12" formatCode="0.0\%">
                  <c:v>17.5</c:v>
                </c:pt>
              </c:numCache>
            </c:numRef>
          </c:val>
          <c:extLst>
            <c:ext xmlns:c16="http://schemas.microsoft.com/office/drawing/2014/chart" uri="{C3380CC4-5D6E-409C-BE32-E72D297353CC}">
              <c16:uniqueId val="{00000001-2F01-499A-80A9-69D5AB08A57B}"/>
            </c:ext>
          </c:extLst>
        </c:ser>
        <c:ser>
          <c:idx val="1"/>
          <c:order val="1"/>
          <c:tx>
            <c:strRef>
              <c:f>Sheet1!$D$11</c:f>
              <c:strCache>
                <c:ptCount val="1"/>
                <c:pt idx="0">
                  <c:v>Somewhat interested</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Sheet1!$D$12:$D$25</c:f>
              <c:numCache>
                <c:formatCode>General</c:formatCode>
                <c:ptCount val="14"/>
                <c:pt idx="0" formatCode="0.0\%">
                  <c:v>45.5</c:v>
                </c:pt>
                <c:pt idx="3" formatCode="0.0\%">
                  <c:v>51.2</c:v>
                </c:pt>
                <c:pt idx="6" formatCode="0.0\%">
                  <c:v>49</c:v>
                </c:pt>
                <c:pt idx="9" formatCode="0.0\%">
                  <c:v>56.5</c:v>
                </c:pt>
                <c:pt idx="12" formatCode="0.0\%">
                  <c:v>44.3</c:v>
                </c:pt>
              </c:numCache>
            </c:numRef>
          </c:val>
          <c:extLst>
            <c:ext xmlns:c16="http://schemas.microsoft.com/office/drawing/2014/chart" uri="{C3380CC4-5D6E-409C-BE32-E72D297353CC}">
              <c16:uniqueId val="{00000002-2F01-499A-80A9-69D5AB08A57B}"/>
            </c:ext>
          </c:extLst>
        </c:ser>
        <c:ser>
          <c:idx val="2"/>
          <c:order val="2"/>
          <c:tx>
            <c:strRef>
              <c:f>Sheet1!$E$11</c:f>
              <c:strCache>
                <c:ptCount val="1"/>
                <c:pt idx="0">
                  <c:v>Not interested</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Sheet1!$E$12:$E$25</c:f>
              <c:numCache>
                <c:formatCode>General</c:formatCode>
                <c:ptCount val="14"/>
                <c:pt idx="0" formatCode="0.0\%">
                  <c:v>11.6</c:v>
                </c:pt>
                <c:pt idx="3" formatCode="0.0\%">
                  <c:v>15.1</c:v>
                </c:pt>
                <c:pt idx="6" formatCode="0.0\%">
                  <c:v>19.8</c:v>
                </c:pt>
                <c:pt idx="9" formatCode="0.0\%">
                  <c:v>17.8</c:v>
                </c:pt>
                <c:pt idx="12" formatCode="0.0\%">
                  <c:v>37.6</c:v>
                </c:pt>
              </c:numCache>
            </c:numRef>
          </c:val>
          <c:extLst>
            <c:ext xmlns:c16="http://schemas.microsoft.com/office/drawing/2014/chart" uri="{C3380CC4-5D6E-409C-BE32-E72D297353CC}">
              <c16:uniqueId val="{00000003-2F01-499A-80A9-69D5AB08A57B}"/>
            </c:ext>
          </c:extLst>
        </c:ser>
        <c:ser>
          <c:idx val="3"/>
          <c:order val="3"/>
          <c:tx>
            <c:strRef>
              <c:f>Sheet1!$F$11</c:f>
              <c:strCache>
                <c:ptCount val="1"/>
                <c:pt idx="0">
                  <c:v>DK/REF</c:v>
                </c:pt>
              </c:strCache>
            </c:strRef>
          </c:tx>
          <c:spPr>
            <a:solidFill>
              <a:schemeClr val="bg1">
                <a:lumMod val="85000"/>
              </a:schemeClr>
            </a:solidFill>
            <a:ln>
              <a:noFill/>
            </a:ln>
            <a:effectLst/>
          </c:spPr>
          <c:invertIfNegative val="0"/>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Sheet1!$F$12:$F$25</c:f>
              <c:numCache>
                <c:formatCode>General</c:formatCode>
                <c:ptCount val="14"/>
                <c:pt idx="0" formatCode="0.0\%">
                  <c:v>0.5</c:v>
                </c:pt>
                <c:pt idx="3" formatCode="0.0\%">
                  <c:v>0.3</c:v>
                </c:pt>
                <c:pt idx="6" formatCode="0.0\%">
                  <c:v>0.3</c:v>
                </c:pt>
                <c:pt idx="9" formatCode="0.0\%">
                  <c:v>0.4</c:v>
                </c:pt>
                <c:pt idx="12" formatCode="0.0\%">
                  <c:v>0.6</c:v>
                </c:pt>
              </c:numCache>
            </c:numRef>
          </c:val>
          <c:extLst>
            <c:ext xmlns:c16="http://schemas.microsoft.com/office/drawing/2014/chart" uri="{C3380CC4-5D6E-409C-BE32-E72D297353CC}">
              <c16:uniqueId val="{00000004-2F01-499A-80A9-69D5AB08A57B}"/>
            </c:ext>
          </c:extLst>
        </c:ser>
        <c:ser>
          <c:idx val="4"/>
          <c:order val="4"/>
          <c:tx>
            <c:strRef>
              <c:f>Sheet1!$G$11</c:f>
              <c:strCache>
                <c:ptCount val="1"/>
                <c:pt idx="0">
                  <c:v>Very interested2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Sheet1!$G$12:$G$25</c:f>
              <c:numCache>
                <c:formatCode>0.0\%</c:formatCode>
                <c:ptCount val="14"/>
                <c:pt idx="1">
                  <c:v>44.8</c:v>
                </c:pt>
                <c:pt idx="4">
                  <c:v>39.200000000000003</c:v>
                </c:pt>
                <c:pt idx="7">
                  <c:v>27.7</c:v>
                </c:pt>
                <c:pt idx="10">
                  <c:v>41.4</c:v>
                </c:pt>
                <c:pt idx="13">
                  <c:v>21.5</c:v>
                </c:pt>
              </c:numCache>
            </c:numRef>
          </c:val>
          <c:extLst>
            <c:ext xmlns:c16="http://schemas.microsoft.com/office/drawing/2014/chart" uri="{C3380CC4-5D6E-409C-BE32-E72D297353CC}">
              <c16:uniqueId val="{00000005-2F01-499A-80A9-69D5AB08A57B}"/>
            </c:ext>
          </c:extLst>
        </c:ser>
        <c:ser>
          <c:idx val="5"/>
          <c:order val="5"/>
          <c:tx>
            <c:strRef>
              <c:f>Sheet1!$H$11</c:f>
              <c:strCache>
                <c:ptCount val="1"/>
                <c:pt idx="0">
                  <c:v>Somewhat interested3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Sheet1!$H$12:$H$25</c:f>
              <c:numCache>
                <c:formatCode>0.0\%</c:formatCode>
                <c:ptCount val="14"/>
                <c:pt idx="1">
                  <c:v>31</c:v>
                </c:pt>
                <c:pt idx="4">
                  <c:v>30.9</c:v>
                </c:pt>
                <c:pt idx="7">
                  <c:v>29</c:v>
                </c:pt>
                <c:pt idx="10">
                  <c:v>30.5</c:v>
                </c:pt>
                <c:pt idx="13">
                  <c:v>20.6</c:v>
                </c:pt>
              </c:numCache>
            </c:numRef>
          </c:val>
          <c:extLst>
            <c:ext xmlns:c16="http://schemas.microsoft.com/office/drawing/2014/chart" uri="{C3380CC4-5D6E-409C-BE32-E72D297353CC}">
              <c16:uniqueId val="{00000006-2F01-499A-80A9-69D5AB08A57B}"/>
            </c:ext>
          </c:extLst>
        </c:ser>
        <c:ser>
          <c:idx val="6"/>
          <c:order val="6"/>
          <c:tx>
            <c:strRef>
              <c:f>Sheet1!$I$11</c:f>
              <c:strCache>
                <c:ptCount val="1"/>
                <c:pt idx="0">
                  <c:v>Not interested4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Sheet1!$I$12:$I$25</c:f>
              <c:numCache>
                <c:formatCode>0.0\%</c:formatCode>
                <c:ptCount val="14"/>
                <c:pt idx="1">
                  <c:v>23.6</c:v>
                </c:pt>
                <c:pt idx="4">
                  <c:v>29.4</c:v>
                </c:pt>
                <c:pt idx="7">
                  <c:v>42.7</c:v>
                </c:pt>
                <c:pt idx="10">
                  <c:v>27.7</c:v>
                </c:pt>
                <c:pt idx="13">
                  <c:v>57.3</c:v>
                </c:pt>
              </c:numCache>
            </c:numRef>
          </c:val>
          <c:extLst>
            <c:ext xmlns:c16="http://schemas.microsoft.com/office/drawing/2014/chart" uri="{C3380CC4-5D6E-409C-BE32-E72D297353CC}">
              <c16:uniqueId val="{00000007-2F01-499A-80A9-69D5AB08A57B}"/>
            </c:ext>
          </c:extLst>
        </c:ser>
        <c:ser>
          <c:idx val="7"/>
          <c:order val="7"/>
          <c:tx>
            <c:strRef>
              <c:f>Sheet1!$J$11</c:f>
              <c:strCache>
                <c:ptCount val="1"/>
                <c:pt idx="0">
                  <c:v>DK/REF5</c:v>
                </c:pt>
              </c:strCache>
            </c:strRef>
          </c:tx>
          <c:spPr>
            <a:solidFill>
              <a:schemeClr val="bg1">
                <a:lumMod val="85000"/>
              </a:schemeClr>
            </a:solidFill>
            <a:ln>
              <a:noFill/>
            </a:ln>
            <a:effectLst/>
          </c:spPr>
          <c:invertIfNegative val="0"/>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Sheet1!$J$12:$J$25</c:f>
              <c:numCache>
                <c:formatCode>0.0\%</c:formatCode>
                <c:ptCount val="14"/>
                <c:pt idx="1">
                  <c:v>0.5</c:v>
                </c:pt>
                <c:pt idx="4">
                  <c:v>0.4</c:v>
                </c:pt>
                <c:pt idx="7">
                  <c:v>0.6</c:v>
                </c:pt>
                <c:pt idx="10">
                  <c:v>0.3</c:v>
                </c:pt>
                <c:pt idx="13">
                  <c:v>0.5</c:v>
                </c:pt>
              </c:numCache>
            </c:numRef>
          </c:val>
          <c:extLst>
            <c:ext xmlns:c16="http://schemas.microsoft.com/office/drawing/2014/chart" uri="{C3380CC4-5D6E-409C-BE32-E72D297353CC}">
              <c16:uniqueId val="{00000008-2F01-499A-80A9-69D5AB08A57B}"/>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Greece</a:t>
            </a:r>
          </a:p>
        </c:rich>
      </c:tx>
      <c:layout>
        <c:manualLayout>
          <c:xMode val="edge"/>
          <c:yMode val="edge"/>
          <c:x val="0.68787429645824938"/>
          <c:y val="1.422093049665325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018238578144383"/>
          <c:y val="0.10660476012346884"/>
          <c:w val="0.44495490665779958"/>
          <c:h val="0.77432789903989596"/>
        </c:manualLayout>
      </c:layout>
      <c:barChart>
        <c:barDir val="bar"/>
        <c:grouping val="percentStacked"/>
        <c:varyColors val="0"/>
        <c:ser>
          <c:idx val="0"/>
          <c:order val="0"/>
          <c:tx>
            <c:strRef>
              <c:f>Sheet1!$BO$1</c:f>
              <c:strCache>
                <c:ptCount val="1"/>
                <c:pt idx="0">
                  <c:v>Very interested362</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Sheet1!$BI$2:$BI$6</c:f>
              <c:strCache>
                <c:ptCount val="5"/>
                <c:pt idx="0">
                  <c:v>Natural environment and the impact of climate change</c:v>
                </c:pt>
                <c:pt idx="1">
                  <c:v>Cultural life &amp; lifestyle</c:v>
                </c:pt>
                <c:pt idx="2">
                  <c:v>Political situation</c:v>
                </c:pt>
                <c:pt idx="3">
                  <c:v>Economic conditions</c:v>
                </c:pt>
                <c:pt idx="4">
                  <c:v>Religious beliefs and practices</c:v>
                </c:pt>
              </c:strCache>
            </c:strRef>
          </c:cat>
          <c:val>
            <c:numRef>
              <c:f>Sheet1!$BO$2:$BO$6</c:f>
              <c:numCache>
                <c:formatCode>0.0\%</c:formatCode>
                <c:ptCount val="5"/>
                <c:pt idx="0">
                  <c:v>56</c:v>
                </c:pt>
                <c:pt idx="1">
                  <c:v>53</c:v>
                </c:pt>
                <c:pt idx="2">
                  <c:v>44</c:v>
                </c:pt>
                <c:pt idx="3">
                  <c:v>40</c:v>
                </c:pt>
                <c:pt idx="4">
                  <c:v>33</c:v>
                </c:pt>
              </c:numCache>
            </c:numRef>
          </c:val>
          <c:extLst>
            <c:ext xmlns:c16="http://schemas.microsoft.com/office/drawing/2014/chart" uri="{C3380CC4-5D6E-409C-BE32-E72D297353CC}">
              <c16:uniqueId val="{00000001-80C5-4489-9AEF-465A6E8814AD}"/>
            </c:ext>
          </c:extLst>
        </c:ser>
        <c:ser>
          <c:idx val="1"/>
          <c:order val="1"/>
          <c:tx>
            <c:strRef>
              <c:f>Sheet1!$BP$1</c:f>
              <c:strCache>
                <c:ptCount val="1"/>
                <c:pt idx="0">
                  <c:v>Somewhat interested373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Sheet1!$BI$2:$BI$6</c:f>
              <c:strCache>
                <c:ptCount val="5"/>
                <c:pt idx="0">
                  <c:v>Natural environment and the impact of climate change</c:v>
                </c:pt>
                <c:pt idx="1">
                  <c:v>Cultural life &amp; lifestyle</c:v>
                </c:pt>
                <c:pt idx="2">
                  <c:v>Political situation</c:v>
                </c:pt>
                <c:pt idx="3">
                  <c:v>Economic conditions</c:v>
                </c:pt>
                <c:pt idx="4">
                  <c:v>Religious beliefs and practices</c:v>
                </c:pt>
              </c:strCache>
            </c:strRef>
          </c:cat>
          <c:val>
            <c:numRef>
              <c:f>Sheet1!$BP$2:$BP$6</c:f>
              <c:numCache>
                <c:formatCode>0.0\%</c:formatCode>
                <c:ptCount val="5"/>
                <c:pt idx="0">
                  <c:v>29</c:v>
                </c:pt>
                <c:pt idx="1">
                  <c:v>29</c:v>
                </c:pt>
                <c:pt idx="2">
                  <c:v>33</c:v>
                </c:pt>
                <c:pt idx="3">
                  <c:v>38</c:v>
                </c:pt>
                <c:pt idx="4">
                  <c:v>34</c:v>
                </c:pt>
              </c:numCache>
            </c:numRef>
          </c:val>
          <c:extLst>
            <c:ext xmlns:c16="http://schemas.microsoft.com/office/drawing/2014/chart" uri="{C3380CC4-5D6E-409C-BE32-E72D297353CC}">
              <c16:uniqueId val="{00000002-80C5-4489-9AEF-465A6E8814AD}"/>
            </c:ext>
          </c:extLst>
        </c:ser>
        <c:ser>
          <c:idx val="2"/>
          <c:order val="2"/>
          <c:tx>
            <c:strRef>
              <c:f>Sheet1!$BQ$1</c:f>
              <c:strCache>
                <c:ptCount val="1"/>
                <c:pt idx="0">
                  <c:v>Not interested384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Sheet1!$BI$2:$BI$6</c:f>
              <c:strCache>
                <c:ptCount val="5"/>
                <c:pt idx="0">
                  <c:v>Natural environment and the impact of climate change</c:v>
                </c:pt>
                <c:pt idx="1">
                  <c:v>Cultural life &amp; lifestyle</c:v>
                </c:pt>
                <c:pt idx="2">
                  <c:v>Political situation</c:v>
                </c:pt>
                <c:pt idx="3">
                  <c:v>Economic conditions</c:v>
                </c:pt>
                <c:pt idx="4">
                  <c:v>Religious beliefs and practices</c:v>
                </c:pt>
              </c:strCache>
            </c:strRef>
          </c:cat>
          <c:val>
            <c:numRef>
              <c:f>Sheet1!$BQ$2:$BQ$6</c:f>
              <c:numCache>
                <c:formatCode>0.0\%</c:formatCode>
                <c:ptCount val="5"/>
                <c:pt idx="0">
                  <c:v>15</c:v>
                </c:pt>
                <c:pt idx="1">
                  <c:v>18</c:v>
                </c:pt>
                <c:pt idx="2">
                  <c:v>24</c:v>
                </c:pt>
                <c:pt idx="3">
                  <c:v>22</c:v>
                </c:pt>
                <c:pt idx="4">
                  <c:v>33</c:v>
                </c:pt>
              </c:numCache>
            </c:numRef>
          </c:val>
          <c:extLst>
            <c:ext xmlns:c16="http://schemas.microsoft.com/office/drawing/2014/chart" uri="{C3380CC4-5D6E-409C-BE32-E72D297353CC}">
              <c16:uniqueId val="{00000003-80C5-4489-9AEF-465A6E8814AD}"/>
            </c:ext>
          </c:extLst>
        </c:ser>
        <c:ser>
          <c:idx val="3"/>
          <c:order val="3"/>
          <c:tx>
            <c:strRef>
              <c:f>Sheet1!$BR$1</c:f>
              <c:strCache>
                <c:ptCount val="1"/>
                <c:pt idx="0">
                  <c:v>DK/REF396</c:v>
                </c:pt>
              </c:strCache>
            </c:strRef>
          </c:tx>
          <c:spPr>
            <a:solidFill>
              <a:schemeClr val="bg1">
                <a:lumMod val="85000"/>
              </a:schemeClr>
            </a:solidFill>
            <a:ln>
              <a:noFill/>
            </a:ln>
            <a:effectLst/>
          </c:spPr>
          <c:invertIfNegative val="0"/>
          <c:cat>
            <c:strRef>
              <c:f>Sheet1!$BI$2:$BI$6</c:f>
              <c:strCache>
                <c:ptCount val="5"/>
                <c:pt idx="0">
                  <c:v>Natural environment and the impact of climate change</c:v>
                </c:pt>
                <c:pt idx="1">
                  <c:v>Cultural life &amp; lifestyle</c:v>
                </c:pt>
                <c:pt idx="2">
                  <c:v>Political situation</c:v>
                </c:pt>
                <c:pt idx="3">
                  <c:v>Economic conditions</c:v>
                </c:pt>
                <c:pt idx="4">
                  <c:v>Religious beliefs and practices</c:v>
                </c:pt>
              </c:strCache>
            </c:strRef>
          </c:cat>
          <c:val>
            <c:numRef>
              <c:f>Sheet1!$BR$2:$BR$6</c:f>
              <c:numCache>
                <c:formatCode>0.0\%</c:formatCode>
                <c:ptCount val="5"/>
                <c:pt idx="0">
                  <c:v>0</c:v>
                </c:pt>
                <c:pt idx="1">
                  <c:v>0</c:v>
                </c:pt>
                <c:pt idx="2">
                  <c:v>0</c:v>
                </c:pt>
                <c:pt idx="3">
                  <c:v>0</c:v>
                </c:pt>
                <c:pt idx="4">
                  <c:v>0</c:v>
                </c:pt>
              </c:numCache>
            </c:numRef>
          </c:val>
          <c:extLst>
            <c:ext xmlns:c16="http://schemas.microsoft.com/office/drawing/2014/chart" uri="{C3380CC4-5D6E-409C-BE32-E72D297353CC}">
              <c16:uniqueId val="{00000004-80C5-4489-9AEF-465A6E8814AD}"/>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Greece (2020)</a:t>
            </a:r>
          </a:p>
        </c:rich>
      </c:tx>
      <c:layout>
        <c:manualLayout>
          <c:xMode val="edge"/>
          <c:yMode val="edge"/>
          <c:x val="0.68787429645824938"/>
          <c:y val="1.422093049665325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018238578144383"/>
          <c:y val="0.10660476012346884"/>
          <c:w val="0.44495490665779958"/>
          <c:h val="0.77432789903989596"/>
        </c:manualLayout>
      </c:layout>
      <c:barChart>
        <c:barDir val="bar"/>
        <c:grouping val="percentStacked"/>
        <c:varyColors val="0"/>
        <c:ser>
          <c:idx val="0"/>
          <c:order val="0"/>
          <c:tx>
            <c:strRef>
              <c:f>Sheet1!$BO$1</c:f>
              <c:strCache>
                <c:ptCount val="1"/>
                <c:pt idx="0">
                  <c:v>Very interested362</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9B-4728-8A28-3D4F86DB486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Sheet1!$BI$2:$BI$6</c:f>
              <c:strCache>
                <c:ptCount val="5"/>
                <c:pt idx="0">
                  <c:v>Natural environment and the impact of climate change (2020 only)</c:v>
                </c:pt>
                <c:pt idx="1">
                  <c:v>Cultural life &amp; lifestyle</c:v>
                </c:pt>
                <c:pt idx="2">
                  <c:v>Political situation (2020 only)</c:v>
                </c:pt>
                <c:pt idx="3">
                  <c:v>Economic conditions</c:v>
                </c:pt>
                <c:pt idx="4">
                  <c:v>Religious beliefs and practices</c:v>
                </c:pt>
              </c:strCache>
            </c:strRef>
          </c:cat>
          <c:val>
            <c:numRef>
              <c:f>Sheet1!$BO$2:$BO$6</c:f>
              <c:numCache>
                <c:formatCode>0.0\%</c:formatCode>
                <c:ptCount val="5"/>
                <c:pt idx="0">
                  <c:v>56</c:v>
                </c:pt>
                <c:pt idx="1">
                  <c:v>53</c:v>
                </c:pt>
                <c:pt idx="2">
                  <c:v>44</c:v>
                </c:pt>
                <c:pt idx="3">
                  <c:v>40</c:v>
                </c:pt>
                <c:pt idx="4">
                  <c:v>33</c:v>
                </c:pt>
              </c:numCache>
            </c:numRef>
          </c:val>
          <c:extLst>
            <c:ext xmlns:c16="http://schemas.microsoft.com/office/drawing/2014/chart" uri="{C3380CC4-5D6E-409C-BE32-E72D297353CC}">
              <c16:uniqueId val="{00000001-549B-4728-8A28-3D4F86DB4861}"/>
            </c:ext>
          </c:extLst>
        </c:ser>
        <c:ser>
          <c:idx val="1"/>
          <c:order val="1"/>
          <c:tx>
            <c:strRef>
              <c:f>Sheet1!$BP$1</c:f>
              <c:strCache>
                <c:ptCount val="1"/>
                <c:pt idx="0">
                  <c:v>Somewhat interested373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Sheet1!$BI$2:$BI$6</c:f>
              <c:strCache>
                <c:ptCount val="5"/>
                <c:pt idx="0">
                  <c:v>Natural environment and the impact of climate change (2020 only)</c:v>
                </c:pt>
                <c:pt idx="1">
                  <c:v>Cultural life &amp; lifestyle</c:v>
                </c:pt>
                <c:pt idx="2">
                  <c:v>Political situation (2020 only)</c:v>
                </c:pt>
                <c:pt idx="3">
                  <c:v>Economic conditions</c:v>
                </c:pt>
                <c:pt idx="4">
                  <c:v>Religious beliefs and practices</c:v>
                </c:pt>
              </c:strCache>
            </c:strRef>
          </c:cat>
          <c:val>
            <c:numRef>
              <c:f>Sheet1!$BP$2:$BP$6</c:f>
              <c:numCache>
                <c:formatCode>0.0\%</c:formatCode>
                <c:ptCount val="5"/>
                <c:pt idx="0">
                  <c:v>29</c:v>
                </c:pt>
                <c:pt idx="1">
                  <c:v>29</c:v>
                </c:pt>
                <c:pt idx="2">
                  <c:v>33</c:v>
                </c:pt>
                <c:pt idx="3">
                  <c:v>38</c:v>
                </c:pt>
                <c:pt idx="4">
                  <c:v>34</c:v>
                </c:pt>
              </c:numCache>
            </c:numRef>
          </c:val>
          <c:extLst>
            <c:ext xmlns:c16="http://schemas.microsoft.com/office/drawing/2014/chart" uri="{C3380CC4-5D6E-409C-BE32-E72D297353CC}">
              <c16:uniqueId val="{00000002-549B-4728-8A28-3D4F86DB4861}"/>
            </c:ext>
          </c:extLst>
        </c:ser>
        <c:ser>
          <c:idx val="2"/>
          <c:order val="2"/>
          <c:tx>
            <c:strRef>
              <c:f>Sheet1!$BQ$1</c:f>
              <c:strCache>
                <c:ptCount val="1"/>
                <c:pt idx="0">
                  <c:v>Not interested384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Sheet1!$BI$2:$BI$6</c:f>
              <c:strCache>
                <c:ptCount val="5"/>
                <c:pt idx="0">
                  <c:v>Natural environment and the impact of climate change (2020 only)</c:v>
                </c:pt>
                <c:pt idx="1">
                  <c:v>Cultural life &amp; lifestyle</c:v>
                </c:pt>
                <c:pt idx="2">
                  <c:v>Political situation (2020 only)</c:v>
                </c:pt>
                <c:pt idx="3">
                  <c:v>Economic conditions</c:v>
                </c:pt>
                <c:pt idx="4">
                  <c:v>Religious beliefs and practices</c:v>
                </c:pt>
              </c:strCache>
            </c:strRef>
          </c:cat>
          <c:val>
            <c:numRef>
              <c:f>Sheet1!$BQ$2:$BQ$6</c:f>
              <c:numCache>
                <c:formatCode>0.0\%</c:formatCode>
                <c:ptCount val="5"/>
                <c:pt idx="0">
                  <c:v>15</c:v>
                </c:pt>
                <c:pt idx="1">
                  <c:v>18</c:v>
                </c:pt>
                <c:pt idx="2">
                  <c:v>24</c:v>
                </c:pt>
                <c:pt idx="3">
                  <c:v>22</c:v>
                </c:pt>
                <c:pt idx="4">
                  <c:v>33</c:v>
                </c:pt>
              </c:numCache>
            </c:numRef>
          </c:val>
          <c:extLst>
            <c:ext xmlns:c16="http://schemas.microsoft.com/office/drawing/2014/chart" uri="{C3380CC4-5D6E-409C-BE32-E72D297353CC}">
              <c16:uniqueId val="{00000003-549B-4728-8A28-3D4F86DB4861}"/>
            </c:ext>
          </c:extLst>
        </c:ser>
        <c:ser>
          <c:idx val="3"/>
          <c:order val="3"/>
          <c:tx>
            <c:strRef>
              <c:f>Sheet1!$BR$1</c:f>
              <c:strCache>
                <c:ptCount val="1"/>
                <c:pt idx="0">
                  <c:v>DK/REF396</c:v>
                </c:pt>
              </c:strCache>
            </c:strRef>
          </c:tx>
          <c:spPr>
            <a:solidFill>
              <a:schemeClr val="bg1">
                <a:lumMod val="85000"/>
              </a:schemeClr>
            </a:solidFill>
            <a:ln>
              <a:noFill/>
            </a:ln>
            <a:effectLst/>
          </c:spPr>
          <c:invertIfNegative val="0"/>
          <c:cat>
            <c:strRef>
              <c:f>Sheet1!$BI$2:$BI$6</c:f>
              <c:strCache>
                <c:ptCount val="5"/>
                <c:pt idx="0">
                  <c:v>Natural environment and the impact of climate change (2020 only)</c:v>
                </c:pt>
                <c:pt idx="1">
                  <c:v>Cultural life &amp; lifestyle</c:v>
                </c:pt>
                <c:pt idx="2">
                  <c:v>Political situation (2020 only)</c:v>
                </c:pt>
                <c:pt idx="3">
                  <c:v>Economic conditions</c:v>
                </c:pt>
                <c:pt idx="4">
                  <c:v>Religious beliefs and practices</c:v>
                </c:pt>
              </c:strCache>
            </c:strRef>
          </c:cat>
          <c:val>
            <c:numRef>
              <c:f>Sheet1!$BR$2:$BR$6</c:f>
              <c:numCache>
                <c:formatCode>0.0\%</c:formatCode>
                <c:ptCount val="5"/>
                <c:pt idx="0">
                  <c:v>0</c:v>
                </c:pt>
                <c:pt idx="1">
                  <c:v>0</c:v>
                </c:pt>
                <c:pt idx="2">
                  <c:v>0</c:v>
                </c:pt>
                <c:pt idx="3">
                  <c:v>0</c:v>
                </c:pt>
                <c:pt idx="4">
                  <c:v>0</c:v>
                </c:pt>
              </c:numCache>
            </c:numRef>
          </c:val>
          <c:extLst>
            <c:ext xmlns:c16="http://schemas.microsoft.com/office/drawing/2014/chart" uri="{C3380CC4-5D6E-409C-BE32-E72D297353CC}">
              <c16:uniqueId val="{00000004-549B-4728-8A28-3D4F86DB4861}"/>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Greece (2009)</a:t>
            </a:r>
          </a:p>
        </c:rich>
      </c:tx>
      <c:layout>
        <c:manualLayout>
          <c:xMode val="edge"/>
          <c:yMode val="edge"/>
          <c:x val="0.68787429645824938"/>
          <c:y val="1.422093049665325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018238578144383"/>
          <c:y val="0.10660476012346884"/>
          <c:w val="0.44495490665779958"/>
          <c:h val="0.77432789903989596"/>
        </c:manualLayout>
      </c:layout>
      <c:barChart>
        <c:barDir val="bar"/>
        <c:grouping val="percentStacked"/>
        <c:varyColors val="0"/>
        <c:ser>
          <c:idx val="0"/>
          <c:order val="0"/>
          <c:tx>
            <c:strRef>
              <c:f>Sheet1!$BO$1</c:f>
              <c:strCache>
                <c:ptCount val="1"/>
                <c:pt idx="0">
                  <c:v>Very interested362</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A1-4C96-A002-C910CDFA4E7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Sheet1!$BI$2:$BI$4</c:f>
              <c:strCache>
                <c:ptCount val="3"/>
                <c:pt idx="0">
                  <c:v>Cultural life &amp; lifestyle</c:v>
                </c:pt>
                <c:pt idx="1">
                  <c:v>Religious beliefs and practices</c:v>
                </c:pt>
                <c:pt idx="2">
                  <c:v>Economic conditions</c:v>
                </c:pt>
              </c:strCache>
            </c:strRef>
          </c:cat>
          <c:val>
            <c:numRef>
              <c:f>Sheet1!$BO$2:$BO$4</c:f>
              <c:numCache>
                <c:formatCode>0.0\%</c:formatCode>
                <c:ptCount val="3"/>
                <c:pt idx="0">
                  <c:v>35</c:v>
                </c:pt>
                <c:pt idx="1">
                  <c:v>21</c:v>
                </c:pt>
                <c:pt idx="2">
                  <c:v>20</c:v>
                </c:pt>
              </c:numCache>
            </c:numRef>
          </c:val>
          <c:extLst>
            <c:ext xmlns:c16="http://schemas.microsoft.com/office/drawing/2014/chart" uri="{C3380CC4-5D6E-409C-BE32-E72D297353CC}">
              <c16:uniqueId val="{00000001-C1A1-4C96-A002-C910CDFA4E75}"/>
            </c:ext>
          </c:extLst>
        </c:ser>
        <c:ser>
          <c:idx val="1"/>
          <c:order val="1"/>
          <c:tx>
            <c:strRef>
              <c:f>Sheet1!$BP$1</c:f>
              <c:strCache>
                <c:ptCount val="1"/>
                <c:pt idx="0">
                  <c:v>Somewhat interested373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Sheet1!$BI$2:$BI$4</c:f>
              <c:strCache>
                <c:ptCount val="3"/>
                <c:pt idx="0">
                  <c:v>Cultural life &amp; lifestyle</c:v>
                </c:pt>
                <c:pt idx="1">
                  <c:v>Religious beliefs and practices</c:v>
                </c:pt>
                <c:pt idx="2">
                  <c:v>Economic conditions</c:v>
                </c:pt>
              </c:strCache>
            </c:strRef>
          </c:cat>
          <c:val>
            <c:numRef>
              <c:f>Sheet1!$BP$2:$BP$4</c:f>
              <c:numCache>
                <c:formatCode>0.0\%</c:formatCode>
                <c:ptCount val="3"/>
                <c:pt idx="0">
                  <c:v>43</c:v>
                </c:pt>
                <c:pt idx="1">
                  <c:v>38</c:v>
                </c:pt>
                <c:pt idx="2">
                  <c:v>42</c:v>
                </c:pt>
              </c:numCache>
            </c:numRef>
          </c:val>
          <c:extLst>
            <c:ext xmlns:c16="http://schemas.microsoft.com/office/drawing/2014/chart" uri="{C3380CC4-5D6E-409C-BE32-E72D297353CC}">
              <c16:uniqueId val="{00000002-C1A1-4C96-A002-C910CDFA4E75}"/>
            </c:ext>
          </c:extLst>
        </c:ser>
        <c:ser>
          <c:idx val="2"/>
          <c:order val="2"/>
          <c:tx>
            <c:strRef>
              <c:f>Sheet1!$BQ$1</c:f>
              <c:strCache>
                <c:ptCount val="1"/>
                <c:pt idx="0">
                  <c:v>Not interested384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Sheet1!$BI$2:$BI$4</c:f>
              <c:strCache>
                <c:ptCount val="3"/>
                <c:pt idx="0">
                  <c:v>Cultural life &amp; lifestyle</c:v>
                </c:pt>
                <c:pt idx="1">
                  <c:v>Religious beliefs and practices</c:v>
                </c:pt>
                <c:pt idx="2">
                  <c:v>Economic conditions</c:v>
                </c:pt>
              </c:strCache>
            </c:strRef>
          </c:cat>
          <c:val>
            <c:numRef>
              <c:f>Sheet1!$BQ$2:$BQ$4</c:f>
              <c:numCache>
                <c:formatCode>0.0\%</c:formatCode>
                <c:ptCount val="3"/>
                <c:pt idx="0">
                  <c:v>22</c:v>
                </c:pt>
                <c:pt idx="1">
                  <c:v>41</c:v>
                </c:pt>
                <c:pt idx="2">
                  <c:v>38</c:v>
                </c:pt>
              </c:numCache>
            </c:numRef>
          </c:val>
          <c:extLst>
            <c:ext xmlns:c16="http://schemas.microsoft.com/office/drawing/2014/chart" uri="{C3380CC4-5D6E-409C-BE32-E72D297353CC}">
              <c16:uniqueId val="{00000003-C1A1-4C96-A002-C910CDFA4E75}"/>
            </c:ext>
          </c:extLst>
        </c:ser>
        <c:ser>
          <c:idx val="3"/>
          <c:order val="3"/>
          <c:tx>
            <c:strRef>
              <c:f>Sheet1!$BR$1</c:f>
              <c:strCache>
                <c:ptCount val="1"/>
                <c:pt idx="0">
                  <c:v>DK/REF396</c:v>
                </c:pt>
              </c:strCache>
            </c:strRef>
          </c:tx>
          <c:spPr>
            <a:solidFill>
              <a:schemeClr val="bg1">
                <a:lumMod val="85000"/>
              </a:schemeClr>
            </a:solidFill>
            <a:ln>
              <a:noFill/>
            </a:ln>
            <a:effectLst/>
          </c:spPr>
          <c:invertIfNegative val="0"/>
          <c:cat>
            <c:strRef>
              <c:f>Sheet1!$BI$2:$BI$4</c:f>
              <c:strCache>
                <c:ptCount val="3"/>
                <c:pt idx="0">
                  <c:v>Cultural life &amp; lifestyle</c:v>
                </c:pt>
                <c:pt idx="1">
                  <c:v>Religious beliefs and practices</c:v>
                </c:pt>
                <c:pt idx="2">
                  <c:v>Economic conditions</c:v>
                </c:pt>
              </c:strCache>
            </c:strRef>
          </c:cat>
          <c:val>
            <c:numRef>
              <c:f>Sheet1!$BR$2:$BR$4</c:f>
              <c:numCache>
                <c:formatCode>0.0\%</c:formatCode>
                <c:ptCount val="3"/>
                <c:pt idx="0">
                  <c:v>1</c:v>
                </c:pt>
                <c:pt idx="1">
                  <c:v>1</c:v>
                </c:pt>
                <c:pt idx="2">
                  <c:v>1</c:v>
                </c:pt>
              </c:numCache>
            </c:numRef>
          </c:val>
          <c:extLst>
            <c:ext xmlns:c16="http://schemas.microsoft.com/office/drawing/2014/chart" uri="{C3380CC4-5D6E-409C-BE32-E72D297353CC}">
              <c16:uniqueId val="{00000004-C1A1-4C96-A002-C910CDFA4E75}"/>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dirty="0"/>
              <a:t>Greece</a:t>
            </a:r>
          </a:p>
        </c:rich>
      </c:tx>
      <c:layout>
        <c:manualLayout>
          <c:xMode val="edge"/>
          <c:yMode val="edge"/>
          <c:x val="0.66508945004754794"/>
          <c:y val="1.6686269671999238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647915078698126"/>
          <c:y val="9.6743403422084887E-2"/>
          <c:w val="0.42088388346298544"/>
          <c:h val="0.79651595161800992"/>
        </c:manualLayout>
      </c:layout>
      <c:barChart>
        <c:barDir val="bar"/>
        <c:grouping val="percentStacked"/>
        <c:varyColors val="0"/>
        <c:ser>
          <c:idx val="0"/>
          <c:order val="0"/>
          <c:tx>
            <c:strRef>
              <c:f>Sheet1!$BJ$1</c:f>
              <c:strCache>
                <c:ptCount val="1"/>
                <c:pt idx="0">
                  <c:v>Strongly characterise36</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1A-43B6-B341-CE676B8CB00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Sheet1!$BI$2:$BI$8</c:f>
              <c:strCache>
                <c:ptCount val="7"/>
                <c:pt idx="0">
                  <c:v>Migration issues</c:v>
                </c:pt>
                <c:pt idx="1">
                  <c:v>Mediterranean way of life and food</c:v>
                </c:pt>
                <c:pt idx="2">
                  <c:v>Hospitality</c:v>
                </c:pt>
                <c:pt idx="3">
                  <c:v>Instability and insecurity</c:v>
                </c:pt>
                <c:pt idx="4">
                  <c:v>Source of conflict</c:v>
                </c:pt>
                <c:pt idx="5">
                  <c:v>Common cultural heritage and history</c:v>
                </c:pt>
                <c:pt idx="6">
                  <c:v>Resistance to change</c:v>
                </c:pt>
              </c:strCache>
            </c:strRef>
          </c:cat>
          <c:val>
            <c:numRef>
              <c:f>Sheet1!$BJ$2:$BJ$8</c:f>
              <c:numCache>
                <c:formatCode>0.0\%</c:formatCode>
                <c:ptCount val="7"/>
                <c:pt idx="0">
                  <c:v>79</c:v>
                </c:pt>
                <c:pt idx="1">
                  <c:v>70</c:v>
                </c:pt>
                <c:pt idx="2">
                  <c:v>67</c:v>
                </c:pt>
                <c:pt idx="3">
                  <c:v>52</c:v>
                </c:pt>
                <c:pt idx="4">
                  <c:v>51</c:v>
                </c:pt>
                <c:pt idx="5">
                  <c:v>49</c:v>
                </c:pt>
                <c:pt idx="6">
                  <c:v>27</c:v>
                </c:pt>
              </c:numCache>
            </c:numRef>
          </c:val>
          <c:extLst>
            <c:ext xmlns:c16="http://schemas.microsoft.com/office/drawing/2014/chart" uri="{C3380CC4-5D6E-409C-BE32-E72D297353CC}">
              <c16:uniqueId val="{00000001-CB1A-43B6-B341-CE676B8CB003}"/>
            </c:ext>
          </c:extLst>
        </c:ser>
        <c:ser>
          <c:idx val="1"/>
          <c:order val="1"/>
          <c:tx>
            <c:strRef>
              <c:f>Sheet1!$BK$1</c:f>
              <c:strCache>
                <c:ptCount val="1"/>
                <c:pt idx="0">
                  <c:v>Somewhat characterise37</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Sheet1!$BI$2:$BI$8</c:f>
              <c:strCache>
                <c:ptCount val="7"/>
                <c:pt idx="0">
                  <c:v>Migration issues</c:v>
                </c:pt>
                <c:pt idx="1">
                  <c:v>Mediterranean way of life and food</c:v>
                </c:pt>
                <c:pt idx="2">
                  <c:v>Hospitality</c:v>
                </c:pt>
                <c:pt idx="3">
                  <c:v>Instability and insecurity</c:v>
                </c:pt>
                <c:pt idx="4">
                  <c:v>Source of conflict</c:v>
                </c:pt>
                <c:pt idx="5">
                  <c:v>Common cultural heritage and history</c:v>
                </c:pt>
                <c:pt idx="6">
                  <c:v>Resistance to change</c:v>
                </c:pt>
              </c:strCache>
            </c:strRef>
          </c:cat>
          <c:val>
            <c:numRef>
              <c:f>Sheet1!$BK$2:$BK$8</c:f>
              <c:numCache>
                <c:formatCode>0.0\%</c:formatCode>
                <c:ptCount val="7"/>
                <c:pt idx="0">
                  <c:v>16</c:v>
                </c:pt>
                <c:pt idx="1">
                  <c:v>24</c:v>
                </c:pt>
                <c:pt idx="2">
                  <c:v>28</c:v>
                </c:pt>
                <c:pt idx="3">
                  <c:v>37</c:v>
                </c:pt>
                <c:pt idx="4">
                  <c:v>37</c:v>
                </c:pt>
                <c:pt idx="5">
                  <c:v>39</c:v>
                </c:pt>
                <c:pt idx="6">
                  <c:v>56</c:v>
                </c:pt>
              </c:numCache>
            </c:numRef>
          </c:val>
          <c:extLst>
            <c:ext xmlns:c16="http://schemas.microsoft.com/office/drawing/2014/chart" uri="{C3380CC4-5D6E-409C-BE32-E72D297353CC}">
              <c16:uniqueId val="{00000002-CB1A-43B6-B341-CE676B8CB003}"/>
            </c:ext>
          </c:extLst>
        </c:ser>
        <c:ser>
          <c:idx val="2"/>
          <c:order val="2"/>
          <c:tx>
            <c:strRef>
              <c:f>Sheet1!$BL$1</c:f>
              <c:strCache>
                <c:ptCount val="1"/>
                <c:pt idx="0">
                  <c:v>Not characterise at all38</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Sheet1!$BI$2:$BI$8</c:f>
              <c:strCache>
                <c:ptCount val="7"/>
                <c:pt idx="0">
                  <c:v>Migration issues</c:v>
                </c:pt>
                <c:pt idx="1">
                  <c:v>Mediterranean way of life and food</c:v>
                </c:pt>
                <c:pt idx="2">
                  <c:v>Hospitality</c:v>
                </c:pt>
                <c:pt idx="3">
                  <c:v>Instability and insecurity</c:v>
                </c:pt>
                <c:pt idx="4">
                  <c:v>Source of conflict</c:v>
                </c:pt>
                <c:pt idx="5">
                  <c:v>Common cultural heritage and history</c:v>
                </c:pt>
                <c:pt idx="6">
                  <c:v>Resistance to change</c:v>
                </c:pt>
              </c:strCache>
            </c:strRef>
          </c:cat>
          <c:val>
            <c:numRef>
              <c:f>Sheet1!$BL$2:$BL$8</c:f>
              <c:numCache>
                <c:formatCode>0.0\%</c:formatCode>
                <c:ptCount val="7"/>
                <c:pt idx="0">
                  <c:v>4</c:v>
                </c:pt>
                <c:pt idx="1">
                  <c:v>4</c:v>
                </c:pt>
                <c:pt idx="2">
                  <c:v>3</c:v>
                </c:pt>
                <c:pt idx="3">
                  <c:v>10</c:v>
                </c:pt>
                <c:pt idx="4">
                  <c:v>9</c:v>
                </c:pt>
                <c:pt idx="5">
                  <c:v>11</c:v>
                </c:pt>
                <c:pt idx="6">
                  <c:v>12</c:v>
                </c:pt>
              </c:numCache>
            </c:numRef>
          </c:val>
          <c:extLst>
            <c:ext xmlns:c16="http://schemas.microsoft.com/office/drawing/2014/chart" uri="{C3380CC4-5D6E-409C-BE32-E72D297353CC}">
              <c16:uniqueId val="{00000003-CB1A-43B6-B341-CE676B8CB003}"/>
            </c:ext>
          </c:extLst>
        </c:ser>
        <c:ser>
          <c:idx val="3"/>
          <c:order val="3"/>
          <c:tx>
            <c:strRef>
              <c:f>Sheet1!$BM$1</c:f>
              <c:strCache>
                <c:ptCount val="1"/>
                <c:pt idx="0">
                  <c:v>DK/REF39</c:v>
                </c:pt>
              </c:strCache>
            </c:strRef>
          </c:tx>
          <c:spPr>
            <a:solidFill>
              <a:schemeClr val="bg1">
                <a:lumMod val="85000"/>
              </a:schemeClr>
            </a:solidFill>
            <a:ln>
              <a:noFill/>
            </a:ln>
            <a:effectLst/>
          </c:spPr>
          <c:invertIfNegative val="0"/>
          <c:cat>
            <c:strRef>
              <c:f>Sheet1!$BI$2:$BI$8</c:f>
              <c:strCache>
                <c:ptCount val="7"/>
                <c:pt idx="0">
                  <c:v>Migration issues</c:v>
                </c:pt>
                <c:pt idx="1">
                  <c:v>Mediterranean way of life and food</c:v>
                </c:pt>
                <c:pt idx="2">
                  <c:v>Hospitality</c:v>
                </c:pt>
                <c:pt idx="3">
                  <c:v>Instability and insecurity</c:v>
                </c:pt>
                <c:pt idx="4">
                  <c:v>Source of conflict</c:v>
                </c:pt>
                <c:pt idx="5">
                  <c:v>Common cultural heritage and history</c:v>
                </c:pt>
                <c:pt idx="6">
                  <c:v>Resistance to change</c:v>
                </c:pt>
              </c:strCache>
            </c:strRef>
          </c:cat>
          <c:val>
            <c:numRef>
              <c:f>Sheet1!$BM$2:$BM$8</c:f>
              <c:numCache>
                <c:formatCode>0.0\%</c:formatCode>
                <c:ptCount val="7"/>
                <c:pt idx="0">
                  <c:v>1</c:v>
                </c:pt>
                <c:pt idx="1">
                  <c:v>1</c:v>
                </c:pt>
                <c:pt idx="2">
                  <c:v>1</c:v>
                </c:pt>
                <c:pt idx="3">
                  <c:v>1</c:v>
                </c:pt>
                <c:pt idx="4">
                  <c:v>3</c:v>
                </c:pt>
                <c:pt idx="5">
                  <c:v>1</c:v>
                </c:pt>
                <c:pt idx="6">
                  <c:v>5</c:v>
                </c:pt>
              </c:numCache>
            </c:numRef>
          </c:val>
          <c:extLst>
            <c:ext xmlns:c16="http://schemas.microsoft.com/office/drawing/2014/chart" uri="{C3380CC4-5D6E-409C-BE32-E72D297353CC}">
              <c16:uniqueId val="{00000004-CB1A-43B6-B341-CE676B8CB003}"/>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GB" sz="1600" b="1" i="1" dirty="0"/>
              <a:t>SEM countries</a:t>
            </a:r>
          </a:p>
        </c:rich>
      </c:tx>
      <c:layout>
        <c:manualLayout>
          <c:xMode val="edge"/>
          <c:yMode val="edge"/>
          <c:x val="0.50125513866657567"/>
          <c:y val="9.1997974724119906E-3"/>
        </c:manualLayout>
      </c:layout>
      <c:overlay val="0"/>
      <c:spPr>
        <a:noFill/>
        <a:ln>
          <a:noFill/>
        </a:ln>
        <a:effectLst/>
      </c:spPr>
      <c:txPr>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Sheet1!$C$1</c:f>
              <c:strCache>
                <c:ptCount val="1"/>
                <c:pt idx="0">
                  <c:v>SEM</c:v>
                </c:pt>
              </c:strCache>
            </c:strRef>
          </c:tx>
          <c:spPr>
            <a:solidFill>
              <a:srgbClr val="007681"/>
            </a:solidFill>
            <a:ln>
              <a:noFill/>
            </a:ln>
            <a:effectLst/>
          </c:spPr>
          <c:invertIfNegative val="0"/>
          <c:dPt>
            <c:idx val="1"/>
            <c:invertIfNegative val="0"/>
            <c:bubble3D val="0"/>
            <c:spPr>
              <a:solidFill>
                <a:srgbClr val="F57B29"/>
              </a:solidFill>
              <a:ln>
                <a:noFill/>
              </a:ln>
              <a:effectLst/>
            </c:spPr>
            <c:extLst>
              <c:ext xmlns:c16="http://schemas.microsoft.com/office/drawing/2014/chart" uri="{C3380CC4-5D6E-409C-BE32-E72D297353CC}">
                <c16:uniqueId val="{00000001-FA0A-4189-A91D-A45BE65630AE}"/>
              </c:ext>
            </c:extLst>
          </c:dPt>
          <c:dPt>
            <c:idx val="2"/>
            <c:invertIfNegative val="0"/>
            <c:bubble3D val="0"/>
            <c:spPr>
              <a:solidFill>
                <a:srgbClr val="F1BE48"/>
              </a:solidFill>
              <a:ln>
                <a:noFill/>
              </a:ln>
              <a:effectLst/>
            </c:spPr>
            <c:extLst>
              <c:ext xmlns:c16="http://schemas.microsoft.com/office/drawing/2014/chart" uri="{C3380CC4-5D6E-409C-BE32-E72D297353CC}">
                <c16:uniqueId val="{00000003-FA0A-4189-A91D-A45BE65630AE}"/>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FA0A-4189-A91D-A45BE65630AE}"/>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7-FA0A-4189-A91D-A45BE65630AE}"/>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FA0A-4189-A91D-A45BE65630AE}"/>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FA0A-4189-A91D-A45BE65630A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in a positive way</c:v>
                </c:pt>
                <c:pt idx="1">
                  <c:v>Yes, in a negative way</c:v>
                </c:pt>
                <c:pt idx="2">
                  <c:v>I have seen, read or heard something but my views remained unchanged</c:v>
                </c:pt>
                <c:pt idx="3">
                  <c:v>I have not seen, read or heard anything in the media</c:v>
                </c:pt>
                <c:pt idx="4">
                  <c:v>DK/REF</c:v>
                </c:pt>
              </c:strCache>
            </c:strRef>
          </c:cat>
          <c:val>
            <c:numRef>
              <c:f>Sheet1!$C$2:$C$6</c:f>
              <c:numCache>
                <c:formatCode>0.0\%</c:formatCode>
                <c:ptCount val="5"/>
                <c:pt idx="0">
                  <c:v>16.899999999999999</c:v>
                </c:pt>
                <c:pt idx="1">
                  <c:v>26</c:v>
                </c:pt>
                <c:pt idx="2">
                  <c:v>14.2</c:v>
                </c:pt>
                <c:pt idx="3">
                  <c:v>41.3</c:v>
                </c:pt>
                <c:pt idx="4">
                  <c:v>1.7</c:v>
                </c:pt>
              </c:numCache>
            </c:numRef>
          </c:val>
          <c:extLst>
            <c:ext xmlns:c16="http://schemas.microsoft.com/office/drawing/2014/chart" uri="{C3380CC4-5D6E-409C-BE32-E72D297353CC}">
              <c16:uniqueId val="{00000009-FA0A-4189-A91D-A45BE65630AE}"/>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1"/>
        <c:axPos val="t"/>
        <c:numFmt formatCode="0.0\%" sourceLinked="1"/>
        <c:majorTickMark val="out"/>
        <c:minorTickMark val="none"/>
        <c:tickLblPos val="low"/>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GB" sz="1600" b="1" i="1" dirty="0"/>
              <a:t>European countries</a:t>
            </a:r>
          </a:p>
        </c:rich>
      </c:tx>
      <c:layout>
        <c:manualLayout>
          <c:xMode val="edge"/>
          <c:yMode val="edge"/>
          <c:x val="0.49420036501509979"/>
          <c:y val="1.4982397219981023E-2"/>
        </c:manualLayout>
      </c:layout>
      <c:overlay val="0"/>
      <c:spPr>
        <a:noFill/>
        <a:ln>
          <a:noFill/>
        </a:ln>
        <a:effectLst/>
      </c:spPr>
      <c:txPr>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Sheet1!$B$1</c:f>
              <c:strCache>
                <c:ptCount val="1"/>
                <c:pt idx="0">
                  <c:v>Europe</c:v>
                </c:pt>
              </c:strCache>
            </c:strRef>
          </c:tx>
          <c:spPr>
            <a:solidFill>
              <a:srgbClr val="007681"/>
            </a:solidFill>
            <a:ln>
              <a:noFill/>
            </a:ln>
            <a:effectLst/>
          </c:spPr>
          <c:invertIfNegative val="0"/>
          <c:dPt>
            <c:idx val="1"/>
            <c:invertIfNegative val="0"/>
            <c:bubble3D val="0"/>
            <c:spPr>
              <a:solidFill>
                <a:srgbClr val="F57B29"/>
              </a:solidFill>
              <a:ln>
                <a:noFill/>
              </a:ln>
              <a:effectLst/>
            </c:spPr>
            <c:extLst>
              <c:ext xmlns:c16="http://schemas.microsoft.com/office/drawing/2014/chart" uri="{C3380CC4-5D6E-409C-BE32-E72D297353CC}">
                <c16:uniqueId val="{00000001-76E8-4234-A1D1-3755DBD948AF}"/>
              </c:ext>
            </c:extLst>
          </c:dPt>
          <c:dPt>
            <c:idx val="2"/>
            <c:invertIfNegative val="0"/>
            <c:bubble3D val="0"/>
            <c:spPr>
              <a:solidFill>
                <a:srgbClr val="F1BE48"/>
              </a:solidFill>
              <a:ln>
                <a:noFill/>
              </a:ln>
              <a:effectLst/>
            </c:spPr>
            <c:extLst>
              <c:ext xmlns:c16="http://schemas.microsoft.com/office/drawing/2014/chart" uri="{C3380CC4-5D6E-409C-BE32-E72D297353CC}">
                <c16:uniqueId val="{00000003-76E8-4234-A1D1-3755DBD948AF}"/>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76E8-4234-A1D1-3755DBD948AF}"/>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7-76E8-4234-A1D1-3755DBD948AF}"/>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76E8-4234-A1D1-3755DBD948AF}"/>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76E8-4234-A1D1-3755DBD948A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in a positive way</c:v>
                </c:pt>
                <c:pt idx="1">
                  <c:v>Yes, in a negative way</c:v>
                </c:pt>
                <c:pt idx="2">
                  <c:v>I have seen, read or heard something but my views remained unchanged</c:v>
                </c:pt>
                <c:pt idx="3">
                  <c:v>I have not seen, read or heard anything in the media</c:v>
                </c:pt>
                <c:pt idx="4">
                  <c:v>DK/REF</c:v>
                </c:pt>
              </c:strCache>
            </c:strRef>
          </c:cat>
          <c:val>
            <c:numRef>
              <c:f>Sheet1!$B$2:$B$6</c:f>
              <c:numCache>
                <c:formatCode>0.0\%</c:formatCode>
                <c:ptCount val="5"/>
                <c:pt idx="0">
                  <c:v>7.9</c:v>
                </c:pt>
                <c:pt idx="1">
                  <c:v>13.8</c:v>
                </c:pt>
                <c:pt idx="2">
                  <c:v>51.4</c:v>
                </c:pt>
                <c:pt idx="3">
                  <c:v>23.8</c:v>
                </c:pt>
                <c:pt idx="4">
                  <c:v>3</c:v>
                </c:pt>
              </c:numCache>
            </c:numRef>
          </c:val>
          <c:extLst>
            <c:ext xmlns:c16="http://schemas.microsoft.com/office/drawing/2014/chart" uri="{C3380CC4-5D6E-409C-BE32-E72D297353CC}">
              <c16:uniqueId val="{00000009-76E8-4234-A1D1-3755DBD948AF}"/>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1"/>
        <c:axPos val="t"/>
        <c:numFmt formatCode="0.0\%" sourceLinked="1"/>
        <c:majorTickMark val="out"/>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Greece</a:t>
            </a:r>
          </a:p>
        </c:rich>
      </c:tx>
      <c:layout>
        <c:manualLayout>
          <c:xMode val="edge"/>
          <c:yMode val="edge"/>
          <c:x val="0.59649458296149971"/>
          <c:y val="0"/>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748597030495788"/>
          <c:y val="0.1076755701630954"/>
          <c:w val="0.47537243668832119"/>
          <c:h val="0.81417270960214239"/>
        </c:manualLayout>
      </c:layout>
      <c:barChart>
        <c:barDir val="bar"/>
        <c:grouping val="clustered"/>
        <c:varyColors val="0"/>
        <c:ser>
          <c:idx val="0"/>
          <c:order val="0"/>
          <c:tx>
            <c:strRef>
              <c:f>Sheet1!$P$1</c:f>
              <c:strCache>
                <c:ptCount val="1"/>
                <c:pt idx="0">
                  <c:v>RO</c:v>
                </c:pt>
              </c:strCache>
            </c:strRef>
          </c:tx>
          <c:spPr>
            <a:solidFill>
              <a:srgbClr val="007681"/>
            </a:solidFill>
            <a:ln>
              <a:noFill/>
            </a:ln>
            <a:effectLst/>
          </c:spPr>
          <c:invertIfNegative val="0"/>
          <c:dPt>
            <c:idx val="1"/>
            <c:invertIfNegative val="0"/>
            <c:bubble3D val="0"/>
            <c:spPr>
              <a:solidFill>
                <a:srgbClr val="F57B29"/>
              </a:solidFill>
              <a:ln>
                <a:noFill/>
              </a:ln>
              <a:effectLst/>
            </c:spPr>
            <c:extLst>
              <c:ext xmlns:c16="http://schemas.microsoft.com/office/drawing/2014/chart" uri="{C3380CC4-5D6E-409C-BE32-E72D297353CC}">
                <c16:uniqueId val="{00000003-1184-493A-8AFA-F1103F9CFE86}"/>
              </c:ext>
            </c:extLst>
          </c:dPt>
          <c:dPt>
            <c:idx val="2"/>
            <c:invertIfNegative val="0"/>
            <c:bubble3D val="0"/>
            <c:spPr>
              <a:solidFill>
                <a:srgbClr val="F1BE48"/>
              </a:solidFill>
              <a:ln>
                <a:noFill/>
              </a:ln>
              <a:effectLst/>
            </c:spPr>
            <c:extLst>
              <c:ext xmlns:c16="http://schemas.microsoft.com/office/drawing/2014/chart" uri="{C3380CC4-5D6E-409C-BE32-E72D297353CC}">
                <c16:uniqueId val="{00000004-1184-493A-8AFA-F1103F9CFE86}"/>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1184-493A-8AFA-F1103F9CFE86}"/>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0-1184-493A-8AFA-F1103F9CFE86}"/>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184-493A-8AFA-F1103F9CFE86}"/>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184-493A-8AFA-F1103F9CFE8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in a positive way</c:v>
                </c:pt>
                <c:pt idx="1">
                  <c:v>Yes, in a negative way</c:v>
                </c:pt>
                <c:pt idx="2">
                  <c:v>I have seen, read or heard something but my views remained unchanged</c:v>
                </c:pt>
                <c:pt idx="3">
                  <c:v>I have not seen, read or heard anything in the media</c:v>
                </c:pt>
                <c:pt idx="4">
                  <c:v>DK/REF</c:v>
                </c:pt>
              </c:strCache>
            </c:strRef>
          </c:cat>
          <c:val>
            <c:numRef>
              <c:f>Sheet1!$P$2:$P$6</c:f>
              <c:numCache>
                <c:formatCode>0.0\%</c:formatCode>
                <c:ptCount val="5"/>
                <c:pt idx="0">
                  <c:v>7</c:v>
                </c:pt>
                <c:pt idx="1">
                  <c:v>21</c:v>
                </c:pt>
                <c:pt idx="2">
                  <c:v>35</c:v>
                </c:pt>
                <c:pt idx="3">
                  <c:v>35</c:v>
                </c:pt>
                <c:pt idx="4">
                  <c:v>2</c:v>
                </c:pt>
              </c:numCache>
            </c:numRef>
          </c:val>
          <c:extLst>
            <c:ext xmlns:c16="http://schemas.microsoft.com/office/drawing/2014/chart" uri="{C3380CC4-5D6E-409C-BE32-E72D297353CC}">
              <c16:uniqueId val="{00000002-1184-493A-8AFA-F1103F9CFE86}"/>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high"/>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Greece</a:t>
            </a:r>
          </a:p>
        </c:rich>
      </c:tx>
      <c:layout>
        <c:manualLayout>
          <c:xMode val="edge"/>
          <c:yMode val="edge"/>
          <c:x val="0.5868438422084945"/>
          <c:y val="2.9012965548729182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Sheet1!$P$1</c:f>
              <c:strCache>
                <c:ptCount val="1"/>
                <c:pt idx="0">
                  <c:v>RO</c:v>
                </c:pt>
              </c:strCache>
            </c:strRef>
          </c:tx>
          <c:spPr>
            <a:solidFill>
              <a:srgbClr val="007681"/>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7247-4B6F-8E2E-EFCFB065C05C}"/>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AE-482F-BFD4-25F6A71B0E4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Online media</c:v>
                </c:pt>
                <c:pt idx="1">
                  <c:v>TV</c:v>
                </c:pt>
                <c:pt idx="2">
                  <c:v>Films/documentaries</c:v>
                </c:pt>
                <c:pt idx="3">
                  <c:v>Print media</c:v>
                </c:pt>
                <c:pt idx="4">
                  <c:v>Books</c:v>
                </c:pt>
                <c:pt idx="5">
                  <c:v>Social media</c:v>
                </c:pt>
                <c:pt idx="6">
                  <c:v>Radio</c:v>
                </c:pt>
                <c:pt idx="7">
                  <c:v>Other</c:v>
                </c:pt>
                <c:pt idx="8">
                  <c:v>DK/REF</c:v>
                </c:pt>
              </c:strCache>
            </c:strRef>
          </c:cat>
          <c:val>
            <c:numRef>
              <c:f>Sheet1!$P$2:$P$10</c:f>
              <c:numCache>
                <c:formatCode>0.0\%</c:formatCode>
                <c:ptCount val="9"/>
                <c:pt idx="0">
                  <c:v>45</c:v>
                </c:pt>
                <c:pt idx="1">
                  <c:v>31</c:v>
                </c:pt>
                <c:pt idx="2">
                  <c:v>27</c:v>
                </c:pt>
                <c:pt idx="3">
                  <c:v>25</c:v>
                </c:pt>
                <c:pt idx="4">
                  <c:v>23</c:v>
                </c:pt>
                <c:pt idx="5">
                  <c:v>15</c:v>
                </c:pt>
                <c:pt idx="6">
                  <c:v>12</c:v>
                </c:pt>
                <c:pt idx="7">
                  <c:v>3</c:v>
                </c:pt>
                <c:pt idx="8">
                  <c:v>3</c:v>
                </c:pt>
              </c:numCache>
            </c:numRef>
          </c:val>
          <c:extLst>
            <c:ext xmlns:c16="http://schemas.microsoft.com/office/drawing/2014/chart" uri="{C3380CC4-5D6E-409C-BE32-E72D297353CC}">
              <c16:uniqueId val="{00000002-7247-4B6F-8E2E-EFCFB065C05C}"/>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440" b="1" i="1" baseline="0" dirty="0">
                <a:effectLst/>
              </a:rPr>
              <a:t>Comparison with </a:t>
            </a:r>
            <a:endParaRPr lang="en-GB" sz="1440" dirty="0">
              <a:effectLst/>
            </a:endParaRPr>
          </a:p>
          <a:p>
            <a:pPr>
              <a:defRPr sz="1440" b="1"/>
            </a:pPr>
            <a:r>
              <a:rPr lang="en-GB" sz="1440" b="1" i="1" baseline="0" dirty="0">
                <a:effectLst/>
              </a:rPr>
              <a:t>European/SEM average</a:t>
            </a:r>
            <a:endParaRPr lang="en-GB" sz="1440" dirty="0">
              <a:effectLst/>
            </a:endParaRPr>
          </a:p>
        </c:rich>
      </c:tx>
      <c:layout>
        <c:manualLayout>
          <c:xMode val="edge"/>
          <c:yMode val="edge"/>
          <c:x val="0.42189519146995363"/>
          <c:y val="1.8942346199233196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103167630497198"/>
          <c:y val="0.13125815187692869"/>
          <c:w val="0.54035059700968902"/>
          <c:h val="0.82610002172216168"/>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891C-4378-8E86-B75AC2FA41A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TV</c:v>
                </c:pt>
                <c:pt idx="1">
                  <c:v>Films/documentaries</c:v>
                </c:pt>
                <c:pt idx="2">
                  <c:v>Online media</c:v>
                </c:pt>
                <c:pt idx="3">
                  <c:v>Social media</c:v>
                </c:pt>
                <c:pt idx="4">
                  <c:v>Books</c:v>
                </c:pt>
                <c:pt idx="5">
                  <c:v>Print media</c:v>
                </c:pt>
                <c:pt idx="6">
                  <c:v>Radio</c:v>
                </c:pt>
                <c:pt idx="7">
                  <c:v>Other</c:v>
                </c:pt>
                <c:pt idx="8">
                  <c:v>DK/REF</c:v>
                </c:pt>
              </c:strCache>
            </c:strRef>
          </c:cat>
          <c:val>
            <c:numRef>
              <c:f>Sheet1!$B$2:$B$10</c:f>
              <c:numCache>
                <c:formatCode>0.0\%</c:formatCode>
                <c:ptCount val="9"/>
                <c:pt idx="0">
                  <c:v>52</c:v>
                </c:pt>
                <c:pt idx="1">
                  <c:v>41.9</c:v>
                </c:pt>
                <c:pt idx="2">
                  <c:v>34.5</c:v>
                </c:pt>
                <c:pt idx="3">
                  <c:v>14.7</c:v>
                </c:pt>
                <c:pt idx="4">
                  <c:v>23.4</c:v>
                </c:pt>
                <c:pt idx="5">
                  <c:v>45</c:v>
                </c:pt>
                <c:pt idx="6">
                  <c:v>30.4</c:v>
                </c:pt>
                <c:pt idx="7">
                  <c:v>4.5999999999999996</c:v>
                </c:pt>
                <c:pt idx="8">
                  <c:v>1.3</c:v>
                </c:pt>
              </c:numCache>
            </c:numRef>
          </c:val>
          <c:extLst>
            <c:ext xmlns:c16="http://schemas.microsoft.com/office/drawing/2014/chart" uri="{C3380CC4-5D6E-409C-BE32-E72D297353CC}">
              <c16:uniqueId val="{00000002-891C-4378-8E86-B75AC2FA41AC}"/>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TV</c:v>
                </c:pt>
                <c:pt idx="1">
                  <c:v>Films/documentaries</c:v>
                </c:pt>
                <c:pt idx="2">
                  <c:v>Online media</c:v>
                </c:pt>
                <c:pt idx="3">
                  <c:v>Social media</c:v>
                </c:pt>
                <c:pt idx="4">
                  <c:v>Books</c:v>
                </c:pt>
                <c:pt idx="5">
                  <c:v>Print media</c:v>
                </c:pt>
                <c:pt idx="6">
                  <c:v>Radio</c:v>
                </c:pt>
                <c:pt idx="7">
                  <c:v>Other</c:v>
                </c:pt>
                <c:pt idx="8">
                  <c:v>DK/REF</c:v>
                </c:pt>
              </c:strCache>
            </c:strRef>
          </c:cat>
          <c:val>
            <c:numRef>
              <c:f>Sheet1!$C$2:$C$10</c:f>
              <c:numCache>
                <c:formatCode>0.0\%</c:formatCode>
                <c:ptCount val="9"/>
                <c:pt idx="0">
                  <c:v>58.9</c:v>
                </c:pt>
                <c:pt idx="1">
                  <c:v>18.100000000000001</c:v>
                </c:pt>
                <c:pt idx="2">
                  <c:v>32.200000000000003</c:v>
                </c:pt>
                <c:pt idx="3">
                  <c:v>35.799999999999997</c:v>
                </c:pt>
                <c:pt idx="4">
                  <c:v>23.8</c:v>
                </c:pt>
                <c:pt idx="5">
                  <c:v>23.7</c:v>
                </c:pt>
                <c:pt idx="6">
                  <c:v>21.4</c:v>
                </c:pt>
                <c:pt idx="7">
                  <c:v>4.3</c:v>
                </c:pt>
                <c:pt idx="8">
                  <c:v>3.2</c:v>
                </c:pt>
              </c:numCache>
            </c:numRef>
          </c:val>
          <c:extLst>
            <c:ext xmlns:c16="http://schemas.microsoft.com/office/drawing/2014/chart" uri="{C3380CC4-5D6E-409C-BE32-E72D297353CC}">
              <c16:uniqueId val="{00000003-891C-4378-8E86-B75AC2FA41AC}"/>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1"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5972750103789635"/>
          <c:y val="0.84981736107376971"/>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Greece</a:t>
            </a:r>
          </a:p>
        </c:rich>
      </c:tx>
      <c:layout>
        <c:manualLayout>
          <c:xMode val="edge"/>
          <c:yMode val="edge"/>
          <c:x val="0.49906388834778664"/>
          <c:y val="2.9438896588903595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7964614477450973"/>
          <c:y val="0.22174038950134869"/>
          <c:w val="0.51234182655866756"/>
          <c:h val="0.55339251922828248"/>
        </c:manualLayout>
      </c:layout>
      <c:barChart>
        <c:barDir val="bar"/>
        <c:grouping val="clustered"/>
        <c:varyColors val="0"/>
        <c:ser>
          <c:idx val="0"/>
          <c:order val="0"/>
          <c:tx>
            <c:strRef>
              <c:f>Sheet1!$P$1</c:f>
              <c:strCache>
                <c:ptCount val="1"/>
                <c:pt idx="0">
                  <c:v>RO</c:v>
                </c:pt>
              </c:strCache>
            </c:strRef>
          </c:tx>
          <c:spPr>
            <a:solidFill>
              <a:srgbClr val="007681"/>
            </a:solidFill>
            <a:ln>
              <a:noFill/>
            </a:ln>
            <a:effectLst/>
          </c:spPr>
          <c:invertIfNegative val="0"/>
          <c:dPt>
            <c:idx val="1"/>
            <c:invertIfNegative val="0"/>
            <c:bubble3D val="0"/>
            <c:spPr>
              <a:solidFill>
                <a:schemeClr val="bg2"/>
              </a:solidFill>
              <a:ln>
                <a:noFill/>
              </a:ln>
              <a:effectLst/>
            </c:spPr>
            <c:extLst>
              <c:ext xmlns:c16="http://schemas.microsoft.com/office/drawing/2014/chart" uri="{C3380CC4-5D6E-409C-BE32-E72D297353CC}">
                <c16:uniqueId val="{00000001-99E5-48FA-9744-2A5C9617AAC4}"/>
              </c:ext>
            </c:extLst>
          </c:dPt>
          <c:dPt>
            <c:idx val="2"/>
            <c:invertIfNegative val="0"/>
            <c:bubble3D val="0"/>
            <c:spPr>
              <a:solidFill>
                <a:srgbClr val="F1BE48"/>
              </a:solidFill>
              <a:ln>
                <a:noFill/>
              </a:ln>
              <a:effectLst/>
            </c:spPr>
            <c:extLst>
              <c:ext xmlns:c16="http://schemas.microsoft.com/office/drawing/2014/chart" uri="{C3380CC4-5D6E-409C-BE32-E72D297353CC}">
                <c16:uniqueId val="{00000003-99E5-48FA-9744-2A5C9617AAC4}"/>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99E5-48FA-9744-2A5C9617AAC4}"/>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7-99E5-48FA-9744-2A5C9617AAC4}"/>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99E5-48FA-9744-2A5C9617AAC4}"/>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99E5-48FA-9744-2A5C9617AAC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Talked to or met someone from an SEM country (in the past 12 months)</c:v>
                </c:pt>
                <c:pt idx="1">
                  <c:v>Relatives or friends in SEM countries</c:v>
                </c:pt>
              </c:strCache>
            </c:strRef>
          </c:cat>
          <c:val>
            <c:numRef>
              <c:f>Sheet1!$P$2:$P$3</c:f>
              <c:numCache>
                <c:formatCode>0.0\%</c:formatCode>
                <c:ptCount val="2"/>
                <c:pt idx="0">
                  <c:v>34</c:v>
                </c:pt>
                <c:pt idx="1">
                  <c:v>27</c:v>
                </c:pt>
              </c:numCache>
            </c:numRef>
          </c:val>
          <c:extLst>
            <c:ext xmlns:c16="http://schemas.microsoft.com/office/drawing/2014/chart" uri="{C3380CC4-5D6E-409C-BE32-E72D297353CC}">
              <c16:uniqueId val="{00000009-99E5-48FA-9744-2A5C9617AAC4}"/>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440" b="1" i="1" baseline="0" dirty="0">
                <a:effectLst/>
              </a:rPr>
              <a:t>Comparison with </a:t>
            </a:r>
            <a:endParaRPr lang="en-GB" sz="1440" dirty="0">
              <a:effectLst/>
            </a:endParaRPr>
          </a:p>
          <a:p>
            <a:pPr>
              <a:defRPr sz="1440" b="1"/>
            </a:pPr>
            <a:r>
              <a:rPr lang="en-GB" sz="1440" b="1" i="1" baseline="0" dirty="0">
                <a:effectLst/>
              </a:rPr>
              <a:t>European/SEM average</a:t>
            </a:r>
            <a:endParaRPr lang="en-GB" sz="1440" dirty="0">
              <a:effectLst/>
            </a:endParaRPr>
          </a:p>
        </c:rich>
      </c:tx>
      <c:layout>
        <c:manualLayout>
          <c:xMode val="edge"/>
          <c:yMode val="edge"/>
          <c:x val="0.40797129997251758"/>
          <c:y val="3.147830472407516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103167630497198"/>
          <c:y val="0.23726773641680615"/>
          <c:w val="0.54035059700968902"/>
          <c:h val="0.43657643201749574"/>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50B-4962-9A65-D62A3255C62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Talked to or met someone from a SEM/European country (in the past 12 months)</c:v>
                </c:pt>
                <c:pt idx="1">
                  <c:v>Relatives or friends in SEM/European countries</c:v>
                </c:pt>
              </c:strCache>
            </c:strRef>
          </c:cat>
          <c:val>
            <c:numRef>
              <c:f>Sheet1!$B$2:$B$3</c:f>
              <c:numCache>
                <c:formatCode>0.0\%</c:formatCode>
                <c:ptCount val="2"/>
                <c:pt idx="0">
                  <c:v>52.2</c:v>
                </c:pt>
                <c:pt idx="1">
                  <c:v>41</c:v>
                </c:pt>
              </c:numCache>
            </c:numRef>
          </c:val>
          <c:extLst>
            <c:ext xmlns:c16="http://schemas.microsoft.com/office/drawing/2014/chart" uri="{C3380CC4-5D6E-409C-BE32-E72D297353CC}">
              <c16:uniqueId val="{00000001-150B-4962-9A65-D62A3255C626}"/>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Talked to or met someone from a SEM/European country (in the past 12 months)</c:v>
                </c:pt>
                <c:pt idx="1">
                  <c:v>Relatives or friends in SEM/European countries</c:v>
                </c:pt>
              </c:strCache>
            </c:strRef>
          </c:cat>
          <c:val>
            <c:numRef>
              <c:f>Sheet1!$C$2:$C$3</c:f>
              <c:numCache>
                <c:formatCode>0.0\%</c:formatCode>
                <c:ptCount val="2"/>
                <c:pt idx="0">
                  <c:v>46.3</c:v>
                </c:pt>
                <c:pt idx="1">
                  <c:v>81.7</c:v>
                </c:pt>
              </c:numCache>
            </c:numRef>
          </c:val>
          <c:extLst>
            <c:ext xmlns:c16="http://schemas.microsoft.com/office/drawing/2014/chart" uri="{C3380CC4-5D6E-409C-BE32-E72D297353CC}">
              <c16:uniqueId val="{00000002-150B-4962-9A65-D62A3255C626}"/>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1"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3187971804302445"/>
          <c:y val="0.68710497550093463"/>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Greece</a:t>
            </a:r>
          </a:p>
        </c:rich>
      </c:tx>
      <c:layout>
        <c:manualLayout>
          <c:xMode val="edge"/>
          <c:yMode val="edge"/>
          <c:x val="0.46199812442753696"/>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251499347711185"/>
          <c:y val="0.12386213435089076"/>
          <c:w val="0.47537243668832119"/>
          <c:h val="0.84651438894239106"/>
        </c:manualLayout>
      </c:layout>
      <c:barChart>
        <c:barDir val="bar"/>
        <c:grouping val="clustered"/>
        <c:varyColors val="0"/>
        <c:ser>
          <c:idx val="0"/>
          <c:order val="0"/>
          <c:tx>
            <c:strRef>
              <c:f>Sheet1!$P$1</c:f>
              <c:strCache>
                <c:ptCount val="1"/>
                <c:pt idx="0">
                  <c:v>RO</c:v>
                </c:pt>
              </c:strCache>
            </c:strRef>
          </c:tx>
          <c:spPr>
            <a:solidFill>
              <a:srgbClr val="007681"/>
            </a:solidFill>
            <a:ln>
              <a:noFill/>
            </a:ln>
            <a:effectLst/>
          </c:spPr>
          <c:invertIfNegative val="0"/>
          <c:dLbls>
            <c:dLbl>
              <c:idx val="0"/>
              <c:tx>
                <c:rich>
                  <a:bodyPr/>
                  <a:lstStyle/>
                  <a:p>
                    <a:fld id="{E63854A3-E1A3-4E79-B1B2-F1D5A034573E}"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D8F-4A4B-81A6-942C7316AF69}"/>
                </c:ext>
              </c:extLst>
            </c:dLbl>
            <c:dLbl>
              <c:idx val="1"/>
              <c:tx>
                <c:rich>
                  <a:bodyPr/>
                  <a:lstStyle/>
                  <a:p>
                    <a:fld id="{837A7641-EE06-4C87-9842-955DE8AFE5A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D8F-4A4B-81A6-942C7316AF69}"/>
                </c:ext>
              </c:extLst>
            </c:dLbl>
            <c:dLbl>
              <c:idx val="2"/>
              <c:tx>
                <c:rich>
                  <a:bodyPr/>
                  <a:lstStyle/>
                  <a:p>
                    <a:fld id="{345C2130-2D60-46D1-9CF8-D432BEB1290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D8F-4A4B-81A6-942C7316AF69}"/>
                </c:ext>
              </c:extLst>
            </c:dLbl>
            <c:dLbl>
              <c:idx val="3"/>
              <c:tx>
                <c:rich>
                  <a:bodyPr/>
                  <a:lstStyle/>
                  <a:p>
                    <a:fld id="{5DE3C4DC-4E21-4665-AA70-13436065306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D8F-4A4B-81A6-942C7316AF69}"/>
                </c:ext>
              </c:extLst>
            </c:dLbl>
            <c:dLbl>
              <c:idx val="4"/>
              <c:tx>
                <c:rich>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fld id="{C202A56D-286E-43D6-AEB0-9DF97B1A7B97}" type="CELLRANGE">
                      <a:rPr lang="en-GB"/>
                      <a:pPr algn="ctr">
                        <a:defRPr lang="en-US" sz="1400" b="1">
                          <a:solidFill>
                            <a:schemeClr val="bg1">
                              <a:lumMod val="50000"/>
                            </a:schemeClr>
                          </a:solidFill>
                        </a:defRPr>
                      </a:pPr>
                      <a:t>[CELLRANGE]</a:t>
                    </a:fld>
                    <a:endParaRPr lang="en-GB"/>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2E7-4E29-9C7A-7F56841F455F}"/>
                </c:ext>
              </c:extLst>
            </c:dLbl>
            <c:dLbl>
              <c:idx val="5"/>
              <c:tx>
                <c:rich>
                  <a:bodyPr/>
                  <a:lstStyle/>
                  <a:p>
                    <a:fld id="{BB6930F4-B484-4865-B629-8486F301FA7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D8F-4A4B-81A6-942C7316AF69}"/>
                </c:ext>
              </c:extLst>
            </c:dLbl>
            <c:dLbl>
              <c:idx val="6"/>
              <c:tx>
                <c:rich>
                  <a:bodyPr/>
                  <a:lstStyle/>
                  <a:p>
                    <a:fld id="{41444BD2-4659-4DE0-9DA6-3A2FFB7600F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D8F-4A4B-81A6-942C7316AF69}"/>
                </c:ext>
              </c:extLst>
            </c:dLbl>
            <c:dLbl>
              <c:idx val="7"/>
              <c:tx>
                <c:rich>
                  <a:bodyPr/>
                  <a:lstStyle/>
                  <a:p>
                    <a:fld id="{CE7F0572-14A5-45AA-90DF-D9ED217C968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2E7-4E29-9C7A-7F56841F455F}"/>
                </c:ext>
              </c:extLst>
            </c:dLbl>
            <c:dLbl>
              <c:idx val="8"/>
              <c:tx>
                <c:rich>
                  <a:bodyPr/>
                  <a:lstStyle/>
                  <a:p>
                    <a:fld id="{86C124D7-90E6-49BE-9A1E-1811510B21B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D8F-4A4B-81A6-942C7316AF69}"/>
                </c:ext>
              </c:extLst>
            </c:dLbl>
            <c:dLbl>
              <c:idx val="9"/>
              <c:tx>
                <c:rich>
                  <a:bodyPr/>
                  <a:lstStyle/>
                  <a:p>
                    <a:fld id="{105BD14D-0666-4837-8648-096B68F0D9A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D8F-4A4B-81A6-942C7316AF6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Business or work</c:v>
                </c:pt>
                <c:pt idx="1">
                  <c:v>Met in the street/public space</c:v>
                </c:pt>
                <c:pt idx="2">
                  <c:v>They live in my neighbourhood</c:v>
                </c:pt>
                <c:pt idx="3">
                  <c:v>The internet/social media</c:v>
                </c:pt>
                <c:pt idx="4">
                  <c:v>Tourism</c:v>
                </c:pt>
                <c:pt idx="5">
                  <c:v>School</c:v>
                </c:pt>
                <c:pt idx="6">
                  <c:v>Family and friends </c:v>
                </c:pt>
                <c:pt idx="7">
                  <c:v>Other</c:v>
                </c:pt>
                <c:pt idx="8">
                  <c:v>Sport or leisure</c:v>
                </c:pt>
                <c:pt idx="9">
                  <c:v>DK/REF</c:v>
                </c:pt>
              </c:strCache>
            </c:strRef>
          </c:cat>
          <c:val>
            <c:numRef>
              <c:f>Sheet1!$P$2:$P$11</c:f>
              <c:numCache>
                <c:formatCode>0</c:formatCode>
                <c:ptCount val="10"/>
                <c:pt idx="0">
                  <c:v>35</c:v>
                </c:pt>
                <c:pt idx="1">
                  <c:v>30</c:v>
                </c:pt>
                <c:pt idx="2">
                  <c:v>25</c:v>
                </c:pt>
                <c:pt idx="3">
                  <c:v>14</c:v>
                </c:pt>
                <c:pt idx="4">
                  <c:v>9</c:v>
                </c:pt>
                <c:pt idx="5">
                  <c:v>8</c:v>
                </c:pt>
                <c:pt idx="6">
                  <c:v>3</c:v>
                </c:pt>
                <c:pt idx="7">
                  <c:v>1</c:v>
                </c:pt>
                <c:pt idx="8">
                  <c:v>0</c:v>
                </c:pt>
                <c:pt idx="9">
                  <c:v>1</c:v>
                </c:pt>
              </c:numCache>
            </c:numRef>
          </c:val>
          <c:extLst>
            <c:ext xmlns:c15="http://schemas.microsoft.com/office/drawing/2012/chart" uri="{02D57815-91ED-43cb-92C2-25804820EDAC}">
              <c15:datalabelsRange>
                <c15:f>Sheet1!$P$2:$P$11</c15:f>
                <c15:dlblRangeCache>
                  <c:ptCount val="10"/>
                  <c:pt idx="0">
                    <c:v>35</c:v>
                  </c:pt>
                  <c:pt idx="1">
                    <c:v>30</c:v>
                  </c:pt>
                  <c:pt idx="2">
                    <c:v>25</c:v>
                  </c:pt>
                  <c:pt idx="3">
                    <c:v>14</c:v>
                  </c:pt>
                  <c:pt idx="4">
                    <c:v>9</c:v>
                  </c:pt>
                  <c:pt idx="5">
                    <c:v>8</c:v>
                  </c:pt>
                  <c:pt idx="6">
                    <c:v>3</c:v>
                  </c:pt>
                  <c:pt idx="7">
                    <c:v>1</c:v>
                  </c:pt>
                  <c:pt idx="8">
                    <c:v>0</c:v>
                  </c:pt>
                  <c:pt idx="9">
                    <c:v>1</c:v>
                  </c:pt>
                </c15:dlblRangeCache>
              </c15:datalabelsRange>
            </c:ext>
            <c:ext xmlns:c16="http://schemas.microsoft.com/office/drawing/2014/chart" uri="{C3380CC4-5D6E-409C-BE32-E72D297353CC}">
              <c16:uniqueId val="{00000001-32E7-4E29-9C7A-7F56841F455F}"/>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200"/>
        <c:noMultiLvlLbl val="0"/>
      </c:catAx>
      <c:valAx>
        <c:axId val="548482792"/>
        <c:scaling>
          <c:orientation val="minMax"/>
          <c:max val="70"/>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440" b="1" i="1" baseline="0" dirty="0">
                <a:effectLst/>
              </a:rPr>
              <a:t>Comparison with </a:t>
            </a:r>
            <a:endParaRPr lang="en-GB" sz="1440" dirty="0">
              <a:effectLst/>
            </a:endParaRPr>
          </a:p>
          <a:p>
            <a:pPr>
              <a:defRPr sz="1440" b="1"/>
            </a:pPr>
            <a:r>
              <a:rPr lang="en-GB" sz="1440" b="1" i="1" baseline="0" dirty="0">
                <a:effectLst/>
              </a:rPr>
              <a:t>European/SEM average</a:t>
            </a:r>
            <a:endParaRPr lang="en-GB" sz="1440" dirty="0">
              <a:effectLst/>
            </a:endParaRPr>
          </a:p>
        </c:rich>
      </c:tx>
      <c:layout>
        <c:manualLayout>
          <c:xMode val="edge"/>
          <c:yMode val="edge"/>
          <c:x val="0.42189519146995363"/>
          <c:y val="1.8942346199233196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0400448667753064"/>
          <c:y val="0.12632752345436754"/>
          <c:w val="0.55006081499198256"/>
          <c:h val="0.84089205677423762"/>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4294-4608-A7B5-03FC1C8BD59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Business or work</c:v>
                </c:pt>
                <c:pt idx="1">
                  <c:v>Met in the street/public space</c:v>
                </c:pt>
                <c:pt idx="2">
                  <c:v>They live in my neighbourhood</c:v>
                </c:pt>
                <c:pt idx="3">
                  <c:v>The internet/social media</c:v>
                </c:pt>
                <c:pt idx="4">
                  <c:v>Tourism</c:v>
                </c:pt>
                <c:pt idx="5">
                  <c:v>School</c:v>
                </c:pt>
                <c:pt idx="6">
                  <c:v>Friends and family </c:v>
                </c:pt>
                <c:pt idx="7">
                  <c:v>Other</c:v>
                </c:pt>
                <c:pt idx="8">
                  <c:v>Sport or leisure </c:v>
                </c:pt>
                <c:pt idx="9">
                  <c:v>DK/REF</c:v>
                </c:pt>
              </c:strCache>
            </c:strRef>
          </c:cat>
          <c:val>
            <c:numRef>
              <c:f>Sheet1!$B$2:$B$11</c:f>
              <c:numCache>
                <c:formatCode>0.0\%</c:formatCode>
                <c:ptCount val="10"/>
                <c:pt idx="0">
                  <c:v>42.3</c:v>
                </c:pt>
                <c:pt idx="1">
                  <c:v>16.899999999999999</c:v>
                </c:pt>
                <c:pt idx="2">
                  <c:v>23.2</c:v>
                </c:pt>
                <c:pt idx="3">
                  <c:v>8.3000000000000007</c:v>
                </c:pt>
                <c:pt idx="4">
                  <c:v>19</c:v>
                </c:pt>
                <c:pt idx="5">
                  <c:v>9.8000000000000007</c:v>
                </c:pt>
                <c:pt idx="6" formatCode="0\%">
                  <c:v>9.9</c:v>
                </c:pt>
                <c:pt idx="7">
                  <c:v>4.3</c:v>
                </c:pt>
                <c:pt idx="8">
                  <c:v>1.8</c:v>
                </c:pt>
                <c:pt idx="9">
                  <c:v>0.2</c:v>
                </c:pt>
              </c:numCache>
            </c:numRef>
          </c:val>
          <c:extLst>
            <c:ext xmlns:c16="http://schemas.microsoft.com/office/drawing/2014/chart" uri="{C3380CC4-5D6E-409C-BE32-E72D297353CC}">
              <c16:uniqueId val="{00000001-4294-4608-A7B5-03FC1C8BD597}"/>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Business or work</c:v>
                </c:pt>
                <c:pt idx="1">
                  <c:v>Met in the street/public space</c:v>
                </c:pt>
                <c:pt idx="2">
                  <c:v>They live in my neighbourhood</c:v>
                </c:pt>
                <c:pt idx="3">
                  <c:v>The internet/social media</c:v>
                </c:pt>
                <c:pt idx="4">
                  <c:v>Tourism</c:v>
                </c:pt>
                <c:pt idx="5">
                  <c:v>School</c:v>
                </c:pt>
                <c:pt idx="6">
                  <c:v>Friends and family </c:v>
                </c:pt>
                <c:pt idx="7">
                  <c:v>Other</c:v>
                </c:pt>
                <c:pt idx="8">
                  <c:v>Sport or leisure </c:v>
                </c:pt>
                <c:pt idx="9">
                  <c:v>DK/REF</c:v>
                </c:pt>
              </c:strCache>
            </c:strRef>
          </c:cat>
          <c:val>
            <c:numRef>
              <c:f>Sheet1!$C$2:$C$11</c:f>
              <c:numCache>
                <c:formatCode>0.0\%</c:formatCode>
                <c:ptCount val="10"/>
                <c:pt idx="0">
                  <c:v>15.1</c:v>
                </c:pt>
                <c:pt idx="1">
                  <c:v>8.6</c:v>
                </c:pt>
                <c:pt idx="2">
                  <c:v>8.5</c:v>
                </c:pt>
                <c:pt idx="3">
                  <c:v>58.7</c:v>
                </c:pt>
                <c:pt idx="4">
                  <c:v>11.2</c:v>
                </c:pt>
                <c:pt idx="5">
                  <c:v>2.4</c:v>
                </c:pt>
                <c:pt idx="6" formatCode="0\%">
                  <c:v>10.3</c:v>
                </c:pt>
                <c:pt idx="7">
                  <c:v>0.9</c:v>
                </c:pt>
                <c:pt idx="8">
                  <c:v>0.1</c:v>
                </c:pt>
                <c:pt idx="9">
                  <c:v>9.69E-2</c:v>
                </c:pt>
              </c:numCache>
            </c:numRef>
          </c:val>
          <c:extLst>
            <c:ext xmlns:c16="http://schemas.microsoft.com/office/drawing/2014/chart" uri="{C3380CC4-5D6E-409C-BE32-E72D297353CC}">
              <c16:uniqueId val="{00000002-4294-4608-A7B5-03FC1C8BD597}"/>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5972750103789635"/>
          <c:y val="0.84981736107376971"/>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GB" sz="2400" b="1" dirty="0"/>
              <a:t>Greece (2020)</a:t>
            </a:r>
          </a:p>
        </c:rich>
      </c:tx>
      <c:layout>
        <c:manualLayout>
          <c:xMode val="edge"/>
          <c:yMode val="edge"/>
          <c:x val="0.50358655713218814"/>
          <c:y val="6.5908503769123621E-3"/>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2657169876787993"/>
          <c:y val="0.30974549780777783"/>
          <c:w val="0.38250701186623515"/>
          <c:h val="0.55339251922828248"/>
        </c:manualLayout>
      </c:layout>
      <c:barChart>
        <c:barDir val="bar"/>
        <c:grouping val="clustered"/>
        <c:varyColors val="0"/>
        <c:ser>
          <c:idx val="0"/>
          <c:order val="0"/>
          <c:tx>
            <c:strRef>
              <c:f>Sheet1!$B$1</c:f>
              <c:strCache>
                <c:ptCount val="1"/>
                <c:pt idx="0">
                  <c:v>2012</c:v>
                </c:pt>
              </c:strCache>
            </c:strRef>
          </c:tx>
          <c:spPr>
            <a:solidFill>
              <a:srgbClr val="007681"/>
            </a:solidFill>
            <a:ln>
              <a:noFill/>
            </a:ln>
            <a:effectLst/>
          </c:spPr>
          <c:invertIfNegative val="0"/>
          <c:dPt>
            <c:idx val="1"/>
            <c:invertIfNegative val="0"/>
            <c:bubble3D val="0"/>
            <c:spPr>
              <a:solidFill>
                <a:srgbClr val="007681"/>
              </a:solidFill>
              <a:ln>
                <a:noFill/>
              </a:ln>
              <a:effectLst/>
            </c:spPr>
            <c:extLst>
              <c:ext xmlns:c16="http://schemas.microsoft.com/office/drawing/2014/chart" uri="{C3380CC4-5D6E-409C-BE32-E72D297353CC}">
                <c16:uniqueId val="{00000001-AA90-48CD-B2C6-270E7D778ACC}"/>
              </c:ext>
            </c:extLst>
          </c:dPt>
          <c:dPt>
            <c:idx val="2"/>
            <c:invertIfNegative val="0"/>
            <c:bubble3D val="0"/>
            <c:spPr>
              <a:solidFill>
                <a:srgbClr val="007681"/>
              </a:solidFill>
              <a:ln>
                <a:noFill/>
              </a:ln>
              <a:effectLst/>
            </c:spPr>
            <c:extLst>
              <c:ext xmlns:c16="http://schemas.microsoft.com/office/drawing/2014/chart" uri="{C3380CC4-5D6E-409C-BE32-E72D297353CC}">
                <c16:uniqueId val="{00000003-AA90-48CD-B2C6-270E7D778ACC}"/>
              </c:ext>
            </c:extLst>
          </c:dPt>
          <c:dPt>
            <c:idx val="3"/>
            <c:invertIfNegative val="0"/>
            <c:bubble3D val="0"/>
            <c:spPr>
              <a:solidFill>
                <a:srgbClr val="007681"/>
              </a:solidFill>
              <a:ln>
                <a:noFill/>
              </a:ln>
              <a:effectLst/>
            </c:spPr>
            <c:extLst>
              <c:ext xmlns:c16="http://schemas.microsoft.com/office/drawing/2014/chart" uri="{C3380CC4-5D6E-409C-BE32-E72D297353CC}">
                <c16:uniqueId val="{00000005-AA90-48CD-B2C6-270E7D778ACC}"/>
              </c:ext>
            </c:extLst>
          </c:dPt>
          <c:dPt>
            <c:idx val="4"/>
            <c:invertIfNegative val="0"/>
            <c:bubble3D val="0"/>
            <c:spPr>
              <a:solidFill>
                <a:srgbClr val="007681"/>
              </a:solidFill>
              <a:ln>
                <a:noFill/>
              </a:ln>
              <a:effectLst/>
            </c:spPr>
            <c:extLst>
              <c:ext xmlns:c16="http://schemas.microsoft.com/office/drawing/2014/chart" uri="{C3380CC4-5D6E-409C-BE32-E72D297353CC}">
                <c16:uniqueId val="{00000007-AA90-48CD-B2C6-270E7D778ACC}"/>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AA90-48CD-B2C6-270E7D778ACC}"/>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AA90-48CD-B2C6-270E7D778AC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2020</c:v>
                </c:pt>
                <c:pt idx="1">
                  <c:v>2009</c:v>
                </c:pt>
              </c:numCache>
            </c:numRef>
          </c:cat>
          <c:val>
            <c:numRef>
              <c:f>Sheet1!$B$2:$B$3</c:f>
              <c:numCache>
                <c:formatCode>General</c:formatCode>
                <c:ptCount val="2"/>
                <c:pt idx="0" formatCode="0.0\%">
                  <c:v>34</c:v>
                </c:pt>
                <c:pt idx="1">
                  <c:v>24</c:v>
                </c:pt>
              </c:numCache>
            </c:numRef>
          </c:val>
          <c:extLst>
            <c:ext xmlns:c16="http://schemas.microsoft.com/office/drawing/2014/chart" uri="{C3380CC4-5D6E-409C-BE32-E72D297353CC}">
              <c16:uniqueId val="{00000009-AA90-48CD-B2C6-270E7D778ACC}"/>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dirty="0"/>
              <a:t>Greece (2009)</a:t>
            </a:r>
          </a:p>
        </c:rich>
      </c:tx>
      <c:layout>
        <c:manualLayout>
          <c:xMode val="edge"/>
          <c:yMode val="edge"/>
          <c:x val="0.61165374363621605"/>
          <c:y val="1.8942346199233183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647915078698126"/>
          <c:y val="9.6743403422084887E-2"/>
          <c:w val="0.42088388346298544"/>
          <c:h val="0.74720916811109017"/>
        </c:manualLayout>
      </c:layout>
      <c:barChart>
        <c:barDir val="bar"/>
        <c:grouping val="percentStacked"/>
        <c:varyColors val="0"/>
        <c:ser>
          <c:idx val="0"/>
          <c:order val="0"/>
          <c:tx>
            <c:strRef>
              <c:f>Sheet1!$B$1:$E$1</c:f>
              <c:strCache>
                <c:ptCount val="1"/>
                <c:pt idx="0">
                  <c:v>Strongly characterise Somewhat characterise Not characterise at all DK/REF</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B1-4237-ABED-A5C82FC4AE9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Mediterranean way of life and food</c:v>
                </c:pt>
                <c:pt idx="1">
                  <c:v>Hospitality</c:v>
                </c:pt>
                <c:pt idx="2">
                  <c:v>Common cultural heritage and history</c:v>
                </c:pt>
                <c:pt idx="3">
                  <c:v>Source of conflict</c:v>
                </c:pt>
                <c:pt idx="4">
                  <c:v>Resistance to change</c:v>
                </c:pt>
                <c:pt idx="5">
                  <c:v>Turmoil and insecurity</c:v>
                </c:pt>
              </c:strCache>
            </c:strRef>
          </c:cat>
          <c:val>
            <c:numRef>
              <c:f>Sheet1!$B$2:$B$7</c:f>
              <c:numCache>
                <c:formatCode>General</c:formatCode>
                <c:ptCount val="6"/>
                <c:pt idx="0">
                  <c:v>71</c:v>
                </c:pt>
                <c:pt idx="1">
                  <c:v>70</c:v>
                </c:pt>
                <c:pt idx="2">
                  <c:v>54</c:v>
                </c:pt>
                <c:pt idx="3">
                  <c:v>48</c:v>
                </c:pt>
                <c:pt idx="4">
                  <c:v>27</c:v>
                </c:pt>
                <c:pt idx="5">
                  <c:v>17.100000000000001</c:v>
                </c:pt>
              </c:numCache>
            </c:numRef>
          </c:val>
          <c:extLst>
            <c:ext xmlns:c16="http://schemas.microsoft.com/office/drawing/2014/chart" uri="{C3380CC4-5D6E-409C-BE32-E72D297353CC}">
              <c16:uniqueId val="{00000001-E8B1-4237-ABED-A5C82FC4AE90}"/>
            </c:ext>
          </c:extLst>
        </c:ser>
        <c:ser>
          <c:idx val="1"/>
          <c:order val="1"/>
          <c:tx>
            <c:strRef>
              <c:f>Sheet1!$C$1</c:f>
              <c:strCache>
                <c:ptCount val="1"/>
                <c:pt idx="0">
                  <c:v>Somewhat characterise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Mediterranean way of life and food</c:v>
                </c:pt>
                <c:pt idx="1">
                  <c:v>Hospitality</c:v>
                </c:pt>
                <c:pt idx="2">
                  <c:v>Common cultural heritage and history</c:v>
                </c:pt>
                <c:pt idx="3">
                  <c:v>Source of conflict</c:v>
                </c:pt>
                <c:pt idx="4">
                  <c:v>Resistance to change</c:v>
                </c:pt>
                <c:pt idx="5">
                  <c:v>Turmoil and insecurity</c:v>
                </c:pt>
              </c:strCache>
            </c:strRef>
          </c:cat>
          <c:val>
            <c:numRef>
              <c:f>Sheet1!$C$2:$C$7</c:f>
              <c:numCache>
                <c:formatCode>General</c:formatCode>
                <c:ptCount val="6"/>
                <c:pt idx="0">
                  <c:v>24</c:v>
                </c:pt>
                <c:pt idx="1">
                  <c:v>24</c:v>
                </c:pt>
                <c:pt idx="2">
                  <c:v>34</c:v>
                </c:pt>
                <c:pt idx="3">
                  <c:v>36</c:v>
                </c:pt>
                <c:pt idx="4">
                  <c:v>50</c:v>
                </c:pt>
                <c:pt idx="5">
                  <c:v>53.3</c:v>
                </c:pt>
              </c:numCache>
            </c:numRef>
          </c:val>
          <c:extLst>
            <c:ext xmlns:c16="http://schemas.microsoft.com/office/drawing/2014/chart" uri="{C3380CC4-5D6E-409C-BE32-E72D297353CC}">
              <c16:uniqueId val="{00000002-E8B1-4237-ABED-A5C82FC4AE90}"/>
            </c:ext>
          </c:extLst>
        </c:ser>
        <c:ser>
          <c:idx val="2"/>
          <c:order val="2"/>
          <c:tx>
            <c:strRef>
              <c:f>Sheet1!$D$1</c:f>
              <c:strCache>
                <c:ptCount val="1"/>
                <c:pt idx="0">
                  <c:v>Not characterise at all</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Mediterranean way of life and food</c:v>
                </c:pt>
                <c:pt idx="1">
                  <c:v>Hospitality</c:v>
                </c:pt>
                <c:pt idx="2">
                  <c:v>Common cultural heritage and history</c:v>
                </c:pt>
                <c:pt idx="3">
                  <c:v>Source of conflict</c:v>
                </c:pt>
                <c:pt idx="4">
                  <c:v>Resistance to change</c:v>
                </c:pt>
                <c:pt idx="5">
                  <c:v>Turmoil and insecurity</c:v>
                </c:pt>
              </c:strCache>
            </c:strRef>
          </c:cat>
          <c:val>
            <c:numRef>
              <c:f>Sheet1!$D$2:$D$7</c:f>
              <c:numCache>
                <c:formatCode>General</c:formatCode>
                <c:ptCount val="6"/>
                <c:pt idx="0">
                  <c:v>10</c:v>
                </c:pt>
                <c:pt idx="1">
                  <c:v>3</c:v>
                </c:pt>
                <c:pt idx="2">
                  <c:v>9.6999999999999993</c:v>
                </c:pt>
                <c:pt idx="3">
                  <c:v>13</c:v>
                </c:pt>
                <c:pt idx="4">
                  <c:v>16</c:v>
                </c:pt>
                <c:pt idx="5">
                  <c:v>23.8</c:v>
                </c:pt>
              </c:numCache>
            </c:numRef>
          </c:val>
          <c:extLst>
            <c:ext xmlns:c16="http://schemas.microsoft.com/office/drawing/2014/chart" uri="{C3380CC4-5D6E-409C-BE32-E72D297353CC}">
              <c16:uniqueId val="{00000003-E8B1-4237-ABED-A5C82FC4AE90}"/>
            </c:ext>
          </c:extLst>
        </c:ser>
        <c:ser>
          <c:idx val="3"/>
          <c:order val="3"/>
          <c:tx>
            <c:strRef>
              <c:f>Sheet1!$E$1</c:f>
              <c:strCache>
                <c:ptCount val="1"/>
                <c:pt idx="0">
                  <c:v>DK/REF</c:v>
                </c:pt>
              </c:strCache>
            </c:strRef>
          </c:tx>
          <c:spPr>
            <a:solidFill>
              <a:schemeClr val="bg1">
                <a:lumMod val="85000"/>
              </a:schemeClr>
            </a:solidFill>
            <a:ln>
              <a:noFill/>
            </a:ln>
            <a:effectLst/>
          </c:spPr>
          <c:invertIfNegative val="0"/>
          <c:cat>
            <c:strRef>
              <c:f>Sheet1!$A$2:$A$7</c:f>
              <c:strCache>
                <c:ptCount val="6"/>
                <c:pt idx="0">
                  <c:v>Mediterranean way of life and food</c:v>
                </c:pt>
                <c:pt idx="1">
                  <c:v>Hospitality</c:v>
                </c:pt>
                <c:pt idx="2">
                  <c:v>Common cultural heritage and history</c:v>
                </c:pt>
                <c:pt idx="3">
                  <c:v>Source of conflict</c:v>
                </c:pt>
                <c:pt idx="4">
                  <c:v>Resistance to change</c:v>
                </c:pt>
                <c:pt idx="5">
                  <c:v>Turmoil and insecurity</c:v>
                </c:pt>
              </c:strCache>
            </c:strRef>
          </c:cat>
          <c:val>
            <c:numRef>
              <c:f>Sheet1!$E$2:$E$7</c:f>
              <c:numCache>
                <c:formatCode>General</c:formatCode>
                <c:ptCount val="6"/>
                <c:pt idx="0">
                  <c:v>3</c:v>
                </c:pt>
                <c:pt idx="1">
                  <c:v>5.9</c:v>
                </c:pt>
                <c:pt idx="2">
                  <c:v>4.7</c:v>
                </c:pt>
                <c:pt idx="3">
                  <c:v>6</c:v>
                </c:pt>
                <c:pt idx="4">
                  <c:v>7</c:v>
                </c:pt>
                <c:pt idx="5">
                  <c:v>5.8</c:v>
                </c:pt>
              </c:numCache>
            </c:numRef>
          </c:val>
          <c:extLst>
            <c:ext xmlns:c16="http://schemas.microsoft.com/office/drawing/2014/chart" uri="{C3380CC4-5D6E-409C-BE32-E72D297353CC}">
              <c16:uniqueId val="{00000004-E8B1-4237-ABED-A5C82FC4AE90}"/>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6920903112486"/>
          <c:y val="0.1128622871807136"/>
          <c:w val="0.55006083313858589"/>
          <c:h val="0.83505137096551663"/>
        </c:manualLayout>
      </c:layout>
      <c:barChart>
        <c:barDir val="bar"/>
        <c:grouping val="clustered"/>
        <c:varyColors val="0"/>
        <c:ser>
          <c:idx val="0"/>
          <c:order val="0"/>
          <c:tx>
            <c:strRef>
              <c:f>Sheet1!$B$1</c:f>
              <c:strCache>
                <c:ptCount val="1"/>
                <c:pt idx="0">
                  <c:v>2020</c:v>
                </c:pt>
              </c:strCache>
            </c:strRef>
          </c:tx>
          <c:spPr>
            <a:solidFill>
              <a:srgbClr val="F57B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Business or work</c:v>
                </c:pt>
                <c:pt idx="1">
                  <c:v>Met in the street/public space</c:v>
                </c:pt>
                <c:pt idx="2">
                  <c:v>They live in my neighbourhood</c:v>
                </c:pt>
                <c:pt idx="3">
                  <c:v>The internet/social media</c:v>
                </c:pt>
                <c:pt idx="4">
                  <c:v>Friends and family (2020 only)</c:v>
                </c:pt>
                <c:pt idx="5">
                  <c:v>Tourism</c:v>
                </c:pt>
                <c:pt idx="6">
                  <c:v>Other</c:v>
                </c:pt>
                <c:pt idx="7">
                  <c:v>Sport or leisure (2020 only)</c:v>
                </c:pt>
                <c:pt idx="8">
                  <c:v>School</c:v>
                </c:pt>
                <c:pt idx="9">
                  <c:v>DK/REF</c:v>
                </c:pt>
              </c:strCache>
            </c:strRef>
          </c:cat>
          <c:val>
            <c:numRef>
              <c:f>Sheet1!$B$2:$B$11</c:f>
              <c:numCache>
                <c:formatCode>0</c:formatCode>
                <c:ptCount val="10"/>
                <c:pt idx="0">
                  <c:v>35</c:v>
                </c:pt>
                <c:pt idx="1">
                  <c:v>30</c:v>
                </c:pt>
                <c:pt idx="2">
                  <c:v>25</c:v>
                </c:pt>
                <c:pt idx="3">
                  <c:v>14</c:v>
                </c:pt>
                <c:pt idx="4">
                  <c:v>14</c:v>
                </c:pt>
                <c:pt idx="5">
                  <c:v>9</c:v>
                </c:pt>
                <c:pt idx="6">
                  <c:v>5</c:v>
                </c:pt>
                <c:pt idx="7">
                  <c:v>1</c:v>
                </c:pt>
                <c:pt idx="8">
                  <c:v>0</c:v>
                </c:pt>
                <c:pt idx="9">
                  <c:v>0</c:v>
                </c:pt>
              </c:numCache>
            </c:numRef>
          </c:val>
          <c:extLst>
            <c:ext xmlns:c16="http://schemas.microsoft.com/office/drawing/2014/chart" uri="{C3380CC4-5D6E-409C-BE32-E72D297353CC}">
              <c16:uniqueId val="{00000002-D4EE-4AEA-BA9D-F7CC9CDEC3C1}"/>
            </c:ext>
          </c:extLst>
        </c:ser>
        <c:ser>
          <c:idx val="2"/>
          <c:order val="1"/>
          <c:tx>
            <c:strRef>
              <c:f>Sheet1!$C$1</c:f>
              <c:strCache>
                <c:ptCount val="1"/>
                <c:pt idx="0">
                  <c:v>2009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Business or work</c:v>
                </c:pt>
                <c:pt idx="1">
                  <c:v>Met in the street/public space</c:v>
                </c:pt>
                <c:pt idx="2">
                  <c:v>They live in my neighbourhood</c:v>
                </c:pt>
                <c:pt idx="3">
                  <c:v>The internet/social media</c:v>
                </c:pt>
                <c:pt idx="4">
                  <c:v>Friends and family (2020 only)</c:v>
                </c:pt>
                <c:pt idx="5">
                  <c:v>Tourism</c:v>
                </c:pt>
                <c:pt idx="6">
                  <c:v>Other</c:v>
                </c:pt>
                <c:pt idx="7">
                  <c:v>Sport or leisure (2020 only)</c:v>
                </c:pt>
                <c:pt idx="8">
                  <c:v>School</c:v>
                </c:pt>
                <c:pt idx="9">
                  <c:v>DK/REF</c:v>
                </c:pt>
              </c:strCache>
            </c:strRef>
          </c:cat>
          <c:val>
            <c:numRef>
              <c:f>Sheet1!$C$2:$C$11</c:f>
              <c:numCache>
                <c:formatCode>0</c:formatCode>
                <c:ptCount val="10"/>
                <c:pt idx="0">
                  <c:v>40</c:v>
                </c:pt>
                <c:pt idx="1">
                  <c:v>11</c:v>
                </c:pt>
                <c:pt idx="2">
                  <c:v>12</c:v>
                </c:pt>
                <c:pt idx="3">
                  <c:v>9</c:v>
                </c:pt>
                <c:pt idx="5">
                  <c:v>22</c:v>
                </c:pt>
                <c:pt idx="6">
                  <c:v>20</c:v>
                </c:pt>
                <c:pt idx="8">
                  <c:v>0</c:v>
                </c:pt>
                <c:pt idx="9">
                  <c:v>0</c:v>
                </c:pt>
              </c:numCache>
            </c:numRef>
          </c:val>
          <c:extLst>
            <c:ext xmlns:c16="http://schemas.microsoft.com/office/drawing/2014/chart" uri="{C3380CC4-5D6E-409C-BE32-E72D297353CC}">
              <c16:uniqueId val="{00000005-D4EE-4AEA-BA9D-F7CC9CDEC3C1}"/>
            </c:ext>
          </c:extLst>
        </c:ser>
        <c:dLbls>
          <c:dLblPos val="outEnd"/>
          <c:showLegendKey val="0"/>
          <c:showVal val="1"/>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1"/>
        <c:axPos val="t"/>
        <c:numFmt formatCode="0" sourceLinked="1"/>
        <c:majorTickMark val="out"/>
        <c:minorTickMark val="none"/>
        <c:tickLblPos val="nextTo"/>
        <c:crossAx val="548482464"/>
        <c:crosses val="autoZero"/>
        <c:crossBetween val="between"/>
        <c:majorUnit val="10"/>
      </c:valAx>
      <c:spPr>
        <a:noFill/>
        <a:ln>
          <a:noFill/>
        </a:ln>
        <a:effectLst/>
      </c:spPr>
    </c:plotArea>
    <c:legend>
      <c:legendPos val="t"/>
      <c:layout>
        <c:manualLayout>
          <c:xMode val="edge"/>
          <c:yMode val="edge"/>
          <c:x val="0.60168637715194562"/>
          <c:y val="2.044260892760235E-2"/>
          <c:w val="0.29283984484648651"/>
          <c:h val="6.7524995630938472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SEM average</a:t>
            </a:r>
          </a:p>
        </c:rich>
      </c:tx>
      <c:layout>
        <c:manualLayout>
          <c:xMode val="edge"/>
          <c:yMode val="edge"/>
          <c:x val="0.49067297818936179"/>
          <c:y val="5.2589785105844344E-4"/>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Sheet1!$C$1</c:f>
              <c:strCache>
                <c:ptCount val="1"/>
                <c:pt idx="0">
                  <c:v>SEM</c:v>
                </c:pt>
              </c:strCache>
            </c:strRef>
          </c:tx>
          <c:spPr>
            <a:solidFill>
              <a:srgbClr val="007681"/>
            </a:solidFill>
            <a:ln>
              <a:noFill/>
            </a:ln>
            <a:effectLst/>
          </c:spPr>
          <c:invertIfNegative val="0"/>
          <c:dPt>
            <c:idx val="1"/>
            <c:invertIfNegative val="0"/>
            <c:bubble3D val="0"/>
            <c:spPr>
              <a:solidFill>
                <a:srgbClr val="71B2C9"/>
              </a:solidFill>
              <a:ln>
                <a:noFill/>
              </a:ln>
              <a:effectLst/>
            </c:spPr>
            <c:extLst>
              <c:ext xmlns:c16="http://schemas.microsoft.com/office/drawing/2014/chart" uri="{C3380CC4-5D6E-409C-BE32-E72D297353CC}">
                <c16:uniqueId val="{00000001-F729-42BC-9B8A-8110345B35AA}"/>
              </c:ext>
            </c:extLst>
          </c:dPt>
          <c:dPt>
            <c:idx val="2"/>
            <c:invertIfNegative val="0"/>
            <c:bubble3D val="0"/>
            <c:spPr>
              <a:solidFill>
                <a:srgbClr val="F57B29"/>
              </a:solidFill>
              <a:ln>
                <a:noFill/>
              </a:ln>
              <a:effectLst/>
            </c:spPr>
            <c:extLst>
              <c:ext xmlns:c16="http://schemas.microsoft.com/office/drawing/2014/chart" uri="{C3380CC4-5D6E-409C-BE32-E72D297353CC}">
                <c16:uniqueId val="{00000003-F729-42BC-9B8A-8110345B35AA}"/>
              </c:ext>
            </c:extLst>
          </c:dPt>
          <c:dPt>
            <c:idx val="3"/>
            <c:invertIfNegative val="0"/>
            <c:bubble3D val="0"/>
            <c:spPr>
              <a:solidFill>
                <a:srgbClr val="F1BE48"/>
              </a:solidFill>
              <a:ln>
                <a:noFill/>
              </a:ln>
              <a:effectLst/>
            </c:spPr>
            <c:extLst>
              <c:ext xmlns:c16="http://schemas.microsoft.com/office/drawing/2014/chart" uri="{C3380CC4-5D6E-409C-BE32-E72D297353CC}">
                <c16:uniqueId val="{00000005-F729-42BC-9B8A-8110345B35AA}"/>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7-F729-42BC-9B8A-8110345B35AA}"/>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9-F729-42BC-9B8A-8110345B35AA}"/>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F729-42BC-9B8A-8110345B35AA}"/>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F729-42BC-9B8A-8110345B35A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mainly in a positive way</c:v>
                </c:pt>
                <c:pt idx="1">
                  <c:v>Yes, mainly in a negative way</c:v>
                </c:pt>
                <c:pt idx="2">
                  <c:v>Yes, both positive and negative</c:v>
                </c:pt>
                <c:pt idx="3">
                  <c:v>My views remained unchanged</c:v>
                </c:pt>
                <c:pt idx="4">
                  <c:v>DK/REF</c:v>
                </c:pt>
              </c:strCache>
            </c:strRef>
          </c:cat>
          <c:val>
            <c:numRef>
              <c:f>Sheet1!$C$2:$C$6</c:f>
              <c:numCache>
                <c:formatCode>0\%</c:formatCode>
                <c:ptCount val="5"/>
                <c:pt idx="0">
                  <c:v>40.799999999999997</c:v>
                </c:pt>
                <c:pt idx="1">
                  <c:v>12.3</c:v>
                </c:pt>
                <c:pt idx="2">
                  <c:v>8.9</c:v>
                </c:pt>
                <c:pt idx="3">
                  <c:v>37.1</c:v>
                </c:pt>
                <c:pt idx="4">
                  <c:v>1</c:v>
                </c:pt>
              </c:numCache>
            </c:numRef>
          </c:val>
          <c:extLst>
            <c:ext xmlns:c16="http://schemas.microsoft.com/office/drawing/2014/chart" uri="{C3380CC4-5D6E-409C-BE32-E72D297353CC}">
              <c16:uniqueId val="{0000000B-F729-42BC-9B8A-8110345B35AA}"/>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1"/>
        <c:axPos val="t"/>
        <c:numFmt formatCode="0\%" sourceLinked="1"/>
        <c:majorTickMark val="out"/>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European average</a:t>
            </a:r>
          </a:p>
        </c:rich>
      </c:tx>
      <c:layout>
        <c:manualLayout>
          <c:xMode val="edge"/>
          <c:yMode val="edge"/>
          <c:x val="0.49067297818936179"/>
          <c:y val="5.2589785105844344E-4"/>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344086308211953"/>
          <c:y val="0.12054489391889062"/>
          <c:w val="0.47537243668832119"/>
          <c:h val="0.83673999853632619"/>
        </c:manualLayout>
      </c:layout>
      <c:barChart>
        <c:barDir val="bar"/>
        <c:grouping val="clustered"/>
        <c:varyColors val="0"/>
        <c:ser>
          <c:idx val="0"/>
          <c:order val="0"/>
          <c:tx>
            <c:strRef>
              <c:f>Sheet1!$B$1</c:f>
              <c:strCache>
                <c:ptCount val="1"/>
                <c:pt idx="0">
                  <c:v>Europe</c:v>
                </c:pt>
              </c:strCache>
            </c:strRef>
          </c:tx>
          <c:spPr>
            <a:solidFill>
              <a:srgbClr val="007681"/>
            </a:solidFill>
            <a:ln>
              <a:noFill/>
            </a:ln>
            <a:effectLst/>
          </c:spPr>
          <c:invertIfNegative val="0"/>
          <c:dPt>
            <c:idx val="1"/>
            <c:invertIfNegative val="0"/>
            <c:bubble3D val="0"/>
            <c:spPr>
              <a:solidFill>
                <a:srgbClr val="71B2C9"/>
              </a:solidFill>
              <a:ln>
                <a:noFill/>
              </a:ln>
              <a:effectLst/>
            </c:spPr>
            <c:extLst>
              <c:ext xmlns:c16="http://schemas.microsoft.com/office/drawing/2014/chart" uri="{C3380CC4-5D6E-409C-BE32-E72D297353CC}">
                <c16:uniqueId val="{00000001-5431-4263-91A3-DA835DA034A0}"/>
              </c:ext>
            </c:extLst>
          </c:dPt>
          <c:dPt>
            <c:idx val="2"/>
            <c:invertIfNegative val="0"/>
            <c:bubble3D val="0"/>
            <c:spPr>
              <a:solidFill>
                <a:srgbClr val="F57B29"/>
              </a:solidFill>
              <a:ln>
                <a:noFill/>
              </a:ln>
              <a:effectLst/>
            </c:spPr>
            <c:extLst>
              <c:ext xmlns:c16="http://schemas.microsoft.com/office/drawing/2014/chart" uri="{C3380CC4-5D6E-409C-BE32-E72D297353CC}">
                <c16:uniqueId val="{00000003-5431-4263-91A3-DA835DA034A0}"/>
              </c:ext>
            </c:extLst>
          </c:dPt>
          <c:dPt>
            <c:idx val="3"/>
            <c:invertIfNegative val="0"/>
            <c:bubble3D val="0"/>
            <c:spPr>
              <a:solidFill>
                <a:srgbClr val="F1BE48"/>
              </a:solidFill>
              <a:ln>
                <a:noFill/>
              </a:ln>
              <a:effectLst/>
            </c:spPr>
            <c:extLst>
              <c:ext xmlns:c16="http://schemas.microsoft.com/office/drawing/2014/chart" uri="{C3380CC4-5D6E-409C-BE32-E72D297353CC}">
                <c16:uniqueId val="{00000005-5431-4263-91A3-DA835DA034A0}"/>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7-5431-4263-91A3-DA835DA034A0}"/>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9-5431-4263-91A3-DA835DA034A0}"/>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5431-4263-91A3-DA835DA034A0}"/>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5431-4263-91A3-DA835DA034A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0\%</c:formatCode>
                <c:ptCount val="5"/>
                <c:pt idx="0">
                  <c:v>26.9</c:v>
                </c:pt>
                <c:pt idx="1">
                  <c:v>15.7</c:v>
                </c:pt>
                <c:pt idx="2">
                  <c:v>2.2000000000000002</c:v>
                </c:pt>
                <c:pt idx="3">
                  <c:v>54.8</c:v>
                </c:pt>
                <c:pt idx="4">
                  <c:v>0.4</c:v>
                </c:pt>
              </c:numCache>
            </c:numRef>
          </c:val>
          <c:extLst>
            <c:ext xmlns:c16="http://schemas.microsoft.com/office/drawing/2014/chart" uri="{C3380CC4-5D6E-409C-BE32-E72D297353CC}">
              <c16:uniqueId val="{0000000B-5431-4263-91A3-DA835DA034A0}"/>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GB" sz="1600" b="1" i="1" dirty="0"/>
              <a:t>SEM average</a:t>
            </a:r>
          </a:p>
        </c:rich>
      </c:tx>
      <c:layout>
        <c:manualLayout>
          <c:xMode val="edge"/>
          <c:yMode val="edge"/>
          <c:x val="0.51364526135493593"/>
          <c:y val="2.5438941788147516E-2"/>
        </c:manualLayout>
      </c:layout>
      <c:overlay val="0"/>
      <c:spPr>
        <a:noFill/>
        <a:ln>
          <a:noFill/>
        </a:ln>
        <a:effectLst/>
      </c:spPr>
      <c:txPr>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3549577307242469"/>
          <c:w val="0.41527489824430314"/>
          <c:h val="0.7924502927876973"/>
        </c:manualLayout>
      </c:layout>
      <c:barChart>
        <c:barDir val="bar"/>
        <c:grouping val="clustered"/>
        <c:varyColors val="0"/>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no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high"/>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GB" sz="1600" b="1" i="1" dirty="0"/>
              <a:t>European average</a:t>
            </a:r>
          </a:p>
        </c:rich>
      </c:tx>
      <c:layout>
        <c:manualLayout>
          <c:xMode val="edge"/>
          <c:yMode val="edge"/>
          <c:x val="0.51364526135493593"/>
          <c:y val="2.5438941788147516E-2"/>
        </c:manualLayout>
      </c:layout>
      <c:overlay val="0"/>
      <c:spPr>
        <a:noFill/>
        <a:ln>
          <a:noFill/>
        </a:ln>
        <a:effectLst/>
      </c:spPr>
      <c:txPr>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3549577307242469"/>
          <c:w val="0.41527489824430314"/>
          <c:h val="0.7924502927876973"/>
        </c:manualLayout>
      </c:layout>
      <c:barChart>
        <c:barDir val="bar"/>
        <c:grouping val="clustered"/>
        <c:varyColors val="0"/>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no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high"/>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Greece</a:t>
            </a:r>
          </a:p>
        </c:rich>
      </c:tx>
      <c:layout>
        <c:manualLayout>
          <c:xMode val="edge"/>
          <c:yMode val="edge"/>
          <c:x val="0.6495632810881723"/>
          <c:y val="1.713460823380121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3549577307242469"/>
          <c:w val="0.46952461540586193"/>
          <c:h val="0.7924502927876973"/>
        </c:manualLayout>
      </c:layout>
      <c:barChart>
        <c:barDir val="bar"/>
        <c:grouping val="clustered"/>
        <c:varyColors val="0"/>
        <c:ser>
          <c:idx val="0"/>
          <c:order val="0"/>
          <c:tx>
            <c:strRef>
              <c:f>Sheet1!$P$1</c:f>
              <c:strCache>
                <c:ptCount val="1"/>
                <c:pt idx="0">
                  <c:v>RO</c:v>
                </c:pt>
              </c:strCache>
            </c:strRef>
          </c:tx>
          <c:spPr>
            <a:solidFill>
              <a:srgbClr val="007681"/>
            </a:solidFill>
            <a:ln>
              <a:noFill/>
            </a:ln>
            <a:effectLst/>
          </c:spPr>
          <c:invertIfNegative val="0"/>
          <c:dPt>
            <c:idx val="1"/>
            <c:invertIfNegative val="0"/>
            <c:bubble3D val="0"/>
            <c:spPr>
              <a:solidFill>
                <a:srgbClr val="71B2C9"/>
              </a:solidFill>
              <a:ln>
                <a:noFill/>
              </a:ln>
              <a:effectLst/>
            </c:spPr>
            <c:extLst>
              <c:ext xmlns:c16="http://schemas.microsoft.com/office/drawing/2014/chart" uri="{C3380CC4-5D6E-409C-BE32-E72D297353CC}">
                <c16:uniqueId val="{00000003-1184-493A-8AFA-F1103F9CFE86}"/>
              </c:ext>
            </c:extLst>
          </c:dPt>
          <c:dPt>
            <c:idx val="2"/>
            <c:invertIfNegative val="0"/>
            <c:bubble3D val="0"/>
            <c:spPr>
              <a:solidFill>
                <a:srgbClr val="F57B29"/>
              </a:solidFill>
              <a:ln>
                <a:noFill/>
              </a:ln>
              <a:effectLst/>
            </c:spPr>
            <c:extLst>
              <c:ext xmlns:c16="http://schemas.microsoft.com/office/drawing/2014/chart" uri="{C3380CC4-5D6E-409C-BE32-E72D297353CC}">
                <c16:uniqueId val="{00000004-1184-493A-8AFA-F1103F9CFE86}"/>
              </c:ext>
            </c:extLst>
          </c:dPt>
          <c:dPt>
            <c:idx val="3"/>
            <c:invertIfNegative val="0"/>
            <c:bubble3D val="0"/>
            <c:spPr>
              <a:solidFill>
                <a:srgbClr val="F1BE48"/>
              </a:solidFill>
              <a:ln>
                <a:noFill/>
              </a:ln>
              <a:effectLst/>
            </c:spPr>
            <c:extLst>
              <c:ext xmlns:c16="http://schemas.microsoft.com/office/drawing/2014/chart" uri="{C3380CC4-5D6E-409C-BE32-E72D297353CC}">
                <c16:uniqueId val="{00000005-1184-493A-8AFA-F1103F9CFE86}"/>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0-1184-493A-8AFA-F1103F9CFE86}"/>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0-6FB8-4B84-8DFB-7B92B2FB791D}"/>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184-493A-8AFA-F1103F9CFE86}"/>
                </c:ext>
              </c:extLst>
            </c:dLbl>
            <c:dLbl>
              <c:idx val="5"/>
              <c:tx>
                <c:rich>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r>
                      <a:rPr lang="en-US" dirty="0"/>
                      <a:t>0</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B8-4B84-8DFB-7B92B2FB791D}"/>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184-493A-8AFA-F1103F9CFE8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mainly in a positive way</c:v>
                </c:pt>
                <c:pt idx="1">
                  <c:v>Yes, both positive and negative</c:v>
                </c:pt>
                <c:pt idx="2">
                  <c:v>Yes, mainly in a negative way</c:v>
                </c:pt>
                <c:pt idx="3">
                  <c:v>My views remained unchanged</c:v>
                </c:pt>
                <c:pt idx="4">
                  <c:v>DK/REF</c:v>
                </c:pt>
              </c:strCache>
            </c:strRef>
          </c:cat>
          <c:val>
            <c:numRef>
              <c:f>Sheet1!$P$2:$P$6</c:f>
              <c:numCache>
                <c:formatCode>0\%</c:formatCode>
                <c:ptCount val="5"/>
                <c:pt idx="0">
                  <c:v>27</c:v>
                </c:pt>
                <c:pt idx="1">
                  <c:v>5</c:v>
                </c:pt>
                <c:pt idx="2">
                  <c:v>8</c:v>
                </c:pt>
                <c:pt idx="3">
                  <c:v>60</c:v>
                </c:pt>
                <c:pt idx="4" formatCode="0.0\%">
                  <c:v>0</c:v>
                </c:pt>
              </c:numCache>
            </c:numRef>
          </c:val>
          <c:extLst>
            <c:ext xmlns:c16="http://schemas.microsoft.com/office/drawing/2014/chart" uri="{C3380CC4-5D6E-409C-BE32-E72D297353CC}">
              <c16:uniqueId val="{00000002-1184-493A-8AFA-F1103F9CFE86}"/>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high"/>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900" b="1" i="1" baseline="0" dirty="0">
                <a:effectLst/>
              </a:rPr>
              <a:t>Comparison with </a:t>
            </a:r>
            <a:endParaRPr lang="en-GB" sz="1900" dirty="0">
              <a:effectLst/>
            </a:endParaRPr>
          </a:p>
          <a:p>
            <a:pPr>
              <a:defRPr sz="1440" b="1"/>
            </a:pPr>
            <a:r>
              <a:rPr lang="en-GB" sz="1900" b="1" i="1" baseline="0" dirty="0">
                <a:effectLst/>
              </a:rPr>
              <a:t>European/SEM average</a:t>
            </a:r>
            <a:endParaRPr lang="en-GB" sz="1900" dirty="0">
              <a:effectLst/>
            </a:endParaRPr>
          </a:p>
        </c:rich>
      </c:tx>
      <c:layout>
        <c:manualLayout>
          <c:xMode val="edge"/>
          <c:yMode val="edge"/>
          <c:x val="0.48197697203363238"/>
          <c:y val="1.8942346199233183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03067074944232"/>
          <c:y val="0.12632752345436754"/>
          <c:w val="0.50553250493534918"/>
          <c:h val="0.82610002172216168"/>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4A10-4D36-B2BA-24AD2A13C58A}"/>
                </c:ext>
              </c:extLst>
            </c:dLbl>
            <c:dLbl>
              <c:idx val="7"/>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F62E-4B6D-BF52-0C87885C2A9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Not speaking the same language</c:v>
                </c:pt>
                <c:pt idx="1">
                  <c:v>Social and cultural constraints</c:v>
                </c:pt>
                <c:pt idx="2">
                  <c:v>Cultural tensions or conflicts throughout history</c:v>
                </c:pt>
                <c:pt idx="3">
                  <c:v>Visa and travel difficulties</c:v>
                </c:pt>
                <c:pt idx="4">
                  <c:v>Economic barriers</c:v>
                </c:pt>
                <c:pt idx="5">
                  <c:v>Religion</c:v>
                </c:pt>
              </c:strCache>
            </c:strRef>
          </c:cat>
          <c:val>
            <c:numRef>
              <c:f>Sheet1!$B$2:$B$7</c:f>
              <c:numCache>
                <c:formatCode>0.0\%</c:formatCode>
                <c:ptCount val="6"/>
                <c:pt idx="0">
                  <c:v>81</c:v>
                </c:pt>
                <c:pt idx="1">
                  <c:v>65.099999999999994</c:v>
                </c:pt>
                <c:pt idx="2">
                  <c:v>61.5</c:v>
                </c:pt>
                <c:pt idx="3">
                  <c:v>57.4</c:v>
                </c:pt>
                <c:pt idx="4">
                  <c:v>56.6</c:v>
                </c:pt>
                <c:pt idx="5">
                  <c:v>53.1</c:v>
                </c:pt>
              </c:numCache>
            </c:numRef>
          </c:val>
          <c:extLst>
            <c:ext xmlns:c16="http://schemas.microsoft.com/office/drawing/2014/chart" uri="{C3380CC4-5D6E-409C-BE32-E72D297353CC}">
              <c16:uniqueId val="{00000002-4A10-4D36-B2BA-24AD2A13C58A}"/>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Not speaking the same language</c:v>
                </c:pt>
                <c:pt idx="1">
                  <c:v>Social and cultural constraints</c:v>
                </c:pt>
                <c:pt idx="2">
                  <c:v>Cultural tensions or conflicts throughout history</c:v>
                </c:pt>
                <c:pt idx="3">
                  <c:v>Visa and travel difficulties</c:v>
                </c:pt>
                <c:pt idx="4">
                  <c:v>Economic barriers</c:v>
                </c:pt>
                <c:pt idx="5">
                  <c:v>Religion</c:v>
                </c:pt>
              </c:strCache>
            </c:strRef>
          </c:cat>
          <c:val>
            <c:numRef>
              <c:f>Sheet1!$C$2:$C$7</c:f>
              <c:numCache>
                <c:formatCode>0.0\%</c:formatCode>
                <c:ptCount val="6"/>
                <c:pt idx="0">
                  <c:v>68</c:v>
                </c:pt>
                <c:pt idx="1">
                  <c:v>45.6</c:v>
                </c:pt>
                <c:pt idx="2">
                  <c:v>46</c:v>
                </c:pt>
                <c:pt idx="3">
                  <c:v>66.5</c:v>
                </c:pt>
                <c:pt idx="4">
                  <c:v>49.6</c:v>
                </c:pt>
                <c:pt idx="5">
                  <c:v>36.700000000000003</c:v>
                </c:pt>
              </c:numCache>
            </c:numRef>
          </c:val>
          <c:extLst>
            <c:ext xmlns:c16="http://schemas.microsoft.com/office/drawing/2014/chart" uri="{C3380CC4-5D6E-409C-BE32-E72D297353CC}">
              <c16:uniqueId val="{00000003-4A10-4D36-B2BA-24AD2A13C58A}"/>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2"/>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2.2084695107137061E-2"/>
          <c:y val="0.88186677035326755"/>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Greece</a:t>
            </a:r>
          </a:p>
        </c:rich>
      </c:tx>
      <c:layout>
        <c:manualLayout>
          <c:xMode val="edge"/>
          <c:yMode val="edge"/>
          <c:x val="0.45010805606744569"/>
          <c:y val="2.65476263733831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6423710856006895"/>
          <c:h val="0.83673999853632619"/>
        </c:manualLayout>
      </c:layout>
      <c:barChart>
        <c:barDir val="bar"/>
        <c:grouping val="clustered"/>
        <c:varyColors val="0"/>
        <c:ser>
          <c:idx val="0"/>
          <c:order val="0"/>
          <c:spPr>
            <a:solidFill>
              <a:srgbClr val="007681"/>
            </a:solidFill>
            <a:ln>
              <a:noFill/>
            </a:ln>
            <a:effectLst/>
          </c:spPr>
          <c:invertIfNegative val="0"/>
          <c:dLbls>
            <c:dLbl>
              <c:idx val="0"/>
              <c:layout>
                <c:manualLayout>
                  <c:x val="-1.5712914177211665E-3"/>
                  <c:y val="0.1134057961871103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59-4CE2-85CE-E5E040D9CA83}"/>
                </c:ext>
              </c:extLst>
            </c:dLbl>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F64-42FB-BBE3-16E56210C0D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Not speaking the same language</c:v>
                </c:pt>
                <c:pt idx="1">
                  <c:v>Social and cultural constraints</c:v>
                </c:pt>
                <c:pt idx="2">
                  <c:v>Cultural tensions or conflicts throughout history</c:v>
                </c:pt>
                <c:pt idx="3">
                  <c:v>Visa and travel difficulties</c:v>
                </c:pt>
                <c:pt idx="4">
                  <c:v>Economic barriers</c:v>
                </c:pt>
                <c:pt idx="5">
                  <c:v>Religion</c:v>
                </c:pt>
              </c:strCache>
            </c:strRef>
          </c:cat>
          <c:val>
            <c:numRef>
              <c:f>Sheet1!$P$2:$P$7</c:f>
              <c:numCache>
                <c:formatCode>0.0\%</c:formatCode>
                <c:ptCount val="6"/>
                <c:pt idx="0">
                  <c:v>72</c:v>
                </c:pt>
                <c:pt idx="1">
                  <c:v>60</c:v>
                </c:pt>
                <c:pt idx="2">
                  <c:v>59</c:v>
                </c:pt>
                <c:pt idx="3">
                  <c:v>54</c:v>
                </c:pt>
                <c:pt idx="4">
                  <c:v>54</c:v>
                </c:pt>
                <c:pt idx="5">
                  <c:v>45</c:v>
                </c:pt>
              </c:numCache>
            </c:numRef>
          </c:val>
          <c:extLst>
            <c:ext xmlns:c16="http://schemas.microsoft.com/office/drawing/2014/chart" uri="{C3380CC4-5D6E-409C-BE32-E72D297353CC}">
              <c16:uniqueId val="{00000001-1F64-42FB-BBE3-16E56210C0DD}"/>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r>
              <a:rPr lang="en-GB" sz="1350" i="1" dirty="0">
                <a:solidFill>
                  <a:schemeClr val="bg1">
                    <a:lumMod val="50000"/>
                  </a:schemeClr>
                </a:solidFill>
              </a:rPr>
              <a:t>Comparison with </a:t>
            </a:r>
          </a:p>
          <a:p>
            <a:pPr>
              <a:lnSpc>
                <a:spcPts val="1600"/>
              </a:lnSpc>
              <a:defRPr sz="1350" i="1">
                <a:solidFill>
                  <a:schemeClr val="bg1">
                    <a:lumMod val="50000"/>
                  </a:schemeClr>
                </a:solidFill>
              </a:defRPr>
            </a:pPr>
            <a:r>
              <a:rPr lang="en-GB" sz="1350" i="1" dirty="0">
                <a:solidFill>
                  <a:schemeClr val="bg1">
                    <a:lumMod val="50000"/>
                  </a:schemeClr>
                </a:solidFill>
              </a:rPr>
              <a:t>European/SEM average</a:t>
            </a:r>
          </a:p>
        </c:rich>
      </c:tx>
      <c:layout>
        <c:manualLayout>
          <c:xMode val="edge"/>
          <c:yMode val="edge"/>
          <c:x val="0.61828402439617347"/>
          <c:y val="2.4082287198037202E-2"/>
        </c:manualLayout>
      </c:layout>
      <c:overlay val="0"/>
      <c:spPr>
        <a:noFill/>
        <a:ln>
          <a:noFill/>
        </a:ln>
        <a:effectLst/>
      </c:spPr>
      <c:txPr>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62216891571167"/>
          <c:w val="0.43685383142094353"/>
          <c:h val="0.67520427883637357"/>
        </c:manualLayout>
      </c:layout>
      <c:barChart>
        <c:barDir val="bar"/>
        <c:grouping val="percentStacked"/>
        <c:varyColors val="0"/>
        <c:ser>
          <c:idx val="0"/>
          <c:order val="0"/>
          <c:tx>
            <c:strRef>
              <c:f>Sheet1!$C$7</c:f>
              <c:strCache>
                <c:ptCount val="1"/>
                <c:pt idx="0">
                  <c:v>Strongly agree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B5-4EDD-BC03-C03F85D497DF}"/>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Sheet1!$C$8:$C$15</c:f>
              <c:numCache>
                <c:formatCode>General</c:formatCode>
                <c:ptCount val="8"/>
                <c:pt idx="0" formatCode="0.0\%">
                  <c:v>77.3</c:v>
                </c:pt>
                <c:pt idx="3" formatCode="0.0\%">
                  <c:v>45.3</c:v>
                </c:pt>
                <c:pt idx="6" formatCode="0.0\%">
                  <c:v>9.5</c:v>
                </c:pt>
              </c:numCache>
            </c:numRef>
          </c:val>
          <c:extLst>
            <c:ext xmlns:c16="http://schemas.microsoft.com/office/drawing/2014/chart" uri="{C3380CC4-5D6E-409C-BE32-E72D297353CC}">
              <c16:uniqueId val="{00000001-46B5-4EDD-BC03-C03F85D497DF}"/>
            </c:ext>
          </c:extLst>
        </c:ser>
        <c:ser>
          <c:idx val="1"/>
          <c:order val="1"/>
          <c:tx>
            <c:strRef>
              <c:f>Sheet1!$D$7</c:f>
              <c:strCache>
                <c:ptCount val="1"/>
                <c:pt idx="0">
                  <c:v>Somewhat agree </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Sheet1!$D$8:$D$15</c:f>
              <c:numCache>
                <c:formatCode>General</c:formatCode>
                <c:ptCount val="8"/>
                <c:pt idx="0" formatCode="0.0\%">
                  <c:v>15.7</c:v>
                </c:pt>
                <c:pt idx="3" formatCode="0.0\%">
                  <c:v>31.7</c:v>
                </c:pt>
                <c:pt idx="6" formatCode="0.0\%">
                  <c:v>18.100000000000001</c:v>
                </c:pt>
              </c:numCache>
            </c:numRef>
          </c:val>
          <c:extLst>
            <c:ext xmlns:c16="http://schemas.microsoft.com/office/drawing/2014/chart" uri="{C3380CC4-5D6E-409C-BE32-E72D297353CC}">
              <c16:uniqueId val="{00000002-46B5-4EDD-BC03-C03F85D497DF}"/>
            </c:ext>
          </c:extLst>
        </c:ser>
        <c:ser>
          <c:idx val="2"/>
          <c:order val="2"/>
          <c:tx>
            <c:strRef>
              <c:f>Sheet1!$E$7</c:f>
              <c:strCache>
                <c:ptCount val="1"/>
                <c:pt idx="0">
                  <c:v>Somewhat disagree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Sheet1!$E$8:$E$15</c:f>
              <c:numCache>
                <c:formatCode>General</c:formatCode>
                <c:ptCount val="8"/>
                <c:pt idx="0" formatCode="0.0\%">
                  <c:v>3.1</c:v>
                </c:pt>
                <c:pt idx="3" formatCode="0.0\%">
                  <c:v>14.6</c:v>
                </c:pt>
                <c:pt idx="6" formatCode="0.0\%">
                  <c:v>22.6</c:v>
                </c:pt>
              </c:numCache>
            </c:numRef>
          </c:val>
          <c:extLst>
            <c:ext xmlns:c16="http://schemas.microsoft.com/office/drawing/2014/chart" uri="{C3380CC4-5D6E-409C-BE32-E72D297353CC}">
              <c16:uniqueId val="{00000003-46B5-4EDD-BC03-C03F85D497DF}"/>
            </c:ext>
          </c:extLst>
        </c:ser>
        <c:ser>
          <c:idx val="3"/>
          <c:order val="3"/>
          <c:tx>
            <c:strRef>
              <c:f>Sheet1!$F$7</c:f>
              <c:strCache>
                <c:ptCount val="1"/>
                <c:pt idx="0">
                  <c:v>Strongly disagree</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Sheet1!$F$8:$F$15</c:f>
              <c:numCache>
                <c:formatCode>General</c:formatCode>
                <c:ptCount val="8"/>
                <c:pt idx="0" formatCode="0.0\%">
                  <c:v>2.8</c:v>
                </c:pt>
                <c:pt idx="3" formatCode="0.0\%">
                  <c:v>6.9</c:v>
                </c:pt>
                <c:pt idx="6" formatCode="0.0\%">
                  <c:v>47.3</c:v>
                </c:pt>
              </c:numCache>
            </c:numRef>
          </c:val>
          <c:extLst>
            <c:ext xmlns:c16="http://schemas.microsoft.com/office/drawing/2014/chart" uri="{C3380CC4-5D6E-409C-BE32-E72D297353CC}">
              <c16:uniqueId val="{00000004-46B5-4EDD-BC03-C03F85D497DF}"/>
            </c:ext>
          </c:extLst>
        </c:ser>
        <c:ser>
          <c:idx val="4"/>
          <c:order val="4"/>
          <c:tx>
            <c:strRef>
              <c:f>Sheet1!$G$7</c:f>
              <c:strCache>
                <c:ptCount val="1"/>
                <c:pt idx="0">
                  <c:v>DK/REF</c:v>
                </c:pt>
              </c:strCache>
            </c:strRef>
          </c:tx>
          <c:spPr>
            <a:solidFill>
              <a:sysClr val="window" lastClr="FFFFFF">
                <a:lumMod val="85000"/>
              </a:sysClr>
            </a:solidFill>
            <a:ln>
              <a:noFill/>
            </a:ln>
            <a:effectLst/>
          </c:spPr>
          <c:invertIfNegative val="0"/>
          <c:cat>
            <c:strRef>
              <c:f>Sheet1!$B$8:$B$15</c:f>
              <c:strCache>
                <c:ptCount val="8"/>
                <c:pt idx="0">
                  <c:v>EU</c:v>
                </c:pt>
                <c:pt idx="1">
                  <c:v>SEM</c:v>
                </c:pt>
                <c:pt idx="3">
                  <c:v>EU</c:v>
                </c:pt>
                <c:pt idx="4">
                  <c:v>SEM</c:v>
                </c:pt>
                <c:pt idx="6">
                  <c:v>EU</c:v>
                </c:pt>
                <c:pt idx="7">
                  <c:v>SEM</c:v>
                </c:pt>
              </c:strCache>
            </c:strRef>
          </c:cat>
          <c:val>
            <c:numRef>
              <c:f>Sheet1!$G$8:$G$15</c:f>
              <c:numCache>
                <c:formatCode>General</c:formatCode>
                <c:ptCount val="8"/>
                <c:pt idx="0" formatCode="0.0\%">
                  <c:v>2.2000000000000002</c:v>
                </c:pt>
                <c:pt idx="3" formatCode="0.0\%">
                  <c:v>1.5</c:v>
                </c:pt>
                <c:pt idx="6" formatCode="0.0\%">
                  <c:v>1.5</c:v>
                </c:pt>
              </c:numCache>
            </c:numRef>
          </c:val>
          <c:extLst>
            <c:ext xmlns:c16="http://schemas.microsoft.com/office/drawing/2014/chart" uri="{C3380CC4-5D6E-409C-BE32-E72D297353CC}">
              <c16:uniqueId val="{00000005-46B5-4EDD-BC03-C03F85D497DF}"/>
            </c:ext>
          </c:extLst>
        </c:ser>
        <c:ser>
          <c:idx val="5"/>
          <c:order val="5"/>
          <c:tx>
            <c:strRef>
              <c:f>Sheet1!$H$7</c:f>
              <c:strCache>
                <c:ptCount val="1"/>
                <c:pt idx="0">
                  <c:v>Strongly agree </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Sheet1!$H$8:$H$15</c:f>
              <c:numCache>
                <c:formatCode>0.0\%</c:formatCode>
                <c:ptCount val="8"/>
                <c:pt idx="1">
                  <c:v>69.3</c:v>
                </c:pt>
                <c:pt idx="4">
                  <c:v>59</c:v>
                </c:pt>
                <c:pt idx="7">
                  <c:v>29.5</c:v>
                </c:pt>
              </c:numCache>
            </c:numRef>
          </c:val>
          <c:extLst>
            <c:ext xmlns:c16="http://schemas.microsoft.com/office/drawing/2014/chart" uri="{C3380CC4-5D6E-409C-BE32-E72D297353CC}">
              <c16:uniqueId val="{00000006-46B5-4EDD-BC03-C03F85D497DF}"/>
            </c:ext>
          </c:extLst>
        </c:ser>
        <c:ser>
          <c:idx val="6"/>
          <c:order val="6"/>
          <c:tx>
            <c:strRef>
              <c:f>Sheet1!$I$7</c:f>
              <c:strCache>
                <c:ptCount val="1"/>
                <c:pt idx="0">
                  <c:v>Somewhat agree</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Sheet1!$I$8:$I$15</c:f>
              <c:numCache>
                <c:formatCode>0.0\%</c:formatCode>
                <c:ptCount val="8"/>
                <c:pt idx="1">
                  <c:v>15.1</c:v>
                </c:pt>
                <c:pt idx="4">
                  <c:v>19.3</c:v>
                </c:pt>
                <c:pt idx="7">
                  <c:v>15</c:v>
                </c:pt>
              </c:numCache>
            </c:numRef>
          </c:val>
          <c:extLst>
            <c:ext xmlns:c16="http://schemas.microsoft.com/office/drawing/2014/chart" uri="{C3380CC4-5D6E-409C-BE32-E72D297353CC}">
              <c16:uniqueId val="{00000007-46B5-4EDD-BC03-C03F85D497DF}"/>
            </c:ext>
          </c:extLst>
        </c:ser>
        <c:ser>
          <c:idx val="7"/>
          <c:order val="7"/>
          <c:tx>
            <c:strRef>
              <c:f>Sheet1!$J$7</c:f>
              <c:strCache>
                <c:ptCount val="1"/>
                <c:pt idx="0">
                  <c:v>Somewhat disagree</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Sheet1!$J$8:$J$15</c:f>
              <c:numCache>
                <c:formatCode>0.0\%</c:formatCode>
                <c:ptCount val="8"/>
                <c:pt idx="1">
                  <c:v>4</c:v>
                </c:pt>
                <c:pt idx="4">
                  <c:v>5.3</c:v>
                </c:pt>
                <c:pt idx="7">
                  <c:v>10.3</c:v>
                </c:pt>
              </c:numCache>
            </c:numRef>
          </c:val>
          <c:extLst>
            <c:ext xmlns:c16="http://schemas.microsoft.com/office/drawing/2014/chart" uri="{C3380CC4-5D6E-409C-BE32-E72D297353CC}">
              <c16:uniqueId val="{00000008-46B5-4EDD-BC03-C03F85D497DF}"/>
            </c:ext>
          </c:extLst>
        </c:ser>
        <c:ser>
          <c:idx val="8"/>
          <c:order val="8"/>
          <c:tx>
            <c:strRef>
              <c:f>Sheet1!$K$7</c:f>
              <c:strCache>
                <c:ptCount val="1"/>
                <c:pt idx="0">
                  <c:v>Strongly disagree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Sheet1!$K$8:$K$15</c:f>
              <c:numCache>
                <c:formatCode>0.0\%</c:formatCode>
                <c:ptCount val="8"/>
                <c:pt idx="1">
                  <c:v>10.5</c:v>
                </c:pt>
                <c:pt idx="4">
                  <c:v>14.9</c:v>
                </c:pt>
                <c:pt idx="7">
                  <c:v>43.2</c:v>
                </c:pt>
              </c:numCache>
            </c:numRef>
          </c:val>
          <c:extLst>
            <c:ext xmlns:c16="http://schemas.microsoft.com/office/drawing/2014/chart" uri="{C3380CC4-5D6E-409C-BE32-E72D297353CC}">
              <c16:uniqueId val="{00000009-46B5-4EDD-BC03-C03F85D497DF}"/>
            </c:ext>
          </c:extLst>
        </c:ser>
        <c:ser>
          <c:idx val="9"/>
          <c:order val="9"/>
          <c:tx>
            <c:strRef>
              <c:f>Sheet1!$L$7</c:f>
              <c:strCache>
                <c:ptCount val="1"/>
                <c:pt idx="0">
                  <c:v>DK/REF</c:v>
                </c:pt>
              </c:strCache>
            </c:strRef>
          </c:tx>
          <c:spPr>
            <a:solidFill>
              <a:sysClr val="window" lastClr="FFFFFF">
                <a:lumMod val="85000"/>
              </a:sysClr>
            </a:solidFill>
            <a:ln>
              <a:noFill/>
            </a:ln>
            <a:effectLst/>
          </c:spPr>
          <c:invertIfNegative val="0"/>
          <c:cat>
            <c:strRef>
              <c:f>Sheet1!$B$8:$B$15</c:f>
              <c:strCache>
                <c:ptCount val="8"/>
                <c:pt idx="0">
                  <c:v>EU</c:v>
                </c:pt>
                <c:pt idx="1">
                  <c:v>SEM</c:v>
                </c:pt>
                <c:pt idx="3">
                  <c:v>EU</c:v>
                </c:pt>
                <c:pt idx="4">
                  <c:v>SEM</c:v>
                </c:pt>
                <c:pt idx="6">
                  <c:v>EU</c:v>
                </c:pt>
                <c:pt idx="7">
                  <c:v>SEM</c:v>
                </c:pt>
              </c:strCache>
            </c:strRef>
          </c:cat>
          <c:val>
            <c:numRef>
              <c:f>Sheet1!$L$8:$L$15</c:f>
              <c:numCache>
                <c:formatCode>0.0\%</c:formatCode>
                <c:ptCount val="8"/>
                <c:pt idx="1">
                  <c:v>1.2</c:v>
                </c:pt>
                <c:pt idx="4">
                  <c:v>1.6</c:v>
                </c:pt>
                <c:pt idx="7">
                  <c:v>2</c:v>
                </c:pt>
              </c:numCache>
            </c:numRef>
          </c:val>
          <c:extLst>
            <c:ext xmlns:c16="http://schemas.microsoft.com/office/drawing/2014/chart" uri="{C3380CC4-5D6E-409C-BE32-E72D297353CC}">
              <c16:uniqueId val="{0000000A-46B5-4EDD-BC03-C03F85D497DF}"/>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Greece</a:t>
            </a:r>
          </a:p>
        </c:rich>
      </c:tx>
      <c:layout>
        <c:manualLayout>
          <c:xMode val="edge"/>
          <c:yMode val="edge"/>
          <c:x val="0.70396006060207372"/>
          <c:y val="2.65476263733831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938169097676469"/>
          <c:y val="0.12632752345436754"/>
          <c:w val="0.45982672965030374"/>
          <c:h val="0.67817967120140243"/>
        </c:manualLayout>
      </c:layout>
      <c:barChart>
        <c:barDir val="bar"/>
        <c:grouping val="percentStacked"/>
        <c:varyColors val="0"/>
        <c:ser>
          <c:idx val="0"/>
          <c:order val="0"/>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Sheet1!$BT$2:$BT$4</c:f>
              <c:numCache>
                <c:formatCode>0.0\%</c:formatCode>
                <c:ptCount val="3"/>
                <c:pt idx="0">
                  <c:v>78</c:v>
                </c:pt>
                <c:pt idx="1">
                  <c:v>50</c:v>
                </c:pt>
                <c:pt idx="2">
                  <c:v>23</c:v>
                </c:pt>
              </c:numCache>
            </c:numRef>
          </c:val>
          <c:extLst>
            <c:ext xmlns:c16="http://schemas.microsoft.com/office/drawing/2014/chart" uri="{C3380CC4-5D6E-409C-BE32-E72D297353CC}">
              <c16:uniqueId val="{00000001-80C5-4489-9AEF-465A6E8814AD}"/>
            </c:ext>
          </c:extLst>
        </c:ser>
        <c:ser>
          <c:idx val="1"/>
          <c:order val="1"/>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Sheet1!$BU$2:$BU$4</c:f>
              <c:numCache>
                <c:formatCode>0.0\%</c:formatCode>
                <c:ptCount val="3"/>
                <c:pt idx="0">
                  <c:v>13</c:v>
                </c:pt>
                <c:pt idx="1">
                  <c:v>28</c:v>
                </c:pt>
                <c:pt idx="2">
                  <c:v>26</c:v>
                </c:pt>
              </c:numCache>
            </c:numRef>
          </c:val>
          <c:extLst>
            <c:ext xmlns:c16="http://schemas.microsoft.com/office/drawing/2014/chart" uri="{C3380CC4-5D6E-409C-BE32-E72D297353CC}">
              <c16:uniqueId val="{00000002-80C5-4489-9AEF-465A6E8814AD}"/>
            </c:ext>
          </c:extLst>
        </c:ser>
        <c:ser>
          <c:idx val="2"/>
          <c:order val="2"/>
          <c:spPr>
            <a:solidFill>
              <a:srgbClr val="F1BE4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15-40FC-80AC-CCFF6E3E8C20}"/>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2D15-40FC-80AC-CCFF6E3E8C20}"/>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Sheet1!$BV$2:$BV$4</c:f>
              <c:numCache>
                <c:formatCode>0.0\%</c:formatCode>
                <c:ptCount val="3"/>
                <c:pt idx="0">
                  <c:v>3</c:v>
                </c:pt>
                <c:pt idx="1">
                  <c:v>9</c:v>
                </c:pt>
                <c:pt idx="2">
                  <c:v>17</c:v>
                </c:pt>
              </c:numCache>
            </c:numRef>
          </c:val>
          <c:extLst>
            <c:ext xmlns:c16="http://schemas.microsoft.com/office/drawing/2014/chart" uri="{C3380CC4-5D6E-409C-BE32-E72D297353CC}">
              <c16:uniqueId val="{00000003-80C5-4489-9AEF-465A6E8814AD}"/>
            </c:ext>
          </c:extLst>
        </c:ser>
        <c:ser>
          <c:idx val="3"/>
          <c:order val="3"/>
          <c:spPr>
            <a:solidFill>
              <a:srgbClr val="F57B2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49A-448F-91E8-9AF92C797C2A}"/>
                </c:ext>
              </c:extLst>
            </c:dLbl>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2D15-40FC-80AC-CCFF6E3E8C20}"/>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Sheet1!$BW$2:$BW$4</c:f>
              <c:numCache>
                <c:formatCode>0.0\%</c:formatCode>
                <c:ptCount val="3"/>
                <c:pt idx="0">
                  <c:v>5</c:v>
                </c:pt>
                <c:pt idx="1">
                  <c:v>10</c:v>
                </c:pt>
                <c:pt idx="2">
                  <c:v>32</c:v>
                </c:pt>
              </c:numCache>
            </c:numRef>
          </c:val>
          <c:extLst>
            <c:ext xmlns:c16="http://schemas.microsoft.com/office/drawing/2014/chart" uri="{C3380CC4-5D6E-409C-BE32-E72D297353CC}">
              <c16:uniqueId val="{00000004-80C5-4489-9AEF-465A6E8814AD}"/>
            </c:ext>
          </c:extLst>
        </c:ser>
        <c:ser>
          <c:idx val="4"/>
          <c:order val="4"/>
          <c:spPr>
            <a:solidFill>
              <a:schemeClr val="bg1">
                <a:lumMod val="85000"/>
              </a:schemeClr>
            </a:solidFill>
            <a:ln>
              <a:noFill/>
            </a:ln>
            <a:effectLst/>
          </c:spPr>
          <c:invertIfNegative val="0"/>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Sheet1!$BX$2:$BX$4</c:f>
              <c:numCache>
                <c:formatCode>0.0\%</c:formatCode>
                <c:ptCount val="3"/>
                <c:pt idx="0">
                  <c:v>1</c:v>
                </c:pt>
                <c:pt idx="1">
                  <c:v>2</c:v>
                </c:pt>
                <c:pt idx="2">
                  <c:v>2</c:v>
                </c:pt>
              </c:numCache>
            </c:numRef>
          </c:val>
          <c:extLst>
            <c:ext xmlns:c16="http://schemas.microsoft.com/office/drawing/2014/chart" uri="{C3380CC4-5D6E-409C-BE32-E72D297353CC}">
              <c16:uniqueId val="{00000000-2D15-40FC-80AC-CCFF6E3E8C20}"/>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dirty="0"/>
              <a:t>Greece (2020)</a:t>
            </a:r>
          </a:p>
        </c:rich>
      </c:tx>
      <c:layout>
        <c:manualLayout>
          <c:xMode val="edge"/>
          <c:yMode val="edge"/>
          <c:x val="0.6774077021360736"/>
          <c:y val="1.6686269671999241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647915078698126"/>
          <c:y val="9.6743403422084887E-2"/>
          <c:w val="0.42088388346298544"/>
          <c:h val="0.79651595161800992"/>
        </c:manualLayout>
      </c:layout>
      <c:barChart>
        <c:barDir val="bar"/>
        <c:grouping val="percentStacked"/>
        <c:varyColors val="0"/>
        <c:ser>
          <c:idx val="0"/>
          <c:order val="0"/>
          <c:tx>
            <c:strRef>
              <c:f>Sheet1!$B$1</c:f>
              <c:strCache>
                <c:ptCount val="1"/>
                <c:pt idx="0">
                  <c:v>Strongly characterise36</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D1-45ED-B584-8E189C636AD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Migration issues</c:v>
                </c:pt>
                <c:pt idx="1">
                  <c:v>Mediterranean way of life and food</c:v>
                </c:pt>
                <c:pt idx="2">
                  <c:v>Hospitality</c:v>
                </c:pt>
                <c:pt idx="3">
                  <c:v>Instability and insecurity</c:v>
                </c:pt>
                <c:pt idx="4">
                  <c:v>Source of conflict</c:v>
                </c:pt>
                <c:pt idx="5">
                  <c:v>Common cultural heritage and history</c:v>
                </c:pt>
                <c:pt idx="6">
                  <c:v>Resistance to change</c:v>
                </c:pt>
              </c:strCache>
            </c:strRef>
          </c:cat>
          <c:val>
            <c:numRef>
              <c:f>Sheet1!$B$2:$B$8</c:f>
              <c:numCache>
                <c:formatCode>0\%</c:formatCode>
                <c:ptCount val="7"/>
                <c:pt idx="0">
                  <c:v>79</c:v>
                </c:pt>
                <c:pt idx="1">
                  <c:v>70</c:v>
                </c:pt>
                <c:pt idx="2">
                  <c:v>67</c:v>
                </c:pt>
                <c:pt idx="3">
                  <c:v>52</c:v>
                </c:pt>
                <c:pt idx="4">
                  <c:v>51</c:v>
                </c:pt>
                <c:pt idx="5">
                  <c:v>49</c:v>
                </c:pt>
                <c:pt idx="6">
                  <c:v>27</c:v>
                </c:pt>
              </c:numCache>
            </c:numRef>
          </c:val>
          <c:extLst>
            <c:ext xmlns:c16="http://schemas.microsoft.com/office/drawing/2014/chart" uri="{C3380CC4-5D6E-409C-BE32-E72D297353CC}">
              <c16:uniqueId val="{00000001-6DD1-45ED-B584-8E189C636ADC}"/>
            </c:ext>
          </c:extLst>
        </c:ser>
        <c:ser>
          <c:idx val="1"/>
          <c:order val="1"/>
          <c:tx>
            <c:strRef>
              <c:f>Sheet1!$C$1</c:f>
              <c:strCache>
                <c:ptCount val="1"/>
                <c:pt idx="0">
                  <c:v>Somewhat characterise37</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Migration issues</c:v>
                </c:pt>
                <c:pt idx="1">
                  <c:v>Mediterranean way of life and food</c:v>
                </c:pt>
                <c:pt idx="2">
                  <c:v>Hospitality</c:v>
                </c:pt>
                <c:pt idx="3">
                  <c:v>Instability and insecurity</c:v>
                </c:pt>
                <c:pt idx="4">
                  <c:v>Source of conflict</c:v>
                </c:pt>
                <c:pt idx="5">
                  <c:v>Common cultural heritage and history</c:v>
                </c:pt>
                <c:pt idx="6">
                  <c:v>Resistance to change</c:v>
                </c:pt>
              </c:strCache>
            </c:strRef>
          </c:cat>
          <c:val>
            <c:numRef>
              <c:f>Sheet1!$C$2:$C$8</c:f>
              <c:numCache>
                <c:formatCode>0\%</c:formatCode>
                <c:ptCount val="7"/>
                <c:pt idx="0">
                  <c:v>16</c:v>
                </c:pt>
                <c:pt idx="1">
                  <c:v>24</c:v>
                </c:pt>
                <c:pt idx="2">
                  <c:v>28</c:v>
                </c:pt>
                <c:pt idx="3">
                  <c:v>37</c:v>
                </c:pt>
                <c:pt idx="4">
                  <c:v>37</c:v>
                </c:pt>
                <c:pt idx="5">
                  <c:v>39</c:v>
                </c:pt>
                <c:pt idx="6">
                  <c:v>56</c:v>
                </c:pt>
              </c:numCache>
            </c:numRef>
          </c:val>
          <c:extLst>
            <c:ext xmlns:c16="http://schemas.microsoft.com/office/drawing/2014/chart" uri="{C3380CC4-5D6E-409C-BE32-E72D297353CC}">
              <c16:uniqueId val="{00000002-6DD1-45ED-B584-8E189C636ADC}"/>
            </c:ext>
          </c:extLst>
        </c:ser>
        <c:ser>
          <c:idx val="2"/>
          <c:order val="2"/>
          <c:tx>
            <c:strRef>
              <c:f>Sheet1!$D$1</c:f>
              <c:strCache>
                <c:ptCount val="1"/>
                <c:pt idx="0">
                  <c:v>Not characterise at all38</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Migration issues</c:v>
                </c:pt>
                <c:pt idx="1">
                  <c:v>Mediterranean way of life and food</c:v>
                </c:pt>
                <c:pt idx="2">
                  <c:v>Hospitality</c:v>
                </c:pt>
                <c:pt idx="3">
                  <c:v>Instability and insecurity</c:v>
                </c:pt>
                <c:pt idx="4">
                  <c:v>Source of conflict</c:v>
                </c:pt>
                <c:pt idx="5">
                  <c:v>Common cultural heritage and history</c:v>
                </c:pt>
                <c:pt idx="6">
                  <c:v>Resistance to change</c:v>
                </c:pt>
              </c:strCache>
            </c:strRef>
          </c:cat>
          <c:val>
            <c:numRef>
              <c:f>Sheet1!$D$2:$D$8</c:f>
              <c:numCache>
                <c:formatCode>0\%</c:formatCode>
                <c:ptCount val="7"/>
                <c:pt idx="0">
                  <c:v>4</c:v>
                </c:pt>
                <c:pt idx="1">
                  <c:v>4</c:v>
                </c:pt>
                <c:pt idx="2">
                  <c:v>3</c:v>
                </c:pt>
                <c:pt idx="3">
                  <c:v>1</c:v>
                </c:pt>
                <c:pt idx="4">
                  <c:v>9</c:v>
                </c:pt>
                <c:pt idx="5">
                  <c:v>11</c:v>
                </c:pt>
                <c:pt idx="6">
                  <c:v>12</c:v>
                </c:pt>
              </c:numCache>
            </c:numRef>
          </c:val>
          <c:extLst>
            <c:ext xmlns:c16="http://schemas.microsoft.com/office/drawing/2014/chart" uri="{C3380CC4-5D6E-409C-BE32-E72D297353CC}">
              <c16:uniqueId val="{00000003-6DD1-45ED-B584-8E189C636ADC}"/>
            </c:ext>
          </c:extLst>
        </c:ser>
        <c:ser>
          <c:idx val="3"/>
          <c:order val="3"/>
          <c:tx>
            <c:strRef>
              <c:f>Sheet1!$E$1</c:f>
              <c:strCache>
                <c:ptCount val="1"/>
                <c:pt idx="0">
                  <c:v>DK/REF39</c:v>
                </c:pt>
              </c:strCache>
            </c:strRef>
          </c:tx>
          <c:spPr>
            <a:solidFill>
              <a:schemeClr val="bg1">
                <a:lumMod val="85000"/>
              </a:schemeClr>
            </a:solidFill>
            <a:ln>
              <a:noFill/>
            </a:ln>
            <a:effectLst/>
          </c:spPr>
          <c:invertIfNegative val="0"/>
          <c:cat>
            <c:strRef>
              <c:f>Sheet1!$A$2:$A$8</c:f>
              <c:strCache>
                <c:ptCount val="7"/>
                <c:pt idx="0">
                  <c:v>Migration issues</c:v>
                </c:pt>
                <c:pt idx="1">
                  <c:v>Mediterranean way of life and food</c:v>
                </c:pt>
                <c:pt idx="2">
                  <c:v>Hospitality</c:v>
                </c:pt>
                <c:pt idx="3">
                  <c:v>Instability and insecurity</c:v>
                </c:pt>
                <c:pt idx="4">
                  <c:v>Source of conflict</c:v>
                </c:pt>
                <c:pt idx="5">
                  <c:v>Common cultural heritage and history</c:v>
                </c:pt>
                <c:pt idx="6">
                  <c:v>Resistance to change</c:v>
                </c:pt>
              </c:strCache>
            </c:strRef>
          </c:cat>
          <c:val>
            <c:numRef>
              <c:f>Sheet1!$E$2:$E$8</c:f>
              <c:numCache>
                <c:formatCode>0\%</c:formatCode>
                <c:ptCount val="7"/>
                <c:pt idx="0">
                  <c:v>1</c:v>
                </c:pt>
                <c:pt idx="1">
                  <c:v>1</c:v>
                </c:pt>
                <c:pt idx="2">
                  <c:v>1</c:v>
                </c:pt>
                <c:pt idx="3">
                  <c:v>1</c:v>
                </c:pt>
                <c:pt idx="4">
                  <c:v>3</c:v>
                </c:pt>
                <c:pt idx="5">
                  <c:v>1</c:v>
                </c:pt>
                <c:pt idx="6">
                  <c:v>5</c:v>
                </c:pt>
              </c:numCache>
            </c:numRef>
          </c:val>
          <c:extLst>
            <c:ext xmlns:c16="http://schemas.microsoft.com/office/drawing/2014/chart" uri="{C3380CC4-5D6E-409C-BE32-E72D297353CC}">
              <c16:uniqueId val="{00000004-6DD1-45ED-B584-8E189C636ADC}"/>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r>
              <a:rPr lang="en-GB" sz="1350" i="1" dirty="0">
                <a:solidFill>
                  <a:schemeClr val="bg1">
                    <a:lumMod val="50000"/>
                  </a:schemeClr>
                </a:solidFill>
              </a:rPr>
              <a:t>Comparison with </a:t>
            </a:r>
          </a:p>
          <a:p>
            <a:pPr>
              <a:lnSpc>
                <a:spcPts val="1600"/>
              </a:lnSpc>
              <a:defRPr sz="1350" i="1">
                <a:solidFill>
                  <a:schemeClr val="bg1">
                    <a:lumMod val="50000"/>
                  </a:schemeClr>
                </a:solidFill>
              </a:defRPr>
            </a:pPr>
            <a:r>
              <a:rPr lang="en-GB" sz="1350" i="1" dirty="0">
                <a:solidFill>
                  <a:schemeClr val="bg1">
                    <a:lumMod val="50000"/>
                  </a:schemeClr>
                </a:solidFill>
              </a:rPr>
              <a:t>European/SEM average</a:t>
            </a:r>
          </a:p>
        </c:rich>
      </c:tx>
      <c:layout>
        <c:manualLayout>
          <c:xMode val="edge"/>
          <c:yMode val="edge"/>
          <c:x val="0.62183290420763015"/>
          <c:y val="1.8942346199233196E-3"/>
        </c:manualLayout>
      </c:layout>
      <c:overlay val="0"/>
      <c:spPr>
        <a:noFill/>
        <a:ln>
          <a:noFill/>
        </a:ln>
        <a:effectLst/>
      </c:spPr>
      <c:txPr>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3095419597752636"/>
          <c:y val="0.11646611682485279"/>
          <c:w val="0.44572603094958524"/>
          <c:h val="0.68064501037674852"/>
        </c:manualLayout>
      </c:layout>
      <c:barChart>
        <c:barDir val="bar"/>
        <c:grouping val="percentStacked"/>
        <c:varyColors val="0"/>
        <c:ser>
          <c:idx val="0"/>
          <c:order val="0"/>
          <c:tx>
            <c:strRef>
              <c:f>Sheet1!$B$8</c:f>
              <c:strCache>
                <c:ptCount val="1"/>
                <c:pt idx="0">
                  <c:v>Not mind at all</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1B-4860-BB35-E22545D6DD54}"/>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Sheet1!$A$9:$A$20</c:f>
              <c:strCache>
                <c:ptCount val="11"/>
                <c:pt idx="0">
                  <c:v>EU</c:v>
                </c:pt>
                <c:pt idx="1">
                  <c:v>SEM</c:v>
                </c:pt>
                <c:pt idx="3">
                  <c:v>EU</c:v>
                </c:pt>
                <c:pt idx="4">
                  <c:v>SEM</c:v>
                </c:pt>
                <c:pt idx="6">
                  <c:v>EU</c:v>
                </c:pt>
                <c:pt idx="7">
                  <c:v>SEM</c:v>
                </c:pt>
                <c:pt idx="9">
                  <c:v>EU</c:v>
                </c:pt>
                <c:pt idx="10">
                  <c:v>SEM</c:v>
                </c:pt>
              </c:strCache>
            </c:strRef>
          </c:cat>
          <c:val>
            <c:numRef>
              <c:f>Sheet1!$B$9:$B$20</c:f>
              <c:numCache>
                <c:formatCode>General</c:formatCode>
                <c:ptCount val="12"/>
                <c:pt idx="0" formatCode="0.0\%">
                  <c:v>83.8</c:v>
                </c:pt>
                <c:pt idx="3" formatCode="0.0\%">
                  <c:v>78.400000000000006</c:v>
                </c:pt>
                <c:pt idx="6" formatCode="0.0\%">
                  <c:v>78.2</c:v>
                </c:pt>
                <c:pt idx="9" formatCode="0.0\%">
                  <c:v>70.400000000000006</c:v>
                </c:pt>
              </c:numCache>
            </c:numRef>
          </c:val>
          <c:extLst>
            <c:ext xmlns:c16="http://schemas.microsoft.com/office/drawing/2014/chart" uri="{C3380CC4-5D6E-409C-BE32-E72D297353CC}">
              <c16:uniqueId val="{00000001-301B-4860-BB35-E22545D6DD54}"/>
            </c:ext>
          </c:extLst>
        </c:ser>
        <c:ser>
          <c:idx val="1"/>
          <c:order val="1"/>
          <c:tx>
            <c:strRef>
              <c:f>Sheet1!$C$8</c:f>
              <c:strCache>
                <c:ptCount val="1"/>
                <c:pt idx="0">
                  <c:v>Not too much </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Sheet1!$A$9:$A$20</c:f>
              <c:strCache>
                <c:ptCount val="11"/>
                <c:pt idx="0">
                  <c:v>EU</c:v>
                </c:pt>
                <c:pt idx="1">
                  <c:v>SEM</c:v>
                </c:pt>
                <c:pt idx="3">
                  <c:v>EU</c:v>
                </c:pt>
                <c:pt idx="4">
                  <c:v>SEM</c:v>
                </c:pt>
                <c:pt idx="6">
                  <c:v>EU</c:v>
                </c:pt>
                <c:pt idx="7">
                  <c:v>SEM</c:v>
                </c:pt>
                <c:pt idx="9">
                  <c:v>EU</c:v>
                </c:pt>
                <c:pt idx="10">
                  <c:v>SEM</c:v>
                </c:pt>
              </c:strCache>
            </c:strRef>
          </c:cat>
          <c:val>
            <c:numRef>
              <c:f>Sheet1!$C$9:$C$20</c:f>
              <c:numCache>
                <c:formatCode>General</c:formatCode>
                <c:ptCount val="12"/>
                <c:pt idx="0" formatCode="0.0\%">
                  <c:v>9.1999999999999993</c:v>
                </c:pt>
                <c:pt idx="3" formatCode="0.0\%">
                  <c:v>12</c:v>
                </c:pt>
                <c:pt idx="6" formatCode="0.0\%">
                  <c:v>10.9</c:v>
                </c:pt>
                <c:pt idx="9" formatCode="0.0\%">
                  <c:v>13.2</c:v>
                </c:pt>
              </c:numCache>
            </c:numRef>
          </c:val>
          <c:extLst>
            <c:ext xmlns:c16="http://schemas.microsoft.com/office/drawing/2014/chart" uri="{C3380CC4-5D6E-409C-BE32-E72D297353CC}">
              <c16:uniqueId val="{00000002-301B-4860-BB35-E22545D6DD54}"/>
            </c:ext>
          </c:extLst>
        </c:ser>
        <c:ser>
          <c:idx val="2"/>
          <c:order val="2"/>
          <c:tx>
            <c:strRef>
              <c:f>Sheet1!$D$8</c:f>
              <c:strCache>
                <c:ptCount val="1"/>
                <c:pt idx="0">
                  <c:v>Mind a little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Sheet1!$A$9:$A$20</c:f>
              <c:strCache>
                <c:ptCount val="11"/>
                <c:pt idx="0">
                  <c:v>EU</c:v>
                </c:pt>
                <c:pt idx="1">
                  <c:v>SEM</c:v>
                </c:pt>
                <c:pt idx="3">
                  <c:v>EU</c:v>
                </c:pt>
                <c:pt idx="4">
                  <c:v>SEM</c:v>
                </c:pt>
                <c:pt idx="6">
                  <c:v>EU</c:v>
                </c:pt>
                <c:pt idx="7">
                  <c:v>SEM</c:v>
                </c:pt>
                <c:pt idx="9">
                  <c:v>EU</c:v>
                </c:pt>
                <c:pt idx="10">
                  <c:v>SEM</c:v>
                </c:pt>
              </c:strCache>
            </c:strRef>
          </c:cat>
          <c:val>
            <c:numRef>
              <c:f>Sheet1!$D$9:$D$20</c:f>
              <c:numCache>
                <c:formatCode>General</c:formatCode>
                <c:ptCount val="12"/>
                <c:pt idx="0" formatCode="0.0\%">
                  <c:v>4.8</c:v>
                </c:pt>
                <c:pt idx="3" formatCode="0.0\%">
                  <c:v>6.2</c:v>
                </c:pt>
                <c:pt idx="6" formatCode="0.0\%">
                  <c:v>6.7</c:v>
                </c:pt>
                <c:pt idx="9" formatCode="0.0\%">
                  <c:v>11</c:v>
                </c:pt>
              </c:numCache>
            </c:numRef>
          </c:val>
          <c:extLst>
            <c:ext xmlns:c16="http://schemas.microsoft.com/office/drawing/2014/chart" uri="{C3380CC4-5D6E-409C-BE32-E72D297353CC}">
              <c16:uniqueId val="{00000003-301B-4860-BB35-E22545D6DD54}"/>
            </c:ext>
          </c:extLst>
        </c:ser>
        <c:ser>
          <c:idx val="3"/>
          <c:order val="3"/>
          <c:tx>
            <c:strRef>
              <c:f>Sheet1!$E$8</c:f>
              <c:strCache>
                <c:ptCount val="1"/>
                <c:pt idx="0">
                  <c:v>Mind a lot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Sheet1!$A$9:$A$20</c:f>
              <c:strCache>
                <c:ptCount val="11"/>
                <c:pt idx="0">
                  <c:v>EU</c:v>
                </c:pt>
                <c:pt idx="1">
                  <c:v>SEM</c:v>
                </c:pt>
                <c:pt idx="3">
                  <c:v>EU</c:v>
                </c:pt>
                <c:pt idx="4">
                  <c:v>SEM</c:v>
                </c:pt>
                <c:pt idx="6">
                  <c:v>EU</c:v>
                </c:pt>
                <c:pt idx="7">
                  <c:v>SEM</c:v>
                </c:pt>
                <c:pt idx="9">
                  <c:v>EU</c:v>
                </c:pt>
                <c:pt idx="10">
                  <c:v>SEM</c:v>
                </c:pt>
              </c:strCache>
            </c:strRef>
          </c:cat>
          <c:val>
            <c:numRef>
              <c:f>Sheet1!$E$9:$E$20</c:f>
              <c:numCache>
                <c:formatCode>General</c:formatCode>
                <c:ptCount val="12"/>
                <c:pt idx="0" formatCode="0.0\%">
                  <c:v>2</c:v>
                </c:pt>
                <c:pt idx="3" formatCode="0.0\%">
                  <c:v>2.8</c:v>
                </c:pt>
                <c:pt idx="6" formatCode="0.0\%">
                  <c:v>3.1</c:v>
                </c:pt>
                <c:pt idx="9" formatCode="0.0\%">
                  <c:v>4.2</c:v>
                </c:pt>
              </c:numCache>
            </c:numRef>
          </c:val>
          <c:extLst>
            <c:ext xmlns:c16="http://schemas.microsoft.com/office/drawing/2014/chart" uri="{C3380CC4-5D6E-409C-BE32-E72D297353CC}">
              <c16:uniqueId val="{00000004-301B-4860-BB35-E22545D6DD54}"/>
            </c:ext>
          </c:extLst>
        </c:ser>
        <c:ser>
          <c:idx val="4"/>
          <c:order val="4"/>
          <c:tx>
            <c:strRef>
              <c:f>Sheet1!$F$8</c:f>
              <c:strCache>
                <c:ptCount val="1"/>
                <c:pt idx="0">
                  <c:v>DK/REF</c:v>
                </c:pt>
              </c:strCache>
            </c:strRef>
          </c:tx>
          <c:spPr>
            <a:solidFill>
              <a:sysClr val="window" lastClr="FFFFFF">
                <a:lumMod val="85000"/>
              </a:sysClr>
            </a:solidFill>
            <a:ln>
              <a:noFill/>
            </a:ln>
            <a:effectLst/>
          </c:spPr>
          <c:invertIfNegative val="0"/>
          <c:cat>
            <c:strRef>
              <c:f>Sheet1!$A$9:$A$20</c:f>
              <c:strCache>
                <c:ptCount val="11"/>
                <c:pt idx="0">
                  <c:v>EU</c:v>
                </c:pt>
                <c:pt idx="1">
                  <c:v>SEM</c:v>
                </c:pt>
                <c:pt idx="3">
                  <c:v>EU</c:v>
                </c:pt>
                <c:pt idx="4">
                  <c:v>SEM</c:v>
                </c:pt>
                <c:pt idx="6">
                  <c:v>EU</c:v>
                </c:pt>
                <c:pt idx="7">
                  <c:v>SEM</c:v>
                </c:pt>
                <c:pt idx="9">
                  <c:v>EU</c:v>
                </c:pt>
                <c:pt idx="10">
                  <c:v>SEM</c:v>
                </c:pt>
              </c:strCache>
            </c:strRef>
          </c:cat>
          <c:val>
            <c:numRef>
              <c:f>Sheet1!$F$9:$F$20</c:f>
              <c:numCache>
                <c:formatCode>General</c:formatCode>
                <c:ptCount val="12"/>
                <c:pt idx="0" formatCode="0.0\%">
                  <c:v>0.3</c:v>
                </c:pt>
                <c:pt idx="3" formatCode="0.0\%">
                  <c:v>0.6</c:v>
                </c:pt>
                <c:pt idx="6" formatCode="0.0\%">
                  <c:v>1.1000000000000001</c:v>
                </c:pt>
                <c:pt idx="9" formatCode="0.0\%">
                  <c:v>1.5</c:v>
                </c:pt>
              </c:numCache>
            </c:numRef>
          </c:val>
          <c:extLst>
            <c:ext xmlns:c16="http://schemas.microsoft.com/office/drawing/2014/chart" uri="{C3380CC4-5D6E-409C-BE32-E72D297353CC}">
              <c16:uniqueId val="{00000005-301B-4860-BB35-E22545D6DD54}"/>
            </c:ext>
          </c:extLst>
        </c:ser>
        <c:ser>
          <c:idx val="5"/>
          <c:order val="5"/>
          <c:tx>
            <c:strRef>
              <c:f>Sheet1!$G$8</c:f>
              <c:strCache>
                <c:ptCount val="1"/>
                <c:pt idx="0">
                  <c:v>Not mind at all</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Sheet1!$A$9:$A$20</c:f>
              <c:strCache>
                <c:ptCount val="11"/>
                <c:pt idx="0">
                  <c:v>EU</c:v>
                </c:pt>
                <c:pt idx="1">
                  <c:v>SEM</c:v>
                </c:pt>
                <c:pt idx="3">
                  <c:v>EU</c:v>
                </c:pt>
                <c:pt idx="4">
                  <c:v>SEM</c:v>
                </c:pt>
                <c:pt idx="6">
                  <c:v>EU</c:v>
                </c:pt>
                <c:pt idx="7">
                  <c:v>SEM</c:v>
                </c:pt>
                <c:pt idx="9">
                  <c:v>EU</c:v>
                </c:pt>
                <c:pt idx="10">
                  <c:v>SEM</c:v>
                </c:pt>
              </c:strCache>
            </c:strRef>
          </c:cat>
          <c:val>
            <c:numRef>
              <c:f>Sheet1!$G$9:$G$20</c:f>
              <c:numCache>
                <c:formatCode>0.0\%</c:formatCode>
                <c:ptCount val="12"/>
                <c:pt idx="1">
                  <c:v>77.7</c:v>
                </c:pt>
                <c:pt idx="4">
                  <c:v>78.5</c:v>
                </c:pt>
                <c:pt idx="7">
                  <c:v>60.1</c:v>
                </c:pt>
                <c:pt idx="10">
                  <c:v>68</c:v>
                </c:pt>
              </c:numCache>
            </c:numRef>
          </c:val>
          <c:extLst>
            <c:ext xmlns:c16="http://schemas.microsoft.com/office/drawing/2014/chart" uri="{C3380CC4-5D6E-409C-BE32-E72D297353CC}">
              <c16:uniqueId val="{00000006-301B-4860-BB35-E22545D6DD54}"/>
            </c:ext>
          </c:extLst>
        </c:ser>
        <c:ser>
          <c:idx val="6"/>
          <c:order val="6"/>
          <c:tx>
            <c:strRef>
              <c:f>Sheet1!$H$8</c:f>
              <c:strCache>
                <c:ptCount val="1"/>
                <c:pt idx="0">
                  <c:v>Not mind too much </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Sheet1!$A$9:$A$20</c:f>
              <c:strCache>
                <c:ptCount val="11"/>
                <c:pt idx="0">
                  <c:v>EU</c:v>
                </c:pt>
                <c:pt idx="1">
                  <c:v>SEM</c:v>
                </c:pt>
                <c:pt idx="3">
                  <c:v>EU</c:v>
                </c:pt>
                <c:pt idx="4">
                  <c:v>SEM</c:v>
                </c:pt>
                <c:pt idx="6">
                  <c:v>EU</c:v>
                </c:pt>
                <c:pt idx="7">
                  <c:v>SEM</c:v>
                </c:pt>
                <c:pt idx="9">
                  <c:v>EU</c:v>
                </c:pt>
                <c:pt idx="10">
                  <c:v>SEM</c:v>
                </c:pt>
              </c:strCache>
            </c:strRef>
          </c:cat>
          <c:val>
            <c:numRef>
              <c:f>Sheet1!$H$9:$H$20</c:f>
              <c:numCache>
                <c:formatCode>0.0\%</c:formatCode>
                <c:ptCount val="12"/>
                <c:pt idx="1">
                  <c:v>6.7</c:v>
                </c:pt>
                <c:pt idx="4">
                  <c:v>7</c:v>
                </c:pt>
                <c:pt idx="7">
                  <c:v>8.8000000000000007</c:v>
                </c:pt>
                <c:pt idx="10">
                  <c:v>7</c:v>
                </c:pt>
              </c:numCache>
            </c:numRef>
          </c:val>
          <c:extLst>
            <c:ext xmlns:c16="http://schemas.microsoft.com/office/drawing/2014/chart" uri="{C3380CC4-5D6E-409C-BE32-E72D297353CC}">
              <c16:uniqueId val="{00000007-301B-4860-BB35-E22545D6DD54}"/>
            </c:ext>
          </c:extLst>
        </c:ser>
        <c:ser>
          <c:idx val="7"/>
          <c:order val="7"/>
          <c:tx>
            <c:strRef>
              <c:f>Sheet1!$I$8</c:f>
              <c:strCache>
                <c:ptCount val="1"/>
                <c:pt idx="0">
                  <c:v>Mind a little</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Sheet1!$A$9:$A$20</c:f>
              <c:strCache>
                <c:ptCount val="11"/>
                <c:pt idx="0">
                  <c:v>EU</c:v>
                </c:pt>
                <c:pt idx="1">
                  <c:v>SEM</c:v>
                </c:pt>
                <c:pt idx="3">
                  <c:v>EU</c:v>
                </c:pt>
                <c:pt idx="4">
                  <c:v>SEM</c:v>
                </c:pt>
                <c:pt idx="6">
                  <c:v>EU</c:v>
                </c:pt>
                <c:pt idx="7">
                  <c:v>SEM</c:v>
                </c:pt>
                <c:pt idx="9">
                  <c:v>EU</c:v>
                </c:pt>
                <c:pt idx="10">
                  <c:v>SEM</c:v>
                </c:pt>
              </c:strCache>
            </c:strRef>
          </c:cat>
          <c:val>
            <c:numRef>
              <c:f>Sheet1!$I$9:$I$20</c:f>
              <c:numCache>
                <c:formatCode>0.0\%</c:formatCode>
                <c:ptCount val="12"/>
                <c:pt idx="1">
                  <c:v>8.6999999999999993</c:v>
                </c:pt>
                <c:pt idx="4">
                  <c:v>8.6</c:v>
                </c:pt>
                <c:pt idx="7">
                  <c:v>16.100000000000001</c:v>
                </c:pt>
                <c:pt idx="10">
                  <c:v>12.4</c:v>
                </c:pt>
              </c:numCache>
            </c:numRef>
          </c:val>
          <c:extLst>
            <c:ext xmlns:c16="http://schemas.microsoft.com/office/drawing/2014/chart" uri="{C3380CC4-5D6E-409C-BE32-E72D297353CC}">
              <c16:uniqueId val="{00000008-301B-4860-BB35-E22545D6DD54}"/>
            </c:ext>
          </c:extLst>
        </c:ser>
        <c:ser>
          <c:idx val="8"/>
          <c:order val="8"/>
          <c:tx>
            <c:strRef>
              <c:f>Sheet1!$J$8</c:f>
              <c:strCache>
                <c:ptCount val="1"/>
                <c:pt idx="0">
                  <c:v>Mind a lot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Sheet1!$A$9:$A$20</c:f>
              <c:strCache>
                <c:ptCount val="11"/>
                <c:pt idx="0">
                  <c:v>EU</c:v>
                </c:pt>
                <c:pt idx="1">
                  <c:v>SEM</c:v>
                </c:pt>
                <c:pt idx="3">
                  <c:v>EU</c:v>
                </c:pt>
                <c:pt idx="4">
                  <c:v>SEM</c:v>
                </c:pt>
                <c:pt idx="6">
                  <c:v>EU</c:v>
                </c:pt>
                <c:pt idx="7">
                  <c:v>SEM</c:v>
                </c:pt>
                <c:pt idx="9">
                  <c:v>EU</c:v>
                </c:pt>
                <c:pt idx="10">
                  <c:v>SEM</c:v>
                </c:pt>
              </c:strCache>
            </c:strRef>
          </c:cat>
          <c:val>
            <c:numRef>
              <c:f>Sheet1!$J$9:$J$20</c:f>
              <c:numCache>
                <c:formatCode>0.0\%</c:formatCode>
                <c:ptCount val="12"/>
                <c:pt idx="1">
                  <c:v>6.1</c:v>
                </c:pt>
                <c:pt idx="4">
                  <c:v>5.5</c:v>
                </c:pt>
                <c:pt idx="7">
                  <c:v>14</c:v>
                </c:pt>
                <c:pt idx="10">
                  <c:v>11.7</c:v>
                </c:pt>
              </c:numCache>
            </c:numRef>
          </c:val>
          <c:extLst>
            <c:ext xmlns:c16="http://schemas.microsoft.com/office/drawing/2014/chart" uri="{C3380CC4-5D6E-409C-BE32-E72D297353CC}">
              <c16:uniqueId val="{00000009-301B-4860-BB35-E22545D6DD54}"/>
            </c:ext>
          </c:extLst>
        </c:ser>
        <c:ser>
          <c:idx val="9"/>
          <c:order val="9"/>
          <c:tx>
            <c:strRef>
              <c:f>Sheet1!$K$8</c:f>
              <c:strCache>
                <c:ptCount val="1"/>
                <c:pt idx="0">
                  <c:v>DK/REF</c:v>
                </c:pt>
              </c:strCache>
            </c:strRef>
          </c:tx>
          <c:spPr>
            <a:solidFill>
              <a:sysClr val="window" lastClr="FFFFFF">
                <a:lumMod val="85000"/>
              </a:sysClr>
            </a:solidFill>
            <a:ln>
              <a:noFill/>
            </a:ln>
            <a:effectLst/>
          </c:spPr>
          <c:invertIfNegative val="0"/>
          <c:cat>
            <c:strRef>
              <c:f>Sheet1!$A$9:$A$20</c:f>
              <c:strCache>
                <c:ptCount val="11"/>
                <c:pt idx="0">
                  <c:v>EU</c:v>
                </c:pt>
                <c:pt idx="1">
                  <c:v>SEM</c:v>
                </c:pt>
                <c:pt idx="3">
                  <c:v>EU</c:v>
                </c:pt>
                <c:pt idx="4">
                  <c:v>SEM</c:v>
                </c:pt>
                <c:pt idx="6">
                  <c:v>EU</c:v>
                </c:pt>
                <c:pt idx="7">
                  <c:v>SEM</c:v>
                </c:pt>
                <c:pt idx="9">
                  <c:v>EU</c:v>
                </c:pt>
                <c:pt idx="10">
                  <c:v>SEM</c:v>
                </c:pt>
              </c:strCache>
            </c:strRef>
          </c:cat>
          <c:val>
            <c:numRef>
              <c:f>Sheet1!$K$9:$K$20</c:f>
              <c:numCache>
                <c:formatCode>0.0\%</c:formatCode>
                <c:ptCount val="12"/>
                <c:pt idx="1">
                  <c:v>0.6</c:v>
                </c:pt>
                <c:pt idx="4">
                  <c:v>0.4</c:v>
                </c:pt>
                <c:pt idx="7">
                  <c:v>0.9</c:v>
                </c:pt>
                <c:pt idx="10">
                  <c:v>0.85624</c:v>
                </c:pt>
              </c:numCache>
            </c:numRef>
          </c:val>
          <c:extLst>
            <c:ext xmlns:c16="http://schemas.microsoft.com/office/drawing/2014/chart" uri="{C3380CC4-5D6E-409C-BE32-E72D297353CC}">
              <c16:uniqueId val="{0000000A-301B-4860-BB35-E22545D6DD54}"/>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Greece</a:t>
            </a:r>
          </a:p>
        </c:rich>
      </c:tx>
      <c:layout>
        <c:manualLayout>
          <c:xMode val="edge"/>
          <c:yMode val="edge"/>
          <c:x val="0.68910813721631814"/>
          <c:y val="3.3943643899421151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458079088269378"/>
          <c:h val="0.72995179388366827"/>
        </c:manualLayout>
      </c:layout>
      <c:barChart>
        <c:barDir val="bar"/>
        <c:grouping val="percentStacked"/>
        <c:varyColors val="0"/>
        <c:ser>
          <c:idx val="0"/>
          <c:order val="0"/>
          <c:tx>
            <c:strRef>
              <c:f>Sheet1!$BZ$1</c:f>
              <c:strCache>
                <c:ptCount val="1"/>
                <c:pt idx="0">
                  <c:v>Not mind at all472</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Having a person from a different cultural background as a work colleague</c:v>
                </c:pt>
                <c:pt idx="1">
                  <c:v>Having a person from a different cultural background as a neighbour</c:v>
                </c:pt>
                <c:pt idx="2">
                  <c:v>If your children were to go to school with children from a different cultural background</c:v>
                </c:pt>
                <c:pt idx="3">
                  <c:v>If one of your close relatives were to marry someone from a different cultural background</c:v>
                </c:pt>
              </c:strCache>
            </c:strRef>
          </c:cat>
          <c:val>
            <c:numRef>
              <c:f>Sheet1!$BZ$2:$BZ$5</c:f>
              <c:numCache>
                <c:formatCode>0.0\%</c:formatCode>
                <c:ptCount val="4"/>
                <c:pt idx="0">
                  <c:v>80</c:v>
                </c:pt>
                <c:pt idx="1">
                  <c:v>77</c:v>
                </c:pt>
                <c:pt idx="2">
                  <c:v>69</c:v>
                </c:pt>
                <c:pt idx="3">
                  <c:v>68</c:v>
                </c:pt>
              </c:numCache>
            </c:numRef>
          </c:val>
          <c:extLst>
            <c:ext xmlns:c16="http://schemas.microsoft.com/office/drawing/2014/chart" uri="{C3380CC4-5D6E-409C-BE32-E72D297353CC}">
              <c16:uniqueId val="{00000001-80C5-4489-9AEF-465A6E8814AD}"/>
            </c:ext>
          </c:extLst>
        </c:ser>
        <c:ser>
          <c:idx val="1"/>
          <c:order val="1"/>
          <c:tx>
            <c:strRef>
              <c:f>Sheet1!$CA$1</c:f>
              <c:strCache>
                <c:ptCount val="1"/>
                <c:pt idx="0">
                  <c:v>Not mind too much483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Having a person from a different cultural background as a work colleague</c:v>
                </c:pt>
                <c:pt idx="1">
                  <c:v>Having a person from a different cultural background as a neighbour</c:v>
                </c:pt>
                <c:pt idx="2">
                  <c:v>If your children were to go to school with children from a different cultural background</c:v>
                </c:pt>
                <c:pt idx="3">
                  <c:v>If one of your close relatives were to marry someone from a different cultural background</c:v>
                </c:pt>
              </c:strCache>
            </c:strRef>
          </c:cat>
          <c:val>
            <c:numRef>
              <c:f>Sheet1!$CA$2:$CA$5</c:f>
              <c:numCache>
                <c:formatCode>0.0\%</c:formatCode>
                <c:ptCount val="4"/>
                <c:pt idx="0">
                  <c:v>6</c:v>
                </c:pt>
                <c:pt idx="1">
                  <c:v>6</c:v>
                </c:pt>
                <c:pt idx="2">
                  <c:v>6</c:v>
                </c:pt>
                <c:pt idx="3">
                  <c:v>6</c:v>
                </c:pt>
              </c:numCache>
            </c:numRef>
          </c:val>
          <c:extLst>
            <c:ext xmlns:c16="http://schemas.microsoft.com/office/drawing/2014/chart" uri="{C3380CC4-5D6E-409C-BE32-E72D297353CC}">
              <c16:uniqueId val="{00000002-80C5-4489-9AEF-465A6E8814AD}"/>
            </c:ext>
          </c:extLst>
        </c:ser>
        <c:ser>
          <c:idx val="2"/>
          <c:order val="2"/>
          <c:tx>
            <c:strRef>
              <c:f>Sheet1!$CB$1</c:f>
              <c:strCache>
                <c:ptCount val="1"/>
                <c:pt idx="0">
                  <c:v>Mind a little494</c:v>
                </c:pt>
              </c:strCache>
            </c:strRef>
          </c:tx>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15-40FC-80AC-CCFF6E3E8C20}"/>
                </c:ext>
              </c:extLst>
            </c:dLbl>
            <c:dLbl>
              <c:idx val="2"/>
              <c:layout>
                <c:manualLayout>
                  <c:x val="0"/>
                  <c:y val="1.4792617415660649E-2"/>
                </c:manualLayout>
              </c:layout>
              <c:numFmt formatCode="#,##0" sourceLinked="0"/>
              <c:spPr>
                <a:noFill/>
                <a:ln>
                  <a:noFill/>
                </a:ln>
                <a:effectLst/>
              </c:spPr>
              <c:txPr>
                <a:bodyPr rot="0" spcFirstLastPara="1" vertOverflow="ellipsis" vert="horz" wrap="square" lIns="38100" tIns="19050" rIns="38100" bIns="19050" anchor="t"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09-40A7-93C6-A6F8342CF8EF}"/>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2D15-40FC-80AC-CCFF6E3E8C20}"/>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Having a person from a different cultural background as a work colleague</c:v>
                </c:pt>
                <c:pt idx="1">
                  <c:v>Having a person from a different cultural background as a neighbour</c:v>
                </c:pt>
                <c:pt idx="2">
                  <c:v>If your children were to go to school with children from a different cultural background</c:v>
                </c:pt>
                <c:pt idx="3">
                  <c:v>If one of your close relatives were to marry someone from a different cultural background</c:v>
                </c:pt>
              </c:strCache>
            </c:strRef>
          </c:cat>
          <c:val>
            <c:numRef>
              <c:f>Sheet1!$CB$2:$CB$5</c:f>
              <c:numCache>
                <c:formatCode>0.0\%</c:formatCode>
                <c:ptCount val="4"/>
                <c:pt idx="0">
                  <c:v>8</c:v>
                </c:pt>
                <c:pt idx="1">
                  <c:v>10</c:v>
                </c:pt>
                <c:pt idx="2">
                  <c:v>16</c:v>
                </c:pt>
                <c:pt idx="3">
                  <c:v>16</c:v>
                </c:pt>
              </c:numCache>
            </c:numRef>
          </c:val>
          <c:extLst>
            <c:ext xmlns:c16="http://schemas.microsoft.com/office/drawing/2014/chart" uri="{C3380CC4-5D6E-409C-BE32-E72D297353CC}">
              <c16:uniqueId val="{00000003-80C5-4489-9AEF-465A6E8814AD}"/>
            </c:ext>
          </c:extLst>
        </c:ser>
        <c:ser>
          <c:idx val="3"/>
          <c:order val="3"/>
          <c:tx>
            <c:strRef>
              <c:f>Sheet1!$CC$1</c:f>
              <c:strCache>
                <c:ptCount val="1"/>
                <c:pt idx="0">
                  <c:v>Mind a lot505</c:v>
                </c:pt>
              </c:strCache>
            </c:strRef>
          </c:tx>
          <c:spPr>
            <a:solidFill>
              <a:srgbClr val="F57B29"/>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D15-40FC-80AC-CCFF6E3E8C20}"/>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Having a person from a different cultural background as a work colleague</c:v>
                </c:pt>
                <c:pt idx="1">
                  <c:v>Having a person from a different cultural background as a neighbour</c:v>
                </c:pt>
                <c:pt idx="2">
                  <c:v>If your children were to go to school with children from a different cultural background</c:v>
                </c:pt>
                <c:pt idx="3">
                  <c:v>If one of your close relatives were to marry someone from a different cultural background</c:v>
                </c:pt>
              </c:strCache>
            </c:strRef>
          </c:cat>
          <c:val>
            <c:numRef>
              <c:f>Sheet1!$CC$2:$CC$5</c:f>
              <c:numCache>
                <c:formatCode>0.0\%</c:formatCode>
                <c:ptCount val="4"/>
                <c:pt idx="0">
                  <c:v>5</c:v>
                </c:pt>
                <c:pt idx="1">
                  <c:v>6</c:v>
                </c:pt>
                <c:pt idx="2">
                  <c:v>7</c:v>
                </c:pt>
                <c:pt idx="3">
                  <c:v>10</c:v>
                </c:pt>
              </c:numCache>
            </c:numRef>
          </c:val>
          <c:extLst>
            <c:ext xmlns:c16="http://schemas.microsoft.com/office/drawing/2014/chart" uri="{C3380CC4-5D6E-409C-BE32-E72D297353CC}">
              <c16:uniqueId val="{00000004-80C5-4489-9AEF-465A6E8814AD}"/>
            </c:ext>
          </c:extLst>
        </c:ser>
        <c:ser>
          <c:idx val="4"/>
          <c:order val="4"/>
          <c:tx>
            <c:strRef>
              <c:f>Sheet1!$CD$1</c:f>
              <c:strCache>
                <c:ptCount val="1"/>
                <c:pt idx="0">
                  <c:v>NA/DK/REF516</c:v>
                </c:pt>
              </c:strCache>
            </c:strRef>
          </c:tx>
          <c:spPr>
            <a:solidFill>
              <a:schemeClr val="bg1">
                <a:lumMod val="85000"/>
              </a:schemeClr>
            </a:solidFill>
            <a:ln>
              <a:noFill/>
            </a:ln>
            <a:effectLst/>
          </c:spPr>
          <c:invertIfNegative val="0"/>
          <c:cat>
            <c:strRef>
              <c:f>Sheet1!$A$2:$A$5</c:f>
              <c:strCache>
                <c:ptCount val="4"/>
                <c:pt idx="0">
                  <c:v>Having a person from a different cultural background as a work colleague</c:v>
                </c:pt>
                <c:pt idx="1">
                  <c:v>Having a person from a different cultural background as a neighbour</c:v>
                </c:pt>
                <c:pt idx="2">
                  <c:v>If your children were to go to school with children from a different cultural background</c:v>
                </c:pt>
                <c:pt idx="3">
                  <c:v>If one of your close relatives were to marry someone from a different cultural background</c:v>
                </c:pt>
              </c:strCache>
            </c:strRef>
          </c:cat>
          <c:val>
            <c:numRef>
              <c:f>Sheet1!$CD$2:$CD$5</c:f>
              <c:numCache>
                <c:formatCode>0.0\%</c:formatCode>
                <c:ptCount val="4"/>
                <c:pt idx="0">
                  <c:v>1</c:v>
                </c:pt>
                <c:pt idx="1">
                  <c:v>1</c:v>
                </c:pt>
                <c:pt idx="2">
                  <c:v>1</c:v>
                </c:pt>
                <c:pt idx="3">
                  <c:v>1</c:v>
                </c:pt>
              </c:numCache>
            </c:numRef>
          </c:val>
          <c:extLst>
            <c:ext xmlns:c16="http://schemas.microsoft.com/office/drawing/2014/chart" uri="{C3380CC4-5D6E-409C-BE32-E72D297353CC}">
              <c16:uniqueId val="{00000000-2D15-40FC-80AC-CCFF6E3E8C20}"/>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r>
              <a:rPr lang="en-GB" sz="1350" i="1" dirty="0">
                <a:solidFill>
                  <a:schemeClr val="bg1">
                    <a:lumMod val="50000"/>
                  </a:schemeClr>
                </a:solidFill>
              </a:rPr>
              <a:t>Comparison with </a:t>
            </a:r>
          </a:p>
          <a:p>
            <a:pPr>
              <a:lnSpc>
                <a:spcPts val="1600"/>
              </a:lnSpc>
              <a:defRPr sz="1350" i="1">
                <a:solidFill>
                  <a:schemeClr val="bg1">
                    <a:lumMod val="50000"/>
                  </a:schemeClr>
                </a:solidFill>
              </a:defRPr>
            </a:pPr>
            <a:r>
              <a:rPr lang="en-GB" sz="1350" i="1" dirty="0">
                <a:solidFill>
                  <a:schemeClr val="bg1">
                    <a:lumMod val="50000"/>
                  </a:schemeClr>
                </a:solidFill>
              </a:rPr>
              <a:t>European/SEM average</a:t>
            </a:r>
          </a:p>
        </c:rich>
      </c:tx>
      <c:layout>
        <c:manualLayout>
          <c:xMode val="edge"/>
          <c:yMode val="edge"/>
          <c:x val="0.61828402439617347"/>
          <c:y val="2.4082287198037202E-2"/>
        </c:manualLayout>
      </c:layout>
      <c:overlay val="0"/>
      <c:spPr>
        <a:noFill/>
        <a:ln>
          <a:noFill/>
        </a:ln>
        <a:effectLst/>
      </c:spPr>
      <c:txPr>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2386213435089076"/>
          <c:w val="0.42798163189230182"/>
          <c:h val="0.7176250980069383"/>
        </c:manualLayout>
      </c:layout>
      <c:barChart>
        <c:barDir val="bar"/>
        <c:grouping val="percentStacked"/>
        <c:varyColors val="0"/>
        <c:ser>
          <c:idx val="0"/>
          <c:order val="0"/>
          <c:tx>
            <c:strRef>
              <c:f>Sheet1!$B$11</c:f>
              <c:strCache>
                <c:ptCount val="1"/>
                <c:pt idx="0">
                  <c:v>Very effective </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40-46A0-A7E2-F4A760C0501D}"/>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Sheet1!$B$12:$B$25</c:f>
              <c:numCache>
                <c:formatCode>General</c:formatCode>
                <c:ptCount val="14"/>
                <c:pt idx="0" formatCode="0.0\%">
                  <c:v>72.7</c:v>
                </c:pt>
                <c:pt idx="3" formatCode="0.0\%">
                  <c:v>47.9</c:v>
                </c:pt>
                <c:pt idx="6" formatCode="0.0\%">
                  <c:v>44.6</c:v>
                </c:pt>
                <c:pt idx="9" formatCode="0.0\%">
                  <c:v>39.4</c:v>
                </c:pt>
                <c:pt idx="12" formatCode="0.0\%">
                  <c:v>11.7</c:v>
                </c:pt>
              </c:numCache>
            </c:numRef>
          </c:val>
          <c:extLst>
            <c:ext xmlns:c16="http://schemas.microsoft.com/office/drawing/2014/chart" uri="{C3380CC4-5D6E-409C-BE32-E72D297353CC}">
              <c16:uniqueId val="{00000001-B640-46A0-A7E2-F4A760C0501D}"/>
            </c:ext>
          </c:extLst>
        </c:ser>
        <c:ser>
          <c:idx val="1"/>
          <c:order val="1"/>
          <c:tx>
            <c:strRef>
              <c:f>Sheet1!$C$11</c:f>
              <c:strCache>
                <c:ptCount val="1"/>
                <c:pt idx="0">
                  <c:v>Somewhat effective </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Sheet1!$C$12:$C$25</c:f>
              <c:numCache>
                <c:formatCode>General</c:formatCode>
                <c:ptCount val="14"/>
                <c:pt idx="0" formatCode="0.0\%">
                  <c:v>20.399999999999999</c:v>
                </c:pt>
                <c:pt idx="3" formatCode="0.0\%">
                  <c:v>40.700000000000003</c:v>
                </c:pt>
                <c:pt idx="6" formatCode="0.0\%">
                  <c:v>43</c:v>
                </c:pt>
                <c:pt idx="9" formatCode="0.0\%">
                  <c:v>44.4</c:v>
                </c:pt>
                <c:pt idx="12" formatCode="0.0\%">
                  <c:v>30.3</c:v>
                </c:pt>
              </c:numCache>
            </c:numRef>
          </c:val>
          <c:extLst>
            <c:ext xmlns:c16="http://schemas.microsoft.com/office/drawing/2014/chart" uri="{C3380CC4-5D6E-409C-BE32-E72D297353CC}">
              <c16:uniqueId val="{00000002-B640-46A0-A7E2-F4A760C0501D}"/>
            </c:ext>
          </c:extLst>
        </c:ser>
        <c:ser>
          <c:idx val="2"/>
          <c:order val="2"/>
          <c:tx>
            <c:strRef>
              <c:f>Sheet1!$D$11</c:f>
              <c:strCache>
                <c:ptCount val="1"/>
                <c:pt idx="0">
                  <c:v>Not very effective </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Sheet1!$D$12:$D$25</c:f>
              <c:numCache>
                <c:formatCode>General</c:formatCode>
                <c:ptCount val="14"/>
                <c:pt idx="0" formatCode="0.0\%">
                  <c:v>3.3</c:v>
                </c:pt>
                <c:pt idx="3" formatCode="0.0\%">
                  <c:v>5.4</c:v>
                </c:pt>
                <c:pt idx="6" formatCode="0.0\%">
                  <c:v>6.6</c:v>
                </c:pt>
                <c:pt idx="9" formatCode="0.0\%">
                  <c:v>9.1999999999999993</c:v>
                </c:pt>
                <c:pt idx="12" formatCode="0.0\%">
                  <c:v>26.7</c:v>
                </c:pt>
              </c:numCache>
            </c:numRef>
          </c:val>
          <c:extLst>
            <c:ext xmlns:c16="http://schemas.microsoft.com/office/drawing/2014/chart" uri="{C3380CC4-5D6E-409C-BE32-E72D297353CC}">
              <c16:uniqueId val="{00000003-B640-46A0-A7E2-F4A760C0501D}"/>
            </c:ext>
          </c:extLst>
        </c:ser>
        <c:ser>
          <c:idx val="3"/>
          <c:order val="3"/>
          <c:tx>
            <c:strRef>
              <c:f>Sheet1!$E$11</c:f>
              <c:strCache>
                <c:ptCount val="1"/>
                <c:pt idx="0">
                  <c:v>Not at all effective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Sheet1!$E$12:$E$25</c:f>
              <c:numCache>
                <c:formatCode>General</c:formatCode>
                <c:ptCount val="14"/>
                <c:pt idx="0" formatCode="0.0\%">
                  <c:v>2.2000000000000002</c:v>
                </c:pt>
                <c:pt idx="3" formatCode="0.0\%">
                  <c:v>3.3</c:v>
                </c:pt>
                <c:pt idx="6" formatCode="0.0\%">
                  <c:v>3.8</c:v>
                </c:pt>
                <c:pt idx="9" formatCode="0.0\%">
                  <c:v>4.5</c:v>
                </c:pt>
                <c:pt idx="12" formatCode="0.0\%">
                  <c:v>27.2</c:v>
                </c:pt>
              </c:numCache>
            </c:numRef>
          </c:val>
          <c:extLst>
            <c:ext xmlns:c16="http://schemas.microsoft.com/office/drawing/2014/chart" uri="{C3380CC4-5D6E-409C-BE32-E72D297353CC}">
              <c16:uniqueId val="{00000004-B640-46A0-A7E2-F4A760C0501D}"/>
            </c:ext>
          </c:extLst>
        </c:ser>
        <c:ser>
          <c:idx val="4"/>
          <c:order val="4"/>
          <c:tx>
            <c:strRef>
              <c:f>Sheet1!$F$11</c:f>
              <c:strCache>
                <c:ptCount val="1"/>
                <c:pt idx="0">
                  <c:v>DK/REF</c:v>
                </c:pt>
              </c:strCache>
            </c:strRef>
          </c:tx>
          <c:spPr>
            <a:solidFill>
              <a:sysClr val="window" lastClr="FFFFFF">
                <a:lumMod val="85000"/>
              </a:sysClr>
            </a:solidFill>
            <a:ln>
              <a:noFill/>
            </a:ln>
            <a:effectLst/>
          </c:spPr>
          <c:invertIfNegative val="0"/>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Sheet1!$F$12:$F$25</c:f>
              <c:numCache>
                <c:formatCode>General</c:formatCode>
                <c:ptCount val="14"/>
                <c:pt idx="0" formatCode="0.0\%">
                  <c:v>1.4</c:v>
                </c:pt>
                <c:pt idx="3" formatCode="0.0\%">
                  <c:v>2.7</c:v>
                </c:pt>
                <c:pt idx="6" formatCode="0.0\%">
                  <c:v>2</c:v>
                </c:pt>
                <c:pt idx="9" formatCode="0.0\%">
                  <c:v>2.6</c:v>
                </c:pt>
                <c:pt idx="12" formatCode="0.0\%">
                  <c:v>4.0999999999999996</c:v>
                </c:pt>
              </c:numCache>
            </c:numRef>
          </c:val>
          <c:extLst>
            <c:ext xmlns:c16="http://schemas.microsoft.com/office/drawing/2014/chart" uri="{C3380CC4-5D6E-409C-BE32-E72D297353CC}">
              <c16:uniqueId val="{00000005-B640-46A0-A7E2-F4A760C0501D}"/>
            </c:ext>
          </c:extLst>
        </c:ser>
        <c:ser>
          <c:idx val="5"/>
          <c:order val="5"/>
          <c:tx>
            <c:strRef>
              <c:f>Sheet1!$G$11</c:f>
              <c:strCache>
                <c:ptCount val="1"/>
                <c:pt idx="0">
                  <c:v>Very efficient</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Sheet1!$G$12:$G$25</c:f>
              <c:numCache>
                <c:formatCode>0.0\%</c:formatCode>
                <c:ptCount val="14"/>
                <c:pt idx="1">
                  <c:v>72.3</c:v>
                </c:pt>
                <c:pt idx="4">
                  <c:v>67</c:v>
                </c:pt>
                <c:pt idx="7">
                  <c:v>57.8</c:v>
                </c:pt>
                <c:pt idx="10">
                  <c:v>50.6</c:v>
                </c:pt>
                <c:pt idx="13">
                  <c:v>45.8</c:v>
                </c:pt>
              </c:numCache>
            </c:numRef>
          </c:val>
          <c:extLst>
            <c:ext xmlns:c16="http://schemas.microsoft.com/office/drawing/2014/chart" uri="{C3380CC4-5D6E-409C-BE32-E72D297353CC}">
              <c16:uniqueId val="{00000006-B640-46A0-A7E2-F4A760C0501D}"/>
            </c:ext>
          </c:extLst>
        </c:ser>
        <c:ser>
          <c:idx val="6"/>
          <c:order val="6"/>
          <c:tx>
            <c:strRef>
              <c:f>Sheet1!$H$11</c:f>
              <c:strCache>
                <c:ptCount val="1"/>
                <c:pt idx="0">
                  <c:v>Somewhat efficient</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Sheet1!$H$12:$H$25</c:f>
              <c:numCache>
                <c:formatCode>0.0\%</c:formatCode>
                <c:ptCount val="14"/>
                <c:pt idx="1">
                  <c:v>19.399999999999999</c:v>
                </c:pt>
                <c:pt idx="4">
                  <c:v>23.3</c:v>
                </c:pt>
                <c:pt idx="7">
                  <c:v>28.3</c:v>
                </c:pt>
                <c:pt idx="10">
                  <c:v>30.5</c:v>
                </c:pt>
                <c:pt idx="13">
                  <c:v>30.4</c:v>
                </c:pt>
              </c:numCache>
            </c:numRef>
          </c:val>
          <c:extLst>
            <c:ext xmlns:c16="http://schemas.microsoft.com/office/drawing/2014/chart" uri="{C3380CC4-5D6E-409C-BE32-E72D297353CC}">
              <c16:uniqueId val="{00000007-B640-46A0-A7E2-F4A760C0501D}"/>
            </c:ext>
          </c:extLst>
        </c:ser>
        <c:ser>
          <c:idx val="7"/>
          <c:order val="7"/>
          <c:tx>
            <c:strRef>
              <c:f>Sheet1!$I$11</c:f>
              <c:strCache>
                <c:ptCount val="1"/>
                <c:pt idx="0">
                  <c:v>Not very efficient</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Sheet1!$I$12:$I$25</c:f>
              <c:numCache>
                <c:formatCode>0.0\%</c:formatCode>
                <c:ptCount val="14"/>
                <c:pt idx="1">
                  <c:v>2.2000000000000002</c:v>
                </c:pt>
                <c:pt idx="4">
                  <c:v>2.8</c:v>
                </c:pt>
                <c:pt idx="7">
                  <c:v>4.3</c:v>
                </c:pt>
                <c:pt idx="10">
                  <c:v>6.4</c:v>
                </c:pt>
                <c:pt idx="13">
                  <c:v>8</c:v>
                </c:pt>
              </c:numCache>
            </c:numRef>
          </c:val>
          <c:extLst>
            <c:ext xmlns:c16="http://schemas.microsoft.com/office/drawing/2014/chart" uri="{C3380CC4-5D6E-409C-BE32-E72D297353CC}">
              <c16:uniqueId val="{00000008-B640-46A0-A7E2-F4A760C0501D}"/>
            </c:ext>
          </c:extLst>
        </c:ser>
        <c:ser>
          <c:idx val="8"/>
          <c:order val="8"/>
          <c:tx>
            <c:strRef>
              <c:f>Sheet1!$J$11</c:f>
              <c:strCache>
                <c:ptCount val="1"/>
                <c:pt idx="0">
                  <c:v>Not at all efficient</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Sheet1!$J$12:$J$25</c:f>
              <c:numCache>
                <c:formatCode>0.0\%</c:formatCode>
                <c:ptCount val="14"/>
                <c:pt idx="1">
                  <c:v>5.3</c:v>
                </c:pt>
                <c:pt idx="4">
                  <c:v>4.5999999999999996</c:v>
                </c:pt>
                <c:pt idx="7">
                  <c:v>7.4</c:v>
                </c:pt>
                <c:pt idx="10">
                  <c:v>10.3</c:v>
                </c:pt>
                <c:pt idx="13">
                  <c:v>12.3</c:v>
                </c:pt>
              </c:numCache>
            </c:numRef>
          </c:val>
          <c:extLst>
            <c:ext xmlns:c16="http://schemas.microsoft.com/office/drawing/2014/chart" uri="{C3380CC4-5D6E-409C-BE32-E72D297353CC}">
              <c16:uniqueId val="{00000009-B640-46A0-A7E2-F4A760C0501D}"/>
            </c:ext>
          </c:extLst>
        </c:ser>
        <c:ser>
          <c:idx val="9"/>
          <c:order val="9"/>
          <c:tx>
            <c:strRef>
              <c:f>Sheet1!$K$11</c:f>
              <c:strCache>
                <c:ptCount val="1"/>
                <c:pt idx="0">
                  <c:v>DK/REF</c:v>
                </c:pt>
              </c:strCache>
            </c:strRef>
          </c:tx>
          <c:spPr>
            <a:solidFill>
              <a:sysClr val="window" lastClr="FFFFFF">
                <a:lumMod val="85000"/>
              </a:sysClr>
            </a:solidFill>
            <a:ln>
              <a:noFill/>
            </a:ln>
            <a:effectLst/>
          </c:spPr>
          <c:invertIfNegative val="0"/>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Sheet1!$K$12:$K$25</c:f>
              <c:numCache>
                <c:formatCode>0.0\%</c:formatCode>
                <c:ptCount val="14"/>
                <c:pt idx="1">
                  <c:v>0.8</c:v>
                </c:pt>
                <c:pt idx="4">
                  <c:v>1.2</c:v>
                </c:pt>
                <c:pt idx="7">
                  <c:v>2.2000000000000002</c:v>
                </c:pt>
                <c:pt idx="10">
                  <c:v>2.2000000000000002</c:v>
                </c:pt>
                <c:pt idx="13">
                  <c:v>3.4</c:v>
                </c:pt>
              </c:numCache>
            </c:numRef>
          </c:val>
          <c:extLst>
            <c:ext xmlns:c16="http://schemas.microsoft.com/office/drawing/2014/chart" uri="{C3380CC4-5D6E-409C-BE32-E72D297353CC}">
              <c16:uniqueId val="{0000000A-B640-46A0-A7E2-F4A760C0501D}"/>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Greece</a:t>
            </a:r>
          </a:p>
        </c:rich>
      </c:tx>
      <c:layout>
        <c:manualLayout>
          <c:xMode val="edge"/>
          <c:yMode val="edge"/>
          <c:x val="0.66565488649147353"/>
          <c:y val="4.8735678951497073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75953584233265203"/>
        </c:manualLayout>
      </c:layout>
      <c:barChart>
        <c:barDir val="bar"/>
        <c:grouping val="percentStacked"/>
        <c:varyColors val="0"/>
        <c:ser>
          <c:idx val="0"/>
          <c:order val="0"/>
          <c:tx>
            <c:strRef>
              <c:f>Sheet1!$BT$1</c:f>
              <c:strCache>
                <c:ptCount val="1"/>
                <c:pt idx="0">
                  <c:v>Very effective </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65-491B-BA54-07D945DBB7D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Sheet1!$BT$2:$BT$6</c:f>
              <c:numCache>
                <c:formatCode>0.0\%</c:formatCode>
                <c:ptCount val="5"/>
                <c:pt idx="0">
                  <c:v>63</c:v>
                </c:pt>
                <c:pt idx="1">
                  <c:v>47</c:v>
                </c:pt>
                <c:pt idx="2">
                  <c:v>46</c:v>
                </c:pt>
                <c:pt idx="3">
                  <c:v>44</c:v>
                </c:pt>
                <c:pt idx="4">
                  <c:v>18</c:v>
                </c:pt>
              </c:numCache>
            </c:numRef>
          </c:val>
          <c:extLst>
            <c:ext xmlns:c16="http://schemas.microsoft.com/office/drawing/2014/chart" uri="{C3380CC4-5D6E-409C-BE32-E72D297353CC}">
              <c16:uniqueId val="{00000001-1C65-491B-BA54-07D945DBB7D0}"/>
            </c:ext>
          </c:extLst>
        </c:ser>
        <c:ser>
          <c:idx val="1"/>
          <c:order val="1"/>
          <c:tx>
            <c:strRef>
              <c:f>Sheet1!$BU$1</c:f>
              <c:strCache>
                <c:ptCount val="1"/>
                <c:pt idx="0">
                  <c:v>Somewhat effective </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Sheet1!$BU$2:$BU$6</c:f>
              <c:numCache>
                <c:formatCode>0.0\%</c:formatCode>
                <c:ptCount val="5"/>
                <c:pt idx="0">
                  <c:v>23</c:v>
                </c:pt>
                <c:pt idx="1">
                  <c:v>33</c:v>
                </c:pt>
                <c:pt idx="2">
                  <c:v>35</c:v>
                </c:pt>
                <c:pt idx="3">
                  <c:v>32</c:v>
                </c:pt>
                <c:pt idx="4">
                  <c:v>32</c:v>
                </c:pt>
              </c:numCache>
            </c:numRef>
          </c:val>
          <c:extLst>
            <c:ext xmlns:c16="http://schemas.microsoft.com/office/drawing/2014/chart" uri="{C3380CC4-5D6E-409C-BE32-E72D297353CC}">
              <c16:uniqueId val="{00000002-1C65-491B-BA54-07D945DBB7D0}"/>
            </c:ext>
          </c:extLst>
        </c:ser>
        <c:ser>
          <c:idx val="2"/>
          <c:order val="2"/>
          <c:tx>
            <c:strRef>
              <c:f>Sheet1!$BV$1</c:f>
              <c:strCache>
                <c:ptCount val="1"/>
                <c:pt idx="0">
                  <c:v>Not very effective </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Sheet1!$BV$2:$BV$6</c:f>
              <c:numCache>
                <c:formatCode>0.0\%</c:formatCode>
                <c:ptCount val="5"/>
                <c:pt idx="0">
                  <c:v>7</c:v>
                </c:pt>
                <c:pt idx="1">
                  <c:v>9</c:v>
                </c:pt>
                <c:pt idx="2">
                  <c:v>8</c:v>
                </c:pt>
                <c:pt idx="3">
                  <c:v>10</c:v>
                </c:pt>
                <c:pt idx="4">
                  <c:v>14</c:v>
                </c:pt>
              </c:numCache>
            </c:numRef>
          </c:val>
          <c:extLst>
            <c:ext xmlns:c16="http://schemas.microsoft.com/office/drawing/2014/chart" uri="{C3380CC4-5D6E-409C-BE32-E72D297353CC}">
              <c16:uniqueId val="{00000003-1C65-491B-BA54-07D945DBB7D0}"/>
            </c:ext>
          </c:extLst>
        </c:ser>
        <c:ser>
          <c:idx val="3"/>
          <c:order val="3"/>
          <c:tx>
            <c:strRef>
              <c:f>Sheet1!$BW$1</c:f>
              <c:strCache>
                <c:ptCount val="1"/>
                <c:pt idx="0">
                  <c:v>Not at all effective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Sheet1!$BW$2:$BW$6</c:f>
              <c:numCache>
                <c:formatCode>0.0\%</c:formatCode>
                <c:ptCount val="5"/>
                <c:pt idx="0">
                  <c:v>6</c:v>
                </c:pt>
                <c:pt idx="1">
                  <c:v>8</c:v>
                </c:pt>
                <c:pt idx="2">
                  <c:v>8</c:v>
                </c:pt>
                <c:pt idx="3">
                  <c:v>11</c:v>
                </c:pt>
                <c:pt idx="4">
                  <c:v>28</c:v>
                </c:pt>
              </c:numCache>
            </c:numRef>
          </c:val>
          <c:extLst>
            <c:ext xmlns:c16="http://schemas.microsoft.com/office/drawing/2014/chart" uri="{C3380CC4-5D6E-409C-BE32-E72D297353CC}">
              <c16:uniqueId val="{00000004-1C65-491B-BA54-07D945DBB7D0}"/>
            </c:ext>
          </c:extLst>
        </c:ser>
        <c:ser>
          <c:idx val="4"/>
          <c:order val="4"/>
          <c:tx>
            <c:strRef>
              <c:f>Sheet1!$BX$1</c:f>
              <c:strCache>
                <c:ptCount val="1"/>
                <c:pt idx="0">
                  <c:v>DK/ REF</c:v>
                </c:pt>
              </c:strCache>
            </c:strRef>
          </c:tx>
          <c:spPr>
            <a:solidFill>
              <a:schemeClr val="bg1">
                <a:lumMod val="85000"/>
              </a:schemeClr>
            </a:solidFill>
            <a:ln>
              <a:noFill/>
            </a:ln>
            <a:effectLst/>
          </c:spPr>
          <c:invertIfNegative val="0"/>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Sheet1!$BX$2:$BX$6</c:f>
              <c:numCache>
                <c:formatCode>0.0\%</c:formatCode>
                <c:ptCount val="5"/>
                <c:pt idx="0">
                  <c:v>2</c:v>
                </c:pt>
                <c:pt idx="1">
                  <c:v>1.8</c:v>
                </c:pt>
                <c:pt idx="2">
                  <c:v>2</c:v>
                </c:pt>
                <c:pt idx="3">
                  <c:v>4</c:v>
                </c:pt>
                <c:pt idx="4">
                  <c:v>9</c:v>
                </c:pt>
              </c:numCache>
            </c:numRef>
          </c:val>
          <c:extLst>
            <c:ext xmlns:c16="http://schemas.microsoft.com/office/drawing/2014/chart" uri="{C3380CC4-5D6E-409C-BE32-E72D297353CC}">
              <c16:uniqueId val="{00000000-235F-4E30-A015-F574B433BDA9}"/>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r>
              <a:rPr lang="en-GB" sz="1350" i="1" dirty="0">
                <a:solidFill>
                  <a:schemeClr val="bg1">
                    <a:lumMod val="50000"/>
                  </a:schemeClr>
                </a:solidFill>
              </a:rPr>
              <a:t>Comparison with </a:t>
            </a:r>
          </a:p>
          <a:p>
            <a:pPr>
              <a:lnSpc>
                <a:spcPts val="1600"/>
              </a:lnSpc>
              <a:defRPr sz="1350" i="1">
                <a:solidFill>
                  <a:schemeClr val="bg1">
                    <a:lumMod val="50000"/>
                  </a:schemeClr>
                </a:solidFill>
              </a:defRPr>
            </a:pPr>
            <a:r>
              <a:rPr lang="en-GB" sz="1350" i="1" dirty="0">
                <a:solidFill>
                  <a:schemeClr val="bg1">
                    <a:lumMod val="50000"/>
                  </a:schemeClr>
                </a:solidFill>
              </a:rPr>
              <a:t>European/SEM average</a:t>
            </a:r>
          </a:p>
        </c:rich>
      </c:tx>
      <c:layout>
        <c:manualLayout>
          <c:xMode val="edge"/>
          <c:yMode val="edge"/>
          <c:x val="0.61828402439617347"/>
          <c:y val="2.4082287198037202E-2"/>
        </c:manualLayout>
      </c:layout>
      <c:overlay val="0"/>
      <c:spPr>
        <a:noFill/>
        <a:ln>
          <a:noFill/>
        </a:ln>
        <a:effectLst/>
      </c:spPr>
      <c:txPr>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6939722068920402"/>
        </c:manualLayout>
      </c:layout>
      <c:barChart>
        <c:barDir val="bar"/>
        <c:grouping val="percentStacked"/>
        <c:varyColors val="0"/>
        <c:ser>
          <c:idx val="0"/>
          <c:order val="0"/>
          <c:tx>
            <c:strRef>
              <c:f>Sheet1!$B$11</c:f>
              <c:strCache>
                <c:ptCount val="1"/>
                <c:pt idx="0">
                  <c:v>Very efficient</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E2-4AD7-A494-B183C739C046}"/>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Sheet1!$B$12:$B$31</c:f>
              <c:numCache>
                <c:formatCode>General</c:formatCode>
                <c:ptCount val="20"/>
                <c:pt idx="0" formatCode="0.0\%">
                  <c:v>63.7</c:v>
                </c:pt>
                <c:pt idx="3" formatCode="0.0\%">
                  <c:v>60.1</c:v>
                </c:pt>
                <c:pt idx="6" formatCode="0.0\%">
                  <c:v>50.9</c:v>
                </c:pt>
                <c:pt idx="9" formatCode="0.0\%">
                  <c:v>41.5</c:v>
                </c:pt>
                <c:pt idx="12" formatCode="0.0\%">
                  <c:v>38.1</c:v>
                </c:pt>
                <c:pt idx="15" formatCode="0.0\%">
                  <c:v>37.700000000000003</c:v>
                </c:pt>
                <c:pt idx="18" formatCode="0.0\%">
                  <c:v>37.4</c:v>
                </c:pt>
              </c:numCache>
            </c:numRef>
          </c:val>
          <c:extLst>
            <c:ext xmlns:c16="http://schemas.microsoft.com/office/drawing/2014/chart" uri="{C3380CC4-5D6E-409C-BE32-E72D297353CC}">
              <c16:uniqueId val="{00000001-49E2-4AD7-A494-B183C739C046}"/>
            </c:ext>
          </c:extLst>
        </c:ser>
        <c:ser>
          <c:idx val="1"/>
          <c:order val="1"/>
          <c:tx>
            <c:strRef>
              <c:f>Sheet1!$C$11</c:f>
              <c:strCache>
                <c:ptCount val="1"/>
                <c:pt idx="0">
                  <c:v>Somewhat efficient</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Sheet1!$C$12:$C$31</c:f>
              <c:numCache>
                <c:formatCode>General</c:formatCode>
                <c:ptCount val="20"/>
                <c:pt idx="0" formatCode="0.0\%">
                  <c:v>29.1</c:v>
                </c:pt>
                <c:pt idx="3" formatCode="0.0\%">
                  <c:v>31.8</c:v>
                </c:pt>
                <c:pt idx="6" formatCode="0.0\%">
                  <c:v>37.4</c:v>
                </c:pt>
                <c:pt idx="9" formatCode="0.0\%">
                  <c:v>39.4</c:v>
                </c:pt>
                <c:pt idx="12" formatCode="0.0\%">
                  <c:v>44.8</c:v>
                </c:pt>
                <c:pt idx="15" formatCode="0.0\%">
                  <c:v>44.7</c:v>
                </c:pt>
                <c:pt idx="18" formatCode="0.0\%">
                  <c:v>39</c:v>
                </c:pt>
              </c:numCache>
            </c:numRef>
          </c:val>
          <c:extLst>
            <c:ext xmlns:c16="http://schemas.microsoft.com/office/drawing/2014/chart" uri="{C3380CC4-5D6E-409C-BE32-E72D297353CC}">
              <c16:uniqueId val="{00000002-49E2-4AD7-A494-B183C739C046}"/>
            </c:ext>
          </c:extLst>
        </c:ser>
        <c:ser>
          <c:idx val="2"/>
          <c:order val="2"/>
          <c:tx>
            <c:strRef>
              <c:f>Sheet1!$D$11</c:f>
              <c:strCache>
                <c:ptCount val="1"/>
                <c:pt idx="0">
                  <c:v>Not very efficient</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Sheet1!$D$12:$D$31</c:f>
              <c:numCache>
                <c:formatCode>General</c:formatCode>
                <c:ptCount val="20"/>
                <c:pt idx="0" formatCode="0.0\%">
                  <c:v>4.0999999999999996</c:v>
                </c:pt>
                <c:pt idx="3" formatCode="0.0\%">
                  <c:v>3.9</c:v>
                </c:pt>
                <c:pt idx="6" formatCode="0.0\%">
                  <c:v>6.4</c:v>
                </c:pt>
                <c:pt idx="9" formatCode="0.0\%">
                  <c:v>9.1999999999999993</c:v>
                </c:pt>
                <c:pt idx="12" formatCode="0.0\%">
                  <c:v>10.9</c:v>
                </c:pt>
                <c:pt idx="15" formatCode="0.0\%">
                  <c:v>8.5</c:v>
                </c:pt>
                <c:pt idx="18" formatCode="0.0\%">
                  <c:v>12.4</c:v>
                </c:pt>
              </c:numCache>
            </c:numRef>
          </c:val>
          <c:extLst>
            <c:ext xmlns:c16="http://schemas.microsoft.com/office/drawing/2014/chart" uri="{C3380CC4-5D6E-409C-BE32-E72D297353CC}">
              <c16:uniqueId val="{00000003-49E2-4AD7-A494-B183C739C046}"/>
            </c:ext>
          </c:extLst>
        </c:ser>
        <c:ser>
          <c:idx val="3"/>
          <c:order val="3"/>
          <c:tx>
            <c:strRef>
              <c:f>Sheet1!$E$11</c:f>
              <c:strCache>
                <c:ptCount val="1"/>
                <c:pt idx="0">
                  <c:v>Not at all efficient</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Sheet1!$E$12:$E$31</c:f>
              <c:numCache>
                <c:formatCode>General</c:formatCode>
                <c:ptCount val="20"/>
                <c:pt idx="0" formatCode="0.0\%">
                  <c:v>2.1</c:v>
                </c:pt>
                <c:pt idx="3" formatCode="0.0\%">
                  <c:v>2.2999999999999998</c:v>
                </c:pt>
                <c:pt idx="6" formatCode="0.0\%">
                  <c:v>3.4</c:v>
                </c:pt>
                <c:pt idx="9" formatCode="0.0\%">
                  <c:v>6.1</c:v>
                </c:pt>
                <c:pt idx="12" formatCode="0.0\%">
                  <c:v>4.5</c:v>
                </c:pt>
                <c:pt idx="15" formatCode="0.0\%">
                  <c:v>5.2</c:v>
                </c:pt>
                <c:pt idx="18" formatCode="0.0\%">
                  <c:v>8.5</c:v>
                </c:pt>
              </c:numCache>
            </c:numRef>
          </c:val>
          <c:extLst>
            <c:ext xmlns:c16="http://schemas.microsoft.com/office/drawing/2014/chart" uri="{C3380CC4-5D6E-409C-BE32-E72D297353CC}">
              <c16:uniqueId val="{00000004-49E2-4AD7-A494-B183C739C046}"/>
            </c:ext>
          </c:extLst>
        </c:ser>
        <c:ser>
          <c:idx val="4"/>
          <c:order val="4"/>
          <c:tx>
            <c:strRef>
              <c:f>Sheet1!$F$11</c:f>
              <c:strCache>
                <c:ptCount val="1"/>
                <c:pt idx="0">
                  <c:v>DK/REF</c:v>
                </c:pt>
              </c:strCache>
            </c:strRef>
          </c:tx>
          <c:spPr>
            <a:solidFill>
              <a:sysClr val="window" lastClr="FFFFFF">
                <a:lumMod val="85000"/>
              </a:sysClr>
            </a:solidFill>
            <a:ln>
              <a:noFill/>
            </a:ln>
            <a:effectLst/>
          </c:spPr>
          <c:invertIfNegative val="0"/>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Sheet1!$F$12:$F$31</c:f>
              <c:numCache>
                <c:formatCode>General</c:formatCode>
                <c:ptCount val="20"/>
                <c:pt idx="0" formatCode="0.0\%">
                  <c:v>1.1000000000000001</c:v>
                </c:pt>
                <c:pt idx="3" formatCode="0.0\%">
                  <c:v>1.9</c:v>
                </c:pt>
                <c:pt idx="6" formatCode="0.0\%">
                  <c:v>1.9</c:v>
                </c:pt>
                <c:pt idx="9" formatCode="0.0\%">
                  <c:v>3.8</c:v>
                </c:pt>
                <c:pt idx="12" formatCode="0.0\%">
                  <c:v>1.9</c:v>
                </c:pt>
                <c:pt idx="15" formatCode="0.0\%">
                  <c:v>3.9</c:v>
                </c:pt>
                <c:pt idx="18" formatCode="0.0\%">
                  <c:v>2.6</c:v>
                </c:pt>
              </c:numCache>
            </c:numRef>
          </c:val>
          <c:extLst>
            <c:ext xmlns:c16="http://schemas.microsoft.com/office/drawing/2014/chart" uri="{C3380CC4-5D6E-409C-BE32-E72D297353CC}">
              <c16:uniqueId val="{00000005-49E2-4AD7-A494-B183C739C046}"/>
            </c:ext>
          </c:extLst>
        </c:ser>
        <c:ser>
          <c:idx val="5"/>
          <c:order val="5"/>
          <c:tx>
            <c:strRef>
              <c:f>Sheet1!$G$11</c:f>
              <c:strCache>
                <c:ptCount val="1"/>
                <c:pt idx="0">
                  <c:v>Very efficient</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Sheet1!$G$12:$G$31</c:f>
              <c:numCache>
                <c:formatCode>0.0\%</c:formatCode>
                <c:ptCount val="20"/>
                <c:pt idx="1">
                  <c:v>62.1</c:v>
                </c:pt>
                <c:pt idx="4">
                  <c:v>63.8</c:v>
                </c:pt>
                <c:pt idx="7">
                  <c:v>50</c:v>
                </c:pt>
                <c:pt idx="10">
                  <c:v>47.9</c:v>
                </c:pt>
                <c:pt idx="13">
                  <c:v>49.6</c:v>
                </c:pt>
                <c:pt idx="16">
                  <c:v>56.5</c:v>
                </c:pt>
                <c:pt idx="19">
                  <c:v>52.1</c:v>
                </c:pt>
              </c:numCache>
            </c:numRef>
          </c:val>
          <c:extLst>
            <c:ext xmlns:c16="http://schemas.microsoft.com/office/drawing/2014/chart" uri="{C3380CC4-5D6E-409C-BE32-E72D297353CC}">
              <c16:uniqueId val="{00000006-49E2-4AD7-A494-B183C739C046}"/>
            </c:ext>
          </c:extLst>
        </c:ser>
        <c:ser>
          <c:idx val="6"/>
          <c:order val="6"/>
          <c:tx>
            <c:strRef>
              <c:f>Sheet1!$H$11</c:f>
              <c:strCache>
                <c:ptCount val="1"/>
                <c:pt idx="0">
                  <c:v>Somewhat efficient</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Sheet1!$H$12:$H$31</c:f>
              <c:numCache>
                <c:formatCode>0.0\%</c:formatCode>
                <c:ptCount val="20"/>
                <c:pt idx="1">
                  <c:v>30.4</c:v>
                </c:pt>
                <c:pt idx="4">
                  <c:v>29.4</c:v>
                </c:pt>
                <c:pt idx="7">
                  <c:v>37.4</c:v>
                </c:pt>
                <c:pt idx="10">
                  <c:v>35.4</c:v>
                </c:pt>
                <c:pt idx="13">
                  <c:v>38.200000000000003</c:v>
                </c:pt>
                <c:pt idx="16">
                  <c:v>34.5</c:v>
                </c:pt>
                <c:pt idx="19">
                  <c:v>28.5</c:v>
                </c:pt>
              </c:numCache>
            </c:numRef>
          </c:val>
          <c:extLst>
            <c:ext xmlns:c16="http://schemas.microsoft.com/office/drawing/2014/chart" uri="{C3380CC4-5D6E-409C-BE32-E72D297353CC}">
              <c16:uniqueId val="{00000007-49E2-4AD7-A494-B183C739C046}"/>
            </c:ext>
          </c:extLst>
        </c:ser>
        <c:ser>
          <c:idx val="7"/>
          <c:order val="7"/>
          <c:tx>
            <c:strRef>
              <c:f>Sheet1!$I$11</c:f>
              <c:strCache>
                <c:ptCount val="1"/>
                <c:pt idx="0">
                  <c:v>Not very efficient</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Sheet1!$I$12:$I$31</c:f>
              <c:numCache>
                <c:formatCode>0.0\%</c:formatCode>
                <c:ptCount val="20"/>
                <c:pt idx="1">
                  <c:v>2.7</c:v>
                </c:pt>
                <c:pt idx="4">
                  <c:v>2.5</c:v>
                </c:pt>
                <c:pt idx="7">
                  <c:v>4.4000000000000004</c:v>
                </c:pt>
                <c:pt idx="10">
                  <c:v>4.8</c:v>
                </c:pt>
                <c:pt idx="13">
                  <c:v>4.9000000000000004</c:v>
                </c:pt>
                <c:pt idx="16">
                  <c:v>3.8</c:v>
                </c:pt>
                <c:pt idx="19">
                  <c:v>6.4</c:v>
                </c:pt>
              </c:numCache>
            </c:numRef>
          </c:val>
          <c:extLst>
            <c:ext xmlns:c16="http://schemas.microsoft.com/office/drawing/2014/chart" uri="{C3380CC4-5D6E-409C-BE32-E72D297353CC}">
              <c16:uniqueId val="{00000008-49E2-4AD7-A494-B183C739C046}"/>
            </c:ext>
          </c:extLst>
        </c:ser>
        <c:ser>
          <c:idx val="8"/>
          <c:order val="8"/>
          <c:tx>
            <c:strRef>
              <c:f>Sheet1!$J$11</c:f>
              <c:strCache>
                <c:ptCount val="1"/>
                <c:pt idx="0">
                  <c:v>Not at all efficient</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Sheet1!$J$12:$J$31</c:f>
              <c:numCache>
                <c:formatCode>0.0\%</c:formatCode>
                <c:ptCount val="20"/>
                <c:pt idx="1">
                  <c:v>3.1</c:v>
                </c:pt>
                <c:pt idx="4">
                  <c:v>2.9</c:v>
                </c:pt>
                <c:pt idx="7">
                  <c:v>4.9000000000000004</c:v>
                </c:pt>
                <c:pt idx="10">
                  <c:v>7.2</c:v>
                </c:pt>
                <c:pt idx="13">
                  <c:v>5.3</c:v>
                </c:pt>
                <c:pt idx="16">
                  <c:v>3.1</c:v>
                </c:pt>
                <c:pt idx="19">
                  <c:v>10.4</c:v>
                </c:pt>
              </c:numCache>
            </c:numRef>
          </c:val>
          <c:extLst>
            <c:ext xmlns:c16="http://schemas.microsoft.com/office/drawing/2014/chart" uri="{C3380CC4-5D6E-409C-BE32-E72D297353CC}">
              <c16:uniqueId val="{00000009-49E2-4AD7-A494-B183C739C046}"/>
            </c:ext>
          </c:extLst>
        </c:ser>
        <c:ser>
          <c:idx val="9"/>
          <c:order val="9"/>
          <c:tx>
            <c:strRef>
              <c:f>Sheet1!$K$11</c:f>
              <c:strCache>
                <c:ptCount val="1"/>
                <c:pt idx="0">
                  <c:v>DK/REF</c:v>
                </c:pt>
              </c:strCache>
            </c:strRef>
          </c:tx>
          <c:spPr>
            <a:solidFill>
              <a:sysClr val="window" lastClr="FFFFFF">
                <a:lumMod val="85000"/>
              </a:sysClr>
            </a:solidFill>
            <a:ln>
              <a:noFill/>
            </a:ln>
            <a:effectLst/>
          </c:spPr>
          <c:invertIfNegative val="0"/>
          <c:cat>
            <c:strRef>
              <c:f>Sheet1!$A$12:$A$31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Sheet1!$K$12:$K$31</c:f>
              <c:numCache>
                <c:formatCode>0.0\%</c:formatCode>
                <c:ptCount val="20"/>
                <c:pt idx="1">
                  <c:v>1.8</c:v>
                </c:pt>
                <c:pt idx="4">
                  <c:v>1.4</c:v>
                </c:pt>
                <c:pt idx="7">
                  <c:v>3.3</c:v>
                </c:pt>
                <c:pt idx="10">
                  <c:v>4.5999999999999996</c:v>
                </c:pt>
                <c:pt idx="13">
                  <c:v>1.9</c:v>
                </c:pt>
                <c:pt idx="16">
                  <c:v>2.1</c:v>
                </c:pt>
                <c:pt idx="19">
                  <c:v>2.6</c:v>
                </c:pt>
              </c:numCache>
            </c:numRef>
          </c:val>
          <c:extLst>
            <c:ext xmlns:c16="http://schemas.microsoft.com/office/drawing/2014/chart" uri="{C3380CC4-5D6E-409C-BE32-E72D297353CC}">
              <c16:uniqueId val="{0000000A-49E2-4AD7-A494-B183C739C046}"/>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Greece</a:t>
            </a:r>
          </a:p>
        </c:rich>
      </c:tx>
      <c:layout>
        <c:manualLayout>
          <c:xMode val="edge"/>
          <c:yMode val="edge"/>
          <c:x val="0.67676459147486145"/>
          <c:y val="4.3805000600805097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7891199340919719"/>
        </c:manualLayout>
      </c:layout>
      <c:barChart>
        <c:barDir val="bar"/>
        <c:grouping val="percentStacked"/>
        <c:varyColors val="0"/>
        <c:ser>
          <c:idx val="0"/>
          <c:order val="0"/>
          <c:tx>
            <c:strRef>
              <c:f>Sheet1!$BT$1</c:f>
              <c:strCache>
                <c:ptCount val="1"/>
                <c:pt idx="0">
                  <c:v>Very effective </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65-491B-BA54-07D945DBB7D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Education and youth programmes to foster youth-led dialogue initiatives</c:v>
                </c:pt>
                <c:pt idx="1">
                  <c:v>Support of youth participation in public life</c:v>
                </c:pt>
                <c:pt idx="2">
                  <c:v>Exchange programmes involving people across the Mediterranean</c:v>
                </c:pt>
                <c:pt idx="3">
                  <c:v>Trainings in diversity management and radicalisation prevention</c:v>
                </c:pt>
                <c:pt idx="4">
                  <c:v>Cultural and artistic initiatives</c:v>
                </c:pt>
                <c:pt idx="5">
                  <c:v>Media training for cross-cultural reporting</c:v>
                </c:pt>
                <c:pt idx="6">
                  <c:v>Inter-religious dialogue</c:v>
                </c:pt>
              </c:strCache>
            </c:strRef>
          </c:cat>
          <c:val>
            <c:numRef>
              <c:f>Sheet1!$BT$2:$BT$8</c:f>
              <c:numCache>
                <c:formatCode>0.0\%</c:formatCode>
                <c:ptCount val="7"/>
                <c:pt idx="0">
                  <c:v>65</c:v>
                </c:pt>
                <c:pt idx="1">
                  <c:v>58</c:v>
                </c:pt>
                <c:pt idx="2">
                  <c:v>53</c:v>
                </c:pt>
                <c:pt idx="3">
                  <c:v>50</c:v>
                </c:pt>
                <c:pt idx="4">
                  <c:v>49</c:v>
                </c:pt>
                <c:pt idx="5">
                  <c:v>49</c:v>
                </c:pt>
                <c:pt idx="6">
                  <c:v>44</c:v>
                </c:pt>
              </c:numCache>
            </c:numRef>
          </c:val>
          <c:extLst>
            <c:ext xmlns:c16="http://schemas.microsoft.com/office/drawing/2014/chart" uri="{C3380CC4-5D6E-409C-BE32-E72D297353CC}">
              <c16:uniqueId val="{00000001-1C65-491B-BA54-07D945DBB7D0}"/>
            </c:ext>
          </c:extLst>
        </c:ser>
        <c:ser>
          <c:idx val="1"/>
          <c:order val="1"/>
          <c:tx>
            <c:strRef>
              <c:f>Sheet1!$BU$1</c:f>
              <c:strCache>
                <c:ptCount val="1"/>
                <c:pt idx="0">
                  <c:v>Somewhat effective </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Education and youth programmes to foster youth-led dialogue initiatives</c:v>
                </c:pt>
                <c:pt idx="1">
                  <c:v>Support of youth participation in public life</c:v>
                </c:pt>
                <c:pt idx="2">
                  <c:v>Exchange programmes involving people across the Mediterranean</c:v>
                </c:pt>
                <c:pt idx="3">
                  <c:v>Trainings in diversity management and radicalisation prevention</c:v>
                </c:pt>
                <c:pt idx="4">
                  <c:v>Cultural and artistic initiatives</c:v>
                </c:pt>
                <c:pt idx="5">
                  <c:v>Media training for cross-cultural reporting</c:v>
                </c:pt>
                <c:pt idx="6">
                  <c:v>Inter-religious dialogue</c:v>
                </c:pt>
              </c:strCache>
            </c:strRef>
          </c:cat>
          <c:val>
            <c:numRef>
              <c:f>Sheet1!$BU$2:$BU$8</c:f>
              <c:numCache>
                <c:formatCode>0.0\%</c:formatCode>
                <c:ptCount val="7"/>
                <c:pt idx="0">
                  <c:v>24</c:v>
                </c:pt>
                <c:pt idx="1">
                  <c:v>30</c:v>
                </c:pt>
                <c:pt idx="2">
                  <c:v>29</c:v>
                </c:pt>
                <c:pt idx="3">
                  <c:v>30</c:v>
                </c:pt>
                <c:pt idx="4">
                  <c:v>35</c:v>
                </c:pt>
                <c:pt idx="5">
                  <c:v>33</c:v>
                </c:pt>
                <c:pt idx="6">
                  <c:v>27</c:v>
                </c:pt>
              </c:numCache>
            </c:numRef>
          </c:val>
          <c:extLst>
            <c:ext xmlns:c16="http://schemas.microsoft.com/office/drawing/2014/chart" uri="{C3380CC4-5D6E-409C-BE32-E72D297353CC}">
              <c16:uniqueId val="{00000002-1C65-491B-BA54-07D945DBB7D0}"/>
            </c:ext>
          </c:extLst>
        </c:ser>
        <c:ser>
          <c:idx val="2"/>
          <c:order val="2"/>
          <c:tx>
            <c:strRef>
              <c:f>Sheet1!$BV$1</c:f>
              <c:strCache>
                <c:ptCount val="1"/>
                <c:pt idx="0">
                  <c:v>Not very effective </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Education and youth programmes to foster youth-led dialogue initiatives</c:v>
                </c:pt>
                <c:pt idx="1">
                  <c:v>Support of youth participation in public life</c:v>
                </c:pt>
                <c:pt idx="2">
                  <c:v>Exchange programmes involving people across the Mediterranean</c:v>
                </c:pt>
                <c:pt idx="3">
                  <c:v>Trainings in diversity management and radicalisation prevention</c:v>
                </c:pt>
                <c:pt idx="4">
                  <c:v>Cultural and artistic initiatives</c:v>
                </c:pt>
                <c:pt idx="5">
                  <c:v>Media training for cross-cultural reporting</c:v>
                </c:pt>
                <c:pt idx="6">
                  <c:v>Inter-religious dialogue</c:v>
                </c:pt>
              </c:strCache>
            </c:strRef>
          </c:cat>
          <c:val>
            <c:numRef>
              <c:f>Sheet1!$BV$2:$BV$8</c:f>
              <c:numCache>
                <c:formatCode>0.0\%</c:formatCode>
                <c:ptCount val="7"/>
                <c:pt idx="0">
                  <c:v>6</c:v>
                </c:pt>
                <c:pt idx="1">
                  <c:v>5</c:v>
                </c:pt>
                <c:pt idx="2">
                  <c:v>7</c:v>
                </c:pt>
                <c:pt idx="3">
                  <c:v>7</c:v>
                </c:pt>
                <c:pt idx="4">
                  <c:v>8</c:v>
                </c:pt>
                <c:pt idx="5">
                  <c:v>8</c:v>
                </c:pt>
                <c:pt idx="6">
                  <c:v>9</c:v>
                </c:pt>
              </c:numCache>
            </c:numRef>
          </c:val>
          <c:extLst>
            <c:ext xmlns:c16="http://schemas.microsoft.com/office/drawing/2014/chart" uri="{C3380CC4-5D6E-409C-BE32-E72D297353CC}">
              <c16:uniqueId val="{00000003-1C65-491B-BA54-07D945DBB7D0}"/>
            </c:ext>
          </c:extLst>
        </c:ser>
        <c:ser>
          <c:idx val="3"/>
          <c:order val="3"/>
          <c:tx>
            <c:strRef>
              <c:f>Sheet1!$BW$1</c:f>
              <c:strCache>
                <c:ptCount val="1"/>
                <c:pt idx="0">
                  <c:v>Not at all effective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Education and youth programmes to foster youth-led dialogue initiatives</c:v>
                </c:pt>
                <c:pt idx="1">
                  <c:v>Support of youth participation in public life</c:v>
                </c:pt>
                <c:pt idx="2">
                  <c:v>Exchange programmes involving people across the Mediterranean</c:v>
                </c:pt>
                <c:pt idx="3">
                  <c:v>Trainings in diversity management and radicalisation prevention</c:v>
                </c:pt>
                <c:pt idx="4">
                  <c:v>Cultural and artistic initiatives</c:v>
                </c:pt>
                <c:pt idx="5">
                  <c:v>Media training for cross-cultural reporting</c:v>
                </c:pt>
                <c:pt idx="6">
                  <c:v>Inter-religious dialogue</c:v>
                </c:pt>
              </c:strCache>
            </c:strRef>
          </c:cat>
          <c:val>
            <c:numRef>
              <c:f>Sheet1!$BW$2:$BW$8</c:f>
              <c:numCache>
                <c:formatCode>0.0\%</c:formatCode>
                <c:ptCount val="7"/>
                <c:pt idx="0">
                  <c:v>4</c:v>
                </c:pt>
                <c:pt idx="1">
                  <c:v>5</c:v>
                </c:pt>
                <c:pt idx="2">
                  <c:v>9</c:v>
                </c:pt>
                <c:pt idx="3">
                  <c:v>9</c:v>
                </c:pt>
                <c:pt idx="4">
                  <c:v>7</c:v>
                </c:pt>
                <c:pt idx="5">
                  <c:v>6</c:v>
                </c:pt>
                <c:pt idx="6">
                  <c:v>19</c:v>
                </c:pt>
              </c:numCache>
            </c:numRef>
          </c:val>
          <c:extLst>
            <c:ext xmlns:c16="http://schemas.microsoft.com/office/drawing/2014/chart" uri="{C3380CC4-5D6E-409C-BE32-E72D297353CC}">
              <c16:uniqueId val="{00000004-1C65-491B-BA54-07D945DBB7D0}"/>
            </c:ext>
          </c:extLst>
        </c:ser>
        <c:ser>
          <c:idx val="4"/>
          <c:order val="4"/>
          <c:tx>
            <c:strRef>
              <c:f>Sheet1!$BX$1</c:f>
              <c:strCache>
                <c:ptCount val="1"/>
                <c:pt idx="0">
                  <c:v>DK/REF48</c:v>
                </c:pt>
              </c:strCache>
            </c:strRef>
          </c:tx>
          <c:spPr>
            <a:solidFill>
              <a:schemeClr val="bg1">
                <a:lumMod val="85000"/>
              </a:schemeClr>
            </a:solidFill>
            <a:ln>
              <a:noFill/>
            </a:ln>
            <a:effectLst/>
          </c:spPr>
          <c:invertIfNegative val="0"/>
          <c:cat>
            <c:strRef>
              <c:f>Sheet1!$A$2:$A$8</c:f>
              <c:strCache>
                <c:ptCount val="7"/>
                <c:pt idx="0">
                  <c:v>Education and youth programmes to foster youth-led dialogue initiatives</c:v>
                </c:pt>
                <c:pt idx="1">
                  <c:v>Support of youth participation in public life</c:v>
                </c:pt>
                <c:pt idx="2">
                  <c:v>Exchange programmes involving people across the Mediterranean</c:v>
                </c:pt>
                <c:pt idx="3">
                  <c:v>Trainings in diversity management and radicalisation prevention</c:v>
                </c:pt>
                <c:pt idx="4">
                  <c:v>Cultural and artistic initiatives</c:v>
                </c:pt>
                <c:pt idx="5">
                  <c:v>Media training for cross-cultural reporting</c:v>
                </c:pt>
                <c:pt idx="6">
                  <c:v>Inter-religious dialogue</c:v>
                </c:pt>
              </c:strCache>
            </c:strRef>
          </c:cat>
          <c:val>
            <c:numRef>
              <c:f>Sheet1!$BX$2:$BX$8</c:f>
              <c:numCache>
                <c:formatCode>0.0\%</c:formatCode>
                <c:ptCount val="7"/>
                <c:pt idx="0">
                  <c:v>2</c:v>
                </c:pt>
                <c:pt idx="1">
                  <c:v>2</c:v>
                </c:pt>
                <c:pt idx="2">
                  <c:v>2</c:v>
                </c:pt>
                <c:pt idx="3">
                  <c:v>3</c:v>
                </c:pt>
                <c:pt idx="4">
                  <c:v>2</c:v>
                </c:pt>
                <c:pt idx="5">
                  <c:v>5</c:v>
                </c:pt>
                <c:pt idx="6">
                  <c:v>1</c:v>
                </c:pt>
              </c:numCache>
            </c:numRef>
          </c:val>
          <c:extLst>
            <c:ext xmlns:c16="http://schemas.microsoft.com/office/drawing/2014/chart" uri="{C3380CC4-5D6E-409C-BE32-E72D297353CC}">
              <c16:uniqueId val="{00000000-235F-4E30-A015-F574B433BDA9}"/>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r>
              <a:rPr lang="en-GB" i="1" dirty="0">
                <a:solidFill>
                  <a:schemeClr val="bg1">
                    <a:lumMod val="50000"/>
                  </a:schemeClr>
                </a:solidFill>
              </a:rPr>
              <a:t>Comparison with </a:t>
            </a:r>
          </a:p>
          <a:p>
            <a:pPr>
              <a:lnSpc>
                <a:spcPts val="1600"/>
              </a:lnSpc>
              <a:defRPr i="1">
                <a:solidFill>
                  <a:schemeClr val="bg1">
                    <a:lumMod val="50000"/>
                  </a:schemeClr>
                </a:solidFill>
              </a:defRPr>
            </a:pPr>
            <a:r>
              <a:rPr lang="en-GB" i="1" dirty="0">
                <a:solidFill>
                  <a:schemeClr val="bg1">
                    <a:lumMod val="50000"/>
                  </a:schemeClr>
                </a:solidFill>
              </a:rPr>
              <a:t>European/SEM average</a:t>
            </a:r>
          </a:p>
        </c:rich>
      </c:tx>
      <c:layout>
        <c:manualLayout>
          <c:xMode val="edge"/>
          <c:yMode val="edge"/>
          <c:x val="0.63247954364200032"/>
          <c:y val="6.5793126371535551E-3"/>
        </c:manualLayout>
      </c:layout>
      <c:overlay val="0"/>
      <c:spPr>
        <a:noFill/>
        <a:ln>
          <a:noFill/>
        </a:ln>
        <a:effectLst/>
      </c:spPr>
      <c:txPr>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6939722068920402"/>
        </c:manualLayout>
      </c:layout>
      <c:barChart>
        <c:barDir val="bar"/>
        <c:grouping val="percentStacked"/>
        <c:varyColors val="0"/>
        <c:ser>
          <c:idx val="0"/>
          <c:order val="0"/>
          <c:tx>
            <c:strRef>
              <c:f>Sheet1!$B$11</c:f>
              <c:strCache>
                <c:ptCount val="1"/>
                <c:pt idx="0">
                  <c:v>Definitely</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F6-4AC7-ACC4-F88F0F439451}"/>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Sheet1!$B$12:$B$34</c:f>
              <c:numCache>
                <c:formatCode>General</c:formatCode>
                <c:ptCount val="23"/>
                <c:pt idx="0" formatCode="0.0\%">
                  <c:v>53.2</c:v>
                </c:pt>
                <c:pt idx="3" formatCode="0.0\%">
                  <c:v>37.299999999999997</c:v>
                </c:pt>
                <c:pt idx="6" formatCode="0.0\%">
                  <c:v>45.3</c:v>
                </c:pt>
                <c:pt idx="9" formatCode="0.0\%">
                  <c:v>47.9</c:v>
                </c:pt>
                <c:pt idx="12" formatCode="0.0\%">
                  <c:v>38.200000000000003</c:v>
                </c:pt>
                <c:pt idx="15" formatCode="0.0\%">
                  <c:v>41.2</c:v>
                </c:pt>
                <c:pt idx="18" formatCode="0.0\%">
                  <c:v>34.299999999999997</c:v>
                </c:pt>
                <c:pt idx="21" formatCode="0.0\%">
                  <c:v>35</c:v>
                </c:pt>
              </c:numCache>
            </c:numRef>
          </c:val>
          <c:extLst>
            <c:ext xmlns:c16="http://schemas.microsoft.com/office/drawing/2014/chart" uri="{C3380CC4-5D6E-409C-BE32-E72D297353CC}">
              <c16:uniqueId val="{00000001-F8F6-4AC7-ACC4-F88F0F439451}"/>
            </c:ext>
          </c:extLst>
        </c:ser>
        <c:ser>
          <c:idx val="1"/>
          <c:order val="1"/>
          <c:tx>
            <c:strRef>
              <c:f>Sheet1!$C$11</c:f>
              <c:strCache>
                <c:ptCount val="1"/>
                <c:pt idx="0">
                  <c:v>Maybe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Sheet1!$C$12:$C$34</c:f>
              <c:numCache>
                <c:formatCode>General</c:formatCode>
                <c:ptCount val="23"/>
                <c:pt idx="0" formatCode="0.0\%">
                  <c:v>36.700000000000003</c:v>
                </c:pt>
                <c:pt idx="3" formatCode="0.0\%">
                  <c:v>37.6</c:v>
                </c:pt>
                <c:pt idx="6" formatCode="0.0\%">
                  <c:v>42.1</c:v>
                </c:pt>
                <c:pt idx="9" formatCode="0.0\%">
                  <c:v>41.2</c:v>
                </c:pt>
                <c:pt idx="12" formatCode="0.0\%">
                  <c:v>44.5</c:v>
                </c:pt>
                <c:pt idx="15" formatCode="0.0\%">
                  <c:v>42.8</c:v>
                </c:pt>
                <c:pt idx="18" formatCode="0.0\%">
                  <c:v>41.7</c:v>
                </c:pt>
                <c:pt idx="21" formatCode="0.0\%">
                  <c:v>46.6</c:v>
                </c:pt>
              </c:numCache>
            </c:numRef>
          </c:val>
          <c:extLst>
            <c:ext xmlns:c16="http://schemas.microsoft.com/office/drawing/2014/chart" uri="{C3380CC4-5D6E-409C-BE32-E72D297353CC}">
              <c16:uniqueId val="{00000002-F8F6-4AC7-ACC4-F88F0F439451}"/>
            </c:ext>
          </c:extLst>
        </c:ser>
        <c:ser>
          <c:idx val="2"/>
          <c:order val="2"/>
          <c:tx>
            <c:strRef>
              <c:f>Sheet1!$D$11</c:f>
              <c:strCache>
                <c:ptCount val="1"/>
                <c:pt idx="0">
                  <c:v>No</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Sheet1!$D$12:$D$34</c:f>
              <c:numCache>
                <c:formatCode>General</c:formatCode>
                <c:ptCount val="23"/>
                <c:pt idx="0" formatCode="0.0\%">
                  <c:v>8.6999999999999993</c:v>
                </c:pt>
                <c:pt idx="3" formatCode="0.0\%">
                  <c:v>23.9</c:v>
                </c:pt>
                <c:pt idx="6" formatCode="0.0\%">
                  <c:v>11.3</c:v>
                </c:pt>
                <c:pt idx="9" formatCode="0.0\%">
                  <c:v>9.6</c:v>
                </c:pt>
                <c:pt idx="12" formatCode="0.0\%">
                  <c:v>15.4</c:v>
                </c:pt>
                <c:pt idx="15" formatCode="0.0\%">
                  <c:v>14</c:v>
                </c:pt>
                <c:pt idx="18" formatCode="0.0\%">
                  <c:v>20.100000000000001</c:v>
                </c:pt>
                <c:pt idx="21" formatCode="0.0\%">
                  <c:v>14.2</c:v>
                </c:pt>
              </c:numCache>
            </c:numRef>
          </c:val>
          <c:extLst>
            <c:ext xmlns:c16="http://schemas.microsoft.com/office/drawing/2014/chart" uri="{C3380CC4-5D6E-409C-BE32-E72D297353CC}">
              <c16:uniqueId val="{00000003-F8F6-4AC7-ACC4-F88F0F439451}"/>
            </c:ext>
          </c:extLst>
        </c:ser>
        <c:ser>
          <c:idx val="3"/>
          <c:order val="3"/>
          <c:tx>
            <c:strRef>
              <c:f>Sheet1!$E$11</c:f>
              <c:strCache>
                <c:ptCount val="1"/>
                <c:pt idx="0">
                  <c:v>DK/REF</c:v>
                </c:pt>
              </c:strCache>
            </c:strRef>
          </c:tx>
          <c:spPr>
            <a:solidFill>
              <a:schemeClr val="bg1">
                <a:lumMod val="85000"/>
              </a:schemeClr>
            </a:solidFill>
            <a:ln>
              <a:noFill/>
            </a:ln>
            <a:effectLst/>
          </c:spPr>
          <c:invertIfNegative val="0"/>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Sheet1!$E$12:$E$34</c:f>
              <c:numCache>
                <c:formatCode>General</c:formatCode>
                <c:ptCount val="23"/>
                <c:pt idx="0" formatCode="0.0\%">
                  <c:v>1.5</c:v>
                </c:pt>
                <c:pt idx="3" formatCode="0.0\%">
                  <c:v>1.2</c:v>
                </c:pt>
                <c:pt idx="6" formatCode="0.0\%">
                  <c:v>1.3</c:v>
                </c:pt>
                <c:pt idx="9" formatCode="0.0\%">
                  <c:v>1.3</c:v>
                </c:pt>
                <c:pt idx="12" formatCode="0.0\%">
                  <c:v>1.8</c:v>
                </c:pt>
                <c:pt idx="15" formatCode="0.0\%">
                  <c:v>2</c:v>
                </c:pt>
                <c:pt idx="18" formatCode="0.0\%">
                  <c:v>3.9</c:v>
                </c:pt>
                <c:pt idx="21" formatCode="0.0\%">
                  <c:v>4.2</c:v>
                </c:pt>
              </c:numCache>
            </c:numRef>
          </c:val>
          <c:extLst>
            <c:ext xmlns:c16="http://schemas.microsoft.com/office/drawing/2014/chart" uri="{C3380CC4-5D6E-409C-BE32-E72D297353CC}">
              <c16:uniqueId val="{00000004-F8F6-4AC7-ACC4-F88F0F439451}"/>
            </c:ext>
          </c:extLst>
        </c:ser>
        <c:ser>
          <c:idx val="4"/>
          <c:order val="4"/>
          <c:tx>
            <c:strRef>
              <c:f>Sheet1!$F$11</c:f>
              <c:strCache>
                <c:ptCount val="1"/>
                <c:pt idx="0">
                  <c:v>Definitely2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Sheet1!$F$12:$F$34</c:f>
              <c:numCache>
                <c:formatCode>0.0\%</c:formatCode>
                <c:ptCount val="23"/>
                <c:pt idx="1">
                  <c:v>77.8</c:v>
                </c:pt>
                <c:pt idx="4">
                  <c:v>50.6</c:v>
                </c:pt>
                <c:pt idx="7">
                  <c:v>70.8</c:v>
                </c:pt>
                <c:pt idx="10">
                  <c:v>63.4</c:v>
                </c:pt>
                <c:pt idx="13">
                  <c:v>54.1</c:v>
                </c:pt>
                <c:pt idx="16">
                  <c:v>70.400000000000006</c:v>
                </c:pt>
                <c:pt idx="19">
                  <c:v>56.9</c:v>
                </c:pt>
                <c:pt idx="22">
                  <c:v>49.9</c:v>
                </c:pt>
              </c:numCache>
            </c:numRef>
          </c:val>
          <c:extLst>
            <c:ext xmlns:c16="http://schemas.microsoft.com/office/drawing/2014/chart" uri="{C3380CC4-5D6E-409C-BE32-E72D297353CC}">
              <c16:uniqueId val="{00000005-F8F6-4AC7-ACC4-F88F0F439451}"/>
            </c:ext>
          </c:extLst>
        </c:ser>
        <c:ser>
          <c:idx val="5"/>
          <c:order val="5"/>
          <c:tx>
            <c:strRef>
              <c:f>Sheet1!$G$11</c:f>
              <c:strCache>
                <c:ptCount val="1"/>
                <c:pt idx="0">
                  <c:v>Maybe3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Sheet1!$G$12:$G$34</c:f>
              <c:numCache>
                <c:formatCode>0.0\%</c:formatCode>
                <c:ptCount val="23"/>
                <c:pt idx="1">
                  <c:v>15.6</c:v>
                </c:pt>
                <c:pt idx="4">
                  <c:v>21.3</c:v>
                </c:pt>
                <c:pt idx="7">
                  <c:v>20.399999999999999</c:v>
                </c:pt>
                <c:pt idx="10">
                  <c:v>22.2</c:v>
                </c:pt>
                <c:pt idx="13">
                  <c:v>25.8</c:v>
                </c:pt>
                <c:pt idx="16">
                  <c:v>18.399999999999999</c:v>
                </c:pt>
                <c:pt idx="19">
                  <c:v>25.6</c:v>
                </c:pt>
                <c:pt idx="22">
                  <c:v>24.6</c:v>
                </c:pt>
              </c:numCache>
            </c:numRef>
          </c:val>
          <c:extLst>
            <c:ext xmlns:c16="http://schemas.microsoft.com/office/drawing/2014/chart" uri="{C3380CC4-5D6E-409C-BE32-E72D297353CC}">
              <c16:uniqueId val="{00000006-F8F6-4AC7-ACC4-F88F0F439451}"/>
            </c:ext>
          </c:extLst>
        </c:ser>
        <c:ser>
          <c:idx val="6"/>
          <c:order val="6"/>
          <c:tx>
            <c:strRef>
              <c:f>Sheet1!$H$11</c:f>
              <c:strCache>
                <c:ptCount val="1"/>
                <c:pt idx="0">
                  <c:v>No4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Sheet1!$H$12:$H$34</c:f>
              <c:numCache>
                <c:formatCode>0.0\%</c:formatCode>
                <c:ptCount val="23"/>
                <c:pt idx="1">
                  <c:v>5.8</c:v>
                </c:pt>
                <c:pt idx="4">
                  <c:v>26</c:v>
                </c:pt>
                <c:pt idx="7">
                  <c:v>7.4</c:v>
                </c:pt>
                <c:pt idx="10">
                  <c:v>12.3</c:v>
                </c:pt>
                <c:pt idx="13">
                  <c:v>16.3</c:v>
                </c:pt>
                <c:pt idx="16">
                  <c:v>9.9</c:v>
                </c:pt>
                <c:pt idx="19">
                  <c:v>14.4</c:v>
                </c:pt>
                <c:pt idx="22">
                  <c:v>19.399999999999999</c:v>
                </c:pt>
              </c:numCache>
            </c:numRef>
          </c:val>
          <c:extLst>
            <c:ext xmlns:c16="http://schemas.microsoft.com/office/drawing/2014/chart" uri="{C3380CC4-5D6E-409C-BE32-E72D297353CC}">
              <c16:uniqueId val="{00000007-F8F6-4AC7-ACC4-F88F0F439451}"/>
            </c:ext>
          </c:extLst>
        </c:ser>
        <c:ser>
          <c:idx val="7"/>
          <c:order val="7"/>
          <c:tx>
            <c:strRef>
              <c:f>Sheet1!$I$11</c:f>
              <c:strCache>
                <c:ptCount val="1"/>
                <c:pt idx="0">
                  <c:v>DK/REF5</c:v>
                </c:pt>
              </c:strCache>
            </c:strRef>
          </c:tx>
          <c:spPr>
            <a:solidFill>
              <a:schemeClr val="bg1">
                <a:lumMod val="85000"/>
              </a:schemeClr>
            </a:solidFill>
            <a:ln>
              <a:noFill/>
            </a:ln>
            <a:effectLst/>
          </c:spPr>
          <c:invertIfNegative val="0"/>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Sheet1!$I$12:$I$34</c:f>
              <c:numCache>
                <c:formatCode>0.0\%</c:formatCode>
                <c:ptCount val="23"/>
                <c:pt idx="1">
                  <c:v>0.8</c:v>
                </c:pt>
                <c:pt idx="4">
                  <c:v>2.1</c:v>
                </c:pt>
                <c:pt idx="7">
                  <c:v>1.4</c:v>
                </c:pt>
                <c:pt idx="10">
                  <c:v>2.2000000000000002</c:v>
                </c:pt>
                <c:pt idx="13">
                  <c:v>3.8</c:v>
                </c:pt>
                <c:pt idx="16">
                  <c:v>1.3</c:v>
                </c:pt>
                <c:pt idx="19">
                  <c:v>3</c:v>
                </c:pt>
                <c:pt idx="22">
                  <c:v>6.2</c:v>
                </c:pt>
              </c:numCache>
            </c:numRef>
          </c:val>
          <c:extLst>
            <c:ext xmlns:c16="http://schemas.microsoft.com/office/drawing/2014/chart" uri="{C3380CC4-5D6E-409C-BE32-E72D297353CC}">
              <c16:uniqueId val="{00000008-F8F6-4AC7-ACC4-F88F0F439451}"/>
            </c:ext>
          </c:extLst>
        </c:ser>
        <c:dLbls>
          <c:showLegendKey val="0"/>
          <c:showVal val="0"/>
          <c:showCatName val="0"/>
          <c:showSerName val="0"/>
          <c:showPercent val="0"/>
          <c:showBubbleSize val="0"/>
        </c:dLbls>
        <c:gapWidth val="6"/>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Greece</a:t>
            </a:r>
          </a:p>
        </c:rich>
      </c:tx>
      <c:layout>
        <c:manualLayout>
          <c:xMode val="edge"/>
          <c:yMode val="edge"/>
          <c:x val="0.67861620897209274"/>
          <c:y val="0"/>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092429829528719"/>
          <c:y val="8.4416707545354963E-2"/>
          <c:w val="0.44495490665779958"/>
          <c:h val="0.7891199340919719"/>
        </c:manualLayout>
      </c:layout>
      <c:barChart>
        <c:barDir val="bar"/>
        <c:grouping val="percentStacked"/>
        <c:varyColors val="0"/>
        <c:ser>
          <c:idx val="0"/>
          <c:order val="0"/>
          <c:tx>
            <c:strRef>
              <c:f>Sheet1!$BO$1</c:f>
              <c:strCache>
                <c:ptCount val="1"/>
                <c:pt idx="0">
                  <c:v>Definitely362</c:v>
                </c:pt>
              </c:strCache>
            </c:strRef>
          </c:tx>
          <c:spPr>
            <a:solidFill>
              <a:srgbClr val="007681"/>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9764-4536-97CC-B7C98EB4D2F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Sheet1!$BI$2:$BI$9</c:f>
              <c:strCache>
                <c:ptCount val="8"/>
                <c:pt idx="0">
                  <c:v>Education and training</c:v>
                </c:pt>
                <c:pt idx="1">
                  <c:v>Gender equality</c:v>
                </c:pt>
                <c:pt idx="2">
                  <c:v>Economic growth and employment</c:v>
                </c:pt>
                <c:pt idx="3">
                  <c:v>Recognition of cultural diversity</c:v>
                </c:pt>
                <c:pt idx="4">
                  <c:v>Individual freedom and rule of law</c:v>
                </c:pt>
                <c:pt idx="5">
                  <c:v>Environmental sustainability</c:v>
                </c:pt>
                <c:pt idx="6">
                  <c:v>Fair response to refugee situation</c:v>
                </c:pt>
                <c:pt idx="7">
                  <c:v>Support for NGOs and civil society organisations</c:v>
                </c:pt>
              </c:strCache>
            </c:strRef>
          </c:cat>
          <c:val>
            <c:numRef>
              <c:f>Sheet1!$BO$2:$BO$9</c:f>
              <c:numCache>
                <c:formatCode>0.0\%</c:formatCode>
                <c:ptCount val="8"/>
                <c:pt idx="0">
                  <c:v>45</c:v>
                </c:pt>
                <c:pt idx="1">
                  <c:v>37</c:v>
                </c:pt>
                <c:pt idx="2">
                  <c:v>37</c:v>
                </c:pt>
                <c:pt idx="3">
                  <c:v>40</c:v>
                </c:pt>
                <c:pt idx="4">
                  <c:v>33</c:v>
                </c:pt>
                <c:pt idx="5">
                  <c:v>34</c:v>
                </c:pt>
                <c:pt idx="6">
                  <c:v>31</c:v>
                </c:pt>
                <c:pt idx="7">
                  <c:v>22</c:v>
                </c:pt>
              </c:numCache>
            </c:numRef>
          </c:val>
          <c:extLst>
            <c:ext xmlns:c16="http://schemas.microsoft.com/office/drawing/2014/chart" uri="{C3380CC4-5D6E-409C-BE32-E72D297353CC}">
              <c16:uniqueId val="{00000001-9764-4536-97CC-B7C98EB4D2FC}"/>
            </c:ext>
          </c:extLst>
        </c:ser>
        <c:ser>
          <c:idx val="1"/>
          <c:order val="1"/>
          <c:tx>
            <c:strRef>
              <c:f>Sheet1!$BP$1</c:f>
              <c:strCache>
                <c:ptCount val="1"/>
                <c:pt idx="0">
                  <c:v>Maybe373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Sheet1!$BI$2:$BI$9</c:f>
              <c:strCache>
                <c:ptCount val="8"/>
                <c:pt idx="0">
                  <c:v>Education and training</c:v>
                </c:pt>
                <c:pt idx="1">
                  <c:v>Gender equality</c:v>
                </c:pt>
                <c:pt idx="2">
                  <c:v>Economic growth and employment</c:v>
                </c:pt>
                <c:pt idx="3">
                  <c:v>Recognition of cultural diversity</c:v>
                </c:pt>
                <c:pt idx="4">
                  <c:v>Individual freedom and rule of law</c:v>
                </c:pt>
                <c:pt idx="5">
                  <c:v>Environmental sustainability</c:v>
                </c:pt>
                <c:pt idx="6">
                  <c:v>Fair response to refugee situation</c:v>
                </c:pt>
                <c:pt idx="7">
                  <c:v>Support for NGOs and civil society organisations</c:v>
                </c:pt>
              </c:strCache>
            </c:strRef>
          </c:cat>
          <c:val>
            <c:numRef>
              <c:f>Sheet1!$BP$2:$BP$9</c:f>
              <c:numCache>
                <c:formatCode>0.0\%</c:formatCode>
                <c:ptCount val="8"/>
                <c:pt idx="0">
                  <c:v>34</c:v>
                </c:pt>
                <c:pt idx="1">
                  <c:v>33</c:v>
                </c:pt>
                <c:pt idx="2">
                  <c:v>41</c:v>
                </c:pt>
                <c:pt idx="3">
                  <c:v>39</c:v>
                </c:pt>
                <c:pt idx="4">
                  <c:v>40</c:v>
                </c:pt>
                <c:pt idx="5">
                  <c:v>43</c:v>
                </c:pt>
                <c:pt idx="6">
                  <c:v>37</c:v>
                </c:pt>
                <c:pt idx="7">
                  <c:v>35</c:v>
                </c:pt>
              </c:numCache>
            </c:numRef>
          </c:val>
          <c:extLst>
            <c:ext xmlns:c16="http://schemas.microsoft.com/office/drawing/2014/chart" uri="{C3380CC4-5D6E-409C-BE32-E72D297353CC}">
              <c16:uniqueId val="{00000002-9764-4536-97CC-B7C98EB4D2FC}"/>
            </c:ext>
          </c:extLst>
        </c:ser>
        <c:ser>
          <c:idx val="2"/>
          <c:order val="2"/>
          <c:tx>
            <c:strRef>
              <c:f>Sheet1!$BQ$1</c:f>
              <c:strCache>
                <c:ptCount val="1"/>
                <c:pt idx="0">
                  <c:v>No384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Sheet1!$BI$2:$BI$9</c:f>
              <c:strCache>
                <c:ptCount val="8"/>
                <c:pt idx="0">
                  <c:v>Education and training</c:v>
                </c:pt>
                <c:pt idx="1">
                  <c:v>Gender equality</c:v>
                </c:pt>
                <c:pt idx="2">
                  <c:v>Economic growth and employment</c:v>
                </c:pt>
                <c:pt idx="3">
                  <c:v>Recognition of cultural diversity</c:v>
                </c:pt>
                <c:pt idx="4">
                  <c:v>Individual freedom and rule of law</c:v>
                </c:pt>
                <c:pt idx="5">
                  <c:v>Environmental sustainability</c:v>
                </c:pt>
                <c:pt idx="6">
                  <c:v>Fair response to refugee situation</c:v>
                </c:pt>
                <c:pt idx="7">
                  <c:v>Support for NGOs and civil society organisations</c:v>
                </c:pt>
              </c:strCache>
            </c:strRef>
          </c:cat>
          <c:val>
            <c:numRef>
              <c:f>Sheet1!$BQ$2:$BQ$9</c:f>
              <c:numCache>
                <c:formatCode>0.0\%</c:formatCode>
                <c:ptCount val="8"/>
                <c:pt idx="0">
                  <c:v>20</c:v>
                </c:pt>
                <c:pt idx="1">
                  <c:v>28</c:v>
                </c:pt>
                <c:pt idx="2">
                  <c:v>21</c:v>
                </c:pt>
                <c:pt idx="3">
                  <c:v>18</c:v>
                </c:pt>
                <c:pt idx="4">
                  <c:v>26</c:v>
                </c:pt>
                <c:pt idx="5">
                  <c:v>20</c:v>
                </c:pt>
                <c:pt idx="6">
                  <c:v>30</c:v>
                </c:pt>
                <c:pt idx="7">
                  <c:v>35</c:v>
                </c:pt>
              </c:numCache>
            </c:numRef>
          </c:val>
          <c:extLst>
            <c:ext xmlns:c16="http://schemas.microsoft.com/office/drawing/2014/chart" uri="{C3380CC4-5D6E-409C-BE32-E72D297353CC}">
              <c16:uniqueId val="{00000003-9764-4536-97CC-B7C98EB4D2FC}"/>
            </c:ext>
          </c:extLst>
        </c:ser>
        <c:ser>
          <c:idx val="3"/>
          <c:order val="3"/>
          <c:tx>
            <c:strRef>
              <c:f>Sheet1!$BR$1</c:f>
              <c:strCache>
                <c:ptCount val="1"/>
                <c:pt idx="0">
                  <c:v>DK/REF395</c:v>
                </c:pt>
              </c:strCache>
            </c:strRef>
          </c:tx>
          <c:spPr>
            <a:solidFill>
              <a:schemeClr val="bg1">
                <a:lumMod val="85000"/>
              </a:schemeClr>
            </a:solidFill>
            <a:ln>
              <a:noFill/>
            </a:ln>
            <a:effectLst/>
          </c:spPr>
          <c:invertIfNegative val="0"/>
          <c:cat>
            <c:strRef>
              <c:f>Sheet1!$BI$2:$BI$9</c:f>
              <c:strCache>
                <c:ptCount val="8"/>
                <c:pt idx="0">
                  <c:v>Education and training</c:v>
                </c:pt>
                <c:pt idx="1">
                  <c:v>Gender equality</c:v>
                </c:pt>
                <c:pt idx="2">
                  <c:v>Economic growth and employment</c:v>
                </c:pt>
                <c:pt idx="3">
                  <c:v>Recognition of cultural diversity</c:v>
                </c:pt>
                <c:pt idx="4">
                  <c:v>Individual freedom and rule of law</c:v>
                </c:pt>
                <c:pt idx="5">
                  <c:v>Environmental sustainability</c:v>
                </c:pt>
                <c:pt idx="6">
                  <c:v>Fair response to refugee situation</c:v>
                </c:pt>
                <c:pt idx="7">
                  <c:v>Support for NGOs and civil society organisations</c:v>
                </c:pt>
              </c:strCache>
            </c:strRef>
          </c:cat>
          <c:val>
            <c:numRef>
              <c:f>Sheet1!$BR$2:$BR$9</c:f>
              <c:numCache>
                <c:formatCode>0.0\%</c:formatCode>
                <c:ptCount val="8"/>
                <c:pt idx="0">
                  <c:v>1</c:v>
                </c:pt>
                <c:pt idx="1">
                  <c:v>1</c:v>
                </c:pt>
                <c:pt idx="2">
                  <c:v>2</c:v>
                </c:pt>
                <c:pt idx="3">
                  <c:v>3</c:v>
                </c:pt>
                <c:pt idx="4">
                  <c:v>2</c:v>
                </c:pt>
                <c:pt idx="5">
                  <c:v>4</c:v>
                </c:pt>
                <c:pt idx="6">
                  <c:v>2</c:v>
                </c:pt>
                <c:pt idx="7">
                  <c:v>8</c:v>
                </c:pt>
              </c:numCache>
            </c:numRef>
          </c:val>
          <c:extLst>
            <c:ext xmlns:c16="http://schemas.microsoft.com/office/drawing/2014/chart" uri="{C3380CC4-5D6E-409C-BE32-E72D297353CC}">
              <c16:uniqueId val="{00000004-9764-4536-97CC-B7C98EB4D2FC}"/>
            </c:ext>
          </c:extLst>
        </c:ser>
        <c:dLbls>
          <c:showLegendKey val="0"/>
          <c:showVal val="0"/>
          <c:showCatName val="0"/>
          <c:showSerName val="0"/>
          <c:showPercent val="0"/>
          <c:showBubbleSize val="0"/>
        </c:dLbls>
        <c:gapWidth val="105"/>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lgn="r">
              <a:defRPr sz="14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r>
              <a:rPr lang="en-GB" sz="1350" i="1" dirty="0">
                <a:solidFill>
                  <a:schemeClr val="bg1">
                    <a:lumMod val="50000"/>
                  </a:schemeClr>
                </a:solidFill>
              </a:rPr>
              <a:t>Comparison with </a:t>
            </a:r>
          </a:p>
          <a:p>
            <a:pPr>
              <a:lnSpc>
                <a:spcPts val="1600"/>
              </a:lnSpc>
              <a:defRPr sz="1350" i="1">
                <a:solidFill>
                  <a:schemeClr val="bg1">
                    <a:lumMod val="50000"/>
                  </a:schemeClr>
                </a:solidFill>
              </a:defRPr>
            </a:pPr>
            <a:r>
              <a:rPr lang="en-GB" sz="1350" i="1" dirty="0">
                <a:solidFill>
                  <a:schemeClr val="bg1">
                    <a:lumMod val="50000"/>
                  </a:schemeClr>
                </a:solidFill>
              </a:rPr>
              <a:t>European/SEM average</a:t>
            </a:r>
          </a:p>
        </c:rich>
      </c:tx>
      <c:layout>
        <c:manualLayout>
          <c:xMode val="edge"/>
          <c:yMode val="edge"/>
          <c:x val="0.61828402439617347"/>
          <c:y val="2.4082287198037202E-2"/>
        </c:manualLayout>
      </c:layout>
      <c:overlay val="0"/>
      <c:spPr>
        <a:noFill/>
        <a:ln>
          <a:noFill/>
        </a:ln>
        <a:effectLst/>
      </c:spPr>
      <c:txPr>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62216891571167"/>
          <c:w val="0.43685383142094353"/>
          <c:h val="0.67520427883637357"/>
        </c:manualLayout>
      </c:layout>
      <c:barChart>
        <c:barDir val="bar"/>
        <c:grouping val="percentStacked"/>
        <c:varyColors val="0"/>
        <c:ser>
          <c:idx val="0"/>
          <c:order val="0"/>
          <c:tx>
            <c:strRef>
              <c:f>Sheet1!$B$7</c:f>
              <c:strCache>
                <c:ptCount val="1"/>
                <c:pt idx="0">
                  <c:v>Strongly agree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B4-4BE5-A028-1A1A859FE0E7}"/>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Sheet1!$B$8:$B$15</c:f>
              <c:numCache>
                <c:formatCode>General</c:formatCode>
                <c:ptCount val="8"/>
                <c:pt idx="0" formatCode="0.0\%">
                  <c:v>53.2</c:v>
                </c:pt>
                <c:pt idx="3" formatCode="0.0\%">
                  <c:v>41.5</c:v>
                </c:pt>
                <c:pt idx="6" formatCode="0.0\%">
                  <c:v>32.799999999999997</c:v>
                </c:pt>
              </c:numCache>
            </c:numRef>
          </c:val>
          <c:extLst>
            <c:ext xmlns:c16="http://schemas.microsoft.com/office/drawing/2014/chart" uri="{C3380CC4-5D6E-409C-BE32-E72D297353CC}">
              <c16:uniqueId val="{00000001-0BB4-4BE5-A028-1A1A859FE0E7}"/>
            </c:ext>
          </c:extLst>
        </c:ser>
        <c:ser>
          <c:idx val="1"/>
          <c:order val="1"/>
          <c:tx>
            <c:strRef>
              <c:f>Sheet1!$C$7</c:f>
              <c:strCache>
                <c:ptCount val="1"/>
                <c:pt idx="0">
                  <c:v>Somewhat agree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Sheet1!$C$8:$C$15</c:f>
              <c:numCache>
                <c:formatCode>General</c:formatCode>
                <c:ptCount val="8"/>
                <c:pt idx="0" formatCode="0.0\%">
                  <c:v>34.5</c:v>
                </c:pt>
                <c:pt idx="3" formatCode="0.0\%">
                  <c:v>40.6</c:v>
                </c:pt>
                <c:pt idx="6" formatCode="0.0\%">
                  <c:v>36.1</c:v>
                </c:pt>
              </c:numCache>
            </c:numRef>
          </c:val>
          <c:extLst>
            <c:ext xmlns:c16="http://schemas.microsoft.com/office/drawing/2014/chart" uri="{C3380CC4-5D6E-409C-BE32-E72D297353CC}">
              <c16:uniqueId val="{00000002-0BB4-4BE5-A028-1A1A859FE0E7}"/>
            </c:ext>
          </c:extLst>
        </c:ser>
        <c:ser>
          <c:idx val="2"/>
          <c:order val="2"/>
          <c:tx>
            <c:strRef>
              <c:f>Sheet1!$D$7</c:f>
              <c:strCache>
                <c:ptCount val="1"/>
                <c:pt idx="0">
                  <c:v>Somewhat disagree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Sheet1!$D$8:$D$15</c:f>
              <c:numCache>
                <c:formatCode>General</c:formatCode>
                <c:ptCount val="8"/>
                <c:pt idx="0" formatCode="0.0\%">
                  <c:v>7.5</c:v>
                </c:pt>
                <c:pt idx="3" formatCode="0.0\%">
                  <c:v>10</c:v>
                </c:pt>
                <c:pt idx="6" formatCode="0.0\%">
                  <c:v>17.2</c:v>
                </c:pt>
              </c:numCache>
            </c:numRef>
          </c:val>
          <c:extLst>
            <c:ext xmlns:c16="http://schemas.microsoft.com/office/drawing/2014/chart" uri="{C3380CC4-5D6E-409C-BE32-E72D297353CC}">
              <c16:uniqueId val="{00000003-0BB4-4BE5-A028-1A1A859FE0E7}"/>
            </c:ext>
          </c:extLst>
        </c:ser>
        <c:ser>
          <c:idx val="3"/>
          <c:order val="3"/>
          <c:tx>
            <c:strRef>
              <c:f>Sheet1!$E$7</c:f>
              <c:strCache>
                <c:ptCount val="1"/>
                <c:pt idx="0">
                  <c:v>Strongly disagree</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Sheet1!$E$8:$E$15</c:f>
              <c:numCache>
                <c:formatCode>General</c:formatCode>
                <c:ptCount val="8"/>
                <c:pt idx="0" formatCode="0.0\%">
                  <c:v>2.6</c:v>
                </c:pt>
                <c:pt idx="3" formatCode="0.0\%">
                  <c:v>3.4</c:v>
                </c:pt>
                <c:pt idx="6" formatCode="0.0\%">
                  <c:v>9.1999999999999993</c:v>
                </c:pt>
              </c:numCache>
            </c:numRef>
          </c:val>
          <c:extLst>
            <c:ext xmlns:c16="http://schemas.microsoft.com/office/drawing/2014/chart" uri="{C3380CC4-5D6E-409C-BE32-E72D297353CC}">
              <c16:uniqueId val="{00000004-0BB4-4BE5-A028-1A1A859FE0E7}"/>
            </c:ext>
          </c:extLst>
        </c:ser>
        <c:ser>
          <c:idx val="4"/>
          <c:order val="4"/>
          <c:tx>
            <c:strRef>
              <c:f>Sheet1!$F$7</c:f>
              <c:strCache>
                <c:ptCount val="1"/>
                <c:pt idx="0">
                  <c:v>DK/REF</c:v>
                </c:pt>
              </c:strCache>
            </c:strRef>
          </c:tx>
          <c:spPr>
            <a:solidFill>
              <a:sysClr val="window" lastClr="FFFFFF">
                <a:lumMod val="85000"/>
              </a:sysClr>
            </a:solidFill>
            <a:ln>
              <a:noFill/>
            </a:ln>
            <a:effectLst/>
          </c:spPr>
          <c:invertIfNegative val="0"/>
          <c:cat>
            <c:strRef>
              <c:f>Sheet1!$A$8:$A$15</c:f>
              <c:strCache>
                <c:ptCount val="8"/>
                <c:pt idx="0">
                  <c:v>EU</c:v>
                </c:pt>
                <c:pt idx="1">
                  <c:v>SEM</c:v>
                </c:pt>
                <c:pt idx="3">
                  <c:v>EU</c:v>
                </c:pt>
                <c:pt idx="4">
                  <c:v>SEM</c:v>
                </c:pt>
                <c:pt idx="6">
                  <c:v>EU</c:v>
                </c:pt>
                <c:pt idx="7">
                  <c:v>SEM</c:v>
                </c:pt>
              </c:strCache>
            </c:strRef>
          </c:cat>
          <c:val>
            <c:numRef>
              <c:f>Sheet1!$F$8:$F$15</c:f>
              <c:numCache>
                <c:formatCode>General</c:formatCode>
                <c:ptCount val="8"/>
                <c:pt idx="0" formatCode="0.0\%">
                  <c:v>1.2</c:v>
                </c:pt>
                <c:pt idx="3" formatCode="0.0\%">
                  <c:v>4.5</c:v>
                </c:pt>
                <c:pt idx="6" formatCode="0.0\%">
                  <c:v>4.5999999999999996</c:v>
                </c:pt>
              </c:numCache>
            </c:numRef>
          </c:val>
          <c:extLst>
            <c:ext xmlns:c16="http://schemas.microsoft.com/office/drawing/2014/chart" uri="{C3380CC4-5D6E-409C-BE32-E72D297353CC}">
              <c16:uniqueId val="{00000005-0BB4-4BE5-A028-1A1A859FE0E7}"/>
            </c:ext>
          </c:extLst>
        </c:ser>
        <c:ser>
          <c:idx val="5"/>
          <c:order val="5"/>
          <c:tx>
            <c:strRef>
              <c:f>Sheet1!$G$7</c:f>
              <c:strCache>
                <c:ptCount val="1"/>
                <c:pt idx="0">
                  <c:v>Strongly agree</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Sheet1!$G$8:$G$15</c:f>
              <c:numCache>
                <c:formatCode>0.0\%</c:formatCode>
                <c:ptCount val="8"/>
                <c:pt idx="1">
                  <c:v>76.900000000000006</c:v>
                </c:pt>
                <c:pt idx="4">
                  <c:v>63.6</c:v>
                </c:pt>
                <c:pt idx="7">
                  <c:v>47.5</c:v>
                </c:pt>
              </c:numCache>
            </c:numRef>
          </c:val>
          <c:extLst>
            <c:ext xmlns:c16="http://schemas.microsoft.com/office/drawing/2014/chart" uri="{C3380CC4-5D6E-409C-BE32-E72D297353CC}">
              <c16:uniqueId val="{00000006-0BB4-4BE5-A028-1A1A859FE0E7}"/>
            </c:ext>
          </c:extLst>
        </c:ser>
        <c:ser>
          <c:idx val="6"/>
          <c:order val="6"/>
          <c:tx>
            <c:strRef>
              <c:f>Sheet1!$H$7</c:f>
              <c:strCache>
                <c:ptCount val="1"/>
                <c:pt idx="0">
                  <c:v>Somewhat agree</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Sheet1!$H$8:$H$15</c:f>
              <c:numCache>
                <c:formatCode>0.0\%</c:formatCode>
                <c:ptCount val="8"/>
                <c:pt idx="1">
                  <c:v>16.600000000000001</c:v>
                </c:pt>
                <c:pt idx="4">
                  <c:v>25.1</c:v>
                </c:pt>
                <c:pt idx="7">
                  <c:v>26.8</c:v>
                </c:pt>
              </c:numCache>
            </c:numRef>
          </c:val>
          <c:extLst>
            <c:ext xmlns:c16="http://schemas.microsoft.com/office/drawing/2014/chart" uri="{C3380CC4-5D6E-409C-BE32-E72D297353CC}">
              <c16:uniqueId val="{00000007-0BB4-4BE5-A028-1A1A859FE0E7}"/>
            </c:ext>
          </c:extLst>
        </c:ser>
        <c:ser>
          <c:idx val="7"/>
          <c:order val="7"/>
          <c:tx>
            <c:strRef>
              <c:f>Sheet1!$I$7</c:f>
              <c:strCache>
                <c:ptCount val="1"/>
                <c:pt idx="0">
                  <c:v>Somewhat disagree</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Sheet1!$I$8:$I$15</c:f>
              <c:numCache>
                <c:formatCode>0.0\%</c:formatCode>
                <c:ptCount val="8"/>
                <c:pt idx="1">
                  <c:v>2.1</c:v>
                </c:pt>
                <c:pt idx="4">
                  <c:v>3.4</c:v>
                </c:pt>
                <c:pt idx="7">
                  <c:v>8.3000000000000007</c:v>
                </c:pt>
              </c:numCache>
            </c:numRef>
          </c:val>
          <c:extLst>
            <c:ext xmlns:c16="http://schemas.microsoft.com/office/drawing/2014/chart" uri="{C3380CC4-5D6E-409C-BE32-E72D297353CC}">
              <c16:uniqueId val="{00000008-0BB4-4BE5-A028-1A1A859FE0E7}"/>
            </c:ext>
          </c:extLst>
        </c:ser>
        <c:ser>
          <c:idx val="8"/>
          <c:order val="8"/>
          <c:tx>
            <c:strRef>
              <c:f>Sheet1!$J$7</c:f>
              <c:strCache>
                <c:ptCount val="1"/>
                <c:pt idx="0">
                  <c:v>Strongly disagree</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Sheet1!$J$8:$J$15</c:f>
              <c:numCache>
                <c:formatCode>0.0\%</c:formatCode>
                <c:ptCount val="8"/>
                <c:pt idx="1">
                  <c:v>8.2842500000000001</c:v>
                </c:pt>
                <c:pt idx="4">
                  <c:v>6.1</c:v>
                </c:pt>
                <c:pt idx="7">
                  <c:v>15.7</c:v>
                </c:pt>
              </c:numCache>
            </c:numRef>
          </c:val>
          <c:extLst>
            <c:ext xmlns:c16="http://schemas.microsoft.com/office/drawing/2014/chart" uri="{C3380CC4-5D6E-409C-BE32-E72D297353CC}">
              <c16:uniqueId val="{00000009-0BB4-4BE5-A028-1A1A859FE0E7}"/>
            </c:ext>
          </c:extLst>
        </c:ser>
        <c:ser>
          <c:idx val="9"/>
          <c:order val="9"/>
          <c:tx>
            <c:strRef>
              <c:f>Sheet1!$K$7</c:f>
              <c:strCache>
                <c:ptCount val="1"/>
                <c:pt idx="0">
                  <c:v>DK/REF</c:v>
                </c:pt>
              </c:strCache>
            </c:strRef>
          </c:tx>
          <c:spPr>
            <a:solidFill>
              <a:sysClr val="window" lastClr="FFFFFF">
                <a:lumMod val="85000"/>
              </a:sysClr>
            </a:solidFill>
            <a:ln>
              <a:noFill/>
            </a:ln>
            <a:effectLst/>
          </c:spPr>
          <c:invertIfNegative val="0"/>
          <c:cat>
            <c:strRef>
              <c:f>Sheet1!$A$8:$A$15</c:f>
              <c:strCache>
                <c:ptCount val="8"/>
                <c:pt idx="0">
                  <c:v>EU</c:v>
                </c:pt>
                <c:pt idx="1">
                  <c:v>SEM</c:v>
                </c:pt>
                <c:pt idx="3">
                  <c:v>EU</c:v>
                </c:pt>
                <c:pt idx="4">
                  <c:v>SEM</c:v>
                </c:pt>
                <c:pt idx="6">
                  <c:v>EU</c:v>
                </c:pt>
                <c:pt idx="7">
                  <c:v>SEM</c:v>
                </c:pt>
              </c:strCache>
            </c:strRef>
          </c:cat>
          <c:val>
            <c:numRef>
              <c:f>Sheet1!$K$8:$K$15</c:f>
              <c:numCache>
                <c:formatCode>0.0\%</c:formatCode>
                <c:ptCount val="8"/>
                <c:pt idx="1">
                  <c:v>4.0999999999999996</c:v>
                </c:pt>
                <c:pt idx="4">
                  <c:v>1.9</c:v>
                </c:pt>
                <c:pt idx="7">
                  <c:v>1.7</c:v>
                </c:pt>
              </c:numCache>
            </c:numRef>
          </c:val>
          <c:extLst>
            <c:ext xmlns:c16="http://schemas.microsoft.com/office/drawing/2014/chart" uri="{C3380CC4-5D6E-409C-BE32-E72D297353CC}">
              <c16:uniqueId val="{0000000A-0BB4-4BE5-A028-1A1A859FE0E7}"/>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Greece</a:t>
            </a:r>
          </a:p>
        </c:rich>
      </c:tx>
      <c:layout>
        <c:manualLayout>
          <c:xMode val="edge"/>
          <c:yMode val="edge"/>
          <c:x val="0.70396006060207372"/>
          <c:y val="2.65476263733831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7274094297243006"/>
          <c:y val="0.12632752345436754"/>
          <c:w val="0.42646744715216073"/>
          <c:h val="0.67817967120140243"/>
        </c:manualLayout>
      </c:layout>
      <c:barChart>
        <c:barDir val="bar"/>
        <c:grouping val="percentStacked"/>
        <c:varyColors val="0"/>
        <c:ser>
          <c:idx val="0"/>
          <c:order val="0"/>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9C-4F31-9B37-EFF6ABC0B35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Sheet1!$BZ$2:$BZ$4</c:f>
              <c:numCache>
                <c:formatCode>0.0\%</c:formatCode>
                <c:ptCount val="3"/>
                <c:pt idx="0">
                  <c:v>60</c:v>
                </c:pt>
                <c:pt idx="1">
                  <c:v>50</c:v>
                </c:pt>
                <c:pt idx="2">
                  <c:v>42</c:v>
                </c:pt>
              </c:numCache>
            </c:numRef>
          </c:val>
          <c:extLst>
            <c:ext xmlns:c16="http://schemas.microsoft.com/office/drawing/2014/chart" uri="{C3380CC4-5D6E-409C-BE32-E72D297353CC}">
              <c16:uniqueId val="{00000001-979C-4F31-9B37-EFF6ABC0B35E}"/>
            </c:ext>
          </c:extLst>
        </c:ser>
        <c:ser>
          <c:idx val="1"/>
          <c:order val="1"/>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Sheet1!$CA$2:$CA$4</c:f>
              <c:numCache>
                <c:formatCode>0.0\%</c:formatCode>
                <c:ptCount val="3"/>
                <c:pt idx="0">
                  <c:v>28</c:v>
                </c:pt>
                <c:pt idx="1">
                  <c:v>32</c:v>
                </c:pt>
                <c:pt idx="2">
                  <c:v>34</c:v>
                </c:pt>
              </c:numCache>
            </c:numRef>
          </c:val>
          <c:extLst>
            <c:ext xmlns:c16="http://schemas.microsoft.com/office/drawing/2014/chart" uri="{C3380CC4-5D6E-409C-BE32-E72D297353CC}">
              <c16:uniqueId val="{00000002-979C-4F31-9B37-EFF6ABC0B35E}"/>
            </c:ext>
          </c:extLst>
        </c:ser>
        <c:ser>
          <c:idx val="2"/>
          <c:order val="2"/>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9C-4F31-9B37-EFF6ABC0B35E}"/>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979C-4F31-9B37-EFF6ABC0B35E}"/>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Sheet1!$CB$2:$CB$4</c:f>
              <c:numCache>
                <c:formatCode>0.0\%</c:formatCode>
                <c:ptCount val="3"/>
                <c:pt idx="0">
                  <c:v>4</c:v>
                </c:pt>
                <c:pt idx="1">
                  <c:v>5</c:v>
                </c:pt>
                <c:pt idx="2">
                  <c:v>8</c:v>
                </c:pt>
              </c:numCache>
            </c:numRef>
          </c:val>
          <c:extLst>
            <c:ext xmlns:c16="http://schemas.microsoft.com/office/drawing/2014/chart" uri="{C3380CC4-5D6E-409C-BE32-E72D297353CC}">
              <c16:uniqueId val="{00000005-979C-4F31-9B37-EFF6ABC0B35E}"/>
            </c:ext>
          </c:extLst>
        </c:ser>
        <c:ser>
          <c:idx val="3"/>
          <c:order val="3"/>
          <c:spPr>
            <a:solidFill>
              <a:srgbClr val="F57B29"/>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79C-4F31-9B37-EFF6ABC0B35E}"/>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Sheet1!$CC$2:$CC$4</c:f>
              <c:numCache>
                <c:formatCode>0.0\%</c:formatCode>
                <c:ptCount val="3"/>
                <c:pt idx="0">
                  <c:v>3</c:v>
                </c:pt>
                <c:pt idx="1">
                  <c:v>5</c:v>
                </c:pt>
                <c:pt idx="2">
                  <c:v>10</c:v>
                </c:pt>
              </c:numCache>
            </c:numRef>
          </c:val>
          <c:extLst>
            <c:ext xmlns:c16="http://schemas.microsoft.com/office/drawing/2014/chart" uri="{C3380CC4-5D6E-409C-BE32-E72D297353CC}">
              <c16:uniqueId val="{00000007-979C-4F31-9B37-EFF6ABC0B35E}"/>
            </c:ext>
          </c:extLst>
        </c:ser>
        <c:ser>
          <c:idx val="4"/>
          <c:order val="4"/>
          <c:spPr>
            <a:solidFill>
              <a:schemeClr val="bg1">
                <a:lumMod val="85000"/>
              </a:schemeClr>
            </a:solidFill>
            <a:ln>
              <a:noFill/>
            </a:ln>
            <a:effectLst/>
          </c:spPr>
          <c:invertIfNegative val="0"/>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Sheet1!$CD$2:$CD$4</c:f>
              <c:numCache>
                <c:formatCode>0.0\%</c:formatCode>
                <c:ptCount val="3"/>
                <c:pt idx="0">
                  <c:v>5</c:v>
                </c:pt>
                <c:pt idx="1">
                  <c:v>7</c:v>
                </c:pt>
                <c:pt idx="2">
                  <c:v>6</c:v>
                </c:pt>
              </c:numCache>
            </c:numRef>
          </c:val>
          <c:extLst>
            <c:ext xmlns:c16="http://schemas.microsoft.com/office/drawing/2014/chart" uri="{C3380CC4-5D6E-409C-BE32-E72D297353CC}">
              <c16:uniqueId val="{00000008-979C-4F31-9B37-EFF6ABC0B35E}"/>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Greece</a:t>
            </a:r>
          </a:p>
        </c:rich>
      </c:tx>
      <c:layout>
        <c:manualLayout>
          <c:xMode val="edge"/>
          <c:yMode val="edge"/>
          <c:x val="0.5947705544485552"/>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Sheet1!$L$1</c:f>
              <c:strCache>
                <c:ptCount val="1"/>
                <c:pt idx="0">
                  <c:v>RO</c:v>
                </c:pt>
              </c:strCache>
            </c:strRef>
          </c:tx>
          <c:spPr>
            <a:solidFill>
              <a:srgbClr val="007681"/>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F64-42FB-BBE3-16E56210C0D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Country of residence</c:v>
                </c:pt>
                <c:pt idx="1">
                  <c:v>Europe</c:v>
                </c:pt>
                <c:pt idx="2">
                  <c:v>North America</c:v>
                </c:pt>
                <c:pt idx="3">
                  <c:v>Australia and Oceania</c:v>
                </c:pt>
                <c:pt idx="4">
                  <c:v>Asia</c:v>
                </c:pt>
                <c:pt idx="5">
                  <c:v>South America</c:v>
                </c:pt>
                <c:pt idx="6">
                  <c:v>SEM countries</c:v>
                </c:pt>
                <c:pt idx="7">
                  <c:v>Africa</c:v>
                </c:pt>
                <c:pt idx="8">
                  <c:v>Gulf countries</c:v>
                </c:pt>
                <c:pt idx="9">
                  <c:v>DK/REF</c:v>
                </c:pt>
              </c:strCache>
            </c:strRef>
          </c:cat>
          <c:val>
            <c:numRef>
              <c:f>Sheet1!$L$2:$L$11</c:f>
              <c:numCache>
                <c:formatCode>0.0\%</c:formatCode>
                <c:ptCount val="10"/>
                <c:pt idx="0">
                  <c:v>62</c:v>
                </c:pt>
                <c:pt idx="1">
                  <c:v>22</c:v>
                </c:pt>
                <c:pt idx="2">
                  <c:v>5</c:v>
                </c:pt>
                <c:pt idx="3">
                  <c:v>5</c:v>
                </c:pt>
                <c:pt idx="4">
                  <c:v>2</c:v>
                </c:pt>
                <c:pt idx="5">
                  <c:v>2</c:v>
                </c:pt>
                <c:pt idx="6">
                  <c:v>1</c:v>
                </c:pt>
                <c:pt idx="7">
                  <c:v>1</c:v>
                </c:pt>
                <c:pt idx="8">
                  <c:v>0</c:v>
                </c:pt>
                <c:pt idx="9">
                  <c:v>2</c:v>
                </c:pt>
              </c:numCache>
            </c:numRef>
          </c:val>
          <c:extLst>
            <c:ext xmlns:c16="http://schemas.microsoft.com/office/drawing/2014/chart" uri="{C3380CC4-5D6E-409C-BE32-E72D297353CC}">
              <c16:uniqueId val="{00000001-1F64-42FB-BBE3-16E56210C0DD}"/>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440" b="1" i="1" baseline="0" dirty="0">
                <a:effectLst/>
              </a:rPr>
              <a:t>Comparison with </a:t>
            </a:r>
            <a:endParaRPr lang="en-GB" sz="1440" dirty="0">
              <a:effectLst/>
            </a:endParaRPr>
          </a:p>
          <a:p>
            <a:pPr>
              <a:defRPr sz="1440" b="1"/>
            </a:pPr>
            <a:r>
              <a:rPr lang="en-GB" sz="1440" b="1" i="1" baseline="0" dirty="0">
                <a:effectLst/>
              </a:rPr>
              <a:t>European/SEM average</a:t>
            </a:r>
            <a:endParaRPr lang="en-GB" sz="1440" dirty="0">
              <a:effectLst/>
            </a:endParaRPr>
          </a:p>
        </c:rich>
      </c:tx>
      <c:layout>
        <c:manualLayout>
          <c:xMode val="edge"/>
          <c:yMode val="edge"/>
          <c:x val="0.42189519146995363"/>
          <c:y val="1.8942346199233196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103167630497198"/>
          <c:y val="0.12632752345436754"/>
          <c:w val="0.53338865126097101"/>
          <c:h val="0.85075341347562161"/>
        </c:manualLayout>
      </c:layout>
      <c:barChart>
        <c:barDir val="bar"/>
        <c:grouping val="clustered"/>
        <c:varyColors val="0"/>
        <c:ser>
          <c:idx val="0"/>
          <c:order val="0"/>
          <c:tx>
            <c:strRef>
              <c:f>Sheet1!$B$1</c:f>
              <c:strCache>
                <c:ptCount val="1"/>
                <c:pt idx="0">
                  <c:v>European countries</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EBF5-457D-9DD1-D86D3418AB4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Country of residence</c:v>
                </c:pt>
                <c:pt idx="1">
                  <c:v>Europe</c:v>
                </c:pt>
                <c:pt idx="2">
                  <c:v>North America</c:v>
                </c:pt>
                <c:pt idx="3">
                  <c:v>Australia and Oceania</c:v>
                </c:pt>
                <c:pt idx="4">
                  <c:v>Asia</c:v>
                </c:pt>
                <c:pt idx="5">
                  <c:v>South America</c:v>
                </c:pt>
                <c:pt idx="6">
                  <c:v>SEM countries</c:v>
                </c:pt>
                <c:pt idx="7">
                  <c:v>Africa</c:v>
                </c:pt>
                <c:pt idx="8">
                  <c:v>Gulf countries</c:v>
                </c:pt>
                <c:pt idx="9">
                  <c:v>DK/REF</c:v>
                </c:pt>
              </c:strCache>
            </c:strRef>
          </c:cat>
          <c:val>
            <c:numRef>
              <c:f>Sheet1!$B$2:$B$11</c:f>
              <c:numCache>
                <c:formatCode>0.0\%</c:formatCode>
                <c:ptCount val="10"/>
                <c:pt idx="0">
                  <c:v>39.5</c:v>
                </c:pt>
                <c:pt idx="1">
                  <c:v>35.5</c:v>
                </c:pt>
                <c:pt idx="2">
                  <c:v>7.2</c:v>
                </c:pt>
                <c:pt idx="3">
                  <c:v>6.7</c:v>
                </c:pt>
                <c:pt idx="4">
                  <c:v>2.9</c:v>
                </c:pt>
                <c:pt idx="5">
                  <c:v>1.5</c:v>
                </c:pt>
                <c:pt idx="6">
                  <c:v>2.1</c:v>
                </c:pt>
                <c:pt idx="7">
                  <c:v>0.8</c:v>
                </c:pt>
                <c:pt idx="8">
                  <c:v>0.3</c:v>
                </c:pt>
                <c:pt idx="9">
                  <c:v>3.4</c:v>
                </c:pt>
              </c:numCache>
            </c:numRef>
          </c:val>
          <c:extLst>
            <c:ext xmlns:c16="http://schemas.microsoft.com/office/drawing/2014/chart" uri="{C3380CC4-5D6E-409C-BE32-E72D297353CC}">
              <c16:uniqueId val="{00000002-EBF5-457D-9DD1-D86D3418AB46}"/>
            </c:ext>
          </c:extLst>
        </c:ser>
        <c:ser>
          <c:idx val="1"/>
          <c:order val="1"/>
          <c:tx>
            <c:strRef>
              <c:f>Sheet1!$C$1</c:f>
              <c:strCache>
                <c:ptCount val="1"/>
                <c:pt idx="0">
                  <c:v>SEM countries</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Country of residence</c:v>
                </c:pt>
                <c:pt idx="1">
                  <c:v>Europe</c:v>
                </c:pt>
                <c:pt idx="2">
                  <c:v>North America</c:v>
                </c:pt>
                <c:pt idx="3">
                  <c:v>Australia and Oceania</c:v>
                </c:pt>
                <c:pt idx="4">
                  <c:v>Asia</c:v>
                </c:pt>
                <c:pt idx="5">
                  <c:v>South America</c:v>
                </c:pt>
                <c:pt idx="6">
                  <c:v>SEM countries</c:v>
                </c:pt>
                <c:pt idx="7">
                  <c:v>Africa</c:v>
                </c:pt>
                <c:pt idx="8">
                  <c:v>Gulf countries</c:v>
                </c:pt>
                <c:pt idx="9">
                  <c:v>DK/REF</c:v>
                </c:pt>
              </c:strCache>
            </c:strRef>
          </c:cat>
          <c:val>
            <c:numRef>
              <c:f>Sheet1!$C$2:$C$11</c:f>
              <c:numCache>
                <c:formatCode>0.0\%</c:formatCode>
                <c:ptCount val="10"/>
                <c:pt idx="0">
                  <c:v>49.3</c:v>
                </c:pt>
                <c:pt idx="1">
                  <c:v>19.8</c:v>
                </c:pt>
                <c:pt idx="2">
                  <c:v>6.3</c:v>
                </c:pt>
                <c:pt idx="3">
                  <c:v>0.8</c:v>
                </c:pt>
                <c:pt idx="4">
                  <c:v>1.8</c:v>
                </c:pt>
                <c:pt idx="5">
                  <c:v>0.6</c:v>
                </c:pt>
                <c:pt idx="6">
                  <c:v>14.2</c:v>
                </c:pt>
                <c:pt idx="7">
                  <c:v>0.6</c:v>
                </c:pt>
                <c:pt idx="8">
                  <c:v>4.7</c:v>
                </c:pt>
                <c:pt idx="9">
                  <c:v>2</c:v>
                </c:pt>
              </c:numCache>
            </c:numRef>
          </c:val>
          <c:extLst>
            <c:ext xmlns:c16="http://schemas.microsoft.com/office/drawing/2014/chart" uri="{C3380CC4-5D6E-409C-BE32-E72D297353CC}">
              <c16:uniqueId val="{00000003-EBF5-457D-9DD1-D86D3418AB46}"/>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1"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5972750103789635"/>
          <c:y val="0.84981736107376971"/>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59344180409945202"/>
          <c:y val="1.1755591321307268E-2"/>
        </c:manualLayout>
      </c:layout>
      <c:overlay val="0"/>
      <c:spPr>
        <a:noFill/>
        <a:ln>
          <a:noFill/>
        </a:ln>
        <a:effectLst/>
      </c:spPr>
      <c:txPr>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9032639731833221"/>
        </c:manualLayout>
      </c:layout>
      <c:barChart>
        <c:barDir val="bar"/>
        <c:grouping val="stacked"/>
        <c:varyColors val="0"/>
        <c:ser>
          <c:idx val="0"/>
          <c:order val="0"/>
          <c:tx>
            <c:strRef>
              <c:f>Sheet1!$C$11</c:f>
              <c:strCache>
                <c:ptCount val="1"/>
                <c:pt idx="0">
                  <c:v>Most important</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52-44CA-9519-10405D811031}"/>
                </c:ext>
              </c:extLst>
            </c:dLbl>
            <c:dLbl>
              <c:idx val="18"/>
              <c:delete val="1"/>
              <c:extLst>
                <c:ext xmlns:c15="http://schemas.microsoft.com/office/drawing/2012/chart" uri="{CE6537A1-D6FC-4f65-9D91-7224C49458BB}"/>
                <c:ext xmlns:c16="http://schemas.microsoft.com/office/drawing/2014/chart" uri="{C3380CC4-5D6E-409C-BE32-E72D297353CC}">
                  <c16:uniqueId val="{00000001-1952-44CA-9519-10405D811031}"/>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Sheet1!$C$12:$C$31</c:f>
              <c:numCache>
                <c:formatCode>General</c:formatCode>
                <c:ptCount val="20"/>
                <c:pt idx="0" formatCode="0.0\%">
                  <c:v>25</c:v>
                </c:pt>
                <c:pt idx="3" formatCode="0.0\%">
                  <c:v>24.7</c:v>
                </c:pt>
                <c:pt idx="6" formatCode="0.0\%">
                  <c:v>18.399999999999999</c:v>
                </c:pt>
                <c:pt idx="9" formatCode="0.0\%">
                  <c:v>3.9</c:v>
                </c:pt>
                <c:pt idx="12" formatCode="0.0\%">
                  <c:v>5.7</c:v>
                </c:pt>
                <c:pt idx="15" formatCode="0.0\%">
                  <c:v>21.5</c:v>
                </c:pt>
                <c:pt idx="18" formatCode="0.0\%">
                  <c:v>0.8</c:v>
                </c:pt>
              </c:numCache>
            </c:numRef>
          </c:val>
          <c:extLst>
            <c:ext xmlns:c16="http://schemas.microsoft.com/office/drawing/2014/chart" uri="{C3380CC4-5D6E-409C-BE32-E72D297353CC}">
              <c16:uniqueId val="{00000002-1952-44CA-9519-10405D811031}"/>
            </c:ext>
          </c:extLst>
        </c:ser>
        <c:ser>
          <c:idx val="1"/>
          <c:order val="1"/>
          <c:tx>
            <c:strRef>
              <c:f>Sheet1!$D$11</c:f>
              <c:strCache>
                <c:ptCount val="1"/>
                <c:pt idx="0">
                  <c:v>Second most important</c:v>
                </c:pt>
              </c:strCache>
            </c:strRef>
          </c:tx>
          <c:spPr>
            <a:solidFill>
              <a:schemeClr val="accent2"/>
            </a:solidFill>
            <a:ln>
              <a:noFill/>
            </a:ln>
            <a:effectLst/>
          </c:spPr>
          <c:invertIfNegative val="0"/>
          <c:dLbls>
            <c:dLbl>
              <c:idx val="18"/>
              <c:delete val="1"/>
              <c:extLst>
                <c:ext xmlns:c15="http://schemas.microsoft.com/office/drawing/2012/chart" uri="{CE6537A1-D6FC-4f65-9D91-7224C49458BB}"/>
                <c:ext xmlns:c16="http://schemas.microsoft.com/office/drawing/2014/chart" uri="{C3380CC4-5D6E-409C-BE32-E72D297353CC}">
                  <c16:uniqueId val="{00000003-1952-44CA-9519-10405D811031}"/>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Sheet1!$D$12:$D$31</c:f>
              <c:numCache>
                <c:formatCode>General</c:formatCode>
                <c:ptCount val="20"/>
                <c:pt idx="0" formatCode="0.0\%">
                  <c:v>22.3</c:v>
                </c:pt>
                <c:pt idx="3" formatCode="0.0\%">
                  <c:v>28.6</c:v>
                </c:pt>
                <c:pt idx="6" formatCode="0.0\%">
                  <c:v>21.3</c:v>
                </c:pt>
                <c:pt idx="9" formatCode="0.0\%">
                  <c:v>4.3</c:v>
                </c:pt>
                <c:pt idx="12" formatCode="0.0\%">
                  <c:v>4.9000000000000004</c:v>
                </c:pt>
                <c:pt idx="15" formatCode="0.0\%">
                  <c:v>17.399999999999999</c:v>
                </c:pt>
              </c:numCache>
            </c:numRef>
          </c:val>
          <c:extLst>
            <c:ext xmlns:c16="http://schemas.microsoft.com/office/drawing/2014/chart" uri="{C3380CC4-5D6E-409C-BE32-E72D297353CC}">
              <c16:uniqueId val="{00000004-1952-44CA-9519-10405D811031}"/>
            </c:ext>
          </c:extLst>
        </c:ser>
        <c:ser>
          <c:idx val="2"/>
          <c:order val="2"/>
          <c:tx>
            <c:strRef>
              <c:f>Sheet1!$E$11</c:f>
              <c:strCache>
                <c:ptCount val="1"/>
                <c:pt idx="0">
                  <c:v>Total</c:v>
                </c:pt>
              </c:strCache>
            </c:strRef>
          </c:tx>
          <c:spPr>
            <a:no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1" u="none" strike="noStrike" kern="1200" baseline="0">
                    <a:solidFill>
                      <a:schemeClr val="tx2">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Sheet1!$E$12:$E$31</c:f>
              <c:numCache>
                <c:formatCode>General</c:formatCode>
                <c:ptCount val="20"/>
                <c:pt idx="0" formatCode="0.0\%">
                  <c:v>47.3</c:v>
                </c:pt>
                <c:pt idx="3" formatCode="0.0\%">
                  <c:v>53.3</c:v>
                </c:pt>
                <c:pt idx="6" formatCode="0.0\%">
                  <c:v>39.700000000000003</c:v>
                </c:pt>
                <c:pt idx="9" formatCode="0.0\%">
                  <c:v>8.1999999999999993</c:v>
                </c:pt>
                <c:pt idx="12" formatCode="0.0\%">
                  <c:v>10.600000000000001</c:v>
                </c:pt>
                <c:pt idx="15" formatCode="0.0\%">
                  <c:v>38.9</c:v>
                </c:pt>
                <c:pt idx="18" formatCode="0.0\%">
                  <c:v>0.8</c:v>
                </c:pt>
              </c:numCache>
            </c:numRef>
          </c:val>
          <c:extLst>
            <c:ext xmlns:c16="http://schemas.microsoft.com/office/drawing/2014/chart" uri="{C3380CC4-5D6E-409C-BE32-E72D297353CC}">
              <c16:uniqueId val="{00000005-1952-44CA-9519-10405D811031}"/>
            </c:ext>
          </c:extLst>
        </c:ser>
        <c:ser>
          <c:idx val="4"/>
          <c:order val="3"/>
          <c:tx>
            <c:strRef>
              <c:f>Sheet1!$F$11</c:f>
              <c:strCache>
                <c:ptCount val="1"/>
                <c:pt idx="0">
                  <c:v>Most important</c:v>
                </c:pt>
              </c:strCache>
            </c:strRef>
          </c:tx>
          <c:spPr>
            <a:solidFill>
              <a:srgbClr val="007681"/>
            </a:solidFill>
            <a:ln>
              <a:no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6-1952-44CA-9519-10405D811031}"/>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Sheet1!$F$12:$F$31</c:f>
              <c:numCache>
                <c:formatCode>0.0\%</c:formatCode>
                <c:ptCount val="20"/>
                <c:pt idx="1">
                  <c:v>18.399999999999999</c:v>
                </c:pt>
                <c:pt idx="4">
                  <c:v>11.2</c:v>
                </c:pt>
                <c:pt idx="7">
                  <c:v>3.6</c:v>
                </c:pt>
                <c:pt idx="10">
                  <c:v>42.1</c:v>
                </c:pt>
                <c:pt idx="13">
                  <c:v>20.5</c:v>
                </c:pt>
                <c:pt idx="16">
                  <c:v>3.8</c:v>
                </c:pt>
                <c:pt idx="19">
                  <c:v>0.4</c:v>
                </c:pt>
              </c:numCache>
            </c:numRef>
          </c:val>
          <c:extLst>
            <c:ext xmlns:c16="http://schemas.microsoft.com/office/drawing/2014/chart" uri="{C3380CC4-5D6E-409C-BE32-E72D297353CC}">
              <c16:uniqueId val="{00000007-1952-44CA-9519-10405D811031}"/>
            </c:ext>
          </c:extLst>
        </c:ser>
        <c:ser>
          <c:idx val="5"/>
          <c:order val="4"/>
          <c:tx>
            <c:strRef>
              <c:f>Sheet1!$G$11</c:f>
              <c:strCache>
                <c:ptCount val="1"/>
                <c:pt idx="0">
                  <c:v>Second most important</c:v>
                </c:pt>
              </c:strCache>
            </c:strRef>
          </c:tx>
          <c:spPr>
            <a:solidFill>
              <a:srgbClr val="71B2C9"/>
            </a:solidFill>
            <a:ln>
              <a:no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8-1952-44CA-9519-10405D811031}"/>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Sheet1!$G$12:$G$31</c:f>
              <c:numCache>
                <c:formatCode>0.0\%</c:formatCode>
                <c:ptCount val="20"/>
                <c:pt idx="1">
                  <c:v>21.9</c:v>
                </c:pt>
                <c:pt idx="4">
                  <c:v>17.399999999999999</c:v>
                </c:pt>
                <c:pt idx="7">
                  <c:v>8.4</c:v>
                </c:pt>
                <c:pt idx="10">
                  <c:v>22.7</c:v>
                </c:pt>
                <c:pt idx="13">
                  <c:v>22.3</c:v>
                </c:pt>
                <c:pt idx="16">
                  <c:v>6.8</c:v>
                </c:pt>
                <c:pt idx="19">
                  <c:v>0.6</c:v>
                </c:pt>
              </c:numCache>
            </c:numRef>
          </c:val>
          <c:extLst>
            <c:ext xmlns:c16="http://schemas.microsoft.com/office/drawing/2014/chart" uri="{C3380CC4-5D6E-409C-BE32-E72D297353CC}">
              <c16:uniqueId val="{00000009-1952-44CA-9519-10405D811031}"/>
            </c:ext>
          </c:extLst>
        </c:ser>
        <c:ser>
          <c:idx val="6"/>
          <c:order val="5"/>
          <c:tx>
            <c:strRef>
              <c:f>Sheet1!$H$11</c:f>
              <c:strCache>
                <c:ptCount val="1"/>
                <c:pt idx="0">
                  <c:v>Total</c:v>
                </c:pt>
              </c:strCache>
            </c:strRef>
          </c:tx>
          <c:spPr>
            <a:no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1" u="none" strike="noStrike" kern="1200" baseline="0">
                    <a:solidFill>
                      <a:schemeClr val="tx2">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Sheet1!$H$12:$H$31</c:f>
              <c:numCache>
                <c:formatCode>0.0\%</c:formatCode>
                <c:ptCount val="20"/>
                <c:pt idx="1">
                  <c:v>40.299999999999997</c:v>
                </c:pt>
                <c:pt idx="4">
                  <c:v>28.599999999999998</c:v>
                </c:pt>
                <c:pt idx="7">
                  <c:v>12</c:v>
                </c:pt>
                <c:pt idx="10">
                  <c:v>64.8</c:v>
                </c:pt>
                <c:pt idx="13">
                  <c:v>42.8</c:v>
                </c:pt>
                <c:pt idx="16">
                  <c:v>10.6</c:v>
                </c:pt>
                <c:pt idx="19">
                  <c:v>1</c:v>
                </c:pt>
              </c:numCache>
            </c:numRef>
          </c:val>
          <c:extLst>
            <c:ext xmlns:c16="http://schemas.microsoft.com/office/drawing/2014/chart" uri="{C3380CC4-5D6E-409C-BE32-E72D297353CC}">
              <c16:uniqueId val="{0000000A-1952-44CA-9519-10405D811031}"/>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max val="80"/>
        </c:scaling>
        <c:delete val="0"/>
        <c:axPos val="t"/>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Greece</a:t>
            </a:r>
          </a:p>
        </c:rich>
      </c:tx>
      <c:layout>
        <c:manualLayout>
          <c:xMode val="edge"/>
          <c:yMode val="edge"/>
          <c:x val="0.67120973898316749"/>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82116934337146974"/>
        </c:manualLayout>
      </c:layout>
      <c:barChart>
        <c:barDir val="bar"/>
        <c:grouping val="stacked"/>
        <c:varyColors val="0"/>
        <c:ser>
          <c:idx val="0"/>
          <c:order val="0"/>
          <c:tx>
            <c:strRef>
              <c:f>Sheet1!$BB$1</c:f>
              <c:strCache>
                <c:ptCount val="1"/>
                <c:pt idx="0">
                  <c:v>Most important </c:v>
                </c:pt>
              </c:strCache>
            </c:strRef>
          </c:tx>
          <c:spPr>
            <a:solidFill>
              <a:srgbClr val="007681"/>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1-3F63-456A-8B91-6E242FBAA3E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Respect for the other cultures</c:v>
                </c:pt>
                <c:pt idx="2">
                  <c:v>Independence</c:v>
                </c:pt>
                <c:pt idx="3">
                  <c:v>Religious beliefs /practices</c:v>
                </c:pt>
                <c:pt idx="4">
                  <c:v>Obedience</c:v>
                </c:pt>
                <c:pt idx="5">
                  <c:v>Curiosity</c:v>
                </c:pt>
                <c:pt idx="6">
                  <c:v>DK/REF</c:v>
                </c:pt>
              </c:strCache>
            </c:strRef>
          </c:cat>
          <c:val>
            <c:numRef>
              <c:f>Sheet1!$BB$2:$BB$8</c:f>
              <c:numCache>
                <c:formatCode>0.0\%</c:formatCode>
                <c:ptCount val="7"/>
                <c:pt idx="0">
                  <c:v>36</c:v>
                </c:pt>
                <c:pt idx="1">
                  <c:v>26</c:v>
                </c:pt>
                <c:pt idx="2">
                  <c:v>17</c:v>
                </c:pt>
                <c:pt idx="3">
                  <c:v>8</c:v>
                </c:pt>
                <c:pt idx="4">
                  <c:v>8</c:v>
                </c:pt>
                <c:pt idx="5">
                  <c:v>5</c:v>
                </c:pt>
                <c:pt idx="6" formatCode="0.0%">
                  <c:v>0</c:v>
                </c:pt>
              </c:numCache>
            </c:numRef>
          </c:val>
          <c:extLst>
            <c:ext xmlns:c16="http://schemas.microsoft.com/office/drawing/2014/chart" uri="{C3380CC4-5D6E-409C-BE32-E72D297353CC}">
              <c16:uniqueId val="{00000002-3F63-456A-8B91-6E242FBAA3E6}"/>
            </c:ext>
          </c:extLst>
        </c:ser>
        <c:ser>
          <c:idx val="1"/>
          <c:order val="1"/>
          <c:tx>
            <c:strRef>
              <c:f>Sheet1!$BC$1</c:f>
              <c:strCache>
                <c:ptCount val="1"/>
                <c:pt idx="0">
                  <c:v>Second most important </c:v>
                </c:pt>
              </c:strCache>
            </c:strRef>
          </c:tx>
          <c:spPr>
            <a:solidFill>
              <a:srgbClr val="71B2C9"/>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B510-4C9D-8857-DE3AB1415902}"/>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Respect for the other cultures</c:v>
                </c:pt>
                <c:pt idx="2">
                  <c:v>Independence</c:v>
                </c:pt>
                <c:pt idx="3">
                  <c:v>Religious beliefs /practices</c:v>
                </c:pt>
                <c:pt idx="4">
                  <c:v>Obedience</c:v>
                </c:pt>
                <c:pt idx="5">
                  <c:v>Curiosity</c:v>
                </c:pt>
                <c:pt idx="6">
                  <c:v>DK/REF</c:v>
                </c:pt>
              </c:strCache>
            </c:strRef>
          </c:cat>
          <c:val>
            <c:numRef>
              <c:f>Sheet1!$BC$2:$BC$8</c:f>
              <c:numCache>
                <c:formatCode>0.0\%</c:formatCode>
                <c:ptCount val="7"/>
                <c:pt idx="0">
                  <c:v>28</c:v>
                </c:pt>
                <c:pt idx="1">
                  <c:v>24</c:v>
                </c:pt>
                <c:pt idx="2">
                  <c:v>21</c:v>
                </c:pt>
                <c:pt idx="3">
                  <c:v>11</c:v>
                </c:pt>
                <c:pt idx="4">
                  <c:v>9</c:v>
                </c:pt>
                <c:pt idx="5">
                  <c:v>5</c:v>
                </c:pt>
                <c:pt idx="6" formatCode="0.0%">
                  <c:v>1</c:v>
                </c:pt>
              </c:numCache>
            </c:numRef>
          </c:val>
          <c:extLst>
            <c:ext xmlns:c16="http://schemas.microsoft.com/office/drawing/2014/chart" uri="{C3380CC4-5D6E-409C-BE32-E72D297353CC}">
              <c16:uniqueId val="{00000003-3F63-456A-8B91-6E242FBAA3E6}"/>
            </c:ext>
          </c:extLst>
        </c:ser>
        <c:ser>
          <c:idx val="2"/>
          <c:order val="2"/>
          <c:tx>
            <c:strRef>
              <c:f>Sheet1!$BD$1</c:f>
              <c:strCache>
                <c:ptCount val="1"/>
                <c:pt idx="0">
                  <c:v>Column41</c:v>
                </c:pt>
              </c:strCache>
            </c:strRef>
          </c:tx>
          <c:spPr>
            <a:noFill/>
            <a:ln>
              <a:noFill/>
            </a:ln>
            <a:effectLst/>
          </c:spPr>
          <c:invertIfNegative val="0"/>
          <c:dLbls>
            <c:dLbl>
              <c:idx val="6"/>
              <c:layout>
                <c:manualLayout>
                  <c:x val="3.8636550521164784E-2"/>
                  <c:y val="1.9412119490913283E-7"/>
                </c:manualLayout>
              </c:layout>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A6-4CBB-83A5-8C11B6BFC4D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tx2">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Family solidarity</c:v>
                </c:pt>
                <c:pt idx="1">
                  <c:v>Respect for the other cultures</c:v>
                </c:pt>
                <c:pt idx="2">
                  <c:v>Independence</c:v>
                </c:pt>
                <c:pt idx="3">
                  <c:v>Religious beliefs /practices</c:v>
                </c:pt>
                <c:pt idx="4">
                  <c:v>Obedience</c:v>
                </c:pt>
                <c:pt idx="5">
                  <c:v>Curiosity</c:v>
                </c:pt>
                <c:pt idx="6">
                  <c:v>DK/REF</c:v>
                </c:pt>
              </c:strCache>
            </c:strRef>
          </c:cat>
          <c:val>
            <c:numRef>
              <c:f>Sheet1!$BD$2:$BD$8</c:f>
              <c:numCache>
                <c:formatCode>0.0\%</c:formatCode>
                <c:ptCount val="7"/>
                <c:pt idx="0">
                  <c:v>64</c:v>
                </c:pt>
                <c:pt idx="1">
                  <c:v>50</c:v>
                </c:pt>
                <c:pt idx="2">
                  <c:v>38</c:v>
                </c:pt>
                <c:pt idx="3">
                  <c:v>19</c:v>
                </c:pt>
                <c:pt idx="4">
                  <c:v>17</c:v>
                </c:pt>
                <c:pt idx="5">
                  <c:v>10</c:v>
                </c:pt>
                <c:pt idx="6" formatCode="0.0%">
                  <c:v>1</c:v>
                </c:pt>
              </c:numCache>
            </c:numRef>
          </c:val>
          <c:extLst>
            <c:ext xmlns:c16="http://schemas.microsoft.com/office/drawing/2014/chart" uri="{C3380CC4-5D6E-409C-BE32-E72D297353CC}">
              <c16:uniqueId val="{00000004-3F63-456A-8B91-6E242FBAA3E6}"/>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r>
              <a:rPr lang="en-GB" sz="1900" b="0" dirty="0"/>
              <a:t>SEM countries</a:t>
            </a:r>
          </a:p>
        </c:rich>
      </c:tx>
      <c:layout>
        <c:manualLayout>
          <c:xMode val="edge"/>
          <c:yMode val="edge"/>
          <c:x val="0.51565160177397706"/>
          <c:y val="0.10790381915980077"/>
        </c:manualLayout>
      </c:layout>
      <c:overlay val="0"/>
      <c:spPr>
        <a:noFill/>
        <a:ln>
          <a:noFill/>
        </a:ln>
        <a:effectLst/>
      </c:spPr>
      <c:txPr>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776530835913127"/>
          <c:y val="0.20275298796196234"/>
          <c:w val="0.42009258731011867"/>
          <c:h val="0.61533565204629947"/>
        </c:manualLayout>
      </c:layout>
      <c:barChart>
        <c:barDir val="bar"/>
        <c:grouping val="clustered"/>
        <c:varyColors val="0"/>
        <c:ser>
          <c:idx val="0"/>
          <c:order val="0"/>
          <c:tx>
            <c:strRef>
              <c:f>Sheet1!$P$1</c:f>
              <c:strCache>
                <c:ptCount val="1"/>
                <c:pt idx="0">
                  <c:v>RO</c:v>
                </c:pt>
              </c:strCache>
            </c:strRef>
          </c:tx>
          <c:spPr>
            <a:solidFill>
              <a:schemeClr val="bg2"/>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07B2-4EB0-BAB3-B0B48A559F4E}"/>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07B2-4EB0-BAB3-B0B48A559F4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Family solidarity</c:v>
                </c:pt>
                <c:pt idx="1">
                  <c:v>Independence</c:v>
                </c:pt>
                <c:pt idx="2">
                  <c:v>Curiosity</c:v>
                </c:pt>
                <c:pt idx="3">
                  <c:v>Respect for the other cultures</c:v>
                </c:pt>
                <c:pt idx="4">
                  <c:v>Religious beliefs /practices</c:v>
                </c:pt>
                <c:pt idx="5">
                  <c:v>Obedience</c:v>
                </c:pt>
                <c:pt idx="6">
                  <c:v>DK/REF</c:v>
                </c:pt>
              </c:strCache>
            </c:strRef>
          </c:cat>
          <c:val>
            <c:numRef>
              <c:f>Sheet1!$P$2:$P$8</c:f>
              <c:numCache>
                <c:formatCode>0.0\%</c:formatCode>
                <c:ptCount val="7"/>
                <c:pt idx="0">
                  <c:v>44</c:v>
                </c:pt>
                <c:pt idx="1">
                  <c:v>20</c:v>
                </c:pt>
                <c:pt idx="2">
                  <c:v>7</c:v>
                </c:pt>
                <c:pt idx="3">
                  <c:v>36</c:v>
                </c:pt>
                <c:pt idx="4">
                  <c:v>43</c:v>
                </c:pt>
                <c:pt idx="5">
                  <c:v>28</c:v>
                </c:pt>
                <c:pt idx="6">
                  <c:v>13</c:v>
                </c:pt>
              </c:numCache>
            </c:numRef>
          </c:val>
          <c:extLst>
            <c:ext xmlns:c16="http://schemas.microsoft.com/office/drawing/2014/chart" uri="{C3380CC4-5D6E-409C-BE32-E72D297353CC}">
              <c16:uniqueId val="{00000002-07B2-4EB0-BAB3-B0B48A559F4E}"/>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min val="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0.67728</cdr:x>
      <cdr:y>0.1454</cdr:y>
    </cdr:from>
    <cdr:to>
      <cdr:x>0.83728</cdr:x>
      <cdr:y>0.217</cdr:y>
    </cdr:to>
    <cdr:sp macro="" textlink="">
      <cdr:nvSpPr>
        <cdr:cNvPr id="2" name="TextBox 1"/>
        <cdr:cNvSpPr txBox="1"/>
      </cdr:nvSpPr>
      <cdr:spPr>
        <a:xfrm xmlns:a="http://schemas.openxmlformats.org/drawingml/2006/main">
          <a:off x="3925371" y="638667"/>
          <a:ext cx="927326" cy="314502"/>
        </a:xfrm>
        <a:prstGeom xmlns:a="http://schemas.openxmlformats.org/drawingml/2006/main" prst="rect">
          <a:avLst/>
        </a:prstGeom>
        <a:noFill xmlns:a="http://schemas.openxmlformats.org/drawingml/2006/main"/>
      </cdr:spPr>
      <cdr:txBody>
        <a:bodyPr xmlns:a="http://schemas.openxmlformats.org/drawingml/2006/main" vertOverflow="clip" wrap="square" lIns="72000" tIns="36000" rIns="72000" bIns="36000" rtlCol="0">
          <a:spAutoFit/>
        </a:bodyPr>
        <a:lstStyle xmlns:a="http://schemas.openxmlformats.org/drawingml/2006/main"/>
        <a:p xmlns:a="http://schemas.openxmlformats.org/drawingml/2006/main">
          <a:pPr>
            <a:lnSpc>
              <a:spcPct val="110000"/>
            </a:lnSpc>
            <a:spcBef>
              <a:spcPts val="2400"/>
            </a:spcBef>
            <a:buClr>
              <a:schemeClr val="bg2"/>
            </a:buClr>
          </a:pPr>
          <a:r>
            <a:rPr lang="en-GB" sz="1550" dirty="0">
              <a:solidFill>
                <a:schemeClr val="tx1">
                  <a:lumMod val="75000"/>
                  <a:lumOff val="25000"/>
                </a:schemeClr>
              </a:solidFill>
            </a:rPr>
            <a:t>% yes</a:t>
          </a:r>
        </a:p>
      </cdr:txBody>
    </cdr:sp>
  </cdr:relSizeAnchor>
</c:userShapes>
</file>

<file path=ppt/drawings/drawing2.xml><?xml version="1.0" encoding="utf-8"?>
<c:userShapes xmlns:c="http://schemas.openxmlformats.org/drawingml/2006/chart">
  <cdr:relSizeAnchor xmlns:cdr="http://schemas.openxmlformats.org/drawingml/2006/chartDrawing">
    <cdr:from>
      <cdr:x>0.70136</cdr:x>
      <cdr:y>0.14782</cdr:y>
    </cdr:from>
    <cdr:to>
      <cdr:x>0.87081</cdr:x>
      <cdr:y>0.20887</cdr:y>
    </cdr:to>
    <cdr:sp macro="" textlink="">
      <cdr:nvSpPr>
        <cdr:cNvPr id="2" name="TextBox 1"/>
        <cdr:cNvSpPr txBox="1"/>
      </cdr:nvSpPr>
      <cdr:spPr>
        <a:xfrm xmlns:a="http://schemas.openxmlformats.org/drawingml/2006/main">
          <a:off x="3838286" y="761461"/>
          <a:ext cx="927326" cy="314502"/>
        </a:xfrm>
        <a:prstGeom xmlns:a="http://schemas.openxmlformats.org/drawingml/2006/main" prst="rect">
          <a:avLst/>
        </a:prstGeom>
        <a:noFill xmlns:a="http://schemas.openxmlformats.org/drawingml/2006/main"/>
      </cdr:spPr>
      <cdr:txBody>
        <a:bodyPr xmlns:a="http://schemas.openxmlformats.org/drawingml/2006/main" wrap="square" lIns="72000" tIns="36000" rIns="72000" bIns="36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0000"/>
            </a:lnSpc>
            <a:spcBef>
              <a:spcPts val="2400"/>
            </a:spcBef>
            <a:buClr>
              <a:schemeClr val="bg2"/>
            </a:buClr>
          </a:pPr>
          <a:r>
            <a:rPr lang="en-GB" sz="1550" dirty="0">
              <a:solidFill>
                <a:schemeClr val="tx1">
                  <a:lumMod val="75000"/>
                  <a:lumOff val="25000"/>
                </a:schemeClr>
              </a:solidFill>
            </a:rPr>
            <a:t>% yes</a:t>
          </a:r>
        </a:p>
      </cdr:txBody>
    </cdr:sp>
  </cdr:relSizeAnchor>
</c:userShapes>
</file>

<file path=ppt/drawings/drawing3.xml><?xml version="1.0" encoding="utf-8"?>
<c:userShapes xmlns:c="http://schemas.openxmlformats.org/drawingml/2006/chart">
  <cdr:relSizeAnchor xmlns:cdr="http://schemas.openxmlformats.org/drawingml/2006/chartDrawing">
    <cdr:from>
      <cdr:x>0.32505</cdr:x>
      <cdr:y>0.1385</cdr:y>
    </cdr:from>
    <cdr:to>
      <cdr:x>0.81052</cdr:x>
      <cdr:y>0.26788</cdr:y>
    </cdr:to>
    <cdr:sp macro="" textlink="">
      <cdr:nvSpPr>
        <cdr:cNvPr id="2" name="TextBox 1"/>
        <cdr:cNvSpPr txBox="1"/>
      </cdr:nvSpPr>
      <cdr:spPr>
        <a:xfrm xmlns:a="http://schemas.openxmlformats.org/drawingml/2006/main">
          <a:off x="2448272" y="639568"/>
          <a:ext cx="3656496" cy="597462"/>
        </a:xfrm>
        <a:prstGeom xmlns:a="http://schemas.openxmlformats.org/drawingml/2006/main" prst="rect">
          <a:avLst/>
        </a:prstGeom>
        <a:noFill xmlns:a="http://schemas.openxmlformats.org/drawingml/2006/main"/>
      </cdr:spPr>
      <cdr:txBody>
        <a:bodyPr xmlns:a="http://schemas.openxmlformats.org/drawingml/2006/main" vertOverflow="clip" wrap="square" lIns="72000" tIns="36000" rIns="72000" bIns="36000" rtlCol="0">
          <a:spAutoFit/>
        </a:bodyPr>
        <a:lstStyle xmlns:a="http://schemas.openxmlformats.org/drawingml/2006/main"/>
        <a:p xmlns:a="http://schemas.openxmlformats.org/drawingml/2006/main">
          <a:pPr>
            <a:lnSpc>
              <a:spcPct val="110000"/>
            </a:lnSpc>
            <a:spcBef>
              <a:spcPts val="2400"/>
            </a:spcBef>
            <a:buClr>
              <a:schemeClr val="bg2"/>
            </a:buClr>
          </a:pPr>
          <a:r>
            <a:rPr lang="en-GB" sz="1550" dirty="0">
              <a:solidFill>
                <a:schemeClr val="tx1">
                  <a:lumMod val="75000"/>
                  <a:lumOff val="25000"/>
                </a:schemeClr>
              </a:solidFill>
            </a:rPr>
            <a:t>% of respondents who talked to or met someone from an SEM country</a:t>
          </a: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TextBox 37"/>
          <p:cNvSpPr txBox="1"/>
          <p:nvPr/>
        </p:nvSpPr>
        <p:spPr bwMode="gray">
          <a:xfrm>
            <a:off x="175365" y="9731375"/>
            <a:ext cx="5720512" cy="196465"/>
          </a:xfrm>
          <a:prstGeom prst="rect">
            <a:avLst/>
          </a:prstGeom>
          <a:noFill/>
        </p:spPr>
        <p:txBody>
          <a:bodyPr wrap="none" lIns="0" tIns="0" rIns="0" bIns="0" rtlCol="0" anchor="ctr">
            <a:noAutofit/>
          </a:bodyPr>
          <a:lstStyle/>
          <a:p>
            <a:r>
              <a:rPr lang="en-GB" sz="700" dirty="0">
                <a:solidFill>
                  <a:schemeClr val="bg1"/>
                </a:solidFill>
              </a:rPr>
              <a:t>Document Name |  Month/Year  |  Version 1  |  Public  |  Internal Use Only  |  Confidential  |  Strictly  Confidential (DELETE CLASSIFICATION)</a:t>
            </a:r>
          </a:p>
        </p:txBody>
      </p:sp>
      <p:sp>
        <p:nvSpPr>
          <p:cNvPr id="6" name="Slide Number Placeholder 6"/>
          <p:cNvSpPr>
            <a:spLocks noGrp="1"/>
          </p:cNvSpPr>
          <p:nvPr>
            <p:ph type="sldNum" sz="quarter" idx="3"/>
          </p:nvPr>
        </p:nvSpPr>
        <p:spPr bwMode="gray">
          <a:xfrm>
            <a:off x="6135142" y="9716534"/>
            <a:ext cx="576494" cy="235690"/>
          </a:xfrm>
          <a:prstGeom prst="rect">
            <a:avLst/>
          </a:prstGeom>
        </p:spPr>
        <p:txBody>
          <a:bodyPr vert="horz" lIns="91440" tIns="45720" rIns="91440" bIns="45720" rtlCol="0" anchor="ctr"/>
          <a:lstStyle>
            <a:lvl1pPr algn="ctr">
              <a:defRPr sz="800">
                <a:latin typeface="Geomanist Light" pitchFamily="50" charset="0"/>
              </a:defRPr>
            </a:lvl1pPr>
          </a:lstStyle>
          <a:p>
            <a:pPr algn="r"/>
            <a:fld id="{2FB8B7E8-C405-4882-AAD0-1D72826C463D}" type="slidenum">
              <a:rPr lang="en-GB" smtClean="0">
                <a:solidFill>
                  <a:schemeClr val="bg1"/>
                </a:solidFill>
                <a:latin typeface="Segoe UI Light" panose="020B0502040204020203" pitchFamily="34" charset="0"/>
              </a:rPr>
              <a:pPr algn="r"/>
              <a:t>‹#›</a:t>
            </a:fld>
            <a:endParaRPr lang="en-GB" dirty="0">
              <a:solidFill>
                <a:schemeClr val="bg1"/>
              </a:solidFill>
              <a:latin typeface="Segoe UI Light"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061" y="9371795"/>
            <a:ext cx="1335458" cy="252000"/>
          </a:xfrm>
          <a:prstGeom prst="rect">
            <a:avLst/>
          </a:prstGeom>
        </p:spPr>
      </p:pic>
    </p:spTree>
    <p:extLst>
      <p:ext uri="{BB962C8B-B14F-4D97-AF65-F5344CB8AC3E}">
        <p14:creationId xmlns:p14="http://schemas.microsoft.com/office/powerpoint/2010/main" val="337278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8" y="9469075"/>
            <a:ext cx="1335458" cy="252000"/>
          </a:xfrm>
          <a:prstGeom prst="rect">
            <a:avLst/>
          </a:prstGeom>
        </p:spPr>
      </p:pic>
      <p:sp>
        <p:nvSpPr>
          <p:cNvPr id="4" name="Slide Image Placeholder 3"/>
          <p:cNvSpPr>
            <a:spLocks noGrp="1" noRot="1" noChangeAspect="1"/>
          </p:cNvSpPr>
          <p:nvPr>
            <p:ph type="sldImg" idx="2"/>
          </p:nvPr>
        </p:nvSpPr>
        <p:spPr bwMode="gray">
          <a:xfrm>
            <a:off x="177800" y="192088"/>
            <a:ext cx="6419850" cy="3613150"/>
          </a:xfrm>
          <a:prstGeom prst="rect">
            <a:avLst/>
          </a:prstGeom>
          <a:noFill/>
          <a:ln w="6350">
            <a:solidFill>
              <a:srgbClr val="C8C9C7"/>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bwMode="gray">
          <a:xfrm>
            <a:off x="187325" y="4165601"/>
            <a:ext cx="6412008" cy="5046190"/>
          </a:xfrm>
          <a:prstGeom prst="rect">
            <a:avLst/>
          </a:prstGeom>
          <a:ln w="9525">
            <a:noFill/>
          </a:ln>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bwMode="gray">
          <a:xfrm>
            <a:off x="6369968" y="9737474"/>
            <a:ext cx="343561" cy="234488"/>
          </a:xfrm>
          <a:prstGeom prst="rect">
            <a:avLst/>
          </a:prstGeom>
        </p:spPr>
        <p:txBody>
          <a:bodyPr vert="horz" lIns="91440" tIns="45720" rIns="91440" bIns="45720" rtlCol="0" anchor="ctr"/>
          <a:lstStyle>
            <a:lvl1pPr algn="r">
              <a:defRPr sz="800" b="0">
                <a:latin typeface="Segoe UI Light" panose="020B0502040204020203" pitchFamily="34" charset="0"/>
              </a:defRPr>
            </a:lvl1pPr>
          </a:lstStyle>
          <a:p>
            <a:fld id="{2FB8B7E8-C405-4882-AAD0-1D72826C463D}" type="slidenum">
              <a:rPr lang="en-GB" smtClean="0"/>
              <a:pPr/>
              <a:t>‹#›</a:t>
            </a:fld>
            <a:endParaRPr lang="en-GB" dirty="0"/>
          </a:p>
        </p:txBody>
      </p:sp>
      <p:sp>
        <p:nvSpPr>
          <p:cNvPr id="28" name="TextBox 27"/>
          <p:cNvSpPr txBox="1"/>
          <p:nvPr/>
        </p:nvSpPr>
        <p:spPr bwMode="gray">
          <a:xfrm>
            <a:off x="176993" y="9766818"/>
            <a:ext cx="5720512" cy="19646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Project name |  Month/Year</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a:t>
            </a:r>
            <a:r>
              <a:rPr lang="en-GB" sz="700" b="1" dirty="0">
                <a:solidFill>
                  <a:schemeClr val="tx1"/>
                </a:solidFill>
                <a:latin typeface="+mj-lt"/>
              </a:rPr>
              <a:t>(DELETE CLASSIFICATION)</a:t>
            </a:r>
          </a:p>
        </p:txBody>
      </p:sp>
      <p:cxnSp>
        <p:nvCxnSpPr>
          <p:cNvPr id="6" name="Straight Connector 5"/>
          <p:cNvCxnSpPr/>
          <p:nvPr/>
        </p:nvCxnSpPr>
        <p:spPr>
          <a:xfrm>
            <a:off x="187325" y="3977785"/>
            <a:ext cx="6412008"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38485"/>
      </p:ext>
    </p:extLst>
  </p:cSld>
  <p:clrMap bg1="lt1" tx1="dk1" bg2="lt2" tx2="dk2" accent1="accent1" accent2="accent2" accent3="accent3" accent4="accent4" accent5="accent5" accent6="accent6" hlink="hlink" folHlink="folHlink"/>
  <p:notesStyle>
    <a:lvl1pPr marL="0" algn="l" defTabSz="1051802" rtl="0" eaLnBrk="1" latinLnBrk="0" hangingPunct="1">
      <a:lnSpc>
        <a:spcPct val="110000"/>
      </a:lnSpc>
      <a:spcBef>
        <a:spcPts val="691"/>
      </a:spcBef>
      <a:defRPr sz="1200" kern="1200">
        <a:solidFill>
          <a:srgbClr val="222223"/>
        </a:solidFill>
        <a:latin typeface="+mn-lt"/>
        <a:ea typeface="+mn-ea"/>
        <a:cs typeface="+mn-cs"/>
      </a:defRPr>
    </a:lvl1pPr>
    <a:lvl2pPr marL="361950" indent="-1984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2pPr>
    <a:lvl3pPr marL="541338" indent="-190500" algn="l" defTabSz="1051802" rtl="0" eaLnBrk="1" latinLnBrk="0" hangingPunct="1">
      <a:lnSpc>
        <a:spcPct val="110000"/>
      </a:lnSpc>
      <a:spcBef>
        <a:spcPts val="691"/>
      </a:spcBef>
      <a:buFont typeface="Arial" panose="020B0604020202020204" pitchFamily="34" charset="0"/>
      <a:buChar char="•"/>
      <a:tabLst/>
      <a:defRPr sz="1200" kern="1200">
        <a:solidFill>
          <a:srgbClr val="222223"/>
        </a:solidFill>
        <a:latin typeface="+mn-lt"/>
        <a:ea typeface="+mn-ea"/>
        <a:cs typeface="+mn-cs"/>
      </a:defRPr>
    </a:lvl3pPr>
    <a:lvl4pPr marL="722313" indent="-1857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4pPr>
    <a:lvl5pPr marL="982663" indent="-200025"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5pPr>
    <a:lvl6pPr marL="2629507" algn="l" defTabSz="1051802" rtl="0" eaLnBrk="1" latinLnBrk="0" hangingPunct="1">
      <a:defRPr sz="1300" kern="1200">
        <a:solidFill>
          <a:schemeClr val="tx1"/>
        </a:solidFill>
        <a:latin typeface="+mn-lt"/>
        <a:ea typeface="+mn-ea"/>
        <a:cs typeface="+mn-cs"/>
      </a:defRPr>
    </a:lvl6pPr>
    <a:lvl7pPr marL="3155408" algn="l" defTabSz="1051802" rtl="0" eaLnBrk="1" latinLnBrk="0" hangingPunct="1">
      <a:defRPr sz="1300" kern="1200">
        <a:solidFill>
          <a:schemeClr val="tx1"/>
        </a:solidFill>
        <a:latin typeface="+mn-lt"/>
        <a:ea typeface="+mn-ea"/>
        <a:cs typeface="+mn-cs"/>
      </a:defRPr>
    </a:lvl7pPr>
    <a:lvl8pPr marL="3681310" algn="l" defTabSz="1051802" rtl="0" eaLnBrk="1" latinLnBrk="0" hangingPunct="1">
      <a:defRPr sz="1300" kern="1200">
        <a:solidFill>
          <a:schemeClr val="tx1"/>
        </a:solidFill>
        <a:latin typeface="+mn-lt"/>
        <a:ea typeface="+mn-ea"/>
        <a:cs typeface="+mn-cs"/>
      </a:defRPr>
    </a:lvl8pPr>
    <a:lvl9pPr marL="4207211" algn="l" defTabSz="105180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B8B7E8-C405-4882-AAD0-1D72826C463D}" type="slidenum">
              <a:rPr lang="en-GB" smtClean="0"/>
              <a:pPr/>
              <a:t>4</a:t>
            </a:fld>
            <a:endParaRPr lang="en-GB" dirty="0"/>
          </a:p>
        </p:txBody>
      </p:sp>
    </p:spTree>
    <p:extLst>
      <p:ext uri="{BB962C8B-B14F-4D97-AF65-F5344CB8AC3E}">
        <p14:creationId xmlns:p14="http://schemas.microsoft.com/office/powerpoint/2010/main" val="360571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B8B7E8-C405-4882-AAD0-1D72826C463D}" type="slidenum">
              <a:rPr lang="en-GB" smtClean="0"/>
              <a:pPr/>
              <a:t>16</a:t>
            </a:fld>
            <a:endParaRPr lang="en-GB" dirty="0"/>
          </a:p>
        </p:txBody>
      </p:sp>
    </p:spTree>
    <p:extLst>
      <p:ext uri="{BB962C8B-B14F-4D97-AF65-F5344CB8AC3E}">
        <p14:creationId xmlns:p14="http://schemas.microsoft.com/office/powerpoint/2010/main" val="71249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B8B7E8-C405-4882-AAD0-1D72826C463D}" type="slidenum">
              <a:rPr lang="en-GB" smtClean="0"/>
              <a:pPr/>
              <a:t>21</a:t>
            </a:fld>
            <a:endParaRPr lang="en-GB" dirty="0"/>
          </a:p>
        </p:txBody>
      </p:sp>
    </p:spTree>
    <p:extLst>
      <p:ext uri="{BB962C8B-B14F-4D97-AF65-F5344CB8AC3E}">
        <p14:creationId xmlns:p14="http://schemas.microsoft.com/office/powerpoint/2010/main" val="1869859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www.ipsos-mori.com/ipsosconnect" TargetMode="External"/><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79389" y="179389"/>
            <a:ext cx="13101024" cy="7200899"/>
          </a:xfrm>
          <a:solidFill>
            <a:schemeClr val="tx1"/>
          </a:solidFill>
        </p:spPr>
        <p:txBody>
          <a:bodyPr>
            <a:normAutofit/>
          </a:bodyPr>
          <a:lstStyle>
            <a:lvl1pPr>
              <a:defRPr sz="1900" b="0" baseline="0">
                <a:solidFill>
                  <a:schemeClr val="bg1"/>
                </a:solidFill>
              </a:defRPr>
            </a:lvl1pPr>
          </a:lstStyle>
          <a:p>
            <a:r>
              <a:rPr lang="en-GB" dirty="0"/>
              <a:t>Click icon to place image (or select frame and copy/paste image into it)</a:t>
            </a:r>
          </a:p>
        </p:txBody>
      </p:sp>
      <p:sp>
        <p:nvSpPr>
          <p:cNvPr id="69" name="Text Placeholder 68"/>
          <p:cNvSpPr>
            <a:spLocks noGrp="1"/>
          </p:cNvSpPr>
          <p:nvPr>
            <p:ph type="body" sz="quarter" idx="10" hasCustomPrompt="1"/>
          </p:nvPr>
        </p:nvSpPr>
        <p:spPr bwMode="gray">
          <a:xfrm>
            <a:off x="556671" y="4500711"/>
            <a:ext cx="6153433" cy="1377348"/>
          </a:xfrm>
        </p:spPr>
        <p:txBody>
          <a:bodyPr wrap="square" lIns="82819" tIns="41410" rIns="82819" bIns="4141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65066" y="3852639"/>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21" name="TextBox 20"/>
          <p:cNvSpPr txBox="1"/>
          <p:nvPr userDrawn="1"/>
        </p:nvSpPr>
        <p:spPr bwMode="gray">
          <a:xfrm>
            <a:off x="545654"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0" name="Text Placeholder 5"/>
          <p:cNvSpPr>
            <a:spLocks noGrp="1"/>
          </p:cNvSpPr>
          <p:nvPr>
            <p:ph type="body" sz="quarter" idx="13" hasCustomPrompt="1"/>
          </p:nvPr>
        </p:nvSpPr>
        <p:spPr>
          <a:xfrm>
            <a:off x="561826" y="2563773"/>
            <a:ext cx="2921807" cy="684000"/>
          </a:xfrm>
          <a:solidFill>
            <a:schemeClr val="accent3"/>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2</a:t>
            </a:r>
          </a:p>
        </p:txBody>
      </p:sp>
      <p:sp>
        <p:nvSpPr>
          <p:cNvPr id="13" name="Text Placeholder 5"/>
          <p:cNvSpPr>
            <a:spLocks noGrp="1"/>
          </p:cNvSpPr>
          <p:nvPr>
            <p:ph type="body" sz="quarter" idx="16" hasCustomPrompt="1"/>
          </p:nvPr>
        </p:nvSpPr>
        <p:spPr>
          <a:xfrm>
            <a:off x="561107" y="1631308"/>
            <a:ext cx="2921807" cy="684000"/>
          </a:xfrm>
          <a:solidFill>
            <a:schemeClr val="accent3"/>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1</a:t>
            </a:r>
          </a:p>
        </p:txBody>
      </p:sp>
      <p:sp>
        <p:nvSpPr>
          <p:cNvPr id="15" name="TextBox 14"/>
          <p:cNvSpPr txBox="1"/>
          <p:nvPr userDrawn="1"/>
        </p:nvSpPr>
        <p:spPr>
          <a:xfrm>
            <a:off x="556671" y="6011868"/>
            <a:ext cx="6163216" cy="406265"/>
          </a:xfrm>
          <a:prstGeom prst="rect">
            <a:avLst/>
          </a:prstGeom>
          <a:noFill/>
        </p:spPr>
        <p:txBody>
          <a:bodyPr wrap="square" lIns="0" tIns="0" rIns="0" bIns="0" rtlCol="0">
            <a:spAutoFit/>
          </a:bodyPr>
          <a:lstStyle/>
          <a:p>
            <a:pPr lvl="0">
              <a:lnSpc>
                <a:spcPct val="110000"/>
              </a:lnSpc>
              <a:spcBef>
                <a:spcPts val="2400"/>
              </a:spcBef>
              <a:buClr>
                <a:schemeClr val="bg2"/>
              </a:buClr>
            </a:pPr>
            <a:r>
              <a:rPr lang="en-GB" sz="1200" dirty="0">
                <a:solidFill>
                  <a:schemeClr val="bg1"/>
                </a:solidFill>
                <a:latin typeface="Calibri" pitchFamily="34" charset="0"/>
              </a:rPr>
              <a:t>© 2016 Ipsos.  All rights reserved. Contains Ipsos' Confidential and Proprietary information and may not be disclosed or reproduced without the prior written consent of Ipsos.</a:t>
            </a:r>
            <a:endParaRPr lang="en-GB" sz="1200" dirty="0">
              <a:solidFill>
                <a:schemeClr val="bg1"/>
              </a:solidFill>
            </a:endParaRPr>
          </a:p>
        </p:txBody>
      </p:sp>
      <p:sp>
        <p:nvSpPr>
          <p:cNvPr id="14" name="TextBox 1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638926"/>
            <a:ext cx="3550216" cy="669924"/>
          </a:xfrm>
          <a:prstGeom prst="rect">
            <a:avLst/>
          </a:prstGeom>
        </p:spPr>
      </p:pic>
    </p:spTree>
    <p:extLst>
      <p:ext uri="{BB962C8B-B14F-4D97-AF65-F5344CB8AC3E}">
        <p14:creationId xmlns:p14="http://schemas.microsoft.com/office/powerpoint/2010/main" val="141092024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Colour fill - Title, Full Page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7" y="747330"/>
            <a:ext cx="3756187" cy="598488"/>
          </a:xfrm>
          <a:solidFill>
            <a:srgbClr val="F57B2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3" name="Content Placeholder 2"/>
          <p:cNvSpPr>
            <a:spLocks noGrp="1"/>
          </p:cNvSpPr>
          <p:nvPr>
            <p:ph idx="1" hasCustomPrompt="1"/>
          </p:nvPr>
        </p:nvSpPr>
        <p:spPr bwMode="black">
          <a:xfrm>
            <a:off x="566643" y="1739916"/>
            <a:ext cx="12306492" cy="4722801"/>
          </a:xfrm>
        </p:spPr>
        <p:txBody>
          <a:bodyPr/>
          <a:lstStyle>
            <a:lvl1pPr>
              <a:lnSpc>
                <a:spcPct val="110000"/>
              </a:lnSpc>
              <a:spcBef>
                <a:spcPts val="882"/>
              </a:spcBef>
              <a:buClr>
                <a:schemeClr val="bg1"/>
              </a:buClr>
              <a:defRPr>
                <a:solidFill>
                  <a:schemeClr val="bg1"/>
                </a:solidFill>
              </a:defRPr>
            </a:lvl1pPr>
            <a:lvl2pPr>
              <a:lnSpc>
                <a:spcPct val="110000"/>
              </a:lnSpc>
              <a:spcBef>
                <a:spcPts val="882"/>
              </a:spcBef>
              <a:buClr>
                <a:schemeClr val="bg1"/>
              </a:buClr>
              <a:defRPr>
                <a:solidFill>
                  <a:schemeClr val="bg1"/>
                </a:solidFill>
              </a:defRPr>
            </a:lvl2pPr>
            <a:lvl3pPr>
              <a:lnSpc>
                <a:spcPct val="110000"/>
              </a:lnSpc>
              <a:spcBef>
                <a:spcPts val="882"/>
              </a:spcBef>
              <a:buClr>
                <a:schemeClr val="bg1"/>
              </a:buClr>
              <a:defRPr>
                <a:solidFill>
                  <a:schemeClr val="bg1"/>
                </a:solidFill>
              </a:defRPr>
            </a:lvl3pPr>
            <a:lvl4pPr>
              <a:lnSpc>
                <a:spcPct val="110000"/>
              </a:lnSpc>
              <a:spcBef>
                <a:spcPts val="882"/>
              </a:spcBef>
              <a:buClr>
                <a:schemeClr val="bg1"/>
              </a:buClr>
              <a:defRPr>
                <a:solidFill>
                  <a:schemeClr val="bg1"/>
                </a:solidFill>
              </a:defRPr>
            </a:lvl4pPr>
            <a:lvl5pPr>
              <a:lnSpc>
                <a:spcPct val="110000"/>
              </a:lnSpc>
              <a:spcBef>
                <a:spcPts val="882"/>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2" name="TextBox 1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2195120536"/>
      </p:ext>
    </p:extLst>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lour fill - Title+Sub, Full Page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7" y="738077"/>
            <a:ext cx="3756187" cy="598488"/>
          </a:xfrm>
          <a:solidFill>
            <a:srgbClr val="F57B29"/>
          </a:solidFill>
        </p:spPr>
        <p:txBody>
          <a:bodyPr/>
          <a:lstStyle>
            <a:lvl1pPr algn="l">
              <a:defRPr>
                <a:latin typeface="+mj-lt"/>
              </a:defRPr>
            </a:lvl1pPr>
          </a:lstStyle>
          <a:p>
            <a:r>
              <a:rPr lang="en-US" dirty="0"/>
              <a:t>Click to edit title</a:t>
            </a:r>
            <a:endParaRPr lang="en-GB" dirty="0"/>
          </a:p>
        </p:txBody>
      </p:sp>
      <p:sp>
        <p:nvSpPr>
          <p:cNvPr id="3" name="Content Placeholder 2"/>
          <p:cNvSpPr>
            <a:spLocks noGrp="1"/>
          </p:cNvSpPr>
          <p:nvPr>
            <p:ph idx="1" hasCustomPrompt="1"/>
          </p:nvPr>
        </p:nvSpPr>
        <p:spPr bwMode="black">
          <a:xfrm>
            <a:off x="566643" y="2124448"/>
            <a:ext cx="12306492" cy="4517652"/>
          </a:xfrm>
        </p:spPr>
        <p:txBody>
          <a:bodyPr/>
          <a:lstStyle>
            <a:lvl1pPr>
              <a:lnSpc>
                <a:spcPct val="110000"/>
              </a:lnSpc>
              <a:spcBef>
                <a:spcPts val="882"/>
              </a:spcBef>
              <a:buClr>
                <a:schemeClr val="bg1"/>
              </a:buClr>
              <a:defRPr>
                <a:solidFill>
                  <a:schemeClr val="bg1"/>
                </a:solidFill>
              </a:defRPr>
            </a:lvl1pPr>
            <a:lvl2pPr>
              <a:lnSpc>
                <a:spcPct val="110000"/>
              </a:lnSpc>
              <a:spcBef>
                <a:spcPts val="882"/>
              </a:spcBef>
              <a:buClr>
                <a:schemeClr val="bg1"/>
              </a:buClr>
              <a:defRPr>
                <a:solidFill>
                  <a:schemeClr val="bg1"/>
                </a:solidFill>
              </a:defRPr>
            </a:lvl2pPr>
            <a:lvl3pPr>
              <a:lnSpc>
                <a:spcPct val="110000"/>
              </a:lnSpc>
              <a:spcBef>
                <a:spcPts val="882"/>
              </a:spcBef>
              <a:buClr>
                <a:schemeClr val="bg1"/>
              </a:buClr>
              <a:defRPr>
                <a:solidFill>
                  <a:schemeClr val="bg1"/>
                </a:solidFill>
              </a:defRPr>
            </a:lvl3pPr>
            <a:lvl4pPr>
              <a:lnSpc>
                <a:spcPct val="110000"/>
              </a:lnSpc>
              <a:spcBef>
                <a:spcPts val="882"/>
              </a:spcBef>
              <a:buClr>
                <a:schemeClr val="bg1"/>
              </a:buClr>
              <a:defRPr>
                <a:solidFill>
                  <a:schemeClr val="bg1"/>
                </a:solidFill>
              </a:defRPr>
            </a:lvl4pPr>
            <a:lvl5pPr>
              <a:lnSpc>
                <a:spcPct val="110000"/>
              </a:lnSpc>
              <a:spcBef>
                <a:spcPts val="882"/>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Text Placeholder 5"/>
          <p:cNvSpPr>
            <a:spLocks noGrp="1"/>
          </p:cNvSpPr>
          <p:nvPr>
            <p:ph type="body" sz="quarter" idx="14" hasCustomPrompt="1"/>
          </p:nvPr>
        </p:nvSpPr>
        <p:spPr bwMode="gray">
          <a:xfrm>
            <a:off x="558767" y="144977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6" name="TextBox 15"/>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2966938038"/>
      </p:ext>
    </p:extLst>
  </p:cSld>
  <p:clrMapOvr>
    <a:masterClrMapping/>
  </p:clrMapOvr>
  <p:transition>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7" y="615600"/>
            <a:ext cx="3756187" cy="598488"/>
          </a:xfrm>
          <a:solidFill>
            <a:srgbClr val="71B2C9"/>
          </a:solidFill>
        </p:spPr>
        <p:txBody>
          <a:bodyPr/>
          <a:lstStyle>
            <a:lvl1pPr algn="l">
              <a:defRPr/>
            </a:lvl1pPr>
          </a:lstStyle>
          <a:p>
            <a:r>
              <a:rPr lang="en-US" dirty="0"/>
              <a:t>Click to edit title</a:t>
            </a:r>
            <a:endParaRPr lang="en-GB" dirty="0"/>
          </a:p>
        </p:txBody>
      </p:sp>
      <p:sp>
        <p:nvSpPr>
          <p:cNvPr id="8" name="Content Placeholder 7"/>
          <p:cNvSpPr>
            <a:spLocks noGrp="1"/>
          </p:cNvSpPr>
          <p:nvPr>
            <p:ph sz="quarter" idx="10" hasCustomPrompt="1"/>
          </p:nvPr>
        </p:nvSpPr>
        <p:spPr>
          <a:xfrm>
            <a:off x="566642" y="1739002"/>
            <a:ext cx="12306492" cy="49030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32907314"/>
      </p:ext>
    </p:extLst>
  </p:cSld>
  <p:clrMapOvr>
    <a:masterClrMapping/>
  </p:clrMapOvr>
  <p:transition>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Full Page Content,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615600"/>
            <a:ext cx="3756187" cy="598488"/>
          </a:xfrm>
          <a:solidFill>
            <a:srgbClr val="71B2C9"/>
          </a:solidFill>
        </p:spPr>
        <p:txBody>
          <a:bodyPr/>
          <a:lstStyle>
            <a:lvl1pPr algn="l">
              <a:defRPr/>
            </a:lvl1pPr>
          </a:lstStyle>
          <a:p>
            <a:r>
              <a:rPr lang="en-US" dirty="0"/>
              <a:t>Click to edit title</a:t>
            </a:r>
            <a:endParaRPr lang="en-GB" dirty="0"/>
          </a:p>
        </p:txBody>
      </p:sp>
      <p:sp>
        <p:nvSpPr>
          <p:cNvPr id="6" name="Content Placeholder 5"/>
          <p:cNvSpPr>
            <a:spLocks noGrp="1"/>
          </p:cNvSpPr>
          <p:nvPr>
            <p:ph sz="quarter" idx="12" hasCustomPrompt="1"/>
          </p:nvPr>
        </p:nvSpPr>
        <p:spPr>
          <a:xfrm>
            <a:off x="570076" y="1741244"/>
            <a:ext cx="12306492" cy="4721469"/>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42809780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500400"/>
            <a:ext cx="2941236" cy="562137"/>
          </a:xfrm>
          <a:solidFill>
            <a:srgbClr val="71B2C9"/>
          </a:solidFill>
        </p:spPr>
        <p:txBody>
          <a:bodyPr lIns="72000" tIns="36000" rIns="72000"/>
          <a:lstStyle>
            <a:lvl1pPr algn="l">
              <a:defRPr>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2" y="2235803"/>
            <a:ext cx="12306492" cy="422691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66647" y="1152000"/>
            <a:ext cx="2536254" cy="374400"/>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00703055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Full, Base, Source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615600"/>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3" hasCustomPrompt="1"/>
          </p:nvPr>
        </p:nvSpPr>
        <p:spPr>
          <a:xfrm>
            <a:off x="557179" y="2203545"/>
            <a:ext cx="12306492" cy="425917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
        <p:nvSpPr>
          <p:cNvPr id="10" name="Text Placeholder 5"/>
          <p:cNvSpPr>
            <a:spLocks noGrp="1"/>
          </p:cNvSpPr>
          <p:nvPr>
            <p:ph type="body" sz="quarter" idx="14" hasCustomPrompt="1"/>
          </p:nvPr>
        </p:nvSpPr>
        <p:spPr bwMode="gray">
          <a:xfrm>
            <a:off x="558767" y="1302551"/>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330147932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 Long title &amp; Question, content">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4818448" y="2189027"/>
            <a:ext cx="8054686" cy="4273687"/>
          </a:xfrm>
        </p:spPr>
        <p:txBody>
          <a:bodyPr lIns="0" tIns="0" rIns="0" bIns="0">
            <a:noAutofit/>
          </a:bodyPr>
          <a:lstStyle>
            <a:lvl1pPr>
              <a:defRPr sz="2800"/>
            </a:lvl1pPr>
            <a:lvl2pPr>
              <a:defRPr sz="2400"/>
            </a:lvl2pPr>
            <a:lvl3pPr>
              <a:defRPr sz="2100"/>
            </a:lvl3pPr>
            <a:lvl4pPr>
              <a:defRPr sz="1900"/>
            </a:lvl4pPr>
            <a:lvl5pPr>
              <a:defRPr sz="19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p:cNvSpPr>
            <a:spLocks noGrp="1"/>
          </p:cNvSpPr>
          <p:nvPr>
            <p:ph sz="quarter" idx="13" hasCustomPrompt="1"/>
          </p:nvPr>
        </p:nvSpPr>
        <p:spPr>
          <a:xfrm>
            <a:off x="566641" y="2611384"/>
            <a:ext cx="3800887" cy="3851330"/>
          </a:xfrm>
        </p:spPr>
        <p:txBody>
          <a:bodyPr lIns="0" tIns="0" rIns="0" bIns="0">
            <a:noAutofit/>
          </a:bodyPr>
          <a:lstStyle>
            <a:lvl1pPr marL="0" indent="0" algn="l">
              <a:buNone/>
              <a:defRPr sz="2100" b="1"/>
            </a:lvl1pPr>
          </a:lstStyle>
          <a:p>
            <a:pPr lvl="0"/>
            <a:r>
              <a:rPr lang="en-US" dirty="0"/>
              <a:t>Question text here</a:t>
            </a:r>
          </a:p>
        </p:txBody>
      </p:sp>
      <p:sp>
        <p:nvSpPr>
          <p:cNvPr id="4" name="Text Placeholder 3"/>
          <p:cNvSpPr>
            <a:spLocks noGrp="1"/>
          </p:cNvSpPr>
          <p:nvPr>
            <p:ph type="body" sz="quarter" idx="16" hasCustomPrompt="1"/>
          </p:nvPr>
        </p:nvSpPr>
        <p:spPr>
          <a:xfrm>
            <a:off x="550223" y="2189032"/>
            <a:ext cx="739565" cy="360001"/>
          </a:xfrm>
          <a:solidFill>
            <a:schemeClr val="accent3"/>
          </a:solidFill>
        </p:spPr>
        <p:txBody>
          <a:bodyPr lIns="36000" tIns="0" rIns="36000" bIns="0">
            <a:noAutofit/>
          </a:bodyPr>
          <a:lstStyle>
            <a:lvl1pPr marL="0" indent="0" algn="l">
              <a:buNone/>
              <a:defRPr sz="2400" b="1">
                <a:solidFill>
                  <a:schemeClr val="bg1"/>
                </a:solidFill>
              </a:defRPr>
            </a:lvl1pPr>
          </a:lstStyle>
          <a:p>
            <a:pPr lvl="0"/>
            <a:r>
              <a:rPr lang="en-US" dirty="0"/>
              <a:t>##</a:t>
            </a:r>
            <a:endParaRPr lang="en-GB" dirty="0"/>
          </a:p>
        </p:txBody>
      </p:sp>
      <p:sp>
        <p:nvSpPr>
          <p:cNvPr id="18" name="Title 17"/>
          <p:cNvSpPr>
            <a:spLocks noGrp="1"/>
          </p:cNvSpPr>
          <p:nvPr>
            <p:ph type="title" hasCustomPrompt="1"/>
          </p:nvPr>
        </p:nvSpPr>
        <p:spPr>
          <a:xfrm>
            <a:off x="559650" y="684289"/>
            <a:ext cx="12388434" cy="1296145"/>
          </a:xfrm>
          <a:noFill/>
        </p:spPr>
        <p:txBody>
          <a:bodyPr wrap="square" lIns="0" tIns="0" rIns="0" bIns="0" anchor="t">
            <a:noAutofit/>
          </a:bodyPr>
          <a:lstStyle>
            <a:lvl1pPr marL="0" algn="l" defTabSz="1051802" rtl="0" eaLnBrk="1" latinLnBrk="0" hangingPunct="1">
              <a:lnSpc>
                <a:spcPct val="120000"/>
              </a:lnSpc>
              <a:spcAft>
                <a:spcPts val="1151"/>
              </a:spcAft>
              <a:defRPr lang="en-GB" sz="2800" b="1" kern="1200" baseline="0" dirty="0">
                <a:solidFill>
                  <a:srgbClr val="FFFFFF"/>
                </a:solidFill>
                <a:highlight>
                  <a:srgbClr val="808080"/>
                </a:highlight>
                <a:latin typeface="+mn-lt"/>
                <a:ea typeface="Calibri"/>
                <a:cs typeface="Times New Roman"/>
              </a:defRPr>
            </a:lvl1pPr>
          </a:lstStyle>
          <a:p>
            <a:r>
              <a:rPr lang="en-US" dirty="0"/>
              <a:t>Long titles Click to edit Master title allows for 3 lines</a:t>
            </a:r>
            <a:br>
              <a:rPr lang="en-US" dirty="0"/>
            </a:br>
            <a:endParaRPr lang="en-GB" dirty="0"/>
          </a:p>
        </p:txBody>
      </p:sp>
      <p:sp>
        <p:nvSpPr>
          <p:cNvPr id="8" name="Text Placeholder 3"/>
          <p:cNvSpPr>
            <a:spLocks noGrp="1"/>
          </p:cNvSpPr>
          <p:nvPr>
            <p:ph type="body" sz="quarter" idx="17"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50830729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1" hasCustomPrompt="1"/>
          </p:nvPr>
        </p:nvSpPr>
        <p:spPr>
          <a:xfrm>
            <a:off x="566641" y="1739005"/>
            <a:ext cx="8054688" cy="490310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hasCustomPrompt="1"/>
          </p:nvPr>
        </p:nvSpPr>
        <p:spPr>
          <a:xfrm>
            <a:off x="9072248" y="1739005"/>
            <a:ext cx="3800886" cy="49031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0617326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8" name="Content Placeholder 7"/>
          <p:cNvSpPr>
            <a:spLocks noGrp="1"/>
          </p:cNvSpPr>
          <p:nvPr>
            <p:ph sz="quarter" idx="13" hasCustomPrompt="1"/>
          </p:nvPr>
        </p:nvSpPr>
        <p:spPr>
          <a:xfrm>
            <a:off x="566641" y="1738999"/>
            <a:ext cx="8054688" cy="472371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9072248" y="1738999"/>
            <a:ext cx="3800886" cy="472371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2982101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75" y="926719"/>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2" hasCustomPrompt="1"/>
          </p:nvPr>
        </p:nvSpPr>
        <p:spPr>
          <a:xfrm>
            <a:off x="566641" y="2298651"/>
            <a:ext cx="8054688"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9072248" y="2298651"/>
            <a:ext cx="3800886"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35782256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Colour">
    <p:bg>
      <p:bgPr>
        <a:solidFill>
          <a:schemeClr val="bg2"/>
        </a:solidFill>
        <a:effectLst/>
      </p:bgPr>
    </p:bg>
    <p:spTree>
      <p:nvGrpSpPr>
        <p:cNvPr id="1" name=""/>
        <p:cNvGrpSpPr/>
        <p:nvPr/>
      </p:nvGrpSpPr>
      <p:grpSpPr>
        <a:xfrm>
          <a:off x="0" y="0"/>
          <a:ext cx="0" cy="0"/>
          <a:chOff x="0" y="0"/>
          <a:chExt cx="0" cy="0"/>
        </a:xfrm>
      </p:grpSpPr>
      <p:sp>
        <p:nvSpPr>
          <p:cNvPr id="11"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 name="Subtitle 2"/>
          <p:cNvSpPr>
            <a:spLocks noGrp="1"/>
          </p:cNvSpPr>
          <p:nvPr>
            <p:ph type="subTitle" idx="1" hasCustomPrompt="1"/>
          </p:nvPr>
        </p:nvSpPr>
        <p:spPr bwMode="gray">
          <a:xfrm>
            <a:off x="552673" y="5384234"/>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0" name="Text Placeholder 5"/>
          <p:cNvSpPr>
            <a:spLocks noGrp="1"/>
          </p:cNvSpPr>
          <p:nvPr>
            <p:ph type="body" sz="quarter" idx="13" hasCustomPrompt="1"/>
          </p:nvPr>
        </p:nvSpPr>
        <p:spPr>
          <a:xfrm>
            <a:off x="561107" y="4494361"/>
            <a:ext cx="2921807" cy="684000"/>
          </a:xfrm>
          <a:solidFill>
            <a:srgbClr val="F57B29"/>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2</a:t>
            </a:r>
          </a:p>
        </p:txBody>
      </p:sp>
      <p:sp>
        <p:nvSpPr>
          <p:cNvPr id="13" name="TextBox 12"/>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9657" y="6552689"/>
            <a:ext cx="3600697" cy="679449"/>
          </a:xfrm>
          <a:prstGeom prst="rect">
            <a:avLst/>
          </a:prstGeom>
        </p:spPr>
      </p:pic>
      <p:pic>
        <p:nvPicPr>
          <p:cNvPr id="2" name="Picture 1"/>
          <p:cNvPicPr>
            <a:picLocks noChangeAspect="1"/>
          </p:cNvPicPr>
          <p:nvPr userDrawn="1"/>
        </p:nvPicPr>
        <p:blipFill rotWithShape="1">
          <a:blip r:embed="rId3"/>
          <a:srcRect l="11805" t="22695" r="162" b="1132"/>
          <a:stretch/>
        </p:blipFill>
        <p:spPr>
          <a:xfrm>
            <a:off x="167159" y="166973"/>
            <a:ext cx="13115610" cy="3996000"/>
          </a:xfrm>
          <a:prstGeom prst="rect">
            <a:avLst/>
          </a:prstGeom>
        </p:spPr>
      </p:pic>
      <p:pic>
        <p:nvPicPr>
          <p:cNvPr id="17" name="Content Placeholder 3"/>
          <p:cNvPicPr>
            <a:picLocks noChangeAspect="1"/>
          </p:cNvPicPr>
          <p:nvPr userDrawn="1"/>
        </p:nvPicPr>
        <p:blipFill rotWithShape="1">
          <a:blip r:embed="rId4">
            <a:extLst>
              <a:ext uri="{28A0092B-C50C-407E-A947-70E740481C1C}">
                <a14:useLocalDpi xmlns:a14="http://schemas.microsoft.com/office/drawing/2010/main" val="0"/>
              </a:ext>
            </a:extLst>
          </a:blip>
          <a:srcRect l="1" r="1894"/>
          <a:stretch/>
        </p:blipFill>
        <p:spPr bwMode="auto">
          <a:xfrm>
            <a:off x="337342" y="161268"/>
            <a:ext cx="2876193" cy="111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17684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22215"/>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4" hasCustomPrompt="1"/>
          </p:nvPr>
        </p:nvSpPr>
        <p:spPr>
          <a:xfrm>
            <a:off x="566641" y="2235803"/>
            <a:ext cx="8054688"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9072248" y="2235803"/>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1"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3"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65209967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0" hasCustomPrompt="1"/>
          </p:nvPr>
        </p:nvSpPr>
        <p:spPr>
          <a:xfrm>
            <a:off x="566643" y="1763716"/>
            <a:ext cx="592978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1" hasCustomPrompt="1"/>
          </p:nvPr>
        </p:nvSpPr>
        <p:spPr>
          <a:xfrm>
            <a:off x="6939362" y="1763716"/>
            <a:ext cx="593377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5194729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2xContent v2,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8" name="Content Placeholder 7"/>
          <p:cNvSpPr>
            <a:spLocks noGrp="1"/>
          </p:cNvSpPr>
          <p:nvPr>
            <p:ph sz="quarter" idx="13" hasCustomPrompt="1"/>
          </p:nvPr>
        </p:nvSpPr>
        <p:spPr>
          <a:xfrm>
            <a:off x="566643" y="1763712"/>
            <a:ext cx="5929782"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6939362" y="1763712"/>
            <a:ext cx="5933772"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86162601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2" hasCustomPrompt="1"/>
          </p:nvPr>
        </p:nvSpPr>
        <p:spPr>
          <a:xfrm>
            <a:off x="566643" y="2235802"/>
            <a:ext cx="592978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6939362" y="2235802"/>
            <a:ext cx="593377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28006958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2xContent v2,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4" hasCustomPrompt="1"/>
          </p:nvPr>
        </p:nvSpPr>
        <p:spPr>
          <a:xfrm>
            <a:off x="533841" y="2237311"/>
            <a:ext cx="5929782" cy="422540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6906560" y="2237311"/>
            <a:ext cx="5933772" cy="422540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1"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05063055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1" y="1763717"/>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p:nvPr>
        </p:nvSpPr>
        <p:spPr>
          <a:xfrm>
            <a:off x="4818448" y="1763717"/>
            <a:ext cx="8054686" cy="4878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735239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20015"/>
            <a:ext cx="3756187" cy="598488"/>
          </a:xfrm>
          <a:solidFill>
            <a:srgbClr val="71B2C9"/>
          </a:solidFill>
        </p:spPr>
        <p:txBody>
          <a:bodyPr/>
          <a:lstStyle>
            <a:lvl1pPr algn="l">
              <a:defRPr b="1"/>
            </a:lvl1pPr>
          </a:lstStyle>
          <a:p>
            <a:r>
              <a:rPr lang="en-US" dirty="0"/>
              <a:t>Click to edit title</a:t>
            </a:r>
            <a:endParaRPr lang="en-GB" dirty="0"/>
          </a:p>
        </p:txBody>
      </p:sp>
      <p:sp>
        <p:nvSpPr>
          <p:cNvPr id="3" name="Content Placeholder 2"/>
          <p:cNvSpPr>
            <a:spLocks noGrp="1"/>
          </p:cNvSpPr>
          <p:nvPr>
            <p:ph idx="1" hasCustomPrompt="1"/>
          </p:nvPr>
        </p:nvSpPr>
        <p:spPr bwMode="gray">
          <a:xfrm>
            <a:off x="566644" y="1764295"/>
            <a:ext cx="3800887" cy="469841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2"/>
          <p:cNvSpPr>
            <a:spLocks noGrp="1"/>
          </p:cNvSpPr>
          <p:nvPr>
            <p:ph idx="10" hasCustomPrompt="1"/>
          </p:nvPr>
        </p:nvSpPr>
        <p:spPr bwMode="gray">
          <a:xfrm>
            <a:off x="4818454" y="1764295"/>
            <a:ext cx="8054689" cy="469841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94601496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72"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1" y="2235802"/>
            <a:ext cx="3800887"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8" y="2235802"/>
            <a:ext cx="8054686"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51914756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2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4" hasCustomPrompt="1"/>
          </p:nvPr>
        </p:nvSpPr>
        <p:spPr>
          <a:xfrm>
            <a:off x="566641" y="2235803"/>
            <a:ext cx="3800887"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p:nvPr>
        </p:nvSpPr>
        <p:spPr>
          <a:xfrm>
            <a:off x="4818448" y="2235803"/>
            <a:ext cx="8054686" cy="4226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1"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17076325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2" hasCustomPrompt="1"/>
          </p:nvPr>
        </p:nvSpPr>
        <p:spPr>
          <a:xfrm>
            <a:off x="566641" y="1763717"/>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9" y="1763717"/>
            <a:ext cx="3802882"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hasCustomPrompt="1"/>
          </p:nvPr>
        </p:nvSpPr>
        <p:spPr>
          <a:xfrm>
            <a:off x="9072248" y="1763717"/>
            <a:ext cx="3800886"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623939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ly/Statement - 1 picture">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 name="Title 1"/>
          <p:cNvSpPr>
            <a:spLocks noGrp="1"/>
          </p:cNvSpPr>
          <p:nvPr>
            <p:ph type="ctrTitle" hasCustomPrompt="1"/>
          </p:nvPr>
        </p:nvSpPr>
        <p:spPr bwMode="gray">
          <a:xfrm>
            <a:off x="516930" y="3211793"/>
            <a:ext cx="2320089" cy="598488"/>
          </a:xfrm>
          <a:solidFill>
            <a:srgbClr val="F57B29"/>
          </a:solidFill>
        </p:spPr>
        <p:txBody>
          <a:bodyPr wrap="none" lIns="82819" tIns="7200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1</a:t>
            </a:r>
            <a:endParaRPr lang="en-GB" dirty="0"/>
          </a:p>
        </p:txBody>
      </p:sp>
      <p:sp>
        <p:nvSpPr>
          <p:cNvPr id="6" name="Text Placeholder 5"/>
          <p:cNvSpPr>
            <a:spLocks noGrp="1"/>
          </p:cNvSpPr>
          <p:nvPr>
            <p:ph type="body" sz="quarter" idx="12" hasCustomPrompt="1"/>
          </p:nvPr>
        </p:nvSpPr>
        <p:spPr>
          <a:xfrm>
            <a:off x="516930" y="4511832"/>
            <a:ext cx="3468056" cy="525785"/>
          </a:xfrm>
          <a:solidFill>
            <a:srgbClr val="71B2C9"/>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9" name="TextBox 18"/>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1" name="TextBox 10"/>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930" y="6440720"/>
            <a:ext cx="4006375" cy="756000"/>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t="12793" b="-567"/>
          <a:stretch/>
        </p:blipFill>
        <p:spPr bwMode="auto">
          <a:xfrm>
            <a:off x="9252094" y="180231"/>
            <a:ext cx="4030675" cy="7197716"/>
          </a:xfrm>
          <a:prstGeom prst="rect">
            <a:avLst/>
          </a:prstGeom>
          <a:solidFill>
            <a:srgbClr val="FFFFFF"/>
          </a:solidFill>
          <a:ln>
            <a:noFill/>
          </a:ln>
        </p:spPr>
      </p:pic>
      <p:pic>
        <p:nvPicPr>
          <p:cNvPr id="14" name="Content Placeholder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62435" y="158522"/>
            <a:ext cx="33988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76773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3xContent,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4" hasCustomPrompt="1"/>
          </p:nvPr>
        </p:nvSpPr>
        <p:spPr>
          <a:xfrm>
            <a:off x="566641" y="1763712"/>
            <a:ext cx="3800887"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4818449" y="1763712"/>
            <a:ext cx="3802882" cy="4699001"/>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6" hasCustomPrompt="1"/>
          </p:nvPr>
        </p:nvSpPr>
        <p:spPr>
          <a:xfrm>
            <a:off x="9072248" y="1763712"/>
            <a:ext cx="3800886" cy="4699001"/>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0"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95033447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3" hasCustomPrompt="1"/>
          </p:nvPr>
        </p:nvSpPr>
        <p:spPr>
          <a:xfrm>
            <a:off x="566641" y="2235809"/>
            <a:ext cx="3800887"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4818449" y="2235809"/>
            <a:ext cx="3802882"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p:cNvSpPr>
            <a:spLocks noGrp="1"/>
          </p:cNvSpPr>
          <p:nvPr>
            <p:ph sz="quarter" idx="15" hasCustomPrompt="1"/>
          </p:nvPr>
        </p:nvSpPr>
        <p:spPr>
          <a:xfrm>
            <a:off x="9072248" y="2235809"/>
            <a:ext cx="3800886"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67421523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3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6" hasCustomPrompt="1"/>
          </p:nvPr>
        </p:nvSpPr>
        <p:spPr>
          <a:xfrm>
            <a:off x="566641" y="2235803"/>
            <a:ext cx="3800887"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7" hasCustomPrompt="1"/>
          </p:nvPr>
        </p:nvSpPr>
        <p:spPr>
          <a:xfrm>
            <a:off x="4818449" y="2235803"/>
            <a:ext cx="3802882"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2"/>
          <p:cNvSpPr>
            <a:spLocks noGrp="1"/>
          </p:cNvSpPr>
          <p:nvPr>
            <p:ph sz="quarter" idx="18" hasCustomPrompt="1"/>
          </p:nvPr>
        </p:nvSpPr>
        <p:spPr>
          <a:xfrm>
            <a:off x="9072248" y="2235803"/>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9"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4" name="Text Placeholder 3"/>
          <p:cNvSpPr>
            <a:spLocks noGrp="1"/>
          </p:cNvSpPr>
          <p:nvPr>
            <p:ph type="body" sz="quarter" idx="19"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38273735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Tree>
    <p:extLst>
      <p:ext uri="{BB962C8B-B14F-4D97-AF65-F5344CB8AC3E}">
        <p14:creationId xmlns:p14="http://schemas.microsoft.com/office/powerpoint/2010/main" val="42319483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
        <p:nvSpPr>
          <p:cNvPr id="5"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6"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54060741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1" y="942043"/>
            <a:ext cx="4416432" cy="598488"/>
          </a:xfrm>
          <a:solidFill>
            <a:srgbClr val="71B2C9"/>
          </a:solidFill>
        </p:spPr>
        <p:txBody>
          <a:bodyPr/>
          <a:lstStyle>
            <a:lvl1pPr algn="l">
              <a:defRPr b="1">
                <a:latin typeface="+mj-lt"/>
              </a:defRPr>
            </a:lvl1pPr>
          </a:lstStyle>
          <a:p>
            <a:r>
              <a:rPr lang="en-US" dirty="0"/>
              <a:t>Click to Master title</a:t>
            </a:r>
            <a:endParaRPr lang="en-GB" dirty="0"/>
          </a:p>
        </p:txBody>
      </p:sp>
      <p:sp>
        <p:nvSpPr>
          <p:cNvPr id="5"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07237160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Only,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1" y="942043"/>
            <a:ext cx="4416432" cy="598488"/>
          </a:xfrm>
          <a:solidFill>
            <a:srgbClr val="71B2C9"/>
          </a:solidFill>
        </p:spPr>
        <p:txBody>
          <a:bodyPr/>
          <a:lstStyle>
            <a:lvl1pPr algn="l">
              <a:defRPr b="1">
                <a:latin typeface="+mj-lt"/>
              </a:defRPr>
            </a:lvl1pPr>
          </a:lstStyle>
          <a:p>
            <a:r>
              <a:rPr lang="en-US" dirty="0"/>
              <a:t>Click to Master title</a:t>
            </a:r>
            <a:endParaRPr lang="en-GB" dirty="0"/>
          </a:p>
        </p:txBody>
      </p:sp>
      <p:sp>
        <p:nvSpPr>
          <p:cNvPr id="7"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6"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5"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56066671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sentation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09422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Base, Sourc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5"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45083292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 picture left - content righ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181227" y="179389"/>
            <a:ext cx="6454775" cy="7209946"/>
          </a:xfrm>
          <a:solidFill>
            <a:schemeClr val="tx1">
              <a:lumMod val="10000"/>
              <a:lumOff val="90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5" name="Content Placeholder 6"/>
          <p:cNvSpPr>
            <a:spLocks noGrp="1"/>
          </p:cNvSpPr>
          <p:nvPr>
            <p:ph sz="quarter" idx="12"/>
          </p:nvPr>
        </p:nvSpPr>
        <p:spPr>
          <a:xfrm>
            <a:off x="7083586"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5" y="932945"/>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23"/>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2" name="TextBox 1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7" name="TextBox 16"/>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4710973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ly 2 - Image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itle 1"/>
          <p:cNvSpPr>
            <a:spLocks noGrp="1"/>
          </p:cNvSpPr>
          <p:nvPr>
            <p:ph type="ctrTitle" hasCustomPrompt="1"/>
          </p:nvPr>
        </p:nvSpPr>
        <p:spPr bwMode="gray">
          <a:xfrm>
            <a:off x="4471805" y="2419687"/>
            <a:ext cx="2320089" cy="598488"/>
          </a:xfrm>
          <a:solidFill>
            <a:srgbClr val="F57B29"/>
          </a:solidFill>
        </p:spPr>
        <p:txBody>
          <a:bodyPr wrap="square" lIns="82819" tIns="36000" rIns="82819" bIns="3600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2</a:t>
            </a:r>
            <a:endParaRPr lang="en-GB" dirty="0"/>
          </a:p>
        </p:txBody>
      </p:sp>
      <p:sp>
        <p:nvSpPr>
          <p:cNvPr id="15" name="Text Placeholder 5"/>
          <p:cNvSpPr>
            <a:spLocks noGrp="1"/>
          </p:cNvSpPr>
          <p:nvPr>
            <p:ph type="body" sz="quarter" idx="12" hasCustomPrompt="1"/>
          </p:nvPr>
        </p:nvSpPr>
        <p:spPr>
          <a:xfrm>
            <a:off x="4482644" y="3204573"/>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1" name="TextBox 10"/>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51051" y="6490258"/>
            <a:ext cx="3605639" cy="680400"/>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t="11650" b="-567"/>
          <a:stretch/>
        </p:blipFill>
        <p:spPr bwMode="auto">
          <a:xfrm>
            <a:off x="107054" y="108223"/>
            <a:ext cx="4030675" cy="7291433"/>
          </a:xfrm>
          <a:prstGeom prst="rect">
            <a:avLst/>
          </a:prstGeom>
          <a:solidFill>
            <a:srgbClr val="FFFFFF"/>
          </a:solidFill>
          <a:ln>
            <a:noFill/>
          </a:ln>
        </p:spPr>
      </p:pic>
      <p:pic>
        <p:nvPicPr>
          <p:cNvPr id="16" name="Content Placeholder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9167" y="130374"/>
            <a:ext cx="33988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35630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 picture right - content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6810375" y="179389"/>
            <a:ext cx="6454775" cy="7209946"/>
          </a:xfrm>
          <a:solidFill>
            <a:schemeClr val="tx1">
              <a:lumMod val="10000"/>
              <a:lumOff val="90000"/>
            </a:schemeClr>
          </a:solidFill>
        </p:spPr>
        <p:txBody>
          <a:bodyPr>
            <a:normAutofit/>
          </a:bodyPr>
          <a:lstStyle>
            <a:lvl1pPr marL="0" indent="0">
              <a:buNone/>
              <a:defRPr sz="1800" baseline="0"/>
            </a:lvl1pPr>
          </a:lstStyle>
          <a:p>
            <a:r>
              <a:rPr lang="en-GB" dirty="0"/>
              <a:t>A picture can be inserted here, it can be left blank or it can be filled in another colour</a:t>
            </a: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1" name="Content Placeholder 6"/>
          <p:cNvSpPr>
            <a:spLocks noGrp="1"/>
          </p:cNvSpPr>
          <p:nvPr>
            <p:ph sz="quarter" idx="12"/>
          </p:nvPr>
        </p:nvSpPr>
        <p:spPr>
          <a:xfrm>
            <a:off x="534059"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1"/>
          <p:cNvSpPr>
            <a:spLocks noGrp="1"/>
          </p:cNvSpPr>
          <p:nvPr>
            <p:ph type="ctrTitle" hasCustomPrompt="1"/>
          </p:nvPr>
        </p:nvSpPr>
        <p:spPr bwMode="gray">
          <a:xfrm>
            <a:off x="556812"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5" name="Text Placeholder 5"/>
          <p:cNvSpPr>
            <a:spLocks noGrp="1"/>
          </p:cNvSpPr>
          <p:nvPr>
            <p:ph type="body" sz="quarter" idx="13" hasCustomPrompt="1"/>
          </p:nvPr>
        </p:nvSpPr>
        <p:spPr>
          <a:xfrm>
            <a:off x="556809"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9" name="TextBox 18"/>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0" name="TextBox 19"/>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22451745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 pictures right - content left">
    <p:bg>
      <p:bgPr>
        <a:solidFill>
          <a:schemeClr val="bg2"/>
        </a:solidFill>
        <a:effectLst/>
      </p:bgPr>
    </p:bg>
    <p:spTree>
      <p:nvGrpSpPr>
        <p:cNvPr id="1" name=""/>
        <p:cNvGrpSpPr/>
        <p:nvPr/>
      </p:nvGrpSpPr>
      <p:grpSpPr>
        <a:xfrm>
          <a:off x="0" y="0"/>
          <a:ext cx="0" cy="0"/>
          <a:chOff x="0" y="0"/>
          <a:chExt cx="0" cy="0"/>
        </a:xfrm>
      </p:grpSpPr>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4" name="Rectangle 3"/>
          <p:cNvSpPr/>
          <p:nvPr userDrawn="1"/>
        </p:nvSpPr>
        <p:spPr bwMode="gray">
          <a:xfrm>
            <a:off x="6629887" y="161215"/>
            <a:ext cx="180001" cy="7209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8" name="Picture Placeholder 7"/>
          <p:cNvSpPr>
            <a:spLocks noGrp="1"/>
          </p:cNvSpPr>
          <p:nvPr>
            <p:ph type="pic" sz="quarter" idx="13" hasCustomPrompt="1"/>
          </p:nvPr>
        </p:nvSpPr>
        <p:spPr>
          <a:xfrm>
            <a:off x="6809888" y="3866361"/>
            <a:ext cx="6444256" cy="351158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35" name="Picture Placeholder 7"/>
          <p:cNvSpPr>
            <a:spLocks noGrp="1"/>
          </p:cNvSpPr>
          <p:nvPr>
            <p:ph type="pic" sz="quarter" idx="14" hasCustomPrompt="1"/>
          </p:nvPr>
        </p:nvSpPr>
        <p:spPr>
          <a:xfrm>
            <a:off x="6809888" y="180234"/>
            <a:ext cx="6444256" cy="353040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6" name="Rectangle 5"/>
          <p:cNvSpPr/>
          <p:nvPr userDrawn="1"/>
        </p:nvSpPr>
        <p:spPr bwMode="gray">
          <a:xfrm>
            <a:off x="6759693" y="3690631"/>
            <a:ext cx="6566822"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sp>
        <p:nvSpPr>
          <p:cNvPr id="17" name="Content Placeholder 6"/>
          <p:cNvSpPr>
            <a:spLocks noGrp="1"/>
          </p:cNvSpPr>
          <p:nvPr>
            <p:ph sz="quarter" idx="12"/>
          </p:nvPr>
        </p:nvSpPr>
        <p:spPr>
          <a:xfrm>
            <a:off x="523043"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556812"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5" hasCustomPrompt="1"/>
          </p:nvPr>
        </p:nvSpPr>
        <p:spPr>
          <a:xfrm>
            <a:off x="556809"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22" name="TextBox 2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3" name="TextBox 22"/>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32832220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 pictures right - content left">
    <p:bg>
      <p:bgPr>
        <a:solidFill>
          <a:schemeClr val="bg2"/>
        </a:solidFill>
        <a:effectLst/>
      </p:bgPr>
    </p:bg>
    <p:spTree>
      <p:nvGrpSpPr>
        <p:cNvPr id="1" name=""/>
        <p:cNvGrpSpPr/>
        <p:nvPr/>
      </p:nvGrpSpPr>
      <p:grpSpPr>
        <a:xfrm>
          <a:off x="0" y="0"/>
          <a:ext cx="0" cy="0"/>
          <a:chOff x="0" y="0"/>
          <a:chExt cx="0" cy="0"/>
        </a:xfrm>
      </p:grpSpPr>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9" name="Picture Placeholder 7"/>
          <p:cNvSpPr>
            <a:spLocks noGrp="1"/>
          </p:cNvSpPr>
          <p:nvPr>
            <p:ph type="pic" sz="quarter" idx="16" hasCustomPrompt="1"/>
          </p:nvPr>
        </p:nvSpPr>
        <p:spPr>
          <a:xfrm>
            <a:off x="9028678"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20" name="Picture Placeholder 7"/>
          <p:cNvSpPr>
            <a:spLocks noGrp="1"/>
          </p:cNvSpPr>
          <p:nvPr>
            <p:ph type="pic" sz="quarter" idx="17" hasCustomPrompt="1"/>
          </p:nvPr>
        </p:nvSpPr>
        <p:spPr>
          <a:xfrm>
            <a:off x="11239802"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6817556"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grpSp>
        <p:nvGrpSpPr>
          <p:cNvPr id="6" name="Group 5"/>
          <p:cNvGrpSpPr/>
          <p:nvPr userDrawn="1"/>
        </p:nvGrpSpPr>
        <p:grpSpPr>
          <a:xfrm>
            <a:off x="6629995" y="159260"/>
            <a:ext cx="4602244" cy="7311517"/>
            <a:chOff x="6629995" y="159259"/>
            <a:chExt cx="4602244" cy="7209945"/>
          </a:xfrm>
          <a:solidFill>
            <a:schemeClr val="bg1"/>
          </a:solidFill>
        </p:grpSpPr>
        <p:sp>
          <p:nvSpPr>
            <p:cNvPr id="4" name="Rectangle 3"/>
            <p:cNvSpPr/>
            <p:nvPr userDrawn="1"/>
          </p:nvSpPr>
          <p:spPr bwMode="gray">
            <a:xfrm>
              <a:off x="6629995"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9" name="Rectangle 28"/>
            <p:cNvSpPr/>
            <p:nvPr userDrawn="1"/>
          </p:nvSpPr>
          <p:spPr bwMode="gray">
            <a:xfrm>
              <a:off x="11052239"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8841117"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grpSp>
      <p:sp>
        <p:nvSpPr>
          <p:cNvPr id="27" name="Content Placeholder 6"/>
          <p:cNvSpPr>
            <a:spLocks noGrp="1"/>
          </p:cNvSpPr>
          <p:nvPr>
            <p:ph sz="quarter" idx="12"/>
          </p:nvPr>
        </p:nvSpPr>
        <p:spPr>
          <a:xfrm>
            <a:off x="523043"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556812"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556809"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24" name="TextBox 2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5" name="TextBox 24"/>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22439192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 pictures Left - content right">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bwMode="gray">
          <a:xfrm>
            <a:off x="167159" y="127323"/>
            <a:ext cx="6470418" cy="7281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Picture Placeholder 7"/>
          <p:cNvSpPr>
            <a:spLocks noGrp="1"/>
          </p:cNvSpPr>
          <p:nvPr>
            <p:ph type="pic" sz="quarter" idx="17" hasCustomPrompt="1"/>
          </p:nvPr>
        </p:nvSpPr>
        <p:spPr>
          <a:xfrm>
            <a:off x="4601278"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17903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9" name="Rectangle 28"/>
          <p:cNvSpPr/>
          <p:nvPr userDrawn="1"/>
        </p:nvSpPr>
        <p:spPr bwMode="gray">
          <a:xfrm>
            <a:off x="4413718"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2202595"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9" name="Picture Placeholder 7"/>
          <p:cNvSpPr>
            <a:spLocks noGrp="1"/>
          </p:cNvSpPr>
          <p:nvPr>
            <p:ph type="pic" sz="quarter" idx="16" hasCustomPrompt="1"/>
          </p:nvPr>
        </p:nvSpPr>
        <p:spPr>
          <a:xfrm>
            <a:off x="239015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29995"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7" name="Content Placeholder 6"/>
          <p:cNvSpPr>
            <a:spLocks noGrp="1"/>
          </p:cNvSpPr>
          <p:nvPr>
            <p:ph sz="quarter" idx="12"/>
          </p:nvPr>
        </p:nvSpPr>
        <p:spPr>
          <a:xfrm>
            <a:off x="7105618"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7117355"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7117351"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7" name="TextBox 16"/>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Tree>
    <p:extLst>
      <p:ext uri="{BB962C8B-B14F-4D97-AF65-F5344CB8AC3E}">
        <p14:creationId xmlns:p14="http://schemas.microsoft.com/office/powerpoint/2010/main" val="78156359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tatem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xfrm>
            <a:off x="2432260" y="3219526"/>
            <a:ext cx="8575262" cy="1122221"/>
          </a:xfrm>
          <a:noFill/>
        </p:spPr>
        <p:txBody>
          <a:bodyPr wrap="none" anchor="ctr"/>
          <a:lstStyle>
            <a:lvl1pPr algn="ctr">
              <a:lnSpc>
                <a:spcPct val="110000"/>
              </a:lnSpc>
              <a:defRPr sz="6200"/>
            </a:lvl1pPr>
          </a:lstStyle>
          <a:p>
            <a:r>
              <a:rPr lang="en-US" dirty="0"/>
              <a:t>Click to add statement</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3" name="TextBox 12"/>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4" name="TextBox 13"/>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60988023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edia fill">
    <p:bg>
      <p:bgPr>
        <a:solidFill>
          <a:schemeClr val="bg1"/>
        </a:solidFill>
        <a:effectLst/>
      </p:bgPr>
    </p:bg>
    <p:spTree>
      <p:nvGrpSpPr>
        <p:cNvPr id="1" name=""/>
        <p:cNvGrpSpPr/>
        <p:nvPr/>
      </p:nvGrpSpPr>
      <p:grpSpPr>
        <a:xfrm>
          <a:off x="0" y="0"/>
          <a:ext cx="0" cy="0"/>
          <a:chOff x="0" y="0"/>
          <a:chExt cx="0" cy="0"/>
        </a:xfrm>
      </p:grpSpPr>
      <p:sp>
        <p:nvSpPr>
          <p:cNvPr id="69" name="Text Placeholder 68"/>
          <p:cNvSpPr>
            <a:spLocks noGrp="1"/>
          </p:cNvSpPr>
          <p:nvPr>
            <p:ph type="body" sz="quarter" idx="10" hasCustomPrompt="1"/>
          </p:nvPr>
        </p:nvSpPr>
        <p:spPr bwMode="gray">
          <a:xfrm>
            <a:off x="556671" y="4500711"/>
            <a:ext cx="6153433" cy="1377348"/>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56816" y="3852639"/>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0" name="Title 1"/>
          <p:cNvSpPr>
            <a:spLocks noGrp="1"/>
          </p:cNvSpPr>
          <p:nvPr>
            <p:ph type="ctrTitle" hasCustomPrompt="1"/>
          </p:nvPr>
        </p:nvSpPr>
        <p:spPr bwMode="gray">
          <a:xfrm>
            <a:off x="556808" y="3109446"/>
            <a:ext cx="5158109" cy="671191"/>
          </a:xfrm>
          <a:solidFill>
            <a:schemeClr val="accent3"/>
          </a:solidFill>
        </p:spPr>
        <p:txBody>
          <a:bodyPr tIns="144000" bIns="0" anchor="ctr"/>
          <a:lstStyle>
            <a:lvl1pPr algn="l">
              <a:defRPr sz="5000">
                <a:latin typeface="+mj-lt"/>
              </a:defRPr>
            </a:lvl1pPr>
          </a:lstStyle>
          <a:p>
            <a:r>
              <a:rPr lang="en-US" dirty="0"/>
              <a:t>Click to edit title</a:t>
            </a:r>
            <a:endParaRPr lang="en-GB" dirty="0"/>
          </a:p>
        </p:txBody>
      </p:sp>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t="17784" b="38176"/>
          <a:stretch/>
        </p:blipFill>
        <p:spPr>
          <a:xfrm>
            <a:off x="485998" y="6961909"/>
            <a:ext cx="981216" cy="305696"/>
          </a:xfrm>
          <a:prstGeom prst="rect">
            <a:avLst/>
          </a:prstGeom>
        </p:spPr>
      </p:pic>
      <p:sp>
        <p:nvSpPr>
          <p:cNvPr id="3" name="Media Placeholder 2"/>
          <p:cNvSpPr>
            <a:spLocks noGrp="1"/>
          </p:cNvSpPr>
          <p:nvPr>
            <p:ph type="media" sz="quarter" idx="12" hasCustomPrompt="1"/>
          </p:nvPr>
        </p:nvSpPr>
        <p:spPr>
          <a:xfrm>
            <a:off x="169690" y="180631"/>
            <a:ext cx="13100400" cy="7200000"/>
          </a:xfrm>
          <a:solidFill>
            <a:schemeClr val="tx1"/>
          </a:solidFill>
        </p:spPr>
        <p:txBody>
          <a:bodyPr>
            <a:normAutofit/>
          </a:bodyPr>
          <a:lstStyle>
            <a:lvl1pPr>
              <a:defRPr sz="1600">
                <a:solidFill>
                  <a:schemeClr val="bg1"/>
                </a:solidFill>
              </a:defRPr>
            </a:lvl1pPr>
          </a:lstStyle>
          <a:p>
            <a:r>
              <a:rPr lang="en-GB" dirty="0"/>
              <a:t>Insert media here – this will keep your chosen media within a frame</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6" name="TextBox 15"/>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60921796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ation - half page  media fill">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5" name="Content Placeholder 6"/>
          <p:cNvSpPr>
            <a:spLocks noGrp="1"/>
          </p:cNvSpPr>
          <p:nvPr>
            <p:ph sz="quarter" idx="12"/>
          </p:nvPr>
        </p:nvSpPr>
        <p:spPr>
          <a:xfrm>
            <a:off x="7083586"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5" y="932945"/>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23"/>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3" name="Media Placeholder 2"/>
          <p:cNvSpPr>
            <a:spLocks noGrp="1"/>
          </p:cNvSpPr>
          <p:nvPr>
            <p:ph type="media" sz="quarter" idx="14"/>
          </p:nvPr>
        </p:nvSpPr>
        <p:spPr>
          <a:xfrm>
            <a:off x="179389" y="181480"/>
            <a:ext cx="6451200" cy="7196461"/>
          </a:xfrm>
        </p:spPr>
        <p:txBody>
          <a:bodyPr/>
          <a:lstStyle>
            <a:lvl1pPr>
              <a:defRPr>
                <a:solidFill>
                  <a:schemeClr val="bg1"/>
                </a:solidFill>
              </a:defRPr>
            </a:lvl1pPr>
          </a:lstStyle>
          <a:p>
            <a:r>
              <a:rPr lang="en-US"/>
              <a:t>Click icon to add media</a:t>
            </a:r>
            <a:endParaRPr lang="en-GB" dirty="0"/>
          </a:p>
        </p:txBody>
      </p:sp>
      <p:sp>
        <p:nvSpPr>
          <p:cNvPr id="17" name="TextBox 16"/>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0" name="TextBox 19"/>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35980921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Presentation - Statement">
    <p:bg>
      <p:bgPr>
        <a:solidFill>
          <a:schemeClr val="bg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73834" y="173831"/>
            <a:ext cx="13092112" cy="7213600"/>
          </a:xfrm>
          <a:solidFill>
            <a:schemeClr val="bg1">
              <a:lumMod val="85000"/>
            </a:schemeClr>
          </a:solidFill>
        </p:spPr>
        <p:txBody>
          <a:bodyPr/>
          <a:lstStyle>
            <a:lvl1pPr marL="0" indent="0">
              <a:buNone/>
              <a:defRPr sz="1600" baseline="0"/>
            </a:lvl1pPr>
          </a:lstStyle>
          <a:p>
            <a:r>
              <a:rPr lang="en-GB" dirty="0"/>
              <a:t>Insert image by clicking the picture icon and selecting file.  Image may then be cropped as desired</a:t>
            </a:r>
          </a:p>
        </p:txBody>
      </p:sp>
      <p:sp>
        <p:nvSpPr>
          <p:cNvPr id="2" name="Title 1"/>
          <p:cNvSpPr>
            <a:spLocks noGrp="1"/>
          </p:cNvSpPr>
          <p:nvPr>
            <p:ph type="title" hasCustomPrompt="1"/>
          </p:nvPr>
        </p:nvSpPr>
        <p:spPr bwMode="gray">
          <a:xfrm>
            <a:off x="556817" y="1188343"/>
            <a:ext cx="8064896" cy="1637234"/>
          </a:xfrm>
          <a:noFill/>
        </p:spPr>
        <p:txBody>
          <a:bodyPr wrap="square" anchor="t"/>
          <a:lstStyle>
            <a:lvl1pPr algn="l">
              <a:lnSpc>
                <a:spcPts val="6100"/>
              </a:lnSpc>
              <a:defRPr sz="5400"/>
            </a:lvl1pPr>
          </a:lstStyle>
          <a:p>
            <a:r>
              <a:rPr lang="en-US" dirty="0"/>
              <a:t>Statement or with </a:t>
            </a:r>
            <a:br>
              <a:rPr lang="en-US" dirty="0"/>
            </a:br>
            <a:r>
              <a:rPr lang="en-US" dirty="0"/>
              <a:t>quote with image</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5" name="TextBox 14"/>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36266292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tatement with 3 x images">
    <p:bg>
      <p:bgPr>
        <a:solidFill>
          <a:schemeClr val="bg2"/>
        </a:solidFill>
        <a:effectLst/>
      </p:bgPr>
    </p:bg>
    <p:spTree>
      <p:nvGrpSpPr>
        <p:cNvPr id="1" name=""/>
        <p:cNvGrpSpPr/>
        <p:nvPr/>
      </p:nvGrpSpPr>
      <p:grpSpPr>
        <a:xfrm>
          <a:off x="0" y="0"/>
          <a:ext cx="0" cy="0"/>
          <a:chOff x="0" y="0"/>
          <a:chExt cx="0" cy="0"/>
        </a:xfrm>
      </p:grpSpPr>
      <p:sp>
        <p:nvSpPr>
          <p:cNvPr id="13" name="Rectangle 12"/>
          <p:cNvSpPr/>
          <p:nvPr userDrawn="1"/>
        </p:nvSpPr>
        <p:spPr bwMode="gray">
          <a:xfrm>
            <a:off x="3" y="4013853"/>
            <a:ext cx="13439774" cy="3547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3" y="1932792"/>
            <a:ext cx="11763919" cy="854969"/>
          </a:xfrm>
          <a:noFill/>
        </p:spPr>
        <p:txBody>
          <a:bodyPr wrap="square" anchor="ctr"/>
          <a:lstStyle>
            <a:lvl1pPr>
              <a:lnSpc>
                <a:spcPts val="6100"/>
              </a:lnSpc>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94868" y="4218438"/>
            <a:ext cx="4212000" cy="3149417"/>
          </a:xfrm>
          <a:solidFill>
            <a:schemeClr val="accent5"/>
          </a:solidFill>
        </p:spPr>
        <p:txBody>
          <a:bodyPr/>
          <a:lstStyle>
            <a:lvl1pPr marL="0" indent="0">
              <a:buNone/>
              <a:defRPr sz="1800"/>
            </a:lvl1pPr>
          </a:lstStyle>
          <a:p>
            <a:r>
              <a:rPr lang="en-GB" dirty="0"/>
              <a:t>Click to insert image</a:t>
            </a:r>
          </a:p>
        </p:txBody>
      </p:sp>
      <p:sp>
        <p:nvSpPr>
          <p:cNvPr id="28" name="Picture Placeholder 21"/>
          <p:cNvSpPr>
            <a:spLocks noGrp="1"/>
          </p:cNvSpPr>
          <p:nvPr>
            <p:ph type="pic" sz="quarter" idx="11" hasCustomPrompt="1"/>
          </p:nvPr>
        </p:nvSpPr>
        <p:spPr>
          <a:xfrm>
            <a:off x="4618579" y="4218438"/>
            <a:ext cx="4212000" cy="3149417"/>
          </a:xfrm>
          <a:solidFill>
            <a:schemeClr val="accent5"/>
          </a:solidFill>
        </p:spPr>
        <p:txBody>
          <a:bodyPr/>
          <a:lstStyle>
            <a:lvl1pPr marL="0" indent="0">
              <a:buNone/>
              <a:defRPr sz="1800" baseline="0"/>
            </a:lvl1pPr>
          </a:lstStyle>
          <a:p>
            <a:r>
              <a:rPr lang="en-GB" dirty="0"/>
              <a:t>Click to insert image</a:t>
            </a:r>
          </a:p>
        </p:txBody>
      </p:sp>
      <p:sp>
        <p:nvSpPr>
          <p:cNvPr id="29" name="Picture Placeholder 21"/>
          <p:cNvSpPr>
            <a:spLocks noGrp="1"/>
          </p:cNvSpPr>
          <p:nvPr>
            <p:ph type="pic" sz="quarter" idx="12" hasCustomPrompt="1"/>
          </p:nvPr>
        </p:nvSpPr>
        <p:spPr>
          <a:xfrm>
            <a:off x="9042289" y="4218438"/>
            <a:ext cx="4212000" cy="3149417"/>
          </a:xfrm>
          <a:solidFill>
            <a:schemeClr val="accent5"/>
          </a:solidFill>
        </p:spPr>
        <p:txBody>
          <a:bodyPr/>
          <a:lstStyle>
            <a:lvl1pPr marL="0" indent="0">
              <a:buNone/>
              <a:defRPr sz="1800"/>
            </a:lvl1pPr>
          </a:lstStyle>
          <a:p>
            <a:r>
              <a:rPr lang="en-GB" dirty="0"/>
              <a:t>Click to insert image</a:t>
            </a:r>
          </a:p>
        </p:txBody>
      </p:sp>
      <p:sp>
        <p:nvSpPr>
          <p:cNvPr id="17"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TextBox 15"/>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9" name="TextBox 18"/>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60452386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tatement with 2 x images">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1" y="4043802"/>
            <a:ext cx="13371615" cy="351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3" y="2061030"/>
            <a:ext cx="11763919" cy="598488"/>
          </a:xfrm>
          <a:noFill/>
        </p:spPr>
        <p:txBody>
          <a:bodyPr wrap="square" anchor="ctr"/>
          <a:lstStyle>
            <a:lvl1pPr>
              <a:defRPr sz="6200"/>
            </a:lvl1pPr>
          </a:lstStyle>
          <a:p>
            <a:r>
              <a:rPr lang="en-US" dirty="0"/>
              <a:t>Click to add statement</a:t>
            </a:r>
            <a:endParaRPr lang="en-GB" dirty="0"/>
          </a:p>
        </p:txBody>
      </p:sp>
      <p:sp>
        <p:nvSpPr>
          <p:cNvPr id="29" name="Picture Placeholder 21"/>
          <p:cNvSpPr>
            <a:spLocks noGrp="1"/>
          </p:cNvSpPr>
          <p:nvPr>
            <p:ph type="pic" sz="quarter" idx="12" hasCustomPrompt="1"/>
          </p:nvPr>
        </p:nvSpPr>
        <p:spPr>
          <a:xfrm>
            <a:off x="6809889" y="4223796"/>
            <a:ext cx="6442518" cy="3150000"/>
          </a:xfrm>
          <a:solidFill>
            <a:schemeClr val="bg1">
              <a:lumMod val="95000"/>
            </a:schemeClr>
          </a:solidFill>
        </p:spPr>
        <p:txBody>
          <a:bodyPr/>
          <a:lstStyle>
            <a:lvl1pPr marL="0" indent="0">
              <a:buNone/>
              <a:defRPr sz="1600" baseline="0"/>
            </a:lvl1pPr>
          </a:lstStyle>
          <a:p>
            <a:r>
              <a:rPr lang="en-GB" dirty="0"/>
              <a:t>Click to insert image</a:t>
            </a:r>
          </a:p>
        </p:txBody>
      </p:sp>
      <p:sp>
        <p:nvSpPr>
          <p:cNvPr id="13" name="Picture Placeholder 21"/>
          <p:cNvSpPr>
            <a:spLocks noGrp="1"/>
          </p:cNvSpPr>
          <p:nvPr>
            <p:ph type="pic" sz="quarter" idx="13" hasCustomPrompt="1"/>
          </p:nvPr>
        </p:nvSpPr>
        <p:spPr>
          <a:xfrm>
            <a:off x="183261" y="4223796"/>
            <a:ext cx="6443171" cy="3150000"/>
          </a:xfrm>
          <a:solidFill>
            <a:schemeClr val="bg1">
              <a:lumMod val="95000"/>
            </a:schemeClr>
          </a:solidFill>
        </p:spPr>
        <p:txBody>
          <a:bodyPr/>
          <a:lstStyle>
            <a:lvl1pPr marL="0" indent="0">
              <a:buNone/>
              <a:defRPr sz="1600"/>
            </a:lvl1pPr>
          </a:lstStyle>
          <a:p>
            <a:r>
              <a:rPr lang="en-GB" dirty="0"/>
              <a:t>Click to insert image</a:t>
            </a:r>
          </a:p>
        </p:txBody>
      </p:sp>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TextBox 11"/>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18" name="TextBox 17"/>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2590100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ation - Fly 3 - Tri Image">
    <p:bg>
      <p:bgPr>
        <a:solidFill>
          <a:schemeClr val="bg2"/>
        </a:solidFill>
        <a:effectLst/>
      </p:bgPr>
    </p:bg>
    <p:spTree>
      <p:nvGrpSpPr>
        <p:cNvPr id="1" name=""/>
        <p:cNvGrpSpPr/>
        <p:nvPr/>
      </p:nvGrpSpPr>
      <p:grpSpPr>
        <a:xfrm>
          <a:off x="0" y="0"/>
          <a:ext cx="0" cy="0"/>
          <a:chOff x="0" y="0"/>
          <a:chExt cx="0" cy="0"/>
        </a:xfrm>
      </p:grpSpPr>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ctrTitle" hasCustomPrompt="1"/>
          </p:nvPr>
        </p:nvSpPr>
        <p:spPr bwMode="gray">
          <a:xfrm>
            <a:off x="556812" y="2604113"/>
            <a:ext cx="2363113"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Fly Style 3</a:t>
            </a:r>
            <a:endParaRPr lang="en-GB" dirty="0"/>
          </a:p>
        </p:txBody>
      </p:sp>
      <p:sp>
        <p:nvSpPr>
          <p:cNvPr id="69" name="Text Placeholder 68"/>
          <p:cNvSpPr>
            <a:spLocks noGrp="1"/>
          </p:cNvSpPr>
          <p:nvPr>
            <p:ph type="body" sz="quarter" idx="10" hasCustomPrompt="1"/>
          </p:nvPr>
        </p:nvSpPr>
        <p:spPr bwMode="gray">
          <a:xfrm>
            <a:off x="556812" y="3959925"/>
            <a:ext cx="5739731" cy="2682175"/>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19" name="Picture Placeholder 7"/>
          <p:cNvSpPr>
            <a:spLocks noGrp="1"/>
          </p:cNvSpPr>
          <p:nvPr>
            <p:ph type="pic" sz="quarter" idx="16" hasCustomPrompt="1"/>
          </p:nvPr>
        </p:nvSpPr>
        <p:spPr>
          <a:xfrm>
            <a:off x="9028678"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0" name="Picture Placeholder 7"/>
          <p:cNvSpPr>
            <a:spLocks noGrp="1"/>
          </p:cNvSpPr>
          <p:nvPr>
            <p:ph type="pic" sz="quarter" idx="17" hasCustomPrompt="1"/>
          </p:nvPr>
        </p:nvSpPr>
        <p:spPr>
          <a:xfrm>
            <a:off x="11239802"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681755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grpSp>
        <p:nvGrpSpPr>
          <p:cNvPr id="6" name="Group 5"/>
          <p:cNvGrpSpPr/>
          <p:nvPr userDrawn="1"/>
        </p:nvGrpSpPr>
        <p:grpSpPr>
          <a:xfrm>
            <a:off x="6629995" y="159260"/>
            <a:ext cx="4602244" cy="7311517"/>
            <a:chOff x="6629995" y="159259"/>
            <a:chExt cx="4602244" cy="7209945"/>
          </a:xfrm>
          <a:solidFill>
            <a:schemeClr val="bg1"/>
          </a:solidFill>
        </p:grpSpPr>
        <p:sp>
          <p:nvSpPr>
            <p:cNvPr id="4" name="Rectangle 3"/>
            <p:cNvSpPr/>
            <p:nvPr userDrawn="1"/>
          </p:nvSpPr>
          <p:spPr bwMode="gray">
            <a:xfrm>
              <a:off x="6629995"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9" name="Rectangle 28"/>
            <p:cNvSpPr/>
            <p:nvPr userDrawn="1"/>
          </p:nvSpPr>
          <p:spPr bwMode="gray">
            <a:xfrm>
              <a:off x="11052239"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8841117"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grpSp>
      <p:sp>
        <p:nvSpPr>
          <p:cNvPr id="27" name="Text Placeholder 5"/>
          <p:cNvSpPr>
            <a:spLocks noGrp="1"/>
          </p:cNvSpPr>
          <p:nvPr>
            <p:ph type="body" sz="quarter" idx="12" hasCustomPrompt="1"/>
          </p:nvPr>
        </p:nvSpPr>
        <p:spPr>
          <a:xfrm>
            <a:off x="556809" y="3313433"/>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24" name="TextBox 23"/>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7" name="TextBox 16"/>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03171072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tatement with bottom image x 1">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95155" y="4105787"/>
            <a:ext cx="13185261" cy="3274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3" y="2061030"/>
            <a:ext cx="11763919" cy="598488"/>
          </a:xfrm>
          <a:noFill/>
        </p:spPr>
        <p:txBody>
          <a:bodyPr wrap="square" anchor="ctr"/>
          <a:lstStyle>
            <a:lvl1pPr>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79392" y="4284664"/>
            <a:ext cx="13073473" cy="3101788"/>
          </a:xfrm>
          <a:solidFill>
            <a:schemeClr val="bg1">
              <a:lumMod val="85000"/>
            </a:schemeClr>
          </a:solidFill>
        </p:spPr>
        <p:txBody>
          <a:bodyPr/>
          <a:lstStyle>
            <a:lvl1pPr marL="0" indent="0">
              <a:buNone/>
              <a:defRPr sz="1600" baseline="0"/>
            </a:lvl1pPr>
          </a:lstStyle>
          <a:p>
            <a:r>
              <a:rPr lang="en-GB" dirty="0"/>
              <a:t>Click to insert image</a:t>
            </a:r>
          </a:p>
        </p:txBody>
      </p:sp>
      <p:sp>
        <p:nvSpPr>
          <p:cNvPr id="10"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TextBox 11"/>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16" name="TextBox 15"/>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48617355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bg2"/>
        </a:solidFill>
        <a:effectLst/>
      </p:bgPr>
    </p:bg>
    <p:spTree>
      <p:nvGrpSpPr>
        <p:cNvPr id="1" name=""/>
        <p:cNvGrpSpPr/>
        <p:nvPr/>
      </p:nvGrpSpPr>
      <p:grpSpPr>
        <a:xfrm>
          <a:off x="0" y="0"/>
          <a:ext cx="0" cy="0"/>
          <a:chOff x="0" y="0"/>
          <a:chExt cx="0" cy="0"/>
        </a:xfrm>
      </p:grpSpPr>
      <p:sp>
        <p:nvSpPr>
          <p:cNvPr id="69" name="Text Placeholder 68"/>
          <p:cNvSpPr>
            <a:spLocks noGrp="1"/>
          </p:cNvSpPr>
          <p:nvPr>
            <p:ph type="body" sz="quarter" idx="10" hasCustomPrompt="1"/>
          </p:nvPr>
        </p:nvSpPr>
        <p:spPr bwMode="gray">
          <a:xfrm>
            <a:off x="556669" y="3128920"/>
            <a:ext cx="5939757" cy="2091871"/>
          </a:xfrm>
        </p:spPr>
        <p:txBody>
          <a:bodyPr wrap="square" lIns="82819" tIns="41410" rIns="82819" bIns="41410">
            <a:spAutoFit/>
          </a:bodyPr>
          <a:lstStyle>
            <a:lvl1pPr marL="0" indent="0">
              <a:spcBef>
                <a:spcPts val="0"/>
              </a:spcBef>
              <a:buNone/>
              <a:tabLst>
                <a:tab pos="314080" algn="l"/>
              </a:tabLst>
              <a:defRPr sz="2100" baseline="0">
                <a:solidFill>
                  <a:schemeClr val="bg1"/>
                </a:solidFill>
                <a:latin typeface="+mn-lt"/>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err="1"/>
              <a:t>Firstname</a:t>
            </a:r>
            <a:r>
              <a:rPr lang="en-US" dirty="0"/>
              <a:t> </a:t>
            </a:r>
            <a:r>
              <a:rPr lang="en-US" dirty="0" err="1"/>
              <a:t>Lastname</a:t>
            </a:r>
            <a:endParaRPr lang="en-US" dirty="0"/>
          </a:p>
          <a:p>
            <a:pPr lvl="0"/>
            <a:r>
              <a:rPr lang="en-US" dirty="0"/>
              <a:t>Job title</a:t>
            </a:r>
          </a:p>
          <a:p>
            <a:pPr lvl="0"/>
            <a:r>
              <a:rPr lang="en-US" dirty="0"/>
              <a:t>	020 #### ####</a:t>
            </a:r>
            <a:br>
              <a:rPr lang="en-US" dirty="0"/>
            </a:br>
            <a:r>
              <a:rPr lang="en-US" dirty="0"/>
              <a:t>	##### ######	firstname.lastname@ipsos.com</a:t>
            </a:r>
            <a:endParaRPr lang="en-GB" dirty="0"/>
          </a:p>
        </p:txBody>
      </p:sp>
      <p:sp>
        <p:nvSpPr>
          <p:cNvPr id="159" name="Freeform 7"/>
          <p:cNvSpPr>
            <a:spLocks noChangeAspect="1" noEditPoints="1"/>
          </p:cNvSpPr>
          <p:nvPr userDrawn="1"/>
        </p:nvSpPr>
        <p:spPr bwMode="auto">
          <a:xfrm>
            <a:off x="646035" y="4764299"/>
            <a:ext cx="228093" cy="180000"/>
          </a:xfrm>
          <a:custGeom>
            <a:avLst/>
            <a:gdLst/>
            <a:ahLst/>
            <a:cxnLst>
              <a:cxn ang="0">
                <a:pos x="0" y="169"/>
              </a:cxn>
              <a:cxn ang="0">
                <a:pos x="0" y="76"/>
              </a:cxn>
              <a:cxn ang="0">
                <a:pos x="65" y="125"/>
              </a:cxn>
              <a:cxn ang="0">
                <a:pos x="0" y="169"/>
              </a:cxn>
              <a:cxn ang="0">
                <a:pos x="182" y="179"/>
              </a:cxn>
              <a:cxn ang="0">
                <a:pos x="176" y="182"/>
              </a:cxn>
              <a:cxn ang="0">
                <a:pos x="7" y="182"/>
              </a:cxn>
              <a:cxn ang="0">
                <a:pos x="2" y="179"/>
              </a:cxn>
              <a:cxn ang="0">
                <a:pos x="73" y="131"/>
              </a:cxn>
              <a:cxn ang="0">
                <a:pos x="110" y="131"/>
              </a:cxn>
              <a:cxn ang="0">
                <a:pos x="182" y="179"/>
              </a:cxn>
              <a:cxn ang="0">
                <a:pos x="183" y="76"/>
              </a:cxn>
              <a:cxn ang="0">
                <a:pos x="183" y="169"/>
              </a:cxn>
              <a:cxn ang="0">
                <a:pos x="118" y="125"/>
              </a:cxn>
              <a:cxn ang="0">
                <a:pos x="183" y="76"/>
              </a:cxn>
              <a:cxn ang="0">
                <a:pos x="48" y="65"/>
              </a:cxn>
              <a:cxn ang="0">
                <a:pos x="135" y="65"/>
              </a:cxn>
              <a:cxn ang="0">
                <a:pos x="135" y="72"/>
              </a:cxn>
              <a:cxn ang="0">
                <a:pos x="48" y="72"/>
              </a:cxn>
              <a:cxn ang="0">
                <a:pos x="48" y="65"/>
              </a:cxn>
              <a:cxn ang="0">
                <a:pos x="48" y="78"/>
              </a:cxn>
              <a:cxn ang="0">
                <a:pos x="135" y="78"/>
              </a:cxn>
              <a:cxn ang="0">
                <a:pos x="135" y="85"/>
              </a:cxn>
              <a:cxn ang="0">
                <a:pos x="48" y="85"/>
              </a:cxn>
              <a:cxn ang="0">
                <a:pos x="48" y="78"/>
              </a:cxn>
              <a:cxn ang="0">
                <a:pos x="48" y="91"/>
              </a:cxn>
              <a:cxn ang="0">
                <a:pos x="92" y="91"/>
              </a:cxn>
              <a:cxn ang="0">
                <a:pos x="92" y="98"/>
              </a:cxn>
              <a:cxn ang="0">
                <a:pos x="48" y="98"/>
              </a:cxn>
              <a:cxn ang="0">
                <a:pos x="48" y="91"/>
              </a:cxn>
              <a:cxn ang="0">
                <a:pos x="182" y="65"/>
              </a:cxn>
              <a:cxn ang="0">
                <a:pos x="182" y="65"/>
              </a:cxn>
              <a:cxn ang="0">
                <a:pos x="148" y="91"/>
              </a:cxn>
              <a:cxn ang="0">
                <a:pos x="148" y="54"/>
              </a:cxn>
              <a:cxn ang="0">
                <a:pos x="35" y="54"/>
              </a:cxn>
              <a:cxn ang="0">
                <a:pos x="35" y="91"/>
              </a:cxn>
              <a:cxn ang="0">
                <a:pos x="1" y="65"/>
              </a:cxn>
              <a:cxn ang="0">
                <a:pos x="1" y="65"/>
              </a:cxn>
              <a:cxn ang="0">
                <a:pos x="78" y="8"/>
              </a:cxn>
              <a:cxn ang="0">
                <a:pos x="105" y="8"/>
              </a:cxn>
              <a:cxn ang="0">
                <a:pos x="182" y="65"/>
              </a:cxn>
            </a:cxnLst>
            <a:rect l="0" t="0" r="r" b="b"/>
            <a:pathLst>
              <a:path w="183" h="182">
                <a:moveTo>
                  <a:pt x="0" y="169"/>
                </a:moveTo>
                <a:cubicBezTo>
                  <a:pt x="0" y="76"/>
                  <a:pt x="0" y="76"/>
                  <a:pt x="0" y="76"/>
                </a:cubicBezTo>
                <a:cubicBezTo>
                  <a:pt x="65" y="125"/>
                  <a:pt x="65" y="125"/>
                  <a:pt x="65" y="125"/>
                </a:cubicBezTo>
                <a:cubicBezTo>
                  <a:pt x="0" y="169"/>
                  <a:pt x="0" y="169"/>
                  <a:pt x="0" y="169"/>
                </a:cubicBezTo>
                <a:close/>
                <a:moveTo>
                  <a:pt x="182" y="179"/>
                </a:moveTo>
                <a:cubicBezTo>
                  <a:pt x="180" y="181"/>
                  <a:pt x="178" y="182"/>
                  <a:pt x="176" y="182"/>
                </a:cubicBezTo>
                <a:cubicBezTo>
                  <a:pt x="7" y="182"/>
                  <a:pt x="7" y="182"/>
                  <a:pt x="7" y="182"/>
                </a:cubicBezTo>
                <a:cubicBezTo>
                  <a:pt x="5" y="182"/>
                  <a:pt x="3" y="181"/>
                  <a:pt x="2" y="179"/>
                </a:cubicBezTo>
                <a:cubicBezTo>
                  <a:pt x="73" y="131"/>
                  <a:pt x="73" y="131"/>
                  <a:pt x="73" y="131"/>
                </a:cubicBezTo>
                <a:cubicBezTo>
                  <a:pt x="110" y="131"/>
                  <a:pt x="110" y="131"/>
                  <a:pt x="110" y="131"/>
                </a:cubicBezTo>
                <a:cubicBezTo>
                  <a:pt x="182" y="179"/>
                  <a:pt x="182" y="179"/>
                  <a:pt x="182" y="179"/>
                </a:cubicBezTo>
                <a:close/>
                <a:moveTo>
                  <a:pt x="183" y="76"/>
                </a:moveTo>
                <a:cubicBezTo>
                  <a:pt x="183" y="169"/>
                  <a:pt x="183" y="169"/>
                  <a:pt x="183" y="169"/>
                </a:cubicBezTo>
                <a:cubicBezTo>
                  <a:pt x="118" y="125"/>
                  <a:pt x="118" y="125"/>
                  <a:pt x="118" y="125"/>
                </a:cubicBezTo>
                <a:cubicBezTo>
                  <a:pt x="183" y="76"/>
                  <a:pt x="183" y="76"/>
                  <a:pt x="183" y="76"/>
                </a:cubicBezTo>
                <a:close/>
                <a:moveTo>
                  <a:pt x="48" y="65"/>
                </a:moveTo>
                <a:cubicBezTo>
                  <a:pt x="135" y="65"/>
                  <a:pt x="135" y="65"/>
                  <a:pt x="135" y="65"/>
                </a:cubicBezTo>
                <a:cubicBezTo>
                  <a:pt x="135" y="72"/>
                  <a:pt x="135" y="72"/>
                  <a:pt x="135" y="72"/>
                </a:cubicBezTo>
                <a:cubicBezTo>
                  <a:pt x="48" y="72"/>
                  <a:pt x="48" y="72"/>
                  <a:pt x="48" y="72"/>
                </a:cubicBezTo>
                <a:cubicBezTo>
                  <a:pt x="48" y="65"/>
                  <a:pt x="48" y="65"/>
                  <a:pt x="48" y="65"/>
                </a:cubicBezTo>
                <a:close/>
                <a:moveTo>
                  <a:pt x="48" y="78"/>
                </a:moveTo>
                <a:cubicBezTo>
                  <a:pt x="135" y="78"/>
                  <a:pt x="135" y="78"/>
                  <a:pt x="135" y="78"/>
                </a:cubicBezTo>
                <a:cubicBezTo>
                  <a:pt x="135" y="85"/>
                  <a:pt x="135" y="85"/>
                  <a:pt x="135" y="85"/>
                </a:cubicBezTo>
                <a:cubicBezTo>
                  <a:pt x="48" y="85"/>
                  <a:pt x="48" y="85"/>
                  <a:pt x="48" y="85"/>
                </a:cubicBezTo>
                <a:cubicBezTo>
                  <a:pt x="48" y="78"/>
                  <a:pt x="48" y="78"/>
                  <a:pt x="48" y="78"/>
                </a:cubicBezTo>
                <a:close/>
                <a:moveTo>
                  <a:pt x="48" y="91"/>
                </a:moveTo>
                <a:cubicBezTo>
                  <a:pt x="92" y="91"/>
                  <a:pt x="92" y="91"/>
                  <a:pt x="92" y="91"/>
                </a:cubicBezTo>
                <a:cubicBezTo>
                  <a:pt x="92" y="98"/>
                  <a:pt x="92" y="98"/>
                  <a:pt x="92" y="98"/>
                </a:cubicBezTo>
                <a:cubicBezTo>
                  <a:pt x="48" y="98"/>
                  <a:pt x="48" y="98"/>
                  <a:pt x="48" y="98"/>
                </a:cubicBezTo>
                <a:cubicBezTo>
                  <a:pt x="48" y="91"/>
                  <a:pt x="48" y="91"/>
                  <a:pt x="48" y="91"/>
                </a:cubicBezTo>
                <a:close/>
                <a:moveTo>
                  <a:pt x="182" y="65"/>
                </a:moveTo>
                <a:cubicBezTo>
                  <a:pt x="182" y="65"/>
                  <a:pt x="182" y="65"/>
                  <a:pt x="182" y="65"/>
                </a:cubicBezTo>
                <a:cubicBezTo>
                  <a:pt x="148" y="91"/>
                  <a:pt x="148" y="91"/>
                  <a:pt x="148" y="91"/>
                </a:cubicBezTo>
                <a:cubicBezTo>
                  <a:pt x="148" y="54"/>
                  <a:pt x="148" y="54"/>
                  <a:pt x="148" y="54"/>
                </a:cubicBezTo>
                <a:cubicBezTo>
                  <a:pt x="35" y="54"/>
                  <a:pt x="35" y="54"/>
                  <a:pt x="35" y="54"/>
                </a:cubicBezTo>
                <a:cubicBezTo>
                  <a:pt x="35" y="91"/>
                  <a:pt x="35" y="91"/>
                  <a:pt x="35" y="91"/>
                </a:cubicBezTo>
                <a:cubicBezTo>
                  <a:pt x="1" y="65"/>
                  <a:pt x="1" y="65"/>
                  <a:pt x="1" y="65"/>
                </a:cubicBezTo>
                <a:cubicBezTo>
                  <a:pt x="1" y="65"/>
                  <a:pt x="1" y="65"/>
                  <a:pt x="1" y="65"/>
                </a:cubicBezTo>
                <a:cubicBezTo>
                  <a:pt x="27" y="46"/>
                  <a:pt x="52" y="27"/>
                  <a:pt x="78" y="8"/>
                </a:cubicBezTo>
                <a:cubicBezTo>
                  <a:pt x="89" y="0"/>
                  <a:pt x="95" y="0"/>
                  <a:pt x="105" y="8"/>
                </a:cubicBezTo>
                <a:cubicBezTo>
                  <a:pt x="131" y="27"/>
                  <a:pt x="157" y="46"/>
                  <a:pt x="182" y="65"/>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sp>
        <p:nvSpPr>
          <p:cNvPr id="160" name="Freeform 11"/>
          <p:cNvSpPr>
            <a:spLocks noChangeAspect="1" noEditPoints="1"/>
          </p:cNvSpPr>
          <p:nvPr userDrawn="1"/>
        </p:nvSpPr>
        <p:spPr bwMode="auto">
          <a:xfrm>
            <a:off x="702554" y="4415065"/>
            <a:ext cx="115054" cy="180000"/>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grpSp>
        <p:nvGrpSpPr>
          <p:cNvPr id="28" name="Group 27"/>
          <p:cNvGrpSpPr>
            <a:grpSpLocks noChangeAspect="1"/>
          </p:cNvGrpSpPr>
          <p:nvPr userDrawn="1"/>
        </p:nvGrpSpPr>
        <p:grpSpPr>
          <a:xfrm>
            <a:off x="646963" y="4089538"/>
            <a:ext cx="226229" cy="135137"/>
            <a:chOff x="5081588" y="3579813"/>
            <a:chExt cx="528637" cy="396876"/>
          </a:xfrm>
          <a:solidFill>
            <a:schemeClr val="bg1"/>
          </a:solidFill>
        </p:grpSpPr>
        <p:sp>
          <p:nvSpPr>
            <p:cNvPr id="25" name="Freeform 6"/>
            <p:cNvSpPr>
              <a:spLocks/>
            </p:cNvSpPr>
            <p:nvPr userDrawn="1"/>
          </p:nvSpPr>
          <p:spPr bwMode="auto">
            <a:xfrm>
              <a:off x="5081588" y="3579813"/>
              <a:ext cx="528637" cy="179388"/>
            </a:xfrm>
            <a:custGeom>
              <a:avLst/>
              <a:gdLst>
                <a:gd name="T0" fmla="*/ 70 w 141"/>
                <a:gd name="T1" fmla="*/ 0 h 48"/>
                <a:gd name="T2" fmla="*/ 0 w 141"/>
                <a:gd name="T3" fmla="*/ 23 h 48"/>
                <a:gd name="T4" fmla="*/ 8 w 141"/>
                <a:gd name="T5" fmla="*/ 47 h 48"/>
                <a:gd name="T6" fmla="*/ 42 w 141"/>
                <a:gd name="T7" fmla="*/ 38 h 48"/>
                <a:gd name="T8" fmla="*/ 43 w 141"/>
                <a:gd name="T9" fmla="*/ 23 h 48"/>
                <a:gd name="T10" fmla="*/ 70 w 141"/>
                <a:gd name="T11" fmla="*/ 19 h 48"/>
                <a:gd name="T12" fmla="*/ 98 w 141"/>
                <a:gd name="T13" fmla="*/ 23 h 48"/>
                <a:gd name="T14" fmla="*/ 98 w 141"/>
                <a:gd name="T15" fmla="*/ 38 h 48"/>
                <a:gd name="T16" fmla="*/ 132 w 141"/>
                <a:gd name="T17" fmla="*/ 47 h 48"/>
                <a:gd name="T18" fmla="*/ 141 w 141"/>
                <a:gd name="T19" fmla="*/ 23 h 48"/>
                <a:gd name="T20" fmla="*/ 70 w 141"/>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48">
                  <a:moveTo>
                    <a:pt x="70" y="0"/>
                  </a:moveTo>
                  <a:cubicBezTo>
                    <a:pt x="29" y="1"/>
                    <a:pt x="9" y="13"/>
                    <a:pt x="0" y="23"/>
                  </a:cubicBezTo>
                  <a:cubicBezTo>
                    <a:pt x="2" y="34"/>
                    <a:pt x="5" y="42"/>
                    <a:pt x="8" y="47"/>
                  </a:cubicBezTo>
                  <a:cubicBezTo>
                    <a:pt x="19" y="48"/>
                    <a:pt x="33" y="44"/>
                    <a:pt x="42" y="38"/>
                  </a:cubicBezTo>
                  <a:cubicBezTo>
                    <a:pt x="43" y="35"/>
                    <a:pt x="43" y="26"/>
                    <a:pt x="43" y="23"/>
                  </a:cubicBezTo>
                  <a:cubicBezTo>
                    <a:pt x="49" y="20"/>
                    <a:pt x="61" y="19"/>
                    <a:pt x="70" y="19"/>
                  </a:cubicBezTo>
                  <a:cubicBezTo>
                    <a:pt x="80" y="19"/>
                    <a:pt x="92" y="20"/>
                    <a:pt x="98" y="23"/>
                  </a:cubicBezTo>
                  <a:cubicBezTo>
                    <a:pt x="97" y="26"/>
                    <a:pt x="97" y="35"/>
                    <a:pt x="98" y="38"/>
                  </a:cubicBezTo>
                  <a:cubicBezTo>
                    <a:pt x="107" y="44"/>
                    <a:pt x="121" y="48"/>
                    <a:pt x="132" y="47"/>
                  </a:cubicBezTo>
                  <a:cubicBezTo>
                    <a:pt x="136" y="42"/>
                    <a:pt x="138" y="34"/>
                    <a:pt x="141" y="23"/>
                  </a:cubicBezTo>
                  <a:cubicBezTo>
                    <a:pt x="132" y="13"/>
                    <a:pt x="112" y="1"/>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6" name="Freeform 7"/>
            <p:cNvSpPr>
              <a:spLocks noEditPoints="1"/>
            </p:cNvSpPr>
            <p:nvPr userDrawn="1"/>
          </p:nvSpPr>
          <p:spPr bwMode="auto">
            <a:xfrm>
              <a:off x="5149850" y="3676651"/>
              <a:ext cx="393700" cy="300038"/>
            </a:xfrm>
            <a:custGeom>
              <a:avLst/>
              <a:gdLst>
                <a:gd name="T0" fmla="*/ 75 w 105"/>
                <a:gd name="T1" fmla="*/ 10 h 80"/>
                <a:gd name="T2" fmla="*/ 75 w 105"/>
                <a:gd name="T3" fmla="*/ 0 h 80"/>
                <a:gd name="T4" fmla="*/ 62 w 105"/>
                <a:gd name="T5" fmla="*/ 0 h 80"/>
                <a:gd name="T6" fmla="*/ 62 w 105"/>
                <a:gd name="T7" fmla="*/ 9 h 80"/>
                <a:gd name="T8" fmla="*/ 42 w 105"/>
                <a:gd name="T9" fmla="*/ 9 h 80"/>
                <a:gd name="T10" fmla="*/ 42 w 105"/>
                <a:gd name="T11" fmla="*/ 0 h 80"/>
                <a:gd name="T12" fmla="*/ 30 w 105"/>
                <a:gd name="T13" fmla="*/ 0 h 80"/>
                <a:gd name="T14" fmla="*/ 30 w 105"/>
                <a:gd name="T15" fmla="*/ 10 h 80"/>
                <a:gd name="T16" fmla="*/ 0 w 105"/>
                <a:gd name="T17" fmla="*/ 45 h 80"/>
                <a:gd name="T18" fmla="*/ 0 w 105"/>
                <a:gd name="T19" fmla="*/ 68 h 80"/>
                <a:gd name="T20" fmla="*/ 52 w 105"/>
                <a:gd name="T21" fmla="*/ 80 h 80"/>
                <a:gd name="T22" fmla="*/ 52 w 105"/>
                <a:gd name="T23" fmla="*/ 80 h 80"/>
                <a:gd name="T24" fmla="*/ 52 w 105"/>
                <a:gd name="T25" fmla="*/ 80 h 80"/>
                <a:gd name="T26" fmla="*/ 52 w 105"/>
                <a:gd name="T27" fmla="*/ 80 h 80"/>
                <a:gd name="T28" fmla="*/ 53 w 105"/>
                <a:gd name="T29" fmla="*/ 80 h 80"/>
                <a:gd name="T30" fmla="*/ 104 w 105"/>
                <a:gd name="T31" fmla="*/ 68 h 80"/>
                <a:gd name="T32" fmla="*/ 105 w 105"/>
                <a:gd name="T33" fmla="*/ 45 h 80"/>
                <a:gd name="T34" fmla="*/ 75 w 105"/>
                <a:gd name="T35" fmla="*/ 10 h 80"/>
                <a:gd name="T36" fmla="*/ 52 w 105"/>
                <a:gd name="T37" fmla="*/ 63 h 80"/>
                <a:gd name="T38" fmla="*/ 32 w 105"/>
                <a:gd name="T39" fmla="*/ 43 h 80"/>
                <a:gd name="T40" fmla="*/ 52 w 105"/>
                <a:gd name="T41" fmla="*/ 23 h 80"/>
                <a:gd name="T42" fmla="*/ 72 w 105"/>
                <a:gd name="T43" fmla="*/ 43 h 80"/>
                <a:gd name="T44" fmla="*/ 52 w 105"/>
                <a:gd name="T4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80">
                  <a:moveTo>
                    <a:pt x="75" y="10"/>
                  </a:moveTo>
                  <a:cubicBezTo>
                    <a:pt x="75" y="0"/>
                    <a:pt x="75" y="0"/>
                    <a:pt x="75" y="0"/>
                  </a:cubicBezTo>
                  <a:cubicBezTo>
                    <a:pt x="62" y="0"/>
                    <a:pt x="62" y="0"/>
                    <a:pt x="62" y="0"/>
                  </a:cubicBezTo>
                  <a:cubicBezTo>
                    <a:pt x="62" y="9"/>
                    <a:pt x="62" y="9"/>
                    <a:pt x="62" y="9"/>
                  </a:cubicBezTo>
                  <a:cubicBezTo>
                    <a:pt x="42" y="9"/>
                    <a:pt x="42" y="9"/>
                    <a:pt x="42" y="9"/>
                  </a:cubicBezTo>
                  <a:cubicBezTo>
                    <a:pt x="42" y="0"/>
                    <a:pt x="42" y="0"/>
                    <a:pt x="42" y="0"/>
                  </a:cubicBezTo>
                  <a:cubicBezTo>
                    <a:pt x="30" y="0"/>
                    <a:pt x="30" y="0"/>
                    <a:pt x="30" y="0"/>
                  </a:cubicBezTo>
                  <a:cubicBezTo>
                    <a:pt x="30" y="10"/>
                    <a:pt x="30" y="10"/>
                    <a:pt x="30" y="10"/>
                  </a:cubicBezTo>
                  <a:cubicBezTo>
                    <a:pt x="0" y="45"/>
                    <a:pt x="0" y="45"/>
                    <a:pt x="0" y="45"/>
                  </a:cubicBezTo>
                  <a:cubicBezTo>
                    <a:pt x="0" y="68"/>
                    <a:pt x="0" y="68"/>
                    <a:pt x="0" y="68"/>
                  </a:cubicBezTo>
                  <a:cubicBezTo>
                    <a:pt x="0" y="68"/>
                    <a:pt x="20" y="80"/>
                    <a:pt x="52" y="80"/>
                  </a:cubicBezTo>
                  <a:cubicBezTo>
                    <a:pt x="52" y="80"/>
                    <a:pt x="52" y="80"/>
                    <a:pt x="52" y="80"/>
                  </a:cubicBezTo>
                  <a:cubicBezTo>
                    <a:pt x="52" y="80"/>
                    <a:pt x="52" y="80"/>
                    <a:pt x="52" y="80"/>
                  </a:cubicBezTo>
                  <a:cubicBezTo>
                    <a:pt x="52" y="80"/>
                    <a:pt x="52" y="80"/>
                    <a:pt x="52" y="80"/>
                  </a:cubicBezTo>
                  <a:cubicBezTo>
                    <a:pt x="52" y="80"/>
                    <a:pt x="52" y="80"/>
                    <a:pt x="53" y="80"/>
                  </a:cubicBezTo>
                  <a:cubicBezTo>
                    <a:pt x="84" y="80"/>
                    <a:pt x="104" y="68"/>
                    <a:pt x="104" y="68"/>
                  </a:cubicBezTo>
                  <a:cubicBezTo>
                    <a:pt x="105" y="45"/>
                    <a:pt x="105" y="45"/>
                    <a:pt x="105" y="45"/>
                  </a:cubicBezTo>
                  <a:lnTo>
                    <a:pt x="75" y="10"/>
                  </a:lnTo>
                  <a:close/>
                  <a:moveTo>
                    <a:pt x="52" y="63"/>
                  </a:moveTo>
                  <a:cubicBezTo>
                    <a:pt x="41" y="63"/>
                    <a:pt x="32" y="54"/>
                    <a:pt x="32" y="43"/>
                  </a:cubicBezTo>
                  <a:cubicBezTo>
                    <a:pt x="32" y="32"/>
                    <a:pt x="41" y="23"/>
                    <a:pt x="52" y="23"/>
                  </a:cubicBezTo>
                  <a:cubicBezTo>
                    <a:pt x="63" y="23"/>
                    <a:pt x="72" y="32"/>
                    <a:pt x="72" y="43"/>
                  </a:cubicBezTo>
                  <a:cubicBezTo>
                    <a:pt x="72" y="54"/>
                    <a:pt x="63" y="63"/>
                    <a:pt x="5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grpSp>
      <p:sp>
        <p:nvSpPr>
          <p:cNvPr id="29" name="TextBox 28">
            <a:hlinkClick r:id="rId2"/>
          </p:cNvPr>
          <p:cNvSpPr txBox="1"/>
          <p:nvPr userDrawn="1"/>
        </p:nvSpPr>
        <p:spPr>
          <a:xfrm>
            <a:off x="6933380" y="6773280"/>
            <a:ext cx="5939757" cy="357376"/>
          </a:xfrm>
          <a:prstGeom prst="rect">
            <a:avLst/>
          </a:prstGeom>
          <a:noFill/>
        </p:spPr>
        <p:txBody>
          <a:bodyPr wrap="square" lIns="82819" tIns="41410" rIns="82819" bIns="41410" rtlCol="0">
            <a:spAutoFit/>
          </a:bodyPr>
          <a:lstStyle/>
          <a:p>
            <a:pPr>
              <a:lnSpc>
                <a:spcPct val="110000"/>
              </a:lnSpc>
              <a:spcBef>
                <a:spcPts val="2760"/>
              </a:spcBef>
              <a:buClr>
                <a:schemeClr val="bg2"/>
              </a:buClr>
            </a:pPr>
            <a:r>
              <a:rPr lang="en-GB" sz="1600" b="1" dirty="0">
                <a:solidFill>
                  <a:schemeClr val="bg1"/>
                </a:solidFill>
                <a:latin typeface="+mj-lt"/>
                <a:ea typeface="Segoe UI" panose="020B0502040204020203" pitchFamily="34" charset="0"/>
                <a:cs typeface="Segoe UI" panose="020B0502040204020203" pitchFamily="34" charset="0"/>
              </a:rPr>
              <a:t>www.ipsos-mori.com/</a:t>
            </a:r>
          </a:p>
        </p:txBody>
      </p:sp>
      <p:sp>
        <p:nvSpPr>
          <p:cNvPr id="2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TextBox 20"/>
          <p:cNvSpPr txBox="1"/>
          <p:nvPr userDrawn="1"/>
        </p:nvSpPr>
        <p:spPr bwMode="gray">
          <a:xfrm>
            <a:off x="549203"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Intercultural Trends in the Euro-Mediterranean Region –  Results by country</a:t>
            </a:r>
          </a:p>
        </p:txBody>
      </p:sp>
      <p:sp>
        <p:nvSpPr>
          <p:cNvPr id="22" name="TextBox 2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2674" y="6462713"/>
            <a:ext cx="2939684" cy="554717"/>
          </a:xfrm>
          <a:prstGeom prst="rect">
            <a:avLst/>
          </a:prstGeom>
        </p:spPr>
      </p:pic>
    </p:spTree>
    <p:extLst>
      <p:ext uri="{BB962C8B-B14F-4D97-AF65-F5344CB8AC3E}">
        <p14:creationId xmlns:p14="http://schemas.microsoft.com/office/powerpoint/2010/main" val="420450118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Guides Markers">
    <p:bg>
      <p:bgPr>
        <a:solidFill>
          <a:schemeClr val="bg2"/>
        </a:solidFill>
        <a:effectLst/>
      </p:bgPr>
    </p:bg>
    <p:spTree>
      <p:nvGrpSpPr>
        <p:cNvPr id="1" name=""/>
        <p:cNvGrpSpPr/>
        <p:nvPr/>
      </p:nvGrpSpPr>
      <p:grpSpPr>
        <a:xfrm>
          <a:off x="0" y="0"/>
          <a:ext cx="0" cy="0"/>
          <a:chOff x="0" y="0"/>
          <a:chExt cx="0" cy="0"/>
        </a:xfrm>
      </p:grpSpPr>
      <p:sp>
        <p:nvSpPr>
          <p:cNvPr id="35" name="Frame 34"/>
          <p:cNvSpPr/>
          <p:nvPr userDrawn="1"/>
        </p:nvSpPr>
        <p:spPr bwMode="gray">
          <a:xfrm>
            <a:off x="0" y="-168"/>
            <a:ext cx="13439775" cy="7561431"/>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180" tIns="52589" rIns="105180" bIns="52589"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21" name="Rectangle 20"/>
          <p:cNvSpPr/>
          <p:nvPr userDrawn="1"/>
        </p:nvSpPr>
        <p:spPr bwMode="gray">
          <a:xfrm>
            <a:off x="13110747" y="253098"/>
            <a:ext cx="79369" cy="7938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grpSp>
        <p:nvGrpSpPr>
          <p:cNvPr id="3" name="Group 2"/>
          <p:cNvGrpSpPr/>
          <p:nvPr userDrawn="1"/>
        </p:nvGrpSpPr>
        <p:grpSpPr>
          <a:xfrm>
            <a:off x="-612" y="-168"/>
            <a:ext cx="547520" cy="912790"/>
            <a:chOff x="-612" y="0"/>
            <a:chExt cx="547520" cy="912790"/>
          </a:xfrm>
          <a:solidFill>
            <a:schemeClr val="bg2">
              <a:lumMod val="25000"/>
              <a:lumOff val="75000"/>
            </a:schemeClr>
          </a:solidFill>
        </p:grpSpPr>
        <p:sp>
          <p:nvSpPr>
            <p:cNvPr id="8" name="Rectangle 7"/>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 name="Rectangle 8"/>
            <p:cNvSpPr/>
            <p:nvPr userDrawn="1"/>
          </p:nvSpPr>
          <p:spPr bwMode="gray">
            <a:xfrm>
              <a:off x="178842"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Rectangle 9"/>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1" name="Rectangle 10"/>
            <p:cNvSpPr/>
            <p:nvPr userDrawn="1"/>
          </p:nvSpPr>
          <p:spPr bwMode="gray">
            <a:xfrm>
              <a:off x="178842"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Rectangle 11"/>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4" name="Group 3"/>
          <p:cNvGrpSpPr/>
          <p:nvPr userDrawn="1"/>
        </p:nvGrpSpPr>
        <p:grpSpPr>
          <a:xfrm>
            <a:off x="12916142" y="6655406"/>
            <a:ext cx="534571" cy="907248"/>
            <a:chOff x="12904263" y="6649864"/>
            <a:chExt cx="534571" cy="907248"/>
          </a:xfrm>
          <a:solidFill>
            <a:schemeClr val="bg2">
              <a:lumMod val="25000"/>
              <a:lumOff val="75000"/>
            </a:schemeClr>
          </a:solidFill>
        </p:grpSpPr>
        <p:sp>
          <p:nvSpPr>
            <p:cNvPr id="32" name="Rectangle 31"/>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Rectangle 32"/>
            <p:cNvSpPr/>
            <p:nvPr userDrawn="1"/>
          </p:nvSpPr>
          <p:spPr bwMode="gray">
            <a:xfrm flipH="1">
              <a:off x="13078198" y="6837333"/>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4" name="Rectangle 33"/>
            <p:cNvSpPr/>
            <p:nvPr userDrawn="1"/>
          </p:nvSpPr>
          <p:spPr bwMode="gray">
            <a:xfrm flipH="1">
              <a:off x="12904263"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6" name="Rectangle 35"/>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7" name="Rectangle 36"/>
            <p:cNvSpPr/>
            <p:nvPr userDrawn="1"/>
          </p:nvSpPr>
          <p:spPr bwMode="gray">
            <a:xfrm flipH="1">
              <a:off x="13258834" y="737711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38" name="Group 37"/>
          <p:cNvGrpSpPr/>
          <p:nvPr userDrawn="1"/>
        </p:nvGrpSpPr>
        <p:grpSpPr>
          <a:xfrm>
            <a:off x="-612" y="6649864"/>
            <a:ext cx="547520" cy="912790"/>
            <a:chOff x="-612" y="0"/>
            <a:chExt cx="547520" cy="912790"/>
          </a:xfrm>
          <a:solidFill>
            <a:schemeClr val="bg2">
              <a:lumMod val="25000"/>
              <a:lumOff val="75000"/>
            </a:schemeClr>
          </a:solidFill>
        </p:grpSpPr>
        <p:sp>
          <p:nvSpPr>
            <p:cNvPr id="39" name="Rectangle 38"/>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0" name="Rectangle 39"/>
            <p:cNvSpPr/>
            <p:nvPr userDrawn="1"/>
          </p:nvSpPr>
          <p:spPr bwMode="gray">
            <a:xfrm>
              <a:off x="175627"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1" name="Rectangle 40"/>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2" name="Rectangle 41"/>
            <p:cNvSpPr/>
            <p:nvPr userDrawn="1"/>
          </p:nvSpPr>
          <p:spPr bwMode="gray">
            <a:xfrm>
              <a:off x="175627"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3" name="Rectangle 42"/>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44" name="Group 43"/>
          <p:cNvGrpSpPr/>
          <p:nvPr userDrawn="1"/>
        </p:nvGrpSpPr>
        <p:grpSpPr>
          <a:xfrm>
            <a:off x="12902829" y="-168"/>
            <a:ext cx="541295" cy="911410"/>
            <a:chOff x="12897539" y="6649864"/>
            <a:chExt cx="541295" cy="911410"/>
          </a:xfrm>
          <a:solidFill>
            <a:schemeClr val="bg2">
              <a:lumMod val="25000"/>
              <a:lumOff val="75000"/>
            </a:schemeClr>
          </a:solidFill>
        </p:grpSpPr>
        <p:sp>
          <p:nvSpPr>
            <p:cNvPr id="45" name="Rectangle 44"/>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6" name="Rectangle 45"/>
            <p:cNvSpPr/>
            <p:nvPr userDrawn="1"/>
          </p:nvSpPr>
          <p:spPr bwMode="gray">
            <a:xfrm flipH="1">
              <a:off x="13078198" y="6830609"/>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7" name="Rectangle 46"/>
            <p:cNvSpPr/>
            <p:nvPr userDrawn="1"/>
          </p:nvSpPr>
          <p:spPr bwMode="gray">
            <a:xfrm flipH="1">
              <a:off x="12897539"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8" name="Rectangle 47"/>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9" name="Rectangle 48"/>
            <p:cNvSpPr/>
            <p:nvPr userDrawn="1"/>
          </p:nvSpPr>
          <p:spPr bwMode="gray">
            <a:xfrm flipH="1">
              <a:off x="13248895" y="738127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sp>
        <p:nvSpPr>
          <p:cNvPr id="6" name="TextBox 5"/>
          <p:cNvSpPr txBox="1"/>
          <p:nvPr userDrawn="1"/>
        </p:nvSpPr>
        <p:spPr>
          <a:xfrm>
            <a:off x="507325" y="161811"/>
            <a:ext cx="12355067" cy="35348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endParaRPr lang="en-GB" sz="1800" dirty="0">
              <a:solidFill>
                <a:schemeClr val="bg1"/>
              </a:solidFill>
            </a:endParaRPr>
          </a:p>
        </p:txBody>
      </p:sp>
      <p:sp>
        <p:nvSpPr>
          <p:cNvPr id="57" name="Rectangle 56"/>
          <p:cNvSpPr/>
          <p:nvPr userDrawn="1"/>
        </p:nvSpPr>
        <p:spPr bwMode="gray">
          <a:xfrm>
            <a:off x="564012" y="6652811"/>
            <a:ext cx="8053559"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100" dirty="0">
                <a:solidFill>
                  <a:schemeClr val="bg1"/>
                </a:solidFill>
              </a:rPr>
              <a:t>Base</a:t>
            </a:r>
          </a:p>
        </p:txBody>
      </p:sp>
      <p:sp>
        <p:nvSpPr>
          <p:cNvPr id="58" name="Rectangle 57"/>
          <p:cNvSpPr/>
          <p:nvPr userDrawn="1"/>
        </p:nvSpPr>
        <p:spPr bwMode="gray">
          <a:xfrm>
            <a:off x="9072565" y="6652811"/>
            <a:ext cx="3830263"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050" dirty="0">
                <a:solidFill>
                  <a:schemeClr val="bg1"/>
                </a:solidFill>
              </a:rPr>
              <a:t>Source</a:t>
            </a:r>
          </a:p>
        </p:txBody>
      </p:sp>
      <p:sp>
        <p:nvSpPr>
          <p:cNvPr id="50" name="TextBox 49"/>
          <p:cNvSpPr txBox="1"/>
          <p:nvPr userDrawn="1"/>
        </p:nvSpPr>
        <p:spPr>
          <a:xfrm>
            <a:off x="679682" y="1271109"/>
            <a:ext cx="1512168" cy="259870"/>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200" dirty="0">
                <a:solidFill>
                  <a:schemeClr val="bg1"/>
                </a:solidFill>
              </a:rPr>
              <a:t>Left margin</a:t>
            </a:r>
          </a:p>
        </p:txBody>
      </p:sp>
      <p:sp>
        <p:nvSpPr>
          <p:cNvPr id="51" name="TextBox 50"/>
          <p:cNvSpPr txBox="1"/>
          <p:nvPr userDrawn="1"/>
        </p:nvSpPr>
        <p:spPr>
          <a:xfrm>
            <a:off x="11184383" y="1260351"/>
            <a:ext cx="1512168" cy="259870"/>
          </a:xfrm>
          <a:prstGeom prst="rect">
            <a:avLst/>
          </a:prstGeom>
          <a:noFill/>
        </p:spPr>
        <p:txBody>
          <a:bodyPr wrap="square" lIns="72000" tIns="36000" rIns="72000" bIns="36000" rtlCol="0">
            <a:spAutoFit/>
          </a:bodyPr>
          <a:lstStyle/>
          <a:p>
            <a:pPr algn="r">
              <a:lnSpc>
                <a:spcPct val="110000"/>
              </a:lnSpc>
              <a:spcBef>
                <a:spcPts val="2400"/>
              </a:spcBef>
              <a:buClr>
                <a:schemeClr val="bg2"/>
              </a:buClr>
            </a:pPr>
            <a:r>
              <a:rPr lang="en-GB" sz="1200" dirty="0">
                <a:solidFill>
                  <a:schemeClr val="bg1"/>
                </a:solidFill>
              </a:rPr>
              <a:t>Right margin</a:t>
            </a:r>
          </a:p>
        </p:txBody>
      </p:sp>
      <p:sp>
        <p:nvSpPr>
          <p:cNvPr id="59" name="Isosceles Triangle 58"/>
          <p:cNvSpPr/>
          <p:nvPr userDrawn="1"/>
        </p:nvSpPr>
        <p:spPr bwMode="gray">
          <a:xfrm rot="16200000">
            <a:off x="589168" y="1365039"/>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60" name="Isosceles Triangle 59"/>
          <p:cNvSpPr/>
          <p:nvPr userDrawn="1"/>
        </p:nvSpPr>
        <p:spPr bwMode="gray">
          <a:xfrm rot="5400000" flipH="1">
            <a:off x="12721032" y="1365039"/>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nvGrpSpPr>
          <p:cNvPr id="61" name="Group 60"/>
          <p:cNvGrpSpPr/>
          <p:nvPr userDrawn="1"/>
        </p:nvGrpSpPr>
        <p:grpSpPr>
          <a:xfrm>
            <a:off x="563844" y="1229439"/>
            <a:ext cx="12348880" cy="4495408"/>
            <a:chOff x="555842" y="1507287"/>
            <a:chExt cx="9574208" cy="3024336"/>
          </a:xfrm>
        </p:grpSpPr>
        <p:cxnSp>
          <p:nvCxnSpPr>
            <p:cNvPr id="62" name="Straight Connector 61"/>
            <p:cNvCxnSpPr/>
            <p:nvPr userDrawn="1"/>
          </p:nvCxnSpPr>
          <p:spPr>
            <a:xfrm>
              <a:off x="555842" y="1507287"/>
              <a:ext cx="0" cy="3024336"/>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10130050" y="1507287"/>
              <a:ext cx="0" cy="3024336"/>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7" name="Group 6"/>
          <p:cNvGrpSpPr/>
          <p:nvPr userDrawn="1"/>
        </p:nvGrpSpPr>
        <p:grpSpPr>
          <a:xfrm>
            <a:off x="560916" y="2052439"/>
            <a:ext cx="12347841" cy="2592288"/>
            <a:chOff x="560916" y="2772519"/>
            <a:chExt cx="12347841" cy="2592288"/>
          </a:xfrm>
        </p:grpSpPr>
        <p:sp>
          <p:nvSpPr>
            <p:cNvPr id="52" name="Rectangle 51"/>
            <p:cNvSpPr/>
            <p:nvPr userDrawn="1"/>
          </p:nvSpPr>
          <p:spPr bwMode="gray">
            <a:xfrm>
              <a:off x="560916" y="4788743"/>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3 box layout (10.55</a:t>
              </a:r>
              <a:r>
                <a:rPr lang="en-GB" sz="1600" b="1" baseline="0" dirty="0">
                  <a:solidFill>
                    <a:schemeClr val="bg1"/>
                  </a:solidFill>
                </a:rPr>
                <a:t> cm)</a:t>
              </a:r>
              <a:endParaRPr lang="en-GB" sz="1600" b="1" dirty="0">
                <a:solidFill>
                  <a:schemeClr val="bg1"/>
                </a:solidFill>
              </a:endParaRPr>
            </a:p>
          </p:txBody>
        </p:sp>
        <p:sp>
          <p:nvSpPr>
            <p:cNvPr id="53" name="Rectangle 52"/>
            <p:cNvSpPr/>
            <p:nvPr userDrawn="1"/>
          </p:nvSpPr>
          <p:spPr bwMode="gray">
            <a:xfrm>
              <a:off x="4835837" y="4788743"/>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3 box layout (10.55</a:t>
              </a:r>
              <a:r>
                <a:rPr lang="en-GB" sz="1600" b="1" baseline="0" dirty="0">
                  <a:solidFill>
                    <a:schemeClr val="bg1"/>
                  </a:solidFill>
                </a:rPr>
                <a:t> cm)</a:t>
              </a:r>
              <a:endParaRPr lang="en-GB" sz="1600" b="1" dirty="0">
                <a:solidFill>
                  <a:schemeClr val="bg1"/>
                </a:solidFill>
              </a:endParaRPr>
            </a:p>
          </p:txBody>
        </p:sp>
        <p:sp>
          <p:nvSpPr>
            <p:cNvPr id="54" name="Rectangle 53"/>
            <p:cNvSpPr/>
            <p:nvPr userDrawn="1"/>
          </p:nvSpPr>
          <p:spPr bwMode="gray">
            <a:xfrm>
              <a:off x="9110757" y="4780276"/>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3 box layout (10.55</a:t>
              </a:r>
              <a:r>
                <a:rPr lang="en-GB" sz="1600" b="1" baseline="0" dirty="0">
                  <a:solidFill>
                    <a:schemeClr val="bg1"/>
                  </a:solidFill>
                </a:rPr>
                <a:t> cm)</a:t>
              </a:r>
              <a:endParaRPr lang="en-GB" sz="1600" b="1" dirty="0">
                <a:solidFill>
                  <a:schemeClr val="bg1"/>
                </a:solidFill>
              </a:endParaRPr>
            </a:p>
          </p:txBody>
        </p:sp>
        <p:sp>
          <p:nvSpPr>
            <p:cNvPr id="64" name="Rectangle 63"/>
            <p:cNvSpPr/>
            <p:nvPr userDrawn="1"/>
          </p:nvSpPr>
          <p:spPr bwMode="gray">
            <a:xfrm>
              <a:off x="569382" y="3772080"/>
              <a:ext cx="595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2 box layout (16.55 cm)</a:t>
              </a:r>
            </a:p>
          </p:txBody>
        </p:sp>
        <p:sp>
          <p:nvSpPr>
            <p:cNvPr id="66" name="Rectangle 65"/>
            <p:cNvSpPr/>
            <p:nvPr userDrawn="1"/>
          </p:nvSpPr>
          <p:spPr bwMode="gray">
            <a:xfrm>
              <a:off x="6943356" y="3772080"/>
              <a:ext cx="595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2 box layout (16.55 cm)</a:t>
              </a:r>
            </a:p>
          </p:txBody>
        </p:sp>
        <p:sp>
          <p:nvSpPr>
            <p:cNvPr id="67" name="Rectangle 66"/>
            <p:cNvSpPr/>
            <p:nvPr userDrawn="1"/>
          </p:nvSpPr>
          <p:spPr bwMode="gray">
            <a:xfrm>
              <a:off x="575313" y="2772519"/>
              <a:ext cx="12330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1 box (34.25 cm)</a:t>
              </a:r>
            </a:p>
          </p:txBody>
        </p:sp>
        <p:sp>
          <p:nvSpPr>
            <p:cNvPr id="68" name="Isosceles Triangle 67"/>
            <p:cNvSpPr/>
            <p:nvPr userDrawn="1"/>
          </p:nvSpPr>
          <p:spPr bwMode="gray">
            <a:xfrm rot="16200000" flipH="1">
              <a:off x="553162" y="3024546"/>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69" name="Isosceles Triangle 68"/>
            <p:cNvSpPr/>
            <p:nvPr userDrawn="1"/>
          </p:nvSpPr>
          <p:spPr bwMode="gray">
            <a:xfrm rot="16200000" flipH="1">
              <a:off x="560148"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0" name="Isosceles Triangle 69"/>
            <p:cNvSpPr/>
            <p:nvPr userDrawn="1"/>
          </p:nvSpPr>
          <p:spPr bwMode="gray">
            <a:xfrm rot="16200000" flipH="1">
              <a:off x="589167"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1" name="Isosceles Triangle 70"/>
            <p:cNvSpPr/>
            <p:nvPr userDrawn="1"/>
          </p:nvSpPr>
          <p:spPr bwMode="gray">
            <a:xfrm rot="5400000">
              <a:off x="6312323"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2" name="Isosceles Triangle 71"/>
            <p:cNvSpPr/>
            <p:nvPr userDrawn="1"/>
          </p:nvSpPr>
          <p:spPr bwMode="gray">
            <a:xfrm rot="5400000">
              <a:off x="12716085"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3" name="Isosceles Triangle 72"/>
            <p:cNvSpPr/>
            <p:nvPr userDrawn="1"/>
          </p:nvSpPr>
          <p:spPr bwMode="gray">
            <a:xfrm rot="16200000" flipH="1">
              <a:off x="6951928"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4" name="Isosceles Triangle 73"/>
            <p:cNvSpPr/>
            <p:nvPr userDrawn="1"/>
          </p:nvSpPr>
          <p:spPr bwMode="gray">
            <a:xfrm rot="5400000">
              <a:off x="4152082"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5" name="Isosceles Triangle 74"/>
            <p:cNvSpPr/>
            <p:nvPr userDrawn="1"/>
          </p:nvSpPr>
          <p:spPr bwMode="gray">
            <a:xfrm rot="5400000">
              <a:off x="8498036"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6" name="Isosceles Triangle 75"/>
            <p:cNvSpPr/>
            <p:nvPr userDrawn="1"/>
          </p:nvSpPr>
          <p:spPr bwMode="gray">
            <a:xfrm rot="5400000">
              <a:off x="12721032"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7" name="Isosceles Triangle 76"/>
            <p:cNvSpPr/>
            <p:nvPr userDrawn="1"/>
          </p:nvSpPr>
          <p:spPr bwMode="gray">
            <a:xfrm rot="5400000">
              <a:off x="12716085" y="3024546"/>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8" name="Isosceles Triangle 77"/>
            <p:cNvSpPr/>
            <p:nvPr userDrawn="1"/>
          </p:nvSpPr>
          <p:spPr bwMode="gray">
            <a:xfrm rot="16200000" flipH="1">
              <a:off x="4788313"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cxnSp>
        <p:nvCxnSpPr>
          <p:cNvPr id="79" name="Straight Connector 78"/>
          <p:cNvCxnSpPr/>
          <p:nvPr userDrawn="1"/>
        </p:nvCxnSpPr>
        <p:spPr>
          <a:xfrm>
            <a:off x="600686" y="1552655"/>
            <a:ext cx="12300670"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0" name="TextBox 79"/>
          <p:cNvSpPr txBox="1"/>
          <p:nvPr userDrawn="1"/>
        </p:nvSpPr>
        <p:spPr>
          <a:xfrm>
            <a:off x="5691544" y="1075823"/>
            <a:ext cx="2071298" cy="27583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200" dirty="0">
                <a:solidFill>
                  <a:schemeClr val="bg1"/>
                </a:solidFill>
              </a:rPr>
              <a:t>Base of heading here</a:t>
            </a:r>
          </a:p>
        </p:txBody>
      </p:sp>
      <p:sp>
        <p:nvSpPr>
          <p:cNvPr id="81" name="Isosceles Triangle 80"/>
          <p:cNvSpPr/>
          <p:nvPr userDrawn="1"/>
        </p:nvSpPr>
        <p:spPr bwMode="gray">
          <a:xfrm rot="10800000" flipH="1">
            <a:off x="6637712" y="1388149"/>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2" name="TextBox 81"/>
          <p:cNvSpPr txBox="1"/>
          <p:nvPr userDrawn="1"/>
        </p:nvSpPr>
        <p:spPr bwMode="gray">
          <a:xfrm>
            <a:off x="2665288" y="4746408"/>
            <a:ext cx="8091319" cy="923330"/>
          </a:xfrm>
          <a:prstGeom prst="rect">
            <a:avLst/>
          </a:prstGeom>
          <a:noFill/>
        </p:spPr>
        <p:txBody>
          <a:bodyPr wrap="none" rtlCol="0" anchor="ctr">
            <a:spAutoFit/>
          </a:bodyPr>
          <a:lstStyle/>
          <a:p>
            <a:pPr algn="ctr"/>
            <a:r>
              <a:rPr lang="en-GB" sz="5400" b="1" dirty="0">
                <a:solidFill>
                  <a:schemeClr val="bg1"/>
                </a:solidFill>
                <a:latin typeface="Segoe UI" panose="020B0502040204020203" pitchFamily="34" charset="0"/>
              </a:rPr>
              <a:t>Drawing guides markers</a:t>
            </a:r>
          </a:p>
        </p:txBody>
      </p:sp>
      <p:sp>
        <p:nvSpPr>
          <p:cNvPr id="83" name="TextBox 82"/>
          <p:cNvSpPr txBox="1"/>
          <p:nvPr userDrawn="1"/>
        </p:nvSpPr>
        <p:spPr>
          <a:xfrm>
            <a:off x="2725896" y="5666552"/>
            <a:ext cx="7970102" cy="35348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800" dirty="0">
                <a:solidFill>
                  <a:schemeClr val="bg1"/>
                </a:solidFill>
              </a:rPr>
              <a:t>Use these markers to realign</a:t>
            </a:r>
            <a:r>
              <a:rPr lang="en-GB" sz="1800" baseline="0" dirty="0">
                <a:solidFill>
                  <a:schemeClr val="bg1"/>
                </a:solidFill>
              </a:rPr>
              <a:t> guides</a:t>
            </a:r>
            <a:endParaRPr lang="en-GB" sz="1800" dirty="0">
              <a:solidFill>
                <a:schemeClr val="bg1"/>
              </a:solidFill>
            </a:endParaRPr>
          </a:p>
        </p:txBody>
      </p:sp>
      <p:cxnSp>
        <p:nvCxnSpPr>
          <p:cNvPr id="84" name="Straight Connector 83"/>
          <p:cNvCxnSpPr/>
          <p:nvPr userDrawn="1"/>
        </p:nvCxnSpPr>
        <p:spPr>
          <a:xfrm>
            <a:off x="575313" y="6457501"/>
            <a:ext cx="12327516"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5" name="Isosceles Triangle 84"/>
          <p:cNvSpPr/>
          <p:nvPr userDrawn="1"/>
        </p:nvSpPr>
        <p:spPr bwMode="gray">
          <a:xfrm rot="10800000" flipH="1">
            <a:off x="6626729" y="6360090"/>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6" name="TextBox 85"/>
          <p:cNvSpPr txBox="1"/>
          <p:nvPr userDrawn="1"/>
        </p:nvSpPr>
        <p:spPr>
          <a:xfrm>
            <a:off x="5675771" y="6078434"/>
            <a:ext cx="2071298" cy="27583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200" dirty="0">
                <a:solidFill>
                  <a:schemeClr val="bg1"/>
                </a:solidFill>
              </a:rPr>
              <a:t>End</a:t>
            </a:r>
            <a:r>
              <a:rPr lang="en-GB" sz="1200" baseline="0" dirty="0">
                <a:solidFill>
                  <a:schemeClr val="bg1"/>
                </a:solidFill>
              </a:rPr>
              <a:t> of page</a:t>
            </a:r>
            <a:endParaRPr lang="en-GB" sz="1200" dirty="0">
              <a:solidFill>
                <a:schemeClr val="bg1"/>
              </a:solidFill>
            </a:endParaRPr>
          </a:p>
        </p:txBody>
      </p:sp>
      <p:sp>
        <p:nvSpPr>
          <p:cNvPr id="87" name="TextBox 86"/>
          <p:cNvSpPr txBox="1"/>
          <p:nvPr userDrawn="1"/>
        </p:nvSpPr>
        <p:spPr>
          <a:xfrm>
            <a:off x="5674609" y="136966"/>
            <a:ext cx="2071298" cy="27583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200" dirty="0">
                <a:solidFill>
                  <a:schemeClr val="bg1"/>
                </a:solidFill>
              </a:rPr>
              <a:t>Chapter markers here</a:t>
            </a:r>
          </a:p>
        </p:txBody>
      </p:sp>
      <p:sp>
        <p:nvSpPr>
          <p:cNvPr id="88" name="Isosceles Triangle 87"/>
          <p:cNvSpPr/>
          <p:nvPr userDrawn="1"/>
        </p:nvSpPr>
        <p:spPr bwMode="gray">
          <a:xfrm rot="10800000" flipH="1">
            <a:off x="5783783" y="235754"/>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9" name="Isosceles Triangle 88"/>
          <p:cNvSpPr/>
          <p:nvPr userDrawn="1"/>
        </p:nvSpPr>
        <p:spPr bwMode="gray">
          <a:xfrm rot="10800000" flipH="1">
            <a:off x="7439967" y="235754"/>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cxnSp>
        <p:nvCxnSpPr>
          <p:cNvPr id="90" name="Straight Connector 89"/>
          <p:cNvCxnSpPr/>
          <p:nvPr userDrawn="1"/>
        </p:nvCxnSpPr>
        <p:spPr>
          <a:xfrm>
            <a:off x="589978" y="360577"/>
            <a:ext cx="12300670"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82737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Presentation - Statem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37933" y="3481391"/>
            <a:ext cx="11763919" cy="598488"/>
          </a:xfrm>
          <a:noFill/>
        </p:spPr>
        <p:txBody>
          <a:bodyPr wrap="square" anchor="ctr"/>
          <a:lstStyle>
            <a:lvl1pPr>
              <a:defRPr sz="5400"/>
            </a:lvl1pPr>
          </a:lstStyle>
          <a:p>
            <a:r>
              <a:rPr lang="en-US" dirty="0"/>
              <a:t>Click to add statement</a:t>
            </a:r>
            <a:endParaRPr lang="en-GB" dirty="0"/>
          </a:p>
        </p:txBody>
      </p:sp>
      <p:sp>
        <p:nvSpPr>
          <p:cNvPr id="24" name="Frame 23"/>
          <p:cNvSpPr/>
          <p:nvPr userDrawn="1"/>
        </p:nvSpPr>
        <p:spPr bwMode="gray">
          <a:xfrm>
            <a:off x="0" y="-167"/>
            <a:ext cx="13439775" cy="7561430"/>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9" name="TextBox 8"/>
          <p:cNvSpPr txBox="1"/>
          <p:nvPr userDrawn="1"/>
        </p:nvSpPr>
        <p:spPr bwMode="gray">
          <a:xfrm>
            <a:off x="546249" y="7380295"/>
            <a:ext cx="6153435"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6" name="TextBox 5"/>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Tree>
    <p:extLst>
      <p:ext uri="{BB962C8B-B14F-4D97-AF65-F5344CB8AC3E}">
        <p14:creationId xmlns:p14="http://schemas.microsoft.com/office/powerpoint/2010/main" val="366437527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227455" y="179388"/>
            <a:ext cx="12984866" cy="7200900"/>
          </a:xfrm>
          <a:solidFill>
            <a:schemeClr val="tx1"/>
          </a:solidFill>
        </p:spPr>
        <p:txBody>
          <a:bodyPr>
            <a:normAutofit/>
          </a:bodyPr>
          <a:lstStyle>
            <a:lvl1pPr>
              <a:defRPr sz="1600" baseline="0">
                <a:solidFill>
                  <a:schemeClr val="bg1"/>
                </a:solidFill>
              </a:defRPr>
            </a:lvl1pPr>
          </a:lstStyle>
          <a:p>
            <a:r>
              <a:rPr lang="en-GB" dirty="0"/>
              <a:t>Click icon to place image (or select frame and copy/paste image into it)</a:t>
            </a:r>
          </a:p>
        </p:txBody>
      </p:sp>
      <p:sp>
        <p:nvSpPr>
          <p:cNvPr id="3" name="Subtitle 2"/>
          <p:cNvSpPr>
            <a:spLocks noGrp="1"/>
          </p:cNvSpPr>
          <p:nvPr>
            <p:ph type="subTitle" idx="1" hasCustomPrompt="1"/>
          </p:nvPr>
        </p:nvSpPr>
        <p:spPr bwMode="gray">
          <a:xfrm>
            <a:off x="694054" y="4194212"/>
            <a:ext cx="6030800" cy="478968"/>
          </a:xfrm>
          <a:solidFill>
            <a:schemeClr val="accent2"/>
          </a:solidFill>
        </p:spPr>
        <p:txBody>
          <a:bodyPr wrap="none" lIns="72000" tIns="36000" rIns="72000" bIns="36000" rtlCol="0" anchor="t">
            <a:spAutoFit/>
          </a:bodyPr>
          <a:lstStyle>
            <a:lvl1pPr marL="0" indent="0">
              <a:buNone/>
              <a:defRPr lang="en-GB" sz="2400" b="1" baseline="0" dirty="0" smtClean="0">
                <a:solidFill>
                  <a:schemeClr val="bg1"/>
                </a:solidFill>
                <a:latin typeface="+mj-lt"/>
              </a:defRPr>
            </a:lvl1pPr>
          </a:lstStyle>
          <a:p>
            <a:pPr lvl="0">
              <a:spcBef>
                <a:spcPct val="0"/>
              </a:spcBef>
            </a:pPr>
            <a:r>
              <a:rPr lang="en-US" dirty="0"/>
              <a:t>Click to edit subtitle Click to add subtitle</a:t>
            </a:r>
            <a:endParaRPr lang="en-GB" dirty="0"/>
          </a:p>
        </p:txBody>
      </p:sp>
      <p:sp>
        <p:nvSpPr>
          <p:cNvPr id="69" name="Text Placeholder 68"/>
          <p:cNvSpPr>
            <a:spLocks noGrp="1"/>
          </p:cNvSpPr>
          <p:nvPr>
            <p:ph type="body" sz="quarter" idx="10" hasCustomPrompt="1"/>
          </p:nvPr>
        </p:nvSpPr>
        <p:spPr bwMode="gray">
          <a:xfrm>
            <a:off x="694053" y="4798059"/>
            <a:ext cx="6153435" cy="1080000"/>
          </a:xfrm>
        </p:spPr>
        <p:txBody>
          <a:bodyPr wrap="square" lIns="0" tIns="0" rIns="0" bIns="0">
            <a:noAutofit/>
          </a:bodyPr>
          <a:lstStyle>
            <a:lvl1pPr marL="0" indent="0">
              <a:spcBef>
                <a:spcPts val="120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text</a:t>
            </a:r>
            <a:endParaRPr lang="en-GB" dirty="0"/>
          </a:p>
        </p:txBody>
      </p:sp>
      <p:sp>
        <p:nvSpPr>
          <p:cNvPr id="2" name="Title 1"/>
          <p:cNvSpPr>
            <a:spLocks noGrp="1"/>
          </p:cNvSpPr>
          <p:nvPr>
            <p:ph type="ctrTitle" hasCustomPrompt="1"/>
          </p:nvPr>
        </p:nvSpPr>
        <p:spPr bwMode="gray">
          <a:xfrm>
            <a:off x="694054" y="3310965"/>
            <a:ext cx="3256835" cy="781171"/>
          </a:xfrm>
          <a:solidFill>
            <a:schemeClr val="accent3"/>
          </a:solidFill>
        </p:spPr>
        <p:txBody>
          <a:bodyPr vert="horz" wrap="none" lIns="72000" tIns="18000" rIns="72000" bIns="18000" rtlCol="0" anchor="b">
            <a:spAutoFit/>
          </a:bodyPr>
          <a:lstStyle>
            <a:lvl1pPr>
              <a:defRPr lang="en-GB" sz="4400" baseline="0" dirty="0"/>
            </a:lvl1pPr>
          </a:lstStyle>
          <a:p>
            <a:pPr marL="0" lvl="0" indent="0" algn="l">
              <a:lnSpc>
                <a:spcPct val="110000"/>
              </a:lnSpc>
              <a:spcBef>
                <a:spcPct val="0"/>
              </a:spcBef>
              <a:spcAft>
                <a:spcPts val="600"/>
              </a:spcAft>
              <a:buClr>
                <a:schemeClr val="bg2"/>
              </a:buClr>
              <a:buFontTx/>
            </a:pPr>
            <a:r>
              <a:rPr lang="en-US" dirty="0"/>
              <a:t>with image.</a:t>
            </a:r>
            <a:endParaRPr lang="en-GB" dirty="0"/>
          </a:p>
        </p:txBody>
      </p:sp>
      <p:sp>
        <p:nvSpPr>
          <p:cNvPr id="158" name="Frame 157"/>
          <p:cNvSpPr/>
          <p:nvPr userDrawn="1"/>
        </p:nvSpPr>
        <p:spPr bwMode="gray">
          <a:xfrm>
            <a:off x="0" y="-167"/>
            <a:ext cx="13439775" cy="7561430"/>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12" name="TextBox 11"/>
          <p:cNvSpPr txBox="1"/>
          <p:nvPr userDrawn="1"/>
        </p:nvSpPr>
        <p:spPr bwMode="gray">
          <a:xfrm>
            <a:off x="536724" y="7380289"/>
            <a:ext cx="6153435"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6" name="Text Placeholder 5"/>
          <p:cNvSpPr>
            <a:spLocks noGrp="1"/>
          </p:cNvSpPr>
          <p:nvPr>
            <p:ph type="body" sz="quarter" idx="13" hasCustomPrompt="1"/>
          </p:nvPr>
        </p:nvSpPr>
        <p:spPr>
          <a:xfrm>
            <a:off x="694335" y="2377793"/>
            <a:ext cx="2698990" cy="781171"/>
          </a:xfrm>
          <a:solidFill>
            <a:schemeClr val="accent3"/>
          </a:solidFill>
        </p:spPr>
        <p:txBody>
          <a:bodyPr wrap="none" lIns="72000" tIns="18000" rIns="72000" bIns="18000" rtlCol="0" anchor="b">
            <a:spAutoFit/>
          </a:bodyPr>
          <a:lstStyle>
            <a:lvl1pPr marL="0" indent="0">
              <a:buFontTx/>
              <a:buNone/>
              <a:defRPr lang="en-GB" sz="4400" b="1" baseline="0" dirty="0">
                <a:solidFill>
                  <a:schemeClr val="bg1"/>
                </a:solidFill>
                <a:latin typeface="+mj-lt"/>
              </a:defRPr>
            </a:lvl1pPr>
          </a:lstStyle>
          <a:p>
            <a:pPr marL="0" lvl="0">
              <a:spcBef>
                <a:spcPct val="0"/>
              </a:spcBef>
              <a:buNone/>
            </a:pPr>
            <a:r>
              <a:rPr lang="en-US" dirty="0"/>
              <a:t>Title slide</a:t>
            </a:r>
            <a:endParaRPr lang="en-GB" dirty="0"/>
          </a:p>
        </p:txBody>
      </p:sp>
      <p:sp>
        <p:nvSpPr>
          <p:cNvPr id="14" name="TextBox 1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57682029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Presentation - 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87183" y="764997"/>
            <a:ext cx="3368453" cy="562137"/>
          </a:xfrm>
          <a:solidFill>
            <a:srgbClr val="F57B29"/>
          </a:solidFill>
        </p:spPr>
        <p:txBody>
          <a:bodyPr tIns="18000" bIns="18000"/>
          <a:lstStyle>
            <a:lvl1pPr algn="l">
              <a:defRPr>
                <a:latin typeface="+mj-lt"/>
              </a:defRPr>
            </a:lvl1pPr>
          </a:lstStyle>
          <a:p>
            <a:r>
              <a:rPr lang="en-US" dirty="0"/>
              <a:t>Click to edit title</a:t>
            </a:r>
            <a:endParaRPr lang="en-GB" dirty="0"/>
          </a:p>
        </p:txBody>
      </p:sp>
      <p:sp>
        <p:nvSpPr>
          <p:cNvPr id="4" name="Content Placeholder 3"/>
          <p:cNvSpPr>
            <a:spLocks noGrp="1"/>
          </p:cNvSpPr>
          <p:nvPr>
            <p:ph sz="quarter" idx="15"/>
          </p:nvPr>
        </p:nvSpPr>
        <p:spPr>
          <a:xfrm>
            <a:off x="694336" y="1963739"/>
            <a:ext cx="12059086" cy="4683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6" hasCustomPrompt="1"/>
          </p:nvPr>
        </p:nvSpPr>
        <p:spPr>
          <a:xfrm>
            <a:off x="694337" y="1408819"/>
            <a:ext cx="3465611" cy="406265"/>
          </a:xfrm>
          <a:solidFill>
            <a:schemeClr val="tx2"/>
          </a:solidFill>
        </p:spPr>
        <p:txBody>
          <a:bodyPr vert="horz" wrap="none" lIns="72000" tIns="0" rIns="72000" bIns="0" rtlCol="0">
            <a:spAutoFit/>
          </a:bodyPr>
          <a:lstStyle>
            <a:lvl1pPr marL="273050" indent="-273050">
              <a:buNone/>
              <a:defRPr lang="en-US" sz="2400" b="1" dirty="0" smtClean="0">
                <a:solidFill>
                  <a:schemeClr val="bg1"/>
                </a:solidFill>
                <a:latin typeface="+mj-lt"/>
              </a:defRPr>
            </a:lvl1pPr>
          </a:lstStyle>
          <a:p>
            <a:pPr marL="0" lvl="0" indent="0">
              <a:spcBef>
                <a:spcPts val="300"/>
              </a:spcBef>
              <a:spcAft>
                <a:spcPts val="300"/>
              </a:spcAft>
            </a:pPr>
            <a:r>
              <a:rPr lang="en-US" dirty="0"/>
              <a:t>Subtitle text (optional)</a:t>
            </a:r>
          </a:p>
        </p:txBody>
      </p:sp>
    </p:spTree>
    <p:extLst>
      <p:ext uri="{BB962C8B-B14F-4D97-AF65-F5344CB8AC3E}">
        <p14:creationId xmlns:p14="http://schemas.microsoft.com/office/powerpoint/2010/main" val="128924446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Report - 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7682" y="1046023"/>
            <a:ext cx="9855805" cy="634840"/>
          </a:xfrm>
        </p:spPr>
        <p:txBody>
          <a:bodyPr/>
          <a:lstStyle>
            <a:lvl1pPr algn="l">
              <a:defRPr b="1" baseline="0"/>
            </a:lvl1pPr>
          </a:lstStyle>
          <a:p>
            <a:r>
              <a:rPr lang="en-US" dirty="0"/>
              <a:t>Click to edit                                                          title</a:t>
            </a:r>
            <a:endParaRPr lang="en-GB" dirty="0"/>
          </a:p>
        </p:txBody>
      </p:sp>
      <p:sp>
        <p:nvSpPr>
          <p:cNvPr id="4" name="Content Placeholder 3"/>
          <p:cNvSpPr>
            <a:spLocks noGrp="1"/>
          </p:cNvSpPr>
          <p:nvPr>
            <p:ph sz="quarter" idx="11"/>
          </p:nvPr>
        </p:nvSpPr>
        <p:spPr>
          <a:xfrm>
            <a:off x="694336" y="2124447"/>
            <a:ext cx="12059086" cy="43382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2" hasCustomPrompt="1"/>
          </p:nvPr>
        </p:nvSpPr>
        <p:spPr>
          <a:xfrm>
            <a:off x="688387" y="1682530"/>
            <a:ext cx="2882246" cy="304699"/>
          </a:xfrm>
          <a:solidFill>
            <a:srgbClr val="71B2C9"/>
          </a:solidFill>
        </p:spPr>
        <p:txBody>
          <a:bodyPr vert="horz" wrap="none" lIns="72000" tIns="0" rIns="72000" bIns="0" rtlCol="0">
            <a:spAutoFit/>
          </a:bodyPr>
          <a:lstStyle>
            <a:lvl1pPr>
              <a:buFontTx/>
              <a:buNone/>
              <a:defRPr lang="en-GB" sz="1800" b="1" dirty="0">
                <a:solidFill>
                  <a:schemeClr val="bg1"/>
                </a:solidFill>
                <a:latin typeface="+mj-lt"/>
              </a:defRPr>
            </a:lvl1pPr>
          </a:lstStyle>
          <a:p>
            <a:pPr marL="0" lvl="0" indent="0">
              <a:spcBef>
                <a:spcPts val="300"/>
              </a:spcBef>
              <a:spcAft>
                <a:spcPts val="300"/>
              </a:spcAft>
              <a:buNone/>
            </a:pPr>
            <a:r>
              <a:rPr lang="en-US" dirty="0"/>
              <a:t>Click to </a:t>
            </a:r>
            <a:r>
              <a:rPr lang="en-US" dirty="0" err="1"/>
              <a:t>ejdit</a:t>
            </a:r>
            <a:r>
              <a:rPr lang="en-US" dirty="0"/>
              <a:t> Master text.</a:t>
            </a:r>
            <a:endParaRPr lang="en-GB" dirty="0"/>
          </a:p>
        </p:txBody>
      </p:sp>
    </p:spTree>
    <p:extLst>
      <p:ext uri="{BB962C8B-B14F-4D97-AF65-F5344CB8AC3E}">
        <p14:creationId xmlns:p14="http://schemas.microsoft.com/office/powerpoint/2010/main" val="35164086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ly 4 - Double Image">
    <p:bg>
      <p:bgPr>
        <a:solidFill>
          <a:schemeClr val="bg2"/>
        </a:solidFill>
        <a:effectLst/>
      </p:bgPr>
    </p:bg>
    <p:spTree>
      <p:nvGrpSpPr>
        <p:cNvPr id="1" name=""/>
        <p:cNvGrpSpPr/>
        <p:nvPr/>
      </p:nvGrpSpPr>
      <p:grpSpPr>
        <a:xfrm>
          <a:off x="0" y="0"/>
          <a:ext cx="0" cy="0"/>
          <a:chOff x="0" y="0"/>
          <a:chExt cx="0" cy="0"/>
        </a:xfrm>
      </p:grpSpPr>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69" name="Text Placeholder 68"/>
          <p:cNvSpPr>
            <a:spLocks noGrp="1"/>
          </p:cNvSpPr>
          <p:nvPr>
            <p:ph type="body" sz="quarter" idx="10" hasCustomPrompt="1"/>
          </p:nvPr>
        </p:nvSpPr>
        <p:spPr bwMode="black">
          <a:xfrm>
            <a:off x="556812" y="3959925"/>
            <a:ext cx="5877987" cy="2682175"/>
          </a:xfrm>
        </p:spPr>
        <p:txBody>
          <a:bodyPr wrap="square" lIns="0" tIns="0" rIns="0" bIns="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4" name="Rectangle 3"/>
          <p:cNvSpPr/>
          <p:nvPr userDrawn="1"/>
        </p:nvSpPr>
        <p:spPr bwMode="gray">
          <a:xfrm>
            <a:off x="6629887" y="161215"/>
            <a:ext cx="180001" cy="7209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8" name="Picture Placeholder 7"/>
          <p:cNvSpPr>
            <a:spLocks noGrp="1"/>
          </p:cNvSpPr>
          <p:nvPr>
            <p:ph type="pic" sz="quarter" idx="13" hasCustomPrompt="1"/>
          </p:nvPr>
        </p:nvSpPr>
        <p:spPr>
          <a:xfrm>
            <a:off x="6809888" y="3866361"/>
            <a:ext cx="6444256" cy="351158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35" name="Picture Placeholder 7"/>
          <p:cNvSpPr>
            <a:spLocks noGrp="1"/>
          </p:cNvSpPr>
          <p:nvPr>
            <p:ph type="pic" sz="quarter" idx="14" hasCustomPrompt="1"/>
          </p:nvPr>
        </p:nvSpPr>
        <p:spPr>
          <a:xfrm>
            <a:off x="6809888" y="180234"/>
            <a:ext cx="6444256" cy="353040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6" name="Rectangle 5"/>
          <p:cNvSpPr/>
          <p:nvPr userDrawn="1"/>
        </p:nvSpPr>
        <p:spPr bwMode="gray">
          <a:xfrm>
            <a:off x="6759693" y="3690631"/>
            <a:ext cx="6566822"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sp>
        <p:nvSpPr>
          <p:cNvPr id="17" name="Title 1"/>
          <p:cNvSpPr>
            <a:spLocks noGrp="1"/>
          </p:cNvSpPr>
          <p:nvPr>
            <p:ph type="ctrTitle" hasCustomPrompt="1"/>
          </p:nvPr>
        </p:nvSpPr>
        <p:spPr bwMode="gray">
          <a:xfrm>
            <a:off x="556812" y="2604113"/>
            <a:ext cx="2320089"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Fly style 4</a:t>
            </a:r>
            <a:endParaRPr lang="en-GB" dirty="0"/>
          </a:p>
        </p:txBody>
      </p:sp>
      <p:sp>
        <p:nvSpPr>
          <p:cNvPr id="18" name="Text Placeholder 5"/>
          <p:cNvSpPr>
            <a:spLocks noGrp="1"/>
          </p:cNvSpPr>
          <p:nvPr>
            <p:ph type="body" sz="quarter" idx="12" hasCustomPrompt="1"/>
          </p:nvPr>
        </p:nvSpPr>
        <p:spPr>
          <a:xfrm>
            <a:off x="556809" y="3313433"/>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21" name="TextBox 20"/>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439225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ly - v5">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79389" y="179387"/>
            <a:ext cx="13101024" cy="3601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69" name="Text Placeholder 68"/>
          <p:cNvSpPr>
            <a:spLocks noGrp="1"/>
          </p:cNvSpPr>
          <p:nvPr>
            <p:ph type="body" sz="quarter" idx="10" hasCustomPrompt="1"/>
          </p:nvPr>
        </p:nvSpPr>
        <p:spPr bwMode="black">
          <a:xfrm>
            <a:off x="556806" y="5474337"/>
            <a:ext cx="12361600" cy="1167769"/>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8" name="Picture Placeholder 7"/>
          <p:cNvSpPr>
            <a:spLocks noGrp="1"/>
          </p:cNvSpPr>
          <p:nvPr>
            <p:ph type="pic" sz="quarter" idx="11" hasCustomPrompt="1"/>
          </p:nvPr>
        </p:nvSpPr>
        <p:spPr>
          <a:xfrm>
            <a:off x="179391" y="179388"/>
            <a:ext cx="13079411" cy="3511243"/>
          </a:xfrm>
          <a:solidFill>
            <a:schemeClr val="bg1">
              <a:lumMod val="95000"/>
            </a:schemeClr>
          </a:solidFill>
        </p:spPr>
        <p:txBody>
          <a:bodyPr>
            <a:normAutofit/>
          </a:bodyPr>
          <a:lstStyle>
            <a:lvl1pPr marL="0" indent="0">
              <a:buNone/>
              <a:defRPr sz="1600" baseline="0"/>
            </a:lvl1pPr>
          </a:lstStyle>
          <a:p>
            <a:r>
              <a:rPr lang="en-GB" dirty="0"/>
              <a:t>Picture placeholder – insert image here</a:t>
            </a:r>
          </a:p>
        </p:txBody>
      </p:sp>
      <p:sp>
        <p:nvSpPr>
          <p:cNvPr id="11"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Title 1"/>
          <p:cNvSpPr>
            <a:spLocks noGrp="1"/>
          </p:cNvSpPr>
          <p:nvPr>
            <p:ph type="ctrTitle" hasCustomPrompt="1"/>
          </p:nvPr>
        </p:nvSpPr>
        <p:spPr bwMode="gray">
          <a:xfrm>
            <a:off x="556812" y="4094552"/>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20" name="Text Placeholder 5"/>
          <p:cNvSpPr>
            <a:spLocks noGrp="1"/>
          </p:cNvSpPr>
          <p:nvPr>
            <p:ph type="body" sz="quarter" idx="12" hasCustomPrompt="1"/>
          </p:nvPr>
        </p:nvSpPr>
        <p:spPr>
          <a:xfrm>
            <a:off x="556809" y="4803872"/>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8" name="Rectangle 17"/>
          <p:cNvSpPr/>
          <p:nvPr userDrawn="1"/>
        </p:nvSpPr>
        <p:spPr bwMode="gray">
          <a:xfrm>
            <a:off x="0" y="3690631"/>
            <a:ext cx="13344623"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7" name="TextBox 16"/>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6234769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with image background">
    <p:bg>
      <p:bgPr>
        <a:solidFill>
          <a:schemeClr val="bg2"/>
        </a:solidFill>
        <a:effectLst/>
      </p:bgPr>
    </p:bg>
    <p:spTree>
      <p:nvGrpSpPr>
        <p:cNvPr id="1" name=""/>
        <p:cNvGrpSpPr/>
        <p:nvPr/>
      </p:nvGrpSpPr>
      <p:grpSpPr>
        <a:xfrm>
          <a:off x="0" y="0"/>
          <a:ext cx="0" cy="0"/>
          <a:chOff x="0" y="0"/>
          <a:chExt cx="0" cy="0"/>
        </a:xfrm>
      </p:grpSpPr>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Picture Placeholder 4"/>
          <p:cNvSpPr>
            <a:spLocks noGrp="1" noChangeAspect="1"/>
          </p:cNvSpPr>
          <p:nvPr>
            <p:ph type="pic" sz="quarter" idx="11" hasCustomPrompt="1"/>
          </p:nvPr>
        </p:nvSpPr>
        <p:spPr>
          <a:xfrm>
            <a:off x="179388" y="179388"/>
            <a:ext cx="13093700" cy="7200900"/>
          </a:xfrm>
        </p:spPr>
        <p:txBody>
          <a:bodyPr/>
          <a:lstStyle>
            <a:lvl1pPr>
              <a:defRPr sz="1600" baseline="0">
                <a:solidFill>
                  <a:schemeClr val="bg1"/>
                </a:solidFill>
              </a:defRPr>
            </a:lvl1pPr>
          </a:lstStyle>
          <a:p>
            <a:r>
              <a:rPr lang="en-GB" dirty="0"/>
              <a:t>Click icon to place image (or select frame and copy/paste image into it)</a:t>
            </a:r>
          </a:p>
        </p:txBody>
      </p:sp>
      <p:sp>
        <p:nvSpPr>
          <p:cNvPr id="13" name="Text Placeholder 5"/>
          <p:cNvSpPr>
            <a:spLocks noGrp="1"/>
          </p:cNvSpPr>
          <p:nvPr>
            <p:ph type="body" sz="quarter" idx="13" hasCustomPrompt="1"/>
          </p:nvPr>
        </p:nvSpPr>
        <p:spPr>
          <a:xfrm>
            <a:off x="561826" y="2563773"/>
            <a:ext cx="4147527" cy="781171"/>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2</a:t>
            </a:r>
          </a:p>
        </p:txBody>
      </p:sp>
      <p:sp>
        <p:nvSpPr>
          <p:cNvPr id="14" name="Text Placeholder 8"/>
          <p:cNvSpPr>
            <a:spLocks noGrp="1"/>
          </p:cNvSpPr>
          <p:nvPr>
            <p:ph type="body" sz="quarter" idx="14" hasCustomPrompt="1"/>
          </p:nvPr>
        </p:nvSpPr>
        <p:spPr>
          <a:xfrm>
            <a:off x="562545" y="3525444"/>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3</a:t>
            </a:r>
          </a:p>
        </p:txBody>
      </p:sp>
      <p:sp>
        <p:nvSpPr>
          <p:cNvPr id="17" name="Text Placeholder 13"/>
          <p:cNvSpPr>
            <a:spLocks noGrp="1"/>
          </p:cNvSpPr>
          <p:nvPr>
            <p:ph type="body" sz="quarter" idx="15" hasCustomPrompt="1"/>
          </p:nvPr>
        </p:nvSpPr>
        <p:spPr>
          <a:xfrm>
            <a:off x="563264" y="4457909"/>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4</a:t>
            </a:r>
          </a:p>
        </p:txBody>
      </p:sp>
      <p:sp>
        <p:nvSpPr>
          <p:cNvPr id="18" name="Text Placeholder 5"/>
          <p:cNvSpPr>
            <a:spLocks noGrp="1"/>
          </p:cNvSpPr>
          <p:nvPr>
            <p:ph type="body" sz="quarter" idx="16" hasCustomPrompt="1"/>
          </p:nvPr>
        </p:nvSpPr>
        <p:spPr>
          <a:xfrm>
            <a:off x="561107" y="1631308"/>
            <a:ext cx="4147527" cy="781171"/>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1</a:t>
            </a:r>
          </a:p>
        </p:txBody>
      </p:sp>
      <p:sp>
        <p:nvSpPr>
          <p:cNvPr id="15" name="TextBox 14"/>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22" name="TextBox 2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7418560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with colour fill">
    <p:bg>
      <p:bgPr>
        <a:solidFill>
          <a:schemeClr val="bg2"/>
        </a:solidFill>
        <a:effectLst/>
      </p:bgPr>
    </p:bg>
    <p:spTree>
      <p:nvGrpSpPr>
        <p:cNvPr id="1" name=""/>
        <p:cNvGrpSpPr/>
        <p:nvPr/>
      </p:nvGrpSpPr>
      <p:grpSpPr>
        <a:xfrm>
          <a:off x="0" y="0"/>
          <a:ext cx="0" cy="0"/>
          <a:chOff x="0" y="0"/>
          <a:chExt cx="0" cy="0"/>
        </a:xfrm>
      </p:grpSpPr>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 Placeholder 5"/>
          <p:cNvSpPr>
            <a:spLocks noGrp="1"/>
          </p:cNvSpPr>
          <p:nvPr>
            <p:ph type="body" sz="quarter" idx="13" hasCustomPrompt="1"/>
          </p:nvPr>
        </p:nvSpPr>
        <p:spPr>
          <a:xfrm>
            <a:off x="561107" y="2494715"/>
            <a:ext cx="4147527" cy="781171"/>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2</a:t>
            </a:r>
          </a:p>
        </p:txBody>
      </p:sp>
      <p:sp>
        <p:nvSpPr>
          <p:cNvPr id="11" name="Text Placeholder 8"/>
          <p:cNvSpPr>
            <a:spLocks noGrp="1"/>
          </p:cNvSpPr>
          <p:nvPr>
            <p:ph type="body" sz="quarter" idx="14" hasCustomPrompt="1"/>
          </p:nvPr>
        </p:nvSpPr>
        <p:spPr>
          <a:xfrm>
            <a:off x="561107" y="3449797"/>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3</a:t>
            </a:r>
          </a:p>
        </p:txBody>
      </p:sp>
      <p:sp>
        <p:nvSpPr>
          <p:cNvPr id="16" name="Text Placeholder 13"/>
          <p:cNvSpPr>
            <a:spLocks noGrp="1"/>
          </p:cNvSpPr>
          <p:nvPr>
            <p:ph type="body" sz="quarter" idx="15" hasCustomPrompt="1"/>
          </p:nvPr>
        </p:nvSpPr>
        <p:spPr>
          <a:xfrm>
            <a:off x="561107" y="4339324"/>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4</a:t>
            </a:r>
          </a:p>
        </p:txBody>
      </p:sp>
      <p:sp>
        <p:nvSpPr>
          <p:cNvPr id="17" name="Text Placeholder 5"/>
          <p:cNvSpPr>
            <a:spLocks noGrp="1"/>
          </p:cNvSpPr>
          <p:nvPr>
            <p:ph type="body" sz="quarter" idx="16" hasCustomPrompt="1"/>
          </p:nvPr>
        </p:nvSpPr>
        <p:spPr>
          <a:xfrm>
            <a:off x="561107" y="1597400"/>
            <a:ext cx="4147527" cy="781171"/>
          </a:xfrm>
          <a:solidFill>
            <a:srgbClr val="F57B29"/>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Sentence line 1</a:t>
            </a:r>
          </a:p>
        </p:txBody>
      </p:sp>
      <p:sp>
        <p:nvSpPr>
          <p:cNvPr id="18" name="TextBox 17"/>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20" name="TextBox 19"/>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7302147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emf"/><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2.jpe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681"/>
        </a:solidFill>
        <a:effectLst/>
      </p:bgPr>
    </p:bg>
    <p:spTree>
      <p:nvGrpSpPr>
        <p:cNvPr id="1" name=""/>
        <p:cNvGrpSpPr/>
        <p:nvPr/>
      </p:nvGrpSpPr>
      <p:grpSpPr>
        <a:xfrm>
          <a:off x="0" y="0"/>
          <a:ext cx="0" cy="0"/>
          <a:chOff x="0" y="0"/>
          <a:chExt cx="0" cy="0"/>
        </a:xfrm>
      </p:grpSpPr>
      <p:sp>
        <p:nvSpPr>
          <p:cNvPr id="5" name="Rectangle 4"/>
          <p:cNvSpPr/>
          <p:nvPr/>
        </p:nvSpPr>
        <p:spPr bwMode="gray">
          <a:xfrm>
            <a:off x="179390" y="179389"/>
            <a:ext cx="13085761" cy="7198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4" name="TextBox 3"/>
          <p:cNvSpPr txBox="1"/>
          <p:nvPr/>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bg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bg1"/>
              </a:solidFill>
              <a:latin typeface="Segoe UI Light" panose="020B0502040204020203" pitchFamily="34" charset="0"/>
            </a:endParaRPr>
          </a:p>
        </p:txBody>
      </p:sp>
      <p:sp>
        <p:nvSpPr>
          <p:cNvPr id="2" name="Title Placeholder 1"/>
          <p:cNvSpPr>
            <a:spLocks noGrp="1"/>
          </p:cNvSpPr>
          <p:nvPr>
            <p:ph type="title"/>
          </p:nvPr>
        </p:nvSpPr>
        <p:spPr bwMode="gray">
          <a:xfrm>
            <a:off x="550202" y="633775"/>
            <a:ext cx="2963086" cy="562137"/>
          </a:xfrm>
          <a:prstGeom prst="rect">
            <a:avLst/>
          </a:prstGeom>
          <a:solidFill>
            <a:srgbClr val="71B2C9"/>
          </a:solidFill>
        </p:spPr>
        <p:txBody>
          <a:bodyPr wrap="none" lIns="82819" tIns="36000" rIns="82819" bIns="0" rtlCol="0" anchor="ctr">
            <a:spAutoFit/>
          </a:bodyPr>
          <a:lstStyle/>
          <a:p>
            <a:pPr marL="0" lvl="0" indent="0" algn="l">
              <a:spcBef>
                <a:spcPct val="20000"/>
              </a:spcBef>
              <a:buFont typeface="Arial" panose="020B0604020202020204" pitchFamily="34" charset="0"/>
            </a:pPr>
            <a:r>
              <a:rPr lang="en-US" dirty="0"/>
              <a:t>Click to edit title</a:t>
            </a:r>
            <a:endParaRPr lang="en-GB" dirty="0"/>
          </a:p>
        </p:txBody>
      </p:sp>
      <p:sp>
        <p:nvSpPr>
          <p:cNvPr id="3" name="Text Placeholder 2"/>
          <p:cNvSpPr>
            <a:spLocks noGrp="1"/>
          </p:cNvSpPr>
          <p:nvPr>
            <p:ph type="body" idx="1"/>
          </p:nvPr>
        </p:nvSpPr>
        <p:spPr bwMode="gray">
          <a:xfrm>
            <a:off x="550198" y="1741244"/>
            <a:ext cx="12306492" cy="4895268"/>
          </a:xfrm>
          <a:prstGeom prst="rect">
            <a:avLst/>
          </a:prstGeom>
        </p:spPr>
        <p:txBody>
          <a:bodyPr vert="horz" lIns="0" tIns="41410" rIns="0" bIns="4141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p:cNvSpPr txBox="1"/>
          <p:nvPr/>
        </p:nvSpPr>
        <p:spPr bwMode="gray">
          <a:xfrm>
            <a:off x="539678" y="7380294"/>
            <a:ext cx="4896000" cy="180975"/>
          </a:xfrm>
          <a:prstGeom prst="rect">
            <a:avLst/>
          </a:prstGeom>
          <a:noFill/>
        </p:spPr>
        <p:txBody>
          <a:bodyPr wrap="none" lIns="0" tIns="0" rIns="0" bIns="0" rtlCol="0" anchor="ctr">
            <a:noAutofit/>
          </a:bodyPr>
          <a:lstStyle/>
          <a:p>
            <a:pPr marL="0" marR="0" indent="0" algn="l" defTabSz="1051802" rtl="0" eaLnBrk="1" fontAlgn="auto" latinLnBrk="0" hangingPunct="1">
              <a:lnSpc>
                <a:spcPct val="100000"/>
              </a:lnSpc>
              <a:spcBef>
                <a:spcPts val="0"/>
              </a:spcBef>
              <a:spcAft>
                <a:spcPts val="0"/>
              </a:spcAft>
              <a:buClrTx/>
              <a:buSzTx/>
              <a:buFontTx/>
              <a:buNone/>
              <a:tabLst/>
              <a:defRPr/>
            </a:pPr>
            <a:r>
              <a:rPr lang="en-GB" sz="700" dirty="0">
                <a:solidFill>
                  <a:schemeClr val="bg1"/>
                </a:solidFill>
                <a:latin typeface="Segoe UI Light" panose="020B0502040204020203" pitchFamily="34" charset="0"/>
              </a:rPr>
              <a:t>Intercultural Trends in the Euro-Mediterranean Region – </a:t>
            </a:r>
            <a:r>
              <a:rPr lang="en-GB" sz="700" baseline="0" dirty="0">
                <a:solidFill>
                  <a:schemeClr val="bg1"/>
                </a:solidFill>
                <a:latin typeface="Segoe UI Light" panose="020B0502040204020203" pitchFamily="34" charset="0"/>
              </a:rPr>
              <a:t> Results by country</a:t>
            </a:r>
            <a:endParaRPr lang="en-GB" sz="700" dirty="0">
              <a:solidFill>
                <a:schemeClr val="bg1"/>
              </a:solidFill>
              <a:latin typeface="Segoe UI Light" panose="020B0502040204020203" pitchFamily="34" charset="0"/>
            </a:endParaRPr>
          </a:p>
        </p:txBody>
      </p:sp>
      <p:pic>
        <p:nvPicPr>
          <p:cNvPr id="10" name="Picture 9"/>
          <p:cNvPicPr>
            <a:picLocks noChangeAspect="1"/>
          </p:cNvPicPr>
          <p:nvPr userDrawn="1"/>
        </p:nvPicPr>
        <p:blipFill>
          <a:blip r:embed="rId58" cstate="print">
            <a:extLst>
              <a:ext uri="{28A0092B-C50C-407E-A947-70E740481C1C}">
                <a14:useLocalDpi xmlns:a14="http://schemas.microsoft.com/office/drawing/2010/main" val="0"/>
              </a:ext>
            </a:extLst>
          </a:blip>
          <a:stretch>
            <a:fillRect/>
          </a:stretch>
        </p:blipFill>
        <p:spPr>
          <a:xfrm>
            <a:off x="556750" y="6923650"/>
            <a:ext cx="2041343" cy="385200"/>
          </a:xfrm>
          <a:prstGeom prst="rect">
            <a:avLst/>
          </a:prstGeom>
        </p:spPr>
      </p:pic>
      <p:pic>
        <p:nvPicPr>
          <p:cNvPr id="9" name="Content Placeholder 3"/>
          <p:cNvPicPr>
            <a:picLocks noChangeAspect="1"/>
          </p:cNvPicPr>
          <p:nvPr userDrawn="1"/>
        </p:nvPicPr>
        <p:blipFill>
          <a:blip r:embed="rId59" cstate="print">
            <a:extLst>
              <a:ext uri="{28A0092B-C50C-407E-A947-70E740481C1C}">
                <a14:useLocalDpi xmlns:a14="http://schemas.microsoft.com/office/drawing/2010/main" val="0"/>
              </a:ext>
            </a:extLst>
          </a:blip>
          <a:srcRect/>
          <a:stretch>
            <a:fillRect/>
          </a:stretch>
        </p:blipFill>
        <p:spPr bwMode="auto">
          <a:xfrm>
            <a:off x="11468057" y="6825453"/>
            <a:ext cx="141683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976078"/>
      </p:ext>
    </p:extLst>
  </p:cSld>
  <p:clrMap bg1="lt1" tx1="dk1" bg2="lt2" tx2="dk2" accent1="accent1" accent2="accent2" accent3="accent3" accent4="accent4" accent5="accent5" accent6="accent6" hlink="hlink" folHlink="folHlink"/>
  <p:sldLayoutIdLst>
    <p:sldLayoutId id="2147483876" r:id="rId1"/>
    <p:sldLayoutId id="2147483649" r:id="rId2"/>
    <p:sldLayoutId id="2147483670" r:id="rId3"/>
    <p:sldLayoutId id="2147483904" r:id="rId4"/>
    <p:sldLayoutId id="2147483874" r:id="rId5"/>
    <p:sldLayoutId id="2147483875" r:id="rId6"/>
    <p:sldLayoutId id="2147483883" r:id="rId7"/>
    <p:sldLayoutId id="2147483671" r:id="rId8"/>
    <p:sldLayoutId id="2147483672" r:id="rId9"/>
    <p:sldLayoutId id="2147483867" r:id="rId10"/>
    <p:sldLayoutId id="2147483882" r:id="rId11"/>
    <p:sldLayoutId id="2147483650" r:id="rId12"/>
    <p:sldLayoutId id="2147483673" r:id="rId13"/>
    <p:sldLayoutId id="2147483659" r:id="rId14"/>
    <p:sldLayoutId id="2147483674" r:id="rId15"/>
    <p:sldLayoutId id="2147483896" r:id="rId16"/>
    <p:sldLayoutId id="2147483662" r:id="rId17"/>
    <p:sldLayoutId id="2147483675" r:id="rId18"/>
    <p:sldLayoutId id="2147483660" r:id="rId19"/>
    <p:sldLayoutId id="2147483676" r:id="rId20"/>
    <p:sldLayoutId id="2147483663" r:id="rId21"/>
    <p:sldLayoutId id="2147483678" r:id="rId22"/>
    <p:sldLayoutId id="2147483664" r:id="rId23"/>
    <p:sldLayoutId id="2147483677" r:id="rId24"/>
    <p:sldLayoutId id="2147483665" r:id="rId25"/>
    <p:sldLayoutId id="2147483679" r:id="rId26"/>
    <p:sldLayoutId id="2147483666" r:id="rId27"/>
    <p:sldLayoutId id="2147483680" r:id="rId28"/>
    <p:sldLayoutId id="2147483775" r:id="rId29"/>
    <p:sldLayoutId id="2147483776" r:id="rId30"/>
    <p:sldLayoutId id="2147483777" r:id="rId31"/>
    <p:sldLayoutId id="2147483778" r:id="rId32"/>
    <p:sldLayoutId id="2147483667" r:id="rId33"/>
    <p:sldLayoutId id="2147483681" r:id="rId34"/>
    <p:sldLayoutId id="2147483668" r:id="rId35"/>
    <p:sldLayoutId id="2147483682" r:id="rId36"/>
    <p:sldLayoutId id="2147483669" r:id="rId37"/>
    <p:sldLayoutId id="2147483683" r:id="rId38"/>
    <p:sldLayoutId id="2147483905" r:id="rId39"/>
    <p:sldLayoutId id="2147483906" r:id="rId40"/>
    <p:sldLayoutId id="2147483908" r:id="rId41"/>
    <p:sldLayoutId id="2147483907" r:id="rId42"/>
    <p:sldLayoutId id="2147483909" r:id="rId43"/>
    <p:sldLayoutId id="2147483713" r:id="rId44"/>
    <p:sldLayoutId id="2147483916" r:id="rId45"/>
    <p:sldLayoutId id="2147483917" r:id="rId46"/>
    <p:sldLayoutId id="2147483915" r:id="rId47"/>
    <p:sldLayoutId id="2147483884" r:id="rId48"/>
    <p:sldLayoutId id="2147483888" r:id="rId49"/>
    <p:sldLayoutId id="2147483889" r:id="rId50"/>
    <p:sldLayoutId id="2147483860" r:id="rId51"/>
    <p:sldLayoutId id="2147483901" r:id="rId52"/>
    <p:sldLayoutId id="2147483923" r:id="rId53"/>
    <p:sldLayoutId id="2147484048" r:id="rId54"/>
    <p:sldLayoutId id="2147484049" r:id="rId55"/>
    <p:sldLayoutId id="2147484050" r:id="rId56"/>
  </p:sldLayoutIdLst>
  <p:transition>
    <p:fade/>
  </p:transition>
  <p:hf hdr="0" ftr="0" dt="0"/>
  <p:txStyles>
    <p:titleStyle>
      <a:lvl1pPr algn="ctr" defTabSz="1051802" rtl="0" eaLnBrk="1" latinLnBrk="0" hangingPunct="1">
        <a:lnSpc>
          <a:spcPts val="4100"/>
        </a:lnSpc>
        <a:spcBef>
          <a:spcPts val="0"/>
        </a:spcBef>
        <a:buNone/>
        <a:defRPr lang="en-GB" sz="2800" b="1" kern="1200" smtClean="0">
          <a:solidFill>
            <a:schemeClr val="bg1"/>
          </a:solidFill>
          <a:latin typeface="+mj-lt"/>
          <a:ea typeface="+mn-ea"/>
          <a:cs typeface="+mn-cs"/>
        </a:defRPr>
      </a:lvl1pPr>
    </p:titleStyle>
    <p:bodyStyle>
      <a:lvl1pPr marL="314080" indent="-314080" algn="l" defTabSz="1051802" rtl="0" eaLnBrk="1" latinLnBrk="0" hangingPunct="1">
        <a:lnSpc>
          <a:spcPct val="110000"/>
        </a:lnSpc>
        <a:spcBef>
          <a:spcPts val="600"/>
        </a:spcBef>
        <a:spcAft>
          <a:spcPts val="600"/>
        </a:spcAft>
        <a:buClr>
          <a:schemeClr val="bg2"/>
        </a:buClr>
        <a:buFont typeface="Wingdings" panose="05000000000000000000" pitchFamily="2" charset="2"/>
        <a:buChar char="§"/>
        <a:defRPr sz="3200" kern="1200">
          <a:solidFill>
            <a:schemeClr val="tx1"/>
          </a:solidFill>
          <a:latin typeface="+mn-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0.emf"/><Relationship Id="rId1" Type="http://schemas.openxmlformats.org/officeDocument/2006/relationships/slideLayout" Target="../slideLayouts/slideLayout14.xml"/><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hart" Target="../charts/chart14.xml"/><Relationship Id="rId1" Type="http://schemas.openxmlformats.org/officeDocument/2006/relationships/slideLayout" Target="../slideLayouts/slideLayout14.xml"/><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hart" Target="../charts/chart16.xml"/><Relationship Id="rId1" Type="http://schemas.openxmlformats.org/officeDocument/2006/relationships/slideLayout" Target="../slideLayouts/slideLayout12.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2.emf"/><Relationship Id="rId1" Type="http://schemas.openxmlformats.org/officeDocument/2006/relationships/slideLayout" Target="../slideLayouts/slideLayout12.xml"/><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4.xml"/><Relationship Id="rId4" Type="http://schemas.openxmlformats.org/officeDocument/2006/relationships/chart" Target="../charts/chart22.xml"/></Relationships>
</file>

<file path=ppt/slides/_rels/slide1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chart" Target="../charts/char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chart" Target="../charts/chart30.xml"/></Relationships>
</file>

<file path=ppt/slides/_rels/slide21.xml.rels><?xml version="1.0" encoding="UTF-8" standalone="yes"?>
<Relationships xmlns="http://schemas.openxmlformats.org/package/2006/relationships"><Relationship Id="rId3" Type="http://schemas.openxmlformats.org/officeDocument/2006/relationships/chart" Target="../charts/chart31.xml"/><Relationship Id="rId7" Type="http://schemas.openxmlformats.org/officeDocument/2006/relationships/chart" Target="../charts/chart35.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2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15.emf"/><Relationship Id="rId1" Type="http://schemas.openxmlformats.org/officeDocument/2006/relationships/slideLayout" Target="../slideLayouts/slideLayout12.xml"/><Relationship Id="rId4" Type="http://schemas.openxmlformats.org/officeDocument/2006/relationships/chart" Target="../charts/chart41.xml"/></Relationships>
</file>

<file path=ppt/slides/_rels/slide2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chart" Target="../charts/char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14.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14.xml"/><Relationship Id="rId4" Type="http://schemas.openxmlformats.org/officeDocument/2006/relationships/image" Target="../media/image1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emf"/><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emf"/><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0.emf"/><Relationship Id="rId1" Type="http://schemas.openxmlformats.org/officeDocument/2006/relationships/slideLayout" Target="../slideLayouts/slideLayout14.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4.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52673" y="5623387"/>
            <a:ext cx="4098140" cy="491946"/>
          </a:xfrm>
        </p:spPr>
        <p:txBody>
          <a:bodyPr/>
          <a:lstStyle/>
          <a:p>
            <a:r>
              <a:rPr lang="en-GB" dirty="0"/>
              <a:t>Country results: Greece</a:t>
            </a:r>
          </a:p>
        </p:txBody>
      </p:sp>
      <p:sp>
        <p:nvSpPr>
          <p:cNvPr id="3" name="Text Placeholder 2"/>
          <p:cNvSpPr>
            <a:spLocks noGrp="1"/>
          </p:cNvSpPr>
          <p:nvPr>
            <p:ph type="body" sz="quarter" idx="13"/>
          </p:nvPr>
        </p:nvSpPr>
        <p:spPr>
          <a:xfrm>
            <a:off x="552673" y="4741416"/>
            <a:ext cx="10221563" cy="621127"/>
          </a:xfrm>
        </p:spPr>
        <p:txBody>
          <a:bodyPr/>
          <a:lstStyle/>
          <a:p>
            <a:pPr>
              <a:lnSpc>
                <a:spcPct val="100000"/>
              </a:lnSpc>
              <a:spcBef>
                <a:spcPts val="0"/>
              </a:spcBef>
              <a:spcAft>
                <a:spcPts val="0"/>
              </a:spcAft>
            </a:pPr>
            <a:r>
              <a:rPr lang="en-GB" sz="3800" dirty="0"/>
              <a:t>Intercultural Trends in the Euro-Med Region</a:t>
            </a:r>
          </a:p>
        </p:txBody>
      </p:sp>
    </p:spTree>
    <p:extLst>
      <p:ext uri="{BB962C8B-B14F-4D97-AF65-F5344CB8AC3E}">
        <p14:creationId xmlns:p14="http://schemas.microsoft.com/office/powerpoint/2010/main" val="26004256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5642937" cy="561600"/>
          </a:xfrm>
          <a:solidFill>
            <a:srgbClr val="71B2C9"/>
          </a:solidFill>
        </p:spPr>
        <p:txBody>
          <a:bodyPr wrap="square" lIns="82819" tIns="72000" rIns="82819" bIns="36000" rtlCol="0" anchor="ctr">
            <a:spAutoFit/>
          </a:bodyPr>
          <a:lstStyle/>
          <a:p>
            <a:r>
              <a:rPr lang="en-GB" dirty="0"/>
              <a:t>Key values when raising children</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In bringing up their children, parents in different countries may place different emphasis on different values. Assuming that we limit ourselves to six values only, I’d like to know which one of these is most important, to you personally, when raising children? And the second most important?</a:t>
            </a:r>
          </a:p>
          <a:p>
            <a:r>
              <a:rPr lang="en-GB" dirty="0">
                <a:solidFill>
                  <a:schemeClr val="tx1">
                    <a:lumMod val="75000"/>
                    <a:lumOff val="25000"/>
                  </a:schemeClr>
                </a:solidFill>
              </a:rPr>
              <a:t>Base: all respondents (%), by country</a:t>
            </a:r>
          </a:p>
        </p:txBody>
      </p:sp>
      <p:pic>
        <p:nvPicPr>
          <p:cNvPr id="12" name="Picture 11"/>
          <p:cNvPicPr>
            <a:picLocks noChangeAspect="1"/>
          </p:cNvPicPr>
          <p:nvPr/>
        </p:nvPicPr>
        <p:blipFill rotWithShape="1">
          <a:blip r:embed="rId2"/>
          <a:srcRect l="17765" t="87720" r="46855" b="753"/>
          <a:stretch/>
        </p:blipFill>
        <p:spPr>
          <a:xfrm>
            <a:off x="5571232" y="5582479"/>
            <a:ext cx="2503636" cy="612000"/>
          </a:xfrm>
          <a:prstGeom prst="rect">
            <a:avLst/>
          </a:prstGeom>
        </p:spPr>
      </p:pic>
      <p:graphicFrame>
        <p:nvGraphicFramePr>
          <p:cNvPr id="8" name="Content Placeholder 6"/>
          <p:cNvGraphicFramePr>
            <a:graphicFrameLocks/>
          </p:cNvGraphicFramePr>
          <p:nvPr>
            <p:extLst>
              <p:ext uri="{D42A27DB-BD31-4B8C-83A1-F6EECF244321}">
                <p14:modId xmlns:p14="http://schemas.microsoft.com/office/powerpoint/2010/main" val="3682386515"/>
              </p:ext>
            </p:extLst>
          </p:nvPr>
        </p:nvGraphicFramePr>
        <p:xfrm>
          <a:off x="6823049" y="1321126"/>
          <a:ext cx="6089525" cy="48356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6">
            <a:extLst>
              <a:ext uri="{FF2B5EF4-FFF2-40B4-BE49-F238E27FC236}">
                <a16:creationId xmlns:a16="http://schemas.microsoft.com/office/drawing/2014/main" id="{AF655570-FB4E-464E-BC1A-0906A8CE08FD}"/>
              </a:ext>
            </a:extLst>
          </p:cNvPr>
          <p:cNvGraphicFramePr>
            <a:graphicFrameLocks/>
          </p:cNvGraphicFramePr>
          <p:nvPr>
            <p:extLst>
              <p:ext uri="{D42A27DB-BD31-4B8C-83A1-F6EECF244321}">
                <p14:modId xmlns:p14="http://schemas.microsoft.com/office/powerpoint/2010/main" val="2010063886"/>
              </p:ext>
            </p:extLst>
          </p:nvPr>
        </p:nvGraphicFramePr>
        <p:xfrm>
          <a:off x="-192881" y="1248431"/>
          <a:ext cx="6858868" cy="515142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4E9A5394-E4E7-466E-8999-60462AA86CDB}"/>
              </a:ext>
            </a:extLst>
          </p:cNvPr>
          <p:cNvSpPr txBox="1"/>
          <p:nvPr/>
        </p:nvSpPr>
        <p:spPr>
          <a:xfrm>
            <a:off x="9744223" y="4284136"/>
            <a:ext cx="360040" cy="259870"/>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200" b="1" dirty="0">
                <a:solidFill>
                  <a:schemeClr val="bg1"/>
                </a:solidFill>
              </a:rPr>
              <a:t>16</a:t>
            </a:r>
          </a:p>
        </p:txBody>
      </p:sp>
    </p:spTree>
    <p:extLst>
      <p:ext uri="{BB962C8B-B14F-4D97-AF65-F5344CB8AC3E}">
        <p14:creationId xmlns:p14="http://schemas.microsoft.com/office/powerpoint/2010/main" val="352914087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p:cNvGraphicFramePr>
            <a:graphicFrameLocks/>
          </p:cNvGraphicFramePr>
          <p:nvPr>
            <p:extLst>
              <p:ext uri="{D42A27DB-BD31-4B8C-83A1-F6EECF244321}">
                <p14:modId xmlns:p14="http://schemas.microsoft.com/office/powerpoint/2010/main" val="2408415860"/>
              </p:ext>
            </p:extLst>
          </p:nvPr>
        </p:nvGraphicFramePr>
        <p:xfrm>
          <a:off x="5142439" y="1653033"/>
          <a:ext cx="7157188" cy="4411789"/>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bwMode="gray">
          <a:xfrm>
            <a:off x="4454168" y="1661188"/>
            <a:ext cx="3489855" cy="4127482"/>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00400"/>
            <a:ext cx="7593400" cy="561600"/>
          </a:xfrm>
          <a:solidFill>
            <a:srgbClr val="71B2C9"/>
          </a:solidFill>
        </p:spPr>
        <p:txBody>
          <a:bodyPr wrap="square" lIns="72000" tIns="36000" rIns="72000" bIns="0" rtlCol="0" anchor="b">
            <a:spAutoFit/>
          </a:bodyPr>
          <a:lstStyle/>
          <a:p>
            <a:r>
              <a:rPr lang="en-GB" dirty="0"/>
              <a:t>Perceptions about women’s roles in society</a:t>
            </a:r>
          </a:p>
        </p:txBody>
      </p:sp>
      <p:sp>
        <p:nvSpPr>
          <p:cNvPr id="4" name="Text Placeholder 3"/>
          <p:cNvSpPr>
            <a:spLocks noGrp="1"/>
          </p:cNvSpPr>
          <p:nvPr>
            <p:ph type="body" sz="quarter" idx="14"/>
          </p:nvPr>
        </p:nvSpPr>
        <p:spPr>
          <a:xfrm>
            <a:off x="566647" y="1152000"/>
            <a:ext cx="6162759" cy="374400"/>
          </a:xfrm>
        </p:spPr>
        <p:txBody>
          <a:bodyPr/>
          <a:lstStyle/>
          <a:p>
            <a:r>
              <a:rPr lang="en-GB" dirty="0"/>
              <a:t>Should women be playing a greater role?</a:t>
            </a:r>
          </a:p>
        </p:txBody>
      </p:sp>
      <p:pic>
        <p:nvPicPr>
          <p:cNvPr id="8" name="Picture 7"/>
          <p:cNvPicPr>
            <a:picLocks noChangeAspect="1"/>
          </p:cNvPicPr>
          <p:nvPr/>
        </p:nvPicPr>
        <p:blipFill rotWithShape="1">
          <a:blip r:embed="rId3"/>
          <a:srcRect l="11542" t="93039" r="10004" b="1713"/>
          <a:stretch/>
        </p:blipFill>
        <p:spPr>
          <a:xfrm>
            <a:off x="5329570" y="5944648"/>
            <a:ext cx="5875200" cy="288000"/>
          </a:xfrm>
          <a:prstGeom prst="rect">
            <a:avLst/>
          </a:prstGeom>
        </p:spPr>
      </p:pic>
      <p:sp>
        <p:nvSpPr>
          <p:cNvPr id="10" name="TextBox 9"/>
          <p:cNvSpPr txBox="1"/>
          <p:nvPr/>
        </p:nvSpPr>
        <p:spPr>
          <a:xfrm>
            <a:off x="1697845" y="1869836"/>
            <a:ext cx="2702708" cy="306678"/>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500" b="1" dirty="0">
                <a:solidFill>
                  <a:schemeClr val="bg1">
                    <a:lumMod val="50000"/>
                  </a:schemeClr>
                </a:solidFill>
              </a:rPr>
              <a:t>Women’s role in: </a:t>
            </a:r>
          </a:p>
        </p:txBody>
      </p:sp>
      <p:sp>
        <p:nvSpPr>
          <p:cNvPr id="6"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Compared to their present role in your country, do you think that women should be playing a greater, the same, or lesser role in each of the following domains:</a:t>
            </a:r>
          </a:p>
          <a:p>
            <a:r>
              <a:rPr lang="en-GB" dirty="0">
                <a:solidFill>
                  <a:schemeClr val="tx1">
                    <a:lumMod val="75000"/>
                    <a:lumOff val="25000"/>
                  </a:schemeClr>
                </a:solidFill>
              </a:rPr>
              <a:t>Base: all respondents (%), by country and country group</a:t>
            </a:r>
          </a:p>
        </p:txBody>
      </p:sp>
      <p:graphicFrame>
        <p:nvGraphicFramePr>
          <p:cNvPr id="12" name="Content Placeholder 6"/>
          <p:cNvGraphicFramePr>
            <a:graphicFrameLocks/>
          </p:cNvGraphicFramePr>
          <p:nvPr>
            <p:extLst>
              <p:ext uri="{D42A27DB-BD31-4B8C-83A1-F6EECF244321}">
                <p14:modId xmlns:p14="http://schemas.microsoft.com/office/powerpoint/2010/main" val="4218321869"/>
              </p:ext>
            </p:extLst>
          </p:nvPr>
        </p:nvGraphicFramePr>
        <p:xfrm>
          <a:off x="903316" y="1583195"/>
          <a:ext cx="702318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78249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5434889" cy="547200"/>
          </a:xfrm>
          <a:solidFill>
            <a:srgbClr val="F57B29"/>
          </a:solidFill>
        </p:spPr>
        <p:txBody>
          <a:bodyPr wrap="square" lIns="82819" tIns="36000" rIns="82819" bIns="36000" rtlCol="0" anchor="ctr">
            <a:spAutoFit/>
          </a:bodyPr>
          <a:lstStyle/>
          <a:p>
            <a:r>
              <a:rPr lang="en-GB" dirty="0"/>
              <a:t>Cross-cultural media reporting</a:t>
            </a:r>
          </a:p>
        </p:txBody>
      </p:sp>
    </p:spTree>
    <p:extLst>
      <p:ext uri="{BB962C8B-B14F-4D97-AF65-F5344CB8AC3E}">
        <p14:creationId xmlns:p14="http://schemas.microsoft.com/office/powerpoint/2010/main" val="7531894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gray">
          <a:xfrm>
            <a:off x="4415631" y="1381274"/>
            <a:ext cx="3364072" cy="4566459"/>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7" name="Content Placeholder 6"/>
          <p:cNvGraphicFramePr>
            <a:graphicFrameLocks/>
          </p:cNvGraphicFramePr>
          <p:nvPr>
            <p:extLst>
              <p:ext uri="{D42A27DB-BD31-4B8C-83A1-F6EECF244321}">
                <p14:modId xmlns:p14="http://schemas.microsoft.com/office/powerpoint/2010/main" val="3196390026"/>
              </p:ext>
            </p:extLst>
          </p:nvPr>
        </p:nvGraphicFramePr>
        <p:xfrm>
          <a:off x="4919687" y="1381274"/>
          <a:ext cx="7157188"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7" y="586039"/>
            <a:ext cx="6153240" cy="561600"/>
          </a:xfrm>
          <a:solidFill>
            <a:srgbClr val="71B2C9"/>
          </a:solidFill>
        </p:spPr>
        <p:txBody>
          <a:bodyPr wrap="square" lIns="72000" tIns="36000" rIns="72000" bIns="36000" rtlCol="0" anchor="b">
            <a:spAutoFit/>
          </a:bodyPr>
          <a:lstStyle/>
          <a:p>
            <a:r>
              <a:rPr lang="en-GB" sz="2800" dirty="0"/>
              <a:t>Interest in SEM/European countries</a:t>
            </a:r>
          </a:p>
        </p:txBody>
      </p:sp>
      <p:sp>
        <p:nvSpPr>
          <p:cNvPr id="6"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Thinking about the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how interested are you in knowing about their:</a:t>
            </a:r>
          </a:p>
          <a:p>
            <a:r>
              <a:rPr lang="en-GB" dirty="0">
                <a:solidFill>
                  <a:schemeClr val="tx1">
                    <a:lumMod val="75000"/>
                    <a:lumOff val="25000"/>
                  </a:schemeClr>
                </a:solidFill>
              </a:rPr>
              <a:t>Base: all respondents (%), by country and country group</a:t>
            </a:r>
          </a:p>
        </p:txBody>
      </p:sp>
      <p:pic>
        <p:nvPicPr>
          <p:cNvPr id="10" name="Picture 9"/>
          <p:cNvPicPr>
            <a:picLocks noChangeAspect="1"/>
          </p:cNvPicPr>
          <p:nvPr/>
        </p:nvPicPr>
        <p:blipFill rotWithShape="1">
          <a:blip r:embed="rId3"/>
          <a:srcRect t="92028"/>
          <a:stretch/>
        </p:blipFill>
        <p:spPr>
          <a:xfrm>
            <a:off x="4049267" y="5947733"/>
            <a:ext cx="8226424" cy="414000"/>
          </a:xfrm>
          <a:prstGeom prst="rect">
            <a:avLst/>
          </a:prstGeom>
        </p:spPr>
      </p:pic>
      <p:graphicFrame>
        <p:nvGraphicFramePr>
          <p:cNvPr id="12" name="Content Placeholder 6"/>
          <p:cNvGraphicFramePr>
            <a:graphicFrameLocks/>
          </p:cNvGraphicFramePr>
          <p:nvPr>
            <p:extLst>
              <p:ext uri="{D42A27DB-BD31-4B8C-83A1-F6EECF244321}">
                <p14:modId xmlns:p14="http://schemas.microsoft.com/office/powerpoint/2010/main" val="2844556034"/>
              </p:ext>
            </p:extLst>
          </p:nvPr>
        </p:nvGraphicFramePr>
        <p:xfrm>
          <a:off x="920835" y="1309198"/>
          <a:ext cx="685886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7051255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586039"/>
            <a:ext cx="6153240" cy="561600"/>
          </a:xfrm>
          <a:solidFill>
            <a:srgbClr val="71B2C9"/>
          </a:solidFill>
        </p:spPr>
        <p:txBody>
          <a:bodyPr wrap="square" lIns="72000" tIns="36000" rIns="72000" bIns="36000" rtlCol="0" anchor="b">
            <a:spAutoFit/>
          </a:bodyPr>
          <a:lstStyle/>
          <a:p>
            <a:r>
              <a:rPr lang="en-GB" sz="2800" dirty="0"/>
              <a:t>Interest in SEM/European countries</a:t>
            </a:r>
          </a:p>
        </p:txBody>
      </p:sp>
      <p:sp>
        <p:nvSpPr>
          <p:cNvPr id="6" name="Text Placeholder 5"/>
          <p:cNvSpPr txBox="1">
            <a:spLocks/>
          </p:cNvSpPr>
          <p:nvPr/>
        </p:nvSpPr>
        <p:spPr>
          <a:xfrm>
            <a:off x="2615431" y="6605408"/>
            <a:ext cx="8784976"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2020: </a:t>
            </a:r>
            <a:r>
              <a:rPr lang="en-GB" b="1" dirty="0">
                <a:solidFill>
                  <a:schemeClr val="tx1">
                    <a:lumMod val="75000"/>
                    <a:lumOff val="25000"/>
                  </a:schemeClr>
                </a:solidFill>
              </a:rPr>
              <a:t>Thinking about the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how interested are you in knowing about their:</a:t>
            </a:r>
          </a:p>
          <a:p>
            <a:r>
              <a:rPr lang="en-GB" dirty="0">
                <a:solidFill>
                  <a:schemeClr val="tx1">
                    <a:lumMod val="75000"/>
                    <a:lumOff val="25000"/>
                  </a:schemeClr>
                </a:solidFill>
              </a:rPr>
              <a:t>Survey question 2009: </a:t>
            </a:r>
            <a:r>
              <a:rPr lang="en-GB" b="1" dirty="0">
                <a:solidFill>
                  <a:schemeClr val="tx1">
                    <a:lumMod val="75000"/>
                    <a:lumOff val="25000"/>
                  </a:schemeClr>
                </a:solidFill>
              </a:rPr>
              <a:t>Now thinking about the countries bordering the southern and eastern shore of the Mediterranean Sea, how much interest would you say you personally have in news and information about their…</a:t>
            </a:r>
          </a:p>
          <a:p>
            <a:r>
              <a:rPr lang="en-GB" dirty="0">
                <a:solidFill>
                  <a:schemeClr val="tx1">
                    <a:lumMod val="75000"/>
                    <a:lumOff val="25000"/>
                  </a:schemeClr>
                </a:solidFill>
              </a:rPr>
              <a:t>Base: all respondents (%), by country and country group</a:t>
            </a:r>
          </a:p>
        </p:txBody>
      </p:sp>
      <p:pic>
        <p:nvPicPr>
          <p:cNvPr id="10" name="Picture 9"/>
          <p:cNvPicPr>
            <a:picLocks noChangeAspect="1"/>
          </p:cNvPicPr>
          <p:nvPr/>
        </p:nvPicPr>
        <p:blipFill rotWithShape="1">
          <a:blip r:embed="rId2"/>
          <a:srcRect t="92028"/>
          <a:stretch/>
        </p:blipFill>
        <p:spPr>
          <a:xfrm>
            <a:off x="2894707" y="5829702"/>
            <a:ext cx="8226424" cy="414000"/>
          </a:xfrm>
          <a:prstGeom prst="rect">
            <a:avLst/>
          </a:prstGeom>
        </p:spPr>
      </p:pic>
      <p:graphicFrame>
        <p:nvGraphicFramePr>
          <p:cNvPr id="9" name="Content Placeholder 6">
            <a:extLst>
              <a:ext uri="{FF2B5EF4-FFF2-40B4-BE49-F238E27FC236}">
                <a16:creationId xmlns:a16="http://schemas.microsoft.com/office/drawing/2014/main" id="{92C913FE-C941-45EC-8C53-EF9600A23F6C}"/>
              </a:ext>
            </a:extLst>
          </p:cNvPr>
          <p:cNvGraphicFramePr>
            <a:graphicFrameLocks/>
          </p:cNvGraphicFramePr>
          <p:nvPr>
            <p:extLst>
              <p:ext uri="{D42A27DB-BD31-4B8C-83A1-F6EECF244321}">
                <p14:modId xmlns:p14="http://schemas.microsoft.com/office/powerpoint/2010/main" val="2891857567"/>
              </p:ext>
            </p:extLst>
          </p:nvPr>
        </p:nvGraphicFramePr>
        <p:xfrm>
          <a:off x="-100397" y="1106812"/>
          <a:ext cx="6858868"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6">
            <a:extLst>
              <a:ext uri="{FF2B5EF4-FFF2-40B4-BE49-F238E27FC236}">
                <a16:creationId xmlns:a16="http://schemas.microsoft.com/office/drawing/2014/main" id="{D81FD36E-EA5B-47DE-9F4B-DE5A7FAB2655}"/>
              </a:ext>
            </a:extLst>
          </p:cNvPr>
          <p:cNvGraphicFramePr>
            <a:graphicFrameLocks/>
          </p:cNvGraphicFramePr>
          <p:nvPr>
            <p:extLst>
              <p:ext uri="{D42A27DB-BD31-4B8C-83A1-F6EECF244321}">
                <p14:modId xmlns:p14="http://schemas.microsoft.com/office/powerpoint/2010/main" val="4191962208"/>
              </p:ext>
            </p:extLst>
          </p:nvPr>
        </p:nvGraphicFramePr>
        <p:xfrm>
          <a:off x="6081415" y="1003312"/>
          <a:ext cx="685886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987372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p:cNvGraphicFramePr>
            <a:graphicFrameLocks/>
          </p:cNvGraphicFramePr>
          <p:nvPr>
            <p:extLst>
              <p:ext uri="{D42A27DB-BD31-4B8C-83A1-F6EECF244321}">
                <p14:modId xmlns:p14="http://schemas.microsoft.com/office/powerpoint/2010/main" val="286202276"/>
              </p:ext>
            </p:extLst>
          </p:nvPr>
        </p:nvGraphicFramePr>
        <p:xfrm>
          <a:off x="7079927" y="1716093"/>
          <a:ext cx="7200798" cy="43924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6"/>
          <p:cNvGraphicFramePr>
            <a:graphicFrameLocks/>
          </p:cNvGraphicFramePr>
          <p:nvPr>
            <p:extLst>
              <p:ext uri="{D42A27DB-BD31-4B8C-83A1-F6EECF244321}">
                <p14:modId xmlns:p14="http://schemas.microsoft.com/office/powerpoint/2010/main" val="2002327608"/>
              </p:ext>
            </p:extLst>
          </p:nvPr>
        </p:nvGraphicFramePr>
        <p:xfrm>
          <a:off x="3911576" y="1703027"/>
          <a:ext cx="7200798"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bwMode="gray">
          <a:xfrm>
            <a:off x="3803563" y="1710688"/>
            <a:ext cx="2752003" cy="4302191"/>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00400"/>
            <a:ext cx="6945328" cy="562137"/>
          </a:xfrm>
        </p:spPr>
        <p:txBody>
          <a:bodyPr/>
          <a:lstStyle/>
          <a:p>
            <a:r>
              <a:rPr lang="en-GB" dirty="0"/>
              <a:t>Media role in shaping public perception</a:t>
            </a:r>
          </a:p>
        </p:txBody>
      </p:sp>
      <p:sp>
        <p:nvSpPr>
          <p:cNvPr id="7" name="Text Placeholder 6"/>
          <p:cNvSpPr>
            <a:spLocks noGrp="1"/>
          </p:cNvSpPr>
          <p:nvPr>
            <p:ph type="body" sz="quarter" idx="14"/>
          </p:nvPr>
        </p:nvSpPr>
        <p:spPr>
          <a:xfrm>
            <a:off x="566647" y="1152002"/>
            <a:ext cx="11719472" cy="374398"/>
          </a:xfrm>
        </p:spPr>
        <p:txBody>
          <a:bodyPr/>
          <a:lstStyle/>
          <a:p>
            <a:r>
              <a:rPr lang="en-GB" dirty="0"/>
              <a:t>Did media cause a change in views about people from SEM/European countries?</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During the past 12 months, have you seen, read or heard anything in the media that has influenced your view of people in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p>
          <a:p>
            <a:r>
              <a:rPr lang="en-GB" dirty="0">
                <a:solidFill>
                  <a:schemeClr val="tx1">
                    <a:lumMod val="75000"/>
                    <a:lumOff val="25000"/>
                  </a:schemeClr>
                </a:solidFill>
              </a:rPr>
              <a:t>Base: all respondents (%), by country and country group</a:t>
            </a:r>
          </a:p>
        </p:txBody>
      </p:sp>
      <p:graphicFrame>
        <p:nvGraphicFramePr>
          <p:cNvPr id="8" name="Content Placeholder 6"/>
          <p:cNvGraphicFramePr>
            <a:graphicFrameLocks/>
          </p:cNvGraphicFramePr>
          <p:nvPr>
            <p:extLst>
              <p:ext uri="{D42A27DB-BD31-4B8C-83A1-F6EECF244321}">
                <p14:modId xmlns:p14="http://schemas.microsoft.com/office/powerpoint/2010/main" val="552468360"/>
              </p:ext>
            </p:extLst>
          </p:nvPr>
        </p:nvGraphicFramePr>
        <p:xfrm>
          <a:off x="438912" y="1788025"/>
          <a:ext cx="7200798" cy="4502089"/>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bwMode="gray">
          <a:xfrm>
            <a:off x="13272615" y="1788025"/>
            <a:ext cx="167160" cy="5524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Tree>
    <p:extLst>
      <p:ext uri="{BB962C8B-B14F-4D97-AF65-F5344CB8AC3E}">
        <p14:creationId xmlns:p14="http://schemas.microsoft.com/office/powerpoint/2010/main" val="180357307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9545720" cy="562137"/>
          </a:xfrm>
        </p:spPr>
        <p:txBody>
          <a:bodyPr/>
          <a:lstStyle/>
          <a:p>
            <a:r>
              <a:rPr lang="en-GB" dirty="0"/>
              <a:t>Most trusted media sources for cross-cultural reporting</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Which of the following sources do you trust most for information about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a:t>
            </a:r>
          </a:p>
          <a:p>
            <a:r>
              <a:rPr lang="en-GB" dirty="0">
                <a:solidFill>
                  <a:schemeClr val="tx1">
                    <a:lumMod val="75000"/>
                    <a:lumOff val="25000"/>
                  </a:schemeClr>
                </a:solidFill>
              </a:rPr>
              <a:t>Base: all respondents (%), by country and country group</a:t>
            </a:r>
          </a:p>
        </p:txBody>
      </p:sp>
      <p:graphicFrame>
        <p:nvGraphicFramePr>
          <p:cNvPr id="5" name="Content Placeholder 6"/>
          <p:cNvGraphicFramePr>
            <a:graphicFrameLocks/>
          </p:cNvGraphicFramePr>
          <p:nvPr>
            <p:extLst>
              <p:ext uri="{D42A27DB-BD31-4B8C-83A1-F6EECF244321}">
                <p14:modId xmlns:p14="http://schemas.microsoft.com/office/powerpoint/2010/main" val="52577443"/>
              </p:ext>
            </p:extLst>
          </p:nvPr>
        </p:nvGraphicFramePr>
        <p:xfrm>
          <a:off x="887239" y="1316416"/>
          <a:ext cx="6408710"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p:cNvGraphicFramePr>
            <a:graphicFrameLocks/>
          </p:cNvGraphicFramePr>
          <p:nvPr>
            <p:extLst>
              <p:ext uri="{D42A27DB-BD31-4B8C-83A1-F6EECF244321}">
                <p14:modId xmlns:p14="http://schemas.microsoft.com/office/powerpoint/2010/main" val="373499513"/>
              </p:ext>
            </p:extLst>
          </p:nvPr>
        </p:nvGraphicFramePr>
        <p:xfrm>
          <a:off x="7151935" y="1314648"/>
          <a:ext cx="547260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3515690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4426777" cy="547200"/>
          </a:xfrm>
        </p:spPr>
        <p:txBody>
          <a:bodyPr/>
          <a:lstStyle/>
          <a:p>
            <a:r>
              <a:rPr lang="en-GB" dirty="0"/>
              <a:t>Interaction and dialogue</a:t>
            </a:r>
          </a:p>
        </p:txBody>
      </p:sp>
    </p:spTree>
    <p:extLst>
      <p:ext uri="{BB962C8B-B14F-4D97-AF65-F5344CB8AC3E}">
        <p14:creationId xmlns:p14="http://schemas.microsoft.com/office/powerpoint/2010/main" val="207138130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8459975" cy="561600"/>
          </a:xfrm>
        </p:spPr>
        <p:txBody>
          <a:bodyPr/>
          <a:lstStyle/>
          <a:p>
            <a:r>
              <a:rPr lang="en-GB" dirty="0"/>
              <a:t>Interactions with people from different countries</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In the past 12 months, have you talked to or met someone from a country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/a European country </a:t>
            </a:r>
            <a:r>
              <a:rPr lang="en-GB" dirty="0">
                <a:solidFill>
                  <a:schemeClr val="tx1">
                    <a:lumMod val="75000"/>
                    <a:lumOff val="25000"/>
                  </a:schemeClr>
                </a:solidFill>
              </a:rPr>
              <a:t>(asked in SEM countries)</a:t>
            </a:r>
            <a:r>
              <a:rPr lang="en-GB" b="1" dirty="0">
                <a:solidFill>
                  <a:schemeClr val="tx1">
                    <a:lumMod val="75000"/>
                    <a:lumOff val="25000"/>
                  </a:schemeClr>
                </a:solidFill>
              </a:rPr>
              <a:t>? </a:t>
            </a:r>
            <a:r>
              <a:rPr lang="en-GB" i="1" dirty="0">
                <a:solidFill>
                  <a:schemeClr val="tx1">
                    <a:lumMod val="75000"/>
                    <a:lumOff val="25000"/>
                  </a:schemeClr>
                </a:solidFill>
              </a:rPr>
              <a:t>(top bar in the chart)</a:t>
            </a:r>
            <a:br>
              <a:rPr lang="en-GB" b="1" dirty="0">
                <a:solidFill>
                  <a:schemeClr val="tx1">
                    <a:lumMod val="75000"/>
                    <a:lumOff val="25000"/>
                  </a:schemeClr>
                </a:solidFill>
              </a:rPr>
            </a:br>
            <a:r>
              <a:rPr lang="en-GB" b="1" dirty="0">
                <a:solidFill>
                  <a:schemeClr val="tx1">
                    <a:lumMod val="75000"/>
                    <a:lumOff val="25000"/>
                  </a:schemeClr>
                </a:solidFill>
              </a:rPr>
              <a:t>Do you have any relatives or friends who live in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a:t>
            </a:r>
            <a:r>
              <a:rPr lang="en-GB" i="1" dirty="0">
                <a:solidFill>
                  <a:schemeClr val="tx1">
                    <a:lumMod val="75000"/>
                    <a:lumOff val="25000"/>
                  </a:schemeClr>
                </a:solidFill>
              </a:rPr>
              <a:t>(bottom bar) </a:t>
            </a:r>
            <a:endParaRPr lang="en-GB" b="1" i="1" dirty="0">
              <a:solidFill>
                <a:schemeClr val="tx1">
                  <a:lumMod val="75000"/>
                  <a:lumOff val="25000"/>
                </a:schemeClr>
              </a:solidFill>
            </a:endParaRPr>
          </a:p>
          <a:p>
            <a:r>
              <a:rPr lang="en-GB" dirty="0">
                <a:solidFill>
                  <a:schemeClr val="tx1">
                    <a:lumMod val="75000"/>
                    <a:lumOff val="25000"/>
                  </a:schemeClr>
                </a:solidFill>
              </a:rPr>
              <a:t>Base: all respondents (%), by country and country group</a:t>
            </a:r>
          </a:p>
        </p:txBody>
      </p:sp>
      <p:graphicFrame>
        <p:nvGraphicFramePr>
          <p:cNvPr id="9" name="Content Placeholder 6"/>
          <p:cNvGraphicFramePr>
            <a:graphicFrameLocks/>
          </p:cNvGraphicFramePr>
          <p:nvPr>
            <p:extLst>
              <p:ext uri="{D42A27DB-BD31-4B8C-83A1-F6EECF244321}">
                <p14:modId xmlns:p14="http://schemas.microsoft.com/office/powerpoint/2010/main" val="78643181"/>
              </p:ext>
            </p:extLst>
          </p:nvPr>
        </p:nvGraphicFramePr>
        <p:xfrm>
          <a:off x="844196" y="1557788"/>
          <a:ext cx="6091715" cy="43924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6"/>
          <p:cNvGraphicFramePr>
            <a:graphicFrameLocks/>
          </p:cNvGraphicFramePr>
          <p:nvPr>
            <p:extLst>
              <p:ext uri="{D42A27DB-BD31-4B8C-83A1-F6EECF244321}">
                <p14:modId xmlns:p14="http://schemas.microsoft.com/office/powerpoint/2010/main" val="2233419056"/>
              </p:ext>
            </p:extLst>
          </p:nvPr>
        </p:nvGraphicFramePr>
        <p:xfrm>
          <a:off x="6799797" y="1404367"/>
          <a:ext cx="5824746"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CA87B93-9B8E-4796-B050-6CCC3000D70A}"/>
              </a:ext>
            </a:extLst>
          </p:cNvPr>
          <p:cNvSpPr txBox="1"/>
          <p:nvPr/>
        </p:nvSpPr>
        <p:spPr>
          <a:xfrm>
            <a:off x="12163530" y="4428703"/>
            <a:ext cx="432049" cy="291096"/>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bg1">
                    <a:lumMod val="50000"/>
                  </a:schemeClr>
                </a:solidFill>
              </a:rPr>
              <a:t>82</a:t>
            </a:r>
          </a:p>
        </p:txBody>
      </p:sp>
    </p:spTree>
    <p:extLst>
      <p:ext uri="{BB962C8B-B14F-4D97-AF65-F5344CB8AC3E}">
        <p14:creationId xmlns:p14="http://schemas.microsoft.com/office/powerpoint/2010/main" val="223640654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525471"/>
            <a:ext cx="4459985" cy="511995"/>
          </a:xfrm>
        </p:spPr>
        <p:txBody>
          <a:bodyPr/>
          <a:lstStyle/>
          <a:p>
            <a:r>
              <a:rPr lang="en-GB" dirty="0"/>
              <a:t>Cross-cultural encounters</a:t>
            </a:r>
          </a:p>
        </p:txBody>
      </p:sp>
      <p:sp>
        <p:nvSpPr>
          <p:cNvPr id="7" name="Text Placeholder 6"/>
          <p:cNvSpPr>
            <a:spLocks noGrp="1"/>
          </p:cNvSpPr>
          <p:nvPr>
            <p:ph type="body" sz="quarter" idx="14"/>
          </p:nvPr>
        </p:nvSpPr>
        <p:spPr>
          <a:xfrm>
            <a:off x="566647" y="1152002"/>
            <a:ext cx="3339101" cy="374398"/>
          </a:xfrm>
        </p:spPr>
        <p:txBody>
          <a:bodyPr/>
          <a:lstStyle/>
          <a:p>
            <a:r>
              <a:rPr lang="en-GB" dirty="0"/>
              <a:t>Method of interaction</a:t>
            </a:r>
          </a:p>
        </p:txBody>
      </p:sp>
      <p:sp>
        <p:nvSpPr>
          <p:cNvPr id="4" name="Text Placeholder 5"/>
          <p:cNvSpPr txBox="1">
            <a:spLocks/>
          </p:cNvSpPr>
          <p:nvPr/>
        </p:nvSpPr>
        <p:spPr>
          <a:xfrm>
            <a:off x="2796639" y="6509874"/>
            <a:ext cx="8747784"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Thinking of this/these person(s) you have interacted with, was this mainly through: </a:t>
            </a:r>
            <a:endParaRPr lang="en-GB" dirty="0">
              <a:solidFill>
                <a:schemeClr val="tx1">
                  <a:lumMod val="75000"/>
                  <a:lumOff val="25000"/>
                </a:schemeClr>
              </a:solidFill>
            </a:endParaRPr>
          </a:p>
          <a:p>
            <a:r>
              <a:rPr lang="en-GB" dirty="0">
                <a:solidFill>
                  <a:schemeClr val="tx1">
                    <a:lumMod val="75000"/>
                    <a:lumOff val="25000"/>
                  </a:schemeClr>
                </a:solidFill>
              </a:rPr>
              <a:t>Base: respondents who have talked to or met someone from a SEM/European country in the past 12 months (%), by country and country group</a:t>
            </a:r>
          </a:p>
          <a:p>
            <a:r>
              <a:rPr lang="en-GB" dirty="0">
                <a:solidFill>
                  <a:schemeClr val="tx1">
                    <a:lumMod val="75000"/>
                    <a:lumOff val="25000"/>
                  </a:schemeClr>
                </a:solidFill>
              </a:rPr>
              <a:t>Note: ‘Family and friends’ and ‘sports and leisure’ categories were created after fieldwork had been completed. Some verbatim responses to ‘other specify’ were recoded into these two categories. </a:t>
            </a:r>
          </a:p>
        </p:txBody>
      </p:sp>
      <p:graphicFrame>
        <p:nvGraphicFramePr>
          <p:cNvPr id="9" name="Content Placeholder 6"/>
          <p:cNvGraphicFramePr>
            <a:graphicFrameLocks/>
          </p:cNvGraphicFramePr>
          <p:nvPr>
            <p:extLst>
              <p:ext uri="{D42A27DB-BD31-4B8C-83A1-F6EECF244321}">
                <p14:modId xmlns:p14="http://schemas.microsoft.com/office/powerpoint/2010/main" val="3405329274"/>
              </p:ext>
            </p:extLst>
          </p:nvPr>
        </p:nvGraphicFramePr>
        <p:xfrm>
          <a:off x="221633" y="1339201"/>
          <a:ext cx="7200798"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2036343431"/>
              </p:ext>
            </p:extLst>
          </p:nvPr>
        </p:nvGraphicFramePr>
        <p:xfrm>
          <a:off x="6215735" y="1358453"/>
          <a:ext cx="6984776" cy="5151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781689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3756187" cy="561600"/>
          </a:xfrm>
          <a:solidFill>
            <a:srgbClr val="71B2C9"/>
          </a:solidFill>
        </p:spPr>
        <p:txBody>
          <a:bodyPr/>
          <a:lstStyle/>
          <a:p>
            <a:r>
              <a:rPr lang="en-GB" sz="2800" dirty="0"/>
              <a:t>Methodological note</a:t>
            </a:r>
          </a:p>
        </p:txBody>
      </p:sp>
      <p:sp>
        <p:nvSpPr>
          <p:cNvPr id="3" name="Content Placeholder 2"/>
          <p:cNvSpPr>
            <a:spLocks noGrp="1"/>
          </p:cNvSpPr>
          <p:nvPr>
            <p:ph sz="quarter" idx="10"/>
          </p:nvPr>
        </p:nvSpPr>
        <p:spPr>
          <a:xfrm>
            <a:off x="566647" y="1404367"/>
            <a:ext cx="10185688" cy="4903098"/>
          </a:xfrm>
        </p:spPr>
        <p:txBody>
          <a:bodyPr/>
          <a:lstStyle/>
          <a:p>
            <a:r>
              <a:rPr lang="en-GB" sz="1800" dirty="0"/>
              <a:t>The Anna Lindh Foundation commissioned Ipsos to undertake its third opinion poll to measure intercultural trends in the Euro-Mediterranean Region. </a:t>
            </a:r>
          </a:p>
          <a:p>
            <a:r>
              <a:rPr lang="en-GB" sz="1800" dirty="0"/>
              <a:t>The opinion poll was carried out in eight European countries (</a:t>
            </a:r>
            <a:r>
              <a:rPr lang="en-GB" sz="1800" b="1" dirty="0"/>
              <a:t>Croatia, Cyprus, Czechia, Germany, Greece, Ireland, Romania, Sweden</a:t>
            </a:r>
            <a:r>
              <a:rPr lang="en-GB" sz="1800" dirty="0"/>
              <a:t>) and five SEM countries/territories (</a:t>
            </a:r>
            <a:r>
              <a:rPr lang="en-GB" sz="1800" b="1" dirty="0"/>
              <a:t>Algeria, Jordan, Lebanon, Mauritania, Morocco</a:t>
            </a:r>
            <a:r>
              <a:rPr lang="en-GB" sz="1800" dirty="0"/>
              <a:t>). </a:t>
            </a:r>
          </a:p>
          <a:p>
            <a:r>
              <a:rPr lang="en-GB" sz="1800" dirty="0"/>
              <a:t>The target population consists of all individuals aged 15 or older (16 in Czechia and Sweden), resident in each of the countries covered. In all countries, the target sample size was 1,000 fully-completed interviews. Fieldwork for all countries bar Mauritania took place between 9 March  2020 and 16 June 2020, with a suspension of fieldwork part-way through due to the COVID-19 pandemic. Fieldwork in Mauritania took place between 28 August 2020 and 09 October 2020.</a:t>
            </a:r>
          </a:p>
          <a:p>
            <a:r>
              <a:rPr lang="en-GB" sz="1800" dirty="0"/>
              <a:t>In all countries, a CATI (Computer Assisted Telephone Interviewing) methodology was implemented. Random probability sampling was used in all countries except Mauritania, where quota sampling was used.</a:t>
            </a:r>
          </a:p>
          <a:p>
            <a:r>
              <a:rPr lang="en-GB" sz="1800" dirty="0"/>
              <a:t>All findings presented are based on weighted data. A post-stratification weight was calculated that corrects for imbalances in the samples with respect to gender, age and activity status. Where the percentages provided do not add up to or exceed 100%, this may be due to rounding.</a:t>
            </a:r>
          </a:p>
          <a:p>
            <a:pPr marL="0" indent="0">
              <a:buNone/>
            </a:pPr>
            <a:endParaRPr lang="en-GB" sz="1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3372" t="8691" r="36324" b="11751"/>
          <a:stretch/>
        </p:blipFill>
        <p:spPr>
          <a:xfrm>
            <a:off x="10464303" y="334321"/>
            <a:ext cx="2786350" cy="6290614"/>
          </a:xfrm>
          <a:prstGeom prst="rect">
            <a:avLst/>
          </a:prstGeom>
        </p:spPr>
      </p:pic>
    </p:spTree>
    <p:extLst>
      <p:ext uri="{BB962C8B-B14F-4D97-AF65-F5344CB8AC3E}">
        <p14:creationId xmlns:p14="http://schemas.microsoft.com/office/powerpoint/2010/main" val="321184544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8459975" cy="561600"/>
          </a:xfrm>
        </p:spPr>
        <p:txBody>
          <a:bodyPr/>
          <a:lstStyle/>
          <a:p>
            <a:r>
              <a:rPr lang="en-GB" dirty="0"/>
              <a:t>Interactions with people from different countries</a:t>
            </a:r>
          </a:p>
        </p:txBody>
      </p:sp>
      <p:sp>
        <p:nvSpPr>
          <p:cNvPr id="4" name="Text Placeholder 5"/>
          <p:cNvSpPr txBox="1">
            <a:spLocks/>
          </p:cNvSpPr>
          <p:nvPr/>
        </p:nvSpPr>
        <p:spPr>
          <a:xfrm>
            <a:off x="815231" y="5793057"/>
            <a:ext cx="12371082" cy="1019545"/>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(2020): </a:t>
            </a:r>
            <a:r>
              <a:rPr lang="en-GB" b="1" dirty="0">
                <a:solidFill>
                  <a:schemeClr val="tx1">
                    <a:lumMod val="75000"/>
                    <a:lumOff val="25000"/>
                  </a:schemeClr>
                </a:solidFill>
              </a:rPr>
              <a:t>In the past 12 months, have you talked to or met someone from a country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/a European country </a:t>
            </a:r>
            <a:r>
              <a:rPr lang="en-GB" dirty="0">
                <a:solidFill>
                  <a:schemeClr val="tx1">
                    <a:lumMod val="75000"/>
                    <a:lumOff val="25000"/>
                  </a:schemeClr>
                </a:solidFill>
              </a:rPr>
              <a:t>(asked in SEM countries)</a:t>
            </a:r>
            <a:r>
              <a:rPr lang="en-GB" b="1" dirty="0">
                <a:solidFill>
                  <a:schemeClr val="tx1">
                    <a:lumMod val="75000"/>
                    <a:lumOff val="25000"/>
                  </a:schemeClr>
                </a:solidFill>
              </a:rPr>
              <a:t>? Thinking of this/these person(s) you have interacted with, was this mainly through: </a:t>
            </a:r>
          </a:p>
          <a:p>
            <a:r>
              <a:rPr lang="en-GB" dirty="0">
                <a:solidFill>
                  <a:schemeClr val="tx1">
                    <a:lumMod val="75000"/>
                    <a:lumOff val="25000"/>
                  </a:schemeClr>
                </a:solidFill>
              </a:rPr>
              <a:t>Survey question (2009): In the last 12 months have you personally met or talked with any person (or persons) from a country bordering the southern and eastern shore of the Mediterranean Sea? How did you meet or talk to that person (or persons)?</a:t>
            </a:r>
          </a:p>
          <a:p>
            <a:r>
              <a:rPr lang="en-GB" dirty="0">
                <a:solidFill>
                  <a:schemeClr val="tx1">
                    <a:lumMod val="75000"/>
                    <a:lumOff val="25000"/>
                  </a:schemeClr>
                </a:solidFill>
              </a:rPr>
              <a:t>Base: all respondents </a:t>
            </a:r>
            <a:r>
              <a:rPr lang="en-GB" i="1" dirty="0">
                <a:solidFill>
                  <a:schemeClr val="tx1">
                    <a:lumMod val="75000"/>
                    <a:lumOff val="25000"/>
                  </a:schemeClr>
                </a:solidFill>
              </a:rPr>
              <a:t>(left-hand chart) </a:t>
            </a:r>
            <a:r>
              <a:rPr lang="en-GB" dirty="0">
                <a:solidFill>
                  <a:schemeClr val="tx1">
                    <a:lumMod val="75000"/>
                    <a:lumOff val="25000"/>
                  </a:schemeClr>
                </a:solidFill>
              </a:rPr>
              <a:t>and respondents who have talked to or met someone from a SEM/European country in the past 12 months </a:t>
            </a:r>
            <a:r>
              <a:rPr lang="en-GB" i="1" dirty="0">
                <a:solidFill>
                  <a:schemeClr val="tx1">
                    <a:lumMod val="75000"/>
                    <a:lumOff val="25000"/>
                  </a:schemeClr>
                </a:solidFill>
              </a:rPr>
              <a:t>(right-hand chart) </a:t>
            </a:r>
            <a:r>
              <a:rPr lang="en-GB" dirty="0">
                <a:solidFill>
                  <a:schemeClr val="tx1">
                    <a:lumMod val="75000"/>
                    <a:lumOff val="25000"/>
                  </a:schemeClr>
                </a:solidFill>
              </a:rPr>
              <a:t>(%), by country</a:t>
            </a:r>
          </a:p>
        </p:txBody>
      </p:sp>
      <p:pic>
        <p:nvPicPr>
          <p:cNvPr id="3" name="Picture 2"/>
          <p:cNvPicPr>
            <a:picLocks noChangeAspect="1"/>
          </p:cNvPicPr>
          <p:nvPr/>
        </p:nvPicPr>
        <p:blipFill>
          <a:blip r:embed="rId2"/>
          <a:stretch>
            <a:fillRect/>
          </a:stretch>
        </p:blipFill>
        <p:spPr>
          <a:xfrm>
            <a:off x="4796634" y="1242519"/>
            <a:ext cx="3529890" cy="646232"/>
          </a:xfrm>
          <a:prstGeom prst="rect">
            <a:avLst/>
          </a:prstGeom>
        </p:spPr>
      </p:pic>
      <p:graphicFrame>
        <p:nvGraphicFramePr>
          <p:cNvPr id="11" name="Content Placeholder 6"/>
          <p:cNvGraphicFramePr>
            <a:graphicFrameLocks/>
          </p:cNvGraphicFramePr>
          <p:nvPr>
            <p:extLst>
              <p:ext uri="{D42A27DB-BD31-4B8C-83A1-F6EECF244321}">
                <p14:modId xmlns:p14="http://schemas.microsoft.com/office/powerpoint/2010/main" val="1355706275"/>
              </p:ext>
            </p:extLst>
          </p:nvPr>
        </p:nvGraphicFramePr>
        <p:xfrm>
          <a:off x="-1632102" y="1407481"/>
          <a:ext cx="7531875" cy="46179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6">
            <a:extLst>
              <a:ext uri="{FF2B5EF4-FFF2-40B4-BE49-F238E27FC236}">
                <a16:creationId xmlns:a16="http://schemas.microsoft.com/office/drawing/2014/main" id="{B3FCCD6A-2DDD-4B7B-93E4-4980AA372D00}"/>
              </a:ext>
            </a:extLst>
          </p:cNvPr>
          <p:cNvGraphicFramePr>
            <a:graphicFrameLocks/>
          </p:cNvGraphicFramePr>
          <p:nvPr>
            <p:extLst>
              <p:ext uri="{D42A27DB-BD31-4B8C-83A1-F6EECF244321}">
                <p14:modId xmlns:p14="http://schemas.microsoft.com/office/powerpoint/2010/main" val="3697070494"/>
              </p:ext>
            </p:extLst>
          </p:nvPr>
        </p:nvGraphicFramePr>
        <p:xfrm>
          <a:off x="6143823" y="1565635"/>
          <a:ext cx="6807967" cy="43487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833064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6">
            <a:extLst>
              <a:ext uri="{FF2B5EF4-FFF2-40B4-BE49-F238E27FC236}">
                <a16:creationId xmlns:a16="http://schemas.microsoft.com/office/drawing/2014/main" id="{A6E972F5-9D89-4F17-8228-148085EDBFEB}"/>
              </a:ext>
            </a:extLst>
          </p:cNvPr>
          <p:cNvGraphicFramePr>
            <a:graphicFrameLocks/>
          </p:cNvGraphicFramePr>
          <p:nvPr>
            <p:extLst>
              <p:ext uri="{D42A27DB-BD31-4B8C-83A1-F6EECF244321}">
                <p14:modId xmlns:p14="http://schemas.microsoft.com/office/powerpoint/2010/main" val="558079664"/>
              </p:ext>
            </p:extLst>
          </p:nvPr>
        </p:nvGraphicFramePr>
        <p:xfrm>
          <a:off x="6608431" y="1628043"/>
          <a:ext cx="7200798" cy="4392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6">
            <a:extLst>
              <a:ext uri="{FF2B5EF4-FFF2-40B4-BE49-F238E27FC236}">
                <a16:creationId xmlns:a16="http://schemas.microsoft.com/office/drawing/2014/main" id="{B6507C46-7CC4-46BB-A8C0-6DEBC74A0E9C}"/>
              </a:ext>
            </a:extLst>
          </p:cNvPr>
          <p:cNvGraphicFramePr>
            <a:graphicFrameLocks/>
          </p:cNvGraphicFramePr>
          <p:nvPr>
            <p:extLst>
              <p:ext uri="{D42A27DB-BD31-4B8C-83A1-F6EECF244321}">
                <p14:modId xmlns:p14="http://schemas.microsoft.com/office/powerpoint/2010/main" val="3587410214"/>
              </p:ext>
            </p:extLst>
          </p:nvPr>
        </p:nvGraphicFramePr>
        <p:xfrm>
          <a:off x="3695552" y="1686561"/>
          <a:ext cx="7200798" cy="43924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ontent Placeholder 6"/>
          <p:cNvGraphicFramePr>
            <a:graphicFrameLocks/>
          </p:cNvGraphicFramePr>
          <p:nvPr>
            <p:extLst>
              <p:ext uri="{D42A27DB-BD31-4B8C-83A1-F6EECF244321}">
                <p14:modId xmlns:p14="http://schemas.microsoft.com/office/powerpoint/2010/main" val="687157394"/>
              </p:ext>
            </p:extLst>
          </p:nvPr>
        </p:nvGraphicFramePr>
        <p:xfrm>
          <a:off x="7295951" y="1665064"/>
          <a:ext cx="5793200" cy="45879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ontent Placeholder 6"/>
          <p:cNvGraphicFramePr>
            <a:graphicFrameLocks/>
          </p:cNvGraphicFramePr>
          <p:nvPr>
            <p:extLst>
              <p:ext uri="{D42A27DB-BD31-4B8C-83A1-F6EECF244321}">
                <p14:modId xmlns:p14="http://schemas.microsoft.com/office/powerpoint/2010/main" val="3374687740"/>
              </p:ext>
            </p:extLst>
          </p:nvPr>
        </p:nvGraphicFramePr>
        <p:xfrm>
          <a:off x="4055591" y="1640937"/>
          <a:ext cx="5793200" cy="4587966"/>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le 12"/>
          <p:cNvSpPr/>
          <p:nvPr/>
        </p:nvSpPr>
        <p:spPr bwMode="gray">
          <a:xfrm>
            <a:off x="3263504" y="1710688"/>
            <a:ext cx="3168352" cy="4302191"/>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25471"/>
            <a:ext cx="4459985" cy="511995"/>
          </a:xfrm>
        </p:spPr>
        <p:txBody>
          <a:bodyPr/>
          <a:lstStyle/>
          <a:p>
            <a:r>
              <a:rPr lang="en-GB" dirty="0"/>
              <a:t>Cross-cultural encounters</a:t>
            </a:r>
          </a:p>
        </p:txBody>
      </p:sp>
      <p:sp>
        <p:nvSpPr>
          <p:cNvPr id="7" name="Text Placeholder 6"/>
          <p:cNvSpPr>
            <a:spLocks noGrp="1"/>
          </p:cNvSpPr>
          <p:nvPr>
            <p:ph type="body" sz="quarter" idx="14"/>
          </p:nvPr>
        </p:nvSpPr>
        <p:spPr>
          <a:xfrm>
            <a:off x="566647" y="1136069"/>
            <a:ext cx="11092698" cy="406265"/>
          </a:xfrm>
        </p:spPr>
        <p:txBody>
          <a:bodyPr/>
          <a:lstStyle/>
          <a:p>
            <a:r>
              <a:rPr lang="en-GB" dirty="0"/>
              <a:t>Did meeting people from SEM/European countries cause a change in views?</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Thinking of your encounter(s) with this/these person(s), did meeting or talking to them change or reinforce your view of people from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a:t>
            </a:r>
            <a:endParaRPr lang="en-GB" dirty="0">
              <a:solidFill>
                <a:schemeClr val="tx1">
                  <a:lumMod val="75000"/>
                  <a:lumOff val="25000"/>
                </a:schemeClr>
              </a:solidFill>
            </a:endParaRPr>
          </a:p>
          <a:p>
            <a:r>
              <a:rPr lang="en-GB" dirty="0">
                <a:solidFill>
                  <a:schemeClr val="tx1">
                    <a:lumMod val="75000"/>
                    <a:lumOff val="25000"/>
                  </a:schemeClr>
                </a:solidFill>
              </a:rPr>
              <a:t>Base: respondents who have talked to or met someone from a SEM/European country in the past 12 months (%), by country and country group</a:t>
            </a:r>
          </a:p>
        </p:txBody>
      </p:sp>
      <p:graphicFrame>
        <p:nvGraphicFramePr>
          <p:cNvPr id="8" name="Content Placeholder 6"/>
          <p:cNvGraphicFramePr>
            <a:graphicFrameLocks/>
          </p:cNvGraphicFramePr>
          <p:nvPr>
            <p:extLst>
              <p:ext uri="{D42A27DB-BD31-4B8C-83A1-F6EECF244321}">
                <p14:modId xmlns:p14="http://schemas.microsoft.com/office/powerpoint/2010/main" val="2739542941"/>
              </p:ext>
            </p:extLst>
          </p:nvPr>
        </p:nvGraphicFramePr>
        <p:xfrm>
          <a:off x="566646" y="1640937"/>
          <a:ext cx="5865209" cy="458796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42550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ext uri="{D42A27DB-BD31-4B8C-83A1-F6EECF244321}">
                <p14:modId xmlns:p14="http://schemas.microsoft.com/office/powerpoint/2010/main" val="4252535107"/>
              </p:ext>
            </p:extLst>
          </p:nvPr>
        </p:nvGraphicFramePr>
        <p:xfrm>
          <a:off x="6683562" y="1330626"/>
          <a:ext cx="6552728"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5200" y="615600"/>
            <a:ext cx="6298549" cy="561600"/>
          </a:xfrm>
          <a:solidFill>
            <a:srgbClr val="71B2C9"/>
          </a:solidFill>
        </p:spPr>
        <p:txBody>
          <a:bodyPr wrap="none" lIns="82819" tIns="72000" rIns="82819" bIns="36000" rtlCol="0" anchor="ctr">
            <a:spAutoFit/>
          </a:bodyPr>
          <a:lstStyle/>
          <a:p>
            <a:r>
              <a:rPr lang="en-GB" dirty="0"/>
              <a:t>Barriers to cross-cultural encounters</a:t>
            </a:r>
          </a:p>
        </p:txBody>
      </p:sp>
      <p:sp>
        <p:nvSpPr>
          <p:cNvPr id="6" name="Text Placeholder 5"/>
          <p:cNvSpPr txBox="1">
            <a:spLocks/>
          </p:cNvSpPr>
          <p:nvPr/>
        </p:nvSpPr>
        <p:spPr>
          <a:xfrm>
            <a:off x="3049200" y="6361200"/>
            <a:ext cx="8424936"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a:t>
            </a:r>
            <a:r>
              <a:rPr lang="en-GB" b="1" dirty="0">
                <a:solidFill>
                  <a:schemeClr val="tx1">
                    <a:lumMod val="75000"/>
                    <a:lumOff val="25000"/>
                  </a:schemeClr>
                </a:solidFill>
              </a:rPr>
              <a:t>: To what extent, if at all, are each of the following a barrier, when meeting with or talking to people from different cultures? </a:t>
            </a:r>
            <a:r>
              <a:rPr lang="en-GB" dirty="0">
                <a:solidFill>
                  <a:schemeClr val="tx1">
                    <a:lumMod val="75000"/>
                    <a:lumOff val="25000"/>
                  </a:schemeClr>
                </a:solidFill>
              </a:rPr>
              <a:t>[share who say it is “a big barrier” or “somewhat of a barrier”]</a:t>
            </a:r>
            <a:r>
              <a:rPr lang="en-GB" b="1" dirty="0">
                <a:solidFill>
                  <a:schemeClr val="tx1">
                    <a:lumMod val="75000"/>
                    <a:lumOff val="25000"/>
                  </a:schemeClr>
                </a:solidFill>
              </a:rPr>
              <a:t> </a:t>
            </a:r>
          </a:p>
          <a:p>
            <a:r>
              <a:rPr lang="en-GB" dirty="0">
                <a:solidFill>
                  <a:schemeClr val="tx1">
                    <a:lumMod val="75000"/>
                    <a:lumOff val="25000"/>
                  </a:schemeClr>
                </a:solidFill>
              </a:rPr>
              <a:t>Base: all respondents (%), by country and country group</a:t>
            </a:r>
          </a:p>
        </p:txBody>
      </p:sp>
      <p:graphicFrame>
        <p:nvGraphicFramePr>
          <p:cNvPr id="8" name="Content Placeholder 6"/>
          <p:cNvGraphicFramePr>
            <a:graphicFrameLocks/>
          </p:cNvGraphicFramePr>
          <p:nvPr>
            <p:extLst>
              <p:ext uri="{D42A27DB-BD31-4B8C-83A1-F6EECF244321}">
                <p14:modId xmlns:p14="http://schemas.microsoft.com/office/powerpoint/2010/main" val="289169142"/>
              </p:ext>
            </p:extLst>
          </p:nvPr>
        </p:nvGraphicFramePr>
        <p:xfrm>
          <a:off x="189186" y="1437859"/>
          <a:ext cx="6735611" cy="493539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F8B9F829-6DF5-4462-9498-91374EC87813}"/>
              </a:ext>
            </a:extLst>
          </p:cNvPr>
          <p:cNvSpPr txBox="1"/>
          <p:nvPr/>
        </p:nvSpPr>
        <p:spPr>
          <a:xfrm>
            <a:off x="6683562" y="2229147"/>
            <a:ext cx="351792" cy="291096"/>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bg1">
                    <a:lumMod val="50000"/>
                  </a:schemeClr>
                </a:solidFill>
              </a:rPr>
              <a:t>72</a:t>
            </a:r>
          </a:p>
        </p:txBody>
      </p:sp>
    </p:spTree>
    <p:extLst>
      <p:ext uri="{BB962C8B-B14F-4D97-AF65-F5344CB8AC3E}">
        <p14:creationId xmlns:p14="http://schemas.microsoft.com/office/powerpoint/2010/main" val="285691627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8171193" cy="547200"/>
          </a:xfrm>
        </p:spPr>
        <p:txBody>
          <a:bodyPr/>
          <a:lstStyle/>
          <a:p>
            <a:r>
              <a:rPr lang="en-GB" dirty="0"/>
              <a:t>Living together in multi-cultural environments</a:t>
            </a:r>
          </a:p>
        </p:txBody>
      </p:sp>
    </p:spTree>
    <p:extLst>
      <p:ext uri="{BB962C8B-B14F-4D97-AF65-F5344CB8AC3E}">
        <p14:creationId xmlns:p14="http://schemas.microsoft.com/office/powerpoint/2010/main" val="312858444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gray">
          <a:xfrm>
            <a:off x="4487639" y="1570993"/>
            <a:ext cx="3456384" cy="4229628"/>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8" name="Content Placeholder 6"/>
          <p:cNvGraphicFramePr>
            <a:graphicFrameLocks/>
          </p:cNvGraphicFramePr>
          <p:nvPr>
            <p:extLst>
              <p:ext uri="{D42A27DB-BD31-4B8C-83A1-F6EECF244321}">
                <p14:modId xmlns:p14="http://schemas.microsoft.com/office/powerpoint/2010/main" val="3407148345"/>
              </p:ext>
            </p:extLst>
          </p:nvPr>
        </p:nvGraphicFramePr>
        <p:xfrm>
          <a:off x="5220359" y="1570993"/>
          <a:ext cx="7157188" cy="471904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7" y="615600"/>
            <a:ext cx="8673520" cy="561600"/>
          </a:xfrm>
          <a:solidFill>
            <a:srgbClr val="71B2C9"/>
          </a:solidFill>
        </p:spPr>
        <p:txBody>
          <a:bodyPr wrap="square" lIns="72000" tIns="36000" rIns="72000" bIns="36000" rtlCol="0" anchor="b">
            <a:spAutoFit/>
          </a:bodyPr>
          <a:lstStyle/>
          <a:p>
            <a:r>
              <a:rPr lang="en-GB" dirty="0"/>
              <a:t>Perceptions about religious and cultural diversity</a:t>
            </a:r>
          </a:p>
        </p:txBody>
      </p:sp>
      <p:sp>
        <p:nvSpPr>
          <p:cNvPr id="6"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How much do you agree or disagree with the following statements?</a:t>
            </a:r>
          </a:p>
          <a:p>
            <a:r>
              <a:rPr lang="en-GB" dirty="0">
                <a:solidFill>
                  <a:schemeClr val="tx1">
                    <a:lumMod val="75000"/>
                    <a:lumOff val="25000"/>
                  </a:schemeClr>
                </a:solidFill>
              </a:rPr>
              <a:t>Base: all respondents (%), by country and country group</a:t>
            </a:r>
          </a:p>
        </p:txBody>
      </p:sp>
      <p:graphicFrame>
        <p:nvGraphicFramePr>
          <p:cNvPr id="12" name="Content Placeholder 6"/>
          <p:cNvGraphicFramePr>
            <a:graphicFrameLocks/>
          </p:cNvGraphicFramePr>
          <p:nvPr>
            <p:extLst>
              <p:ext uri="{D42A27DB-BD31-4B8C-83A1-F6EECF244321}">
                <p14:modId xmlns:p14="http://schemas.microsoft.com/office/powerpoint/2010/main" val="1487599683"/>
              </p:ext>
            </p:extLst>
          </p:nvPr>
        </p:nvGraphicFramePr>
        <p:xfrm>
          <a:off x="913774" y="1563559"/>
          <a:ext cx="6886233" cy="5151421"/>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p:cNvPicPr>
            <a:picLocks noChangeAspect="1"/>
          </p:cNvPicPr>
          <p:nvPr/>
        </p:nvPicPr>
        <p:blipFill rotWithShape="1">
          <a:blip r:embed="rId4"/>
          <a:srcRect t="91989" b="662"/>
          <a:stretch/>
        </p:blipFill>
        <p:spPr>
          <a:xfrm>
            <a:off x="3839567" y="5818515"/>
            <a:ext cx="8963540" cy="468000"/>
          </a:xfrm>
          <a:prstGeom prst="rect">
            <a:avLst/>
          </a:prstGeom>
        </p:spPr>
      </p:pic>
      <p:sp>
        <p:nvSpPr>
          <p:cNvPr id="3" name="TextBox 2">
            <a:extLst>
              <a:ext uri="{FF2B5EF4-FFF2-40B4-BE49-F238E27FC236}">
                <a16:creationId xmlns:a16="http://schemas.microsoft.com/office/drawing/2014/main" id="{FA8511B3-A3CE-4AC5-BD77-14287632B8BE}"/>
              </a:ext>
            </a:extLst>
          </p:cNvPr>
          <p:cNvSpPr txBox="1"/>
          <p:nvPr/>
        </p:nvSpPr>
        <p:spPr>
          <a:xfrm>
            <a:off x="7559014" y="2700511"/>
            <a:ext cx="288032" cy="291096"/>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bg1"/>
                </a:solidFill>
              </a:rPr>
              <a:t>5</a:t>
            </a:r>
          </a:p>
        </p:txBody>
      </p:sp>
    </p:spTree>
    <p:extLst>
      <p:ext uri="{BB962C8B-B14F-4D97-AF65-F5344CB8AC3E}">
        <p14:creationId xmlns:p14="http://schemas.microsoft.com/office/powerpoint/2010/main" val="257666712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gray">
          <a:xfrm>
            <a:off x="4343623" y="1441811"/>
            <a:ext cx="3579444" cy="4358810"/>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615600"/>
            <a:ext cx="5649184" cy="561600"/>
          </a:xfrm>
          <a:solidFill>
            <a:srgbClr val="71B2C9"/>
          </a:solidFill>
        </p:spPr>
        <p:txBody>
          <a:bodyPr wrap="square" lIns="72000" tIns="36000" rIns="72000" bIns="36000" rtlCol="0" anchor="b">
            <a:spAutoFit/>
          </a:bodyPr>
          <a:lstStyle/>
          <a:p>
            <a:r>
              <a:rPr lang="en-GB" sz="2800" dirty="0"/>
              <a:t>Cultura</a:t>
            </a:r>
            <a:r>
              <a:rPr lang="en-GB" dirty="0"/>
              <a:t>l diversity and t</a:t>
            </a:r>
            <a:r>
              <a:rPr lang="en-GB" sz="2800" dirty="0"/>
              <a:t>olerance</a:t>
            </a:r>
          </a:p>
        </p:txBody>
      </p:sp>
      <p:sp>
        <p:nvSpPr>
          <p:cNvPr id="6"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 am now going to read out a number of scenarios. For each of them, please tell me whether you would mind a lot, mind a little, or whether you would not mind too much, or not mind at all.</a:t>
            </a:r>
          </a:p>
          <a:p>
            <a:r>
              <a:rPr lang="en-GB" dirty="0">
                <a:solidFill>
                  <a:schemeClr val="tx1">
                    <a:lumMod val="75000"/>
                    <a:lumOff val="25000"/>
                  </a:schemeClr>
                </a:solidFill>
              </a:rPr>
              <a:t>Base: all respondents (%), by country and country group</a:t>
            </a:r>
          </a:p>
        </p:txBody>
      </p:sp>
      <p:pic>
        <p:nvPicPr>
          <p:cNvPr id="8" name="Picture 7"/>
          <p:cNvPicPr>
            <a:picLocks noChangeAspect="1"/>
          </p:cNvPicPr>
          <p:nvPr/>
        </p:nvPicPr>
        <p:blipFill rotWithShape="1">
          <a:blip r:embed="rId2"/>
          <a:srcRect l="18834" t="90864" r="17478" b="1802"/>
          <a:stretch/>
        </p:blipFill>
        <p:spPr>
          <a:xfrm>
            <a:off x="4608591" y="5820100"/>
            <a:ext cx="7614000" cy="378000"/>
          </a:xfrm>
          <a:prstGeom prst="rect">
            <a:avLst/>
          </a:prstGeom>
        </p:spPr>
      </p:pic>
      <p:sp>
        <p:nvSpPr>
          <p:cNvPr id="3" name="TextBox 2"/>
          <p:cNvSpPr txBox="1"/>
          <p:nvPr/>
        </p:nvSpPr>
        <p:spPr>
          <a:xfrm>
            <a:off x="920835" y="1692000"/>
            <a:ext cx="2702708" cy="309691"/>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bg1">
                    <a:lumMod val="50000"/>
                  </a:schemeClr>
                </a:solidFill>
              </a:rPr>
              <a:t>Would you mind: </a:t>
            </a:r>
          </a:p>
        </p:txBody>
      </p:sp>
      <p:graphicFrame>
        <p:nvGraphicFramePr>
          <p:cNvPr id="9" name="Content Placeholder 6"/>
          <p:cNvGraphicFramePr>
            <a:graphicFrameLocks/>
          </p:cNvGraphicFramePr>
          <p:nvPr>
            <p:extLst>
              <p:ext uri="{D42A27DB-BD31-4B8C-83A1-F6EECF244321}">
                <p14:modId xmlns:p14="http://schemas.microsoft.com/office/powerpoint/2010/main" val="2058481305"/>
              </p:ext>
            </p:extLst>
          </p:nvPr>
        </p:nvGraphicFramePr>
        <p:xfrm>
          <a:off x="5220358" y="1476042"/>
          <a:ext cx="7614000" cy="54696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6"/>
          <p:cNvGraphicFramePr>
            <a:graphicFrameLocks/>
          </p:cNvGraphicFramePr>
          <p:nvPr>
            <p:extLst>
              <p:ext uri="{D42A27DB-BD31-4B8C-83A1-F6EECF244321}">
                <p14:modId xmlns:p14="http://schemas.microsoft.com/office/powerpoint/2010/main" val="2554048003"/>
              </p:ext>
            </p:extLst>
          </p:nvPr>
        </p:nvGraphicFramePr>
        <p:xfrm>
          <a:off x="920835" y="1310400"/>
          <a:ext cx="6807164"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5051402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p:cNvGraphicFramePr>
            <a:graphicFrameLocks/>
          </p:cNvGraphicFramePr>
          <p:nvPr>
            <p:extLst>
              <p:ext uri="{D42A27DB-BD31-4B8C-83A1-F6EECF244321}">
                <p14:modId xmlns:p14="http://schemas.microsoft.com/office/powerpoint/2010/main" val="1788798553"/>
              </p:ext>
            </p:extLst>
          </p:nvPr>
        </p:nvGraphicFramePr>
        <p:xfrm>
          <a:off x="5220359" y="1476042"/>
          <a:ext cx="7157188"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bwMode="gray">
          <a:xfrm>
            <a:off x="4350269" y="1633046"/>
            <a:ext cx="3399929" cy="4349095"/>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00400"/>
            <a:ext cx="7862647" cy="562137"/>
          </a:xfrm>
          <a:solidFill>
            <a:srgbClr val="71B2C9"/>
          </a:solidFill>
        </p:spPr>
        <p:txBody>
          <a:bodyPr wrap="none" lIns="72000" tIns="36000" rIns="72000" bIns="0" rtlCol="0" anchor="ctr">
            <a:spAutoFit/>
          </a:bodyPr>
          <a:lstStyle/>
          <a:p>
            <a:r>
              <a:rPr lang="en-GB" dirty="0"/>
              <a:t>Living together in multicultural environments</a:t>
            </a:r>
          </a:p>
        </p:txBody>
      </p:sp>
      <p:sp>
        <p:nvSpPr>
          <p:cNvPr id="9" name="Text Placeholder 8"/>
          <p:cNvSpPr>
            <a:spLocks noGrp="1"/>
          </p:cNvSpPr>
          <p:nvPr>
            <p:ph type="body" sz="quarter" idx="14"/>
          </p:nvPr>
        </p:nvSpPr>
        <p:spPr>
          <a:xfrm>
            <a:off x="566647" y="1152000"/>
            <a:ext cx="7183551" cy="374398"/>
          </a:xfrm>
        </p:spPr>
        <p:txBody>
          <a:bodyPr/>
          <a:lstStyle/>
          <a:p>
            <a:r>
              <a:rPr lang="en-GB" dirty="0"/>
              <a:t>Actions that can help people live better together</a:t>
            </a:r>
          </a:p>
        </p:txBody>
      </p:sp>
      <p:graphicFrame>
        <p:nvGraphicFramePr>
          <p:cNvPr id="5" name="Content Placeholder 6"/>
          <p:cNvGraphicFramePr>
            <a:graphicFrameLocks/>
          </p:cNvGraphicFramePr>
          <p:nvPr>
            <p:extLst>
              <p:ext uri="{D42A27DB-BD31-4B8C-83A1-F6EECF244321}">
                <p14:modId xmlns:p14="http://schemas.microsoft.com/office/powerpoint/2010/main" val="534190328"/>
              </p:ext>
            </p:extLst>
          </p:nvPr>
        </p:nvGraphicFramePr>
        <p:xfrm>
          <a:off x="920835" y="1369393"/>
          <a:ext cx="6858868"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txBox="1">
            <a:spLocks/>
          </p:cNvSpPr>
          <p:nvPr/>
        </p:nvSpPr>
        <p:spPr>
          <a:xfrm>
            <a:off x="3048753" y="6444281"/>
            <a:ext cx="8213946" cy="739632"/>
          </a:xfrm>
          <a:prstGeom prst="rect">
            <a:avLst/>
          </a:prstGeom>
          <a:noFill/>
        </p:spPr>
        <p:txBody>
          <a:bodyPr vert="horz" lIns="0" tIns="0" rIns="0" bIns="0" rtlCol="0" anchor="b">
            <a:noAutofit/>
          </a:bodyPr>
          <a:lstStyle>
            <a:lvl1pPr indent="0">
              <a:lnSpc>
                <a:spcPct val="110000"/>
              </a:lnSpc>
              <a:spcBef>
                <a:spcPts val="600"/>
              </a:spcBef>
              <a:spcAft>
                <a:spcPts val="0"/>
              </a:spcAft>
              <a:buClr>
                <a:schemeClr val="bg2"/>
              </a:buClr>
              <a:buFontTx/>
              <a:buNone/>
              <a:defRPr sz="800"/>
            </a:lvl1pPr>
            <a:lvl2pPr marL="525902"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marL="2103606"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000" dirty="0">
                <a:solidFill>
                  <a:schemeClr val="tx1">
                    <a:lumMod val="75000"/>
                    <a:lumOff val="25000"/>
                  </a:schemeClr>
                </a:solidFill>
              </a:rPr>
              <a:t>Survey question: </a:t>
            </a:r>
            <a:r>
              <a:rPr lang="en-GB" sz="1000" b="1" dirty="0">
                <a:solidFill>
                  <a:schemeClr val="tx1">
                    <a:lumMod val="75000"/>
                    <a:lumOff val="25000"/>
                  </a:schemeClr>
                </a:solidFill>
              </a:rPr>
              <a:t>Today’s societies are becoming more and more diverse as a result of migration. How effective do you think that each of the following actions would be in helping people live better together in a multi-cultural environment?</a:t>
            </a:r>
          </a:p>
          <a:p>
            <a:r>
              <a:rPr lang="en-GB" sz="1000" dirty="0">
                <a:solidFill>
                  <a:schemeClr val="tx1">
                    <a:lumMod val="75000"/>
                    <a:lumOff val="25000"/>
                  </a:schemeClr>
                </a:solidFill>
              </a:rPr>
              <a:t>Base: all respondents (%), by country and country group</a:t>
            </a:r>
          </a:p>
        </p:txBody>
      </p:sp>
      <p:pic>
        <p:nvPicPr>
          <p:cNvPr id="4" name="Picture 3">
            <a:extLst>
              <a:ext uri="{FF2B5EF4-FFF2-40B4-BE49-F238E27FC236}">
                <a16:creationId xmlns:a16="http://schemas.microsoft.com/office/drawing/2014/main" id="{37186B30-0F09-44E7-B76F-5A70956FC958}"/>
              </a:ext>
            </a:extLst>
          </p:cNvPr>
          <p:cNvPicPr>
            <a:picLocks noChangeAspect="1"/>
          </p:cNvPicPr>
          <p:nvPr/>
        </p:nvPicPr>
        <p:blipFill>
          <a:blip r:embed="rId4"/>
          <a:stretch>
            <a:fillRect/>
          </a:stretch>
        </p:blipFill>
        <p:spPr>
          <a:xfrm>
            <a:off x="2615431" y="6097715"/>
            <a:ext cx="8343672" cy="447737"/>
          </a:xfrm>
          <a:prstGeom prst="rect">
            <a:avLst/>
          </a:prstGeom>
        </p:spPr>
      </p:pic>
    </p:spTree>
    <p:extLst>
      <p:ext uri="{BB962C8B-B14F-4D97-AF65-F5344CB8AC3E}">
        <p14:creationId xmlns:p14="http://schemas.microsoft.com/office/powerpoint/2010/main" val="4208612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44438A2-F5C9-4357-A807-1311343EAF63}"/>
              </a:ext>
            </a:extLst>
          </p:cNvPr>
          <p:cNvPicPr>
            <a:picLocks noChangeAspect="1"/>
          </p:cNvPicPr>
          <p:nvPr/>
        </p:nvPicPr>
        <p:blipFill>
          <a:blip r:embed="rId2"/>
          <a:stretch>
            <a:fillRect/>
          </a:stretch>
        </p:blipFill>
        <p:spPr>
          <a:xfrm>
            <a:off x="2615431" y="6097715"/>
            <a:ext cx="8343672" cy="447737"/>
          </a:xfrm>
          <a:prstGeom prst="rect">
            <a:avLst/>
          </a:prstGeom>
        </p:spPr>
      </p:pic>
      <p:sp>
        <p:nvSpPr>
          <p:cNvPr id="11" name="Rectangle 10"/>
          <p:cNvSpPr/>
          <p:nvPr/>
        </p:nvSpPr>
        <p:spPr bwMode="gray">
          <a:xfrm>
            <a:off x="4415630" y="1583749"/>
            <a:ext cx="3261599" cy="4505065"/>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10" name="Content Placeholder 6"/>
          <p:cNvGraphicFramePr>
            <a:graphicFrameLocks/>
          </p:cNvGraphicFramePr>
          <p:nvPr>
            <p:extLst>
              <p:ext uri="{D42A27DB-BD31-4B8C-83A1-F6EECF244321}">
                <p14:modId xmlns:p14="http://schemas.microsoft.com/office/powerpoint/2010/main" val="2669376582"/>
              </p:ext>
            </p:extLst>
          </p:nvPr>
        </p:nvGraphicFramePr>
        <p:xfrm>
          <a:off x="5220359" y="1476042"/>
          <a:ext cx="7157188"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66647" y="525471"/>
            <a:ext cx="6490028" cy="511995"/>
          </a:xfrm>
        </p:spPr>
        <p:txBody>
          <a:bodyPr lIns="72000" tIns="36000" rIns="72000"/>
          <a:lstStyle/>
          <a:p>
            <a:r>
              <a:rPr lang="en-GB" dirty="0"/>
              <a:t>Tackling polarisation and hate speech</a:t>
            </a:r>
          </a:p>
        </p:txBody>
      </p:sp>
      <p:sp>
        <p:nvSpPr>
          <p:cNvPr id="9" name="Text Placeholder 8"/>
          <p:cNvSpPr>
            <a:spLocks noGrp="1"/>
          </p:cNvSpPr>
          <p:nvPr>
            <p:ph type="body" sz="quarter" idx="14"/>
          </p:nvPr>
        </p:nvSpPr>
        <p:spPr>
          <a:xfrm>
            <a:off x="566647" y="1152000"/>
            <a:ext cx="11198689" cy="374398"/>
          </a:xfrm>
        </p:spPr>
        <p:txBody>
          <a:bodyPr/>
          <a:lstStyle/>
          <a:p>
            <a:r>
              <a:rPr lang="en-GB" dirty="0"/>
              <a:t>Preventing and dealing with challenges such as hate speech and polarisation</a:t>
            </a:r>
          </a:p>
        </p:txBody>
      </p:sp>
      <p:sp>
        <p:nvSpPr>
          <p:cNvPr id="6" name="Text Placeholder 5"/>
          <p:cNvSpPr txBox="1">
            <a:spLocks/>
          </p:cNvSpPr>
          <p:nvPr/>
        </p:nvSpPr>
        <p:spPr>
          <a:xfrm>
            <a:off x="2821503" y="6520454"/>
            <a:ext cx="9234663" cy="739632"/>
          </a:xfrm>
          <a:prstGeom prst="rect">
            <a:avLst/>
          </a:prstGeom>
          <a:noFill/>
        </p:spPr>
        <p:txBody>
          <a:bodyPr vert="horz" lIns="0" tIns="0" rIns="0" bIns="0" rtlCol="0" anchor="b">
            <a:noAutofit/>
          </a:bodyPr>
          <a:lstStyle>
            <a:lvl1pPr indent="0">
              <a:lnSpc>
                <a:spcPct val="110000"/>
              </a:lnSpc>
              <a:spcBef>
                <a:spcPts val="600"/>
              </a:spcBef>
              <a:spcAft>
                <a:spcPts val="0"/>
              </a:spcAft>
              <a:buClr>
                <a:schemeClr val="bg2"/>
              </a:buClr>
              <a:buFontTx/>
              <a:buNone/>
              <a:defRPr sz="800"/>
            </a:lvl1pPr>
            <a:lvl2pPr marL="525902"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marL="2103606"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000" dirty="0">
                <a:solidFill>
                  <a:schemeClr val="tx1">
                    <a:lumMod val="75000"/>
                    <a:lumOff val="25000"/>
                  </a:schemeClr>
                </a:solidFill>
              </a:rPr>
              <a:t>Survey question: </a:t>
            </a:r>
            <a:r>
              <a:rPr lang="en-GB" sz="1000" b="1" dirty="0">
                <a:solidFill>
                  <a:schemeClr val="tx1">
                    <a:lumMod val="75000"/>
                    <a:lumOff val="25000"/>
                  </a:schemeClr>
                </a:solidFill>
              </a:rPr>
              <a:t>Many countries, in Europe and in the countries on the southern and eastern Mediterranean shores, are facing challenges, such as hate speech and opposing cultural views. How effective do you think that each of the following will be in preventing and dealing with these challenges?</a:t>
            </a:r>
          </a:p>
          <a:p>
            <a:r>
              <a:rPr lang="en-GB" sz="1000" dirty="0">
                <a:solidFill>
                  <a:schemeClr val="tx1">
                    <a:lumMod val="75000"/>
                    <a:lumOff val="25000"/>
                  </a:schemeClr>
                </a:solidFill>
              </a:rPr>
              <a:t>Base: all respondents (%), by country and country group</a:t>
            </a:r>
          </a:p>
        </p:txBody>
      </p:sp>
      <p:graphicFrame>
        <p:nvGraphicFramePr>
          <p:cNvPr id="5" name="Content Placeholder 6"/>
          <p:cNvGraphicFramePr>
            <a:graphicFrameLocks/>
          </p:cNvGraphicFramePr>
          <p:nvPr>
            <p:extLst>
              <p:ext uri="{D42A27DB-BD31-4B8C-83A1-F6EECF244321}">
                <p14:modId xmlns:p14="http://schemas.microsoft.com/office/powerpoint/2010/main" val="2865003317"/>
              </p:ext>
            </p:extLst>
          </p:nvPr>
        </p:nvGraphicFramePr>
        <p:xfrm>
          <a:off x="920835" y="1369370"/>
          <a:ext cx="685886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722530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8330"/>
            <a:ext cx="6010953" cy="548346"/>
          </a:xfrm>
        </p:spPr>
        <p:txBody>
          <a:bodyPr/>
          <a:lstStyle/>
          <a:p>
            <a:r>
              <a:rPr lang="en-GB" dirty="0"/>
              <a:t>Gains from Euro-Med cooperation</a:t>
            </a:r>
          </a:p>
        </p:txBody>
      </p:sp>
    </p:spTree>
    <p:extLst>
      <p:ext uri="{BB962C8B-B14F-4D97-AF65-F5344CB8AC3E}">
        <p14:creationId xmlns:p14="http://schemas.microsoft.com/office/powerpoint/2010/main" val="138413195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6"/>
          <p:cNvGraphicFramePr>
            <a:graphicFrameLocks/>
          </p:cNvGraphicFramePr>
          <p:nvPr>
            <p:extLst>
              <p:ext uri="{D42A27DB-BD31-4B8C-83A1-F6EECF244321}">
                <p14:modId xmlns:p14="http://schemas.microsoft.com/office/powerpoint/2010/main" val="1223969906"/>
              </p:ext>
            </p:extLst>
          </p:nvPr>
        </p:nvGraphicFramePr>
        <p:xfrm>
          <a:off x="5063703" y="1219321"/>
          <a:ext cx="7157188" cy="5421387"/>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bwMode="gray">
          <a:xfrm>
            <a:off x="4350269" y="1616691"/>
            <a:ext cx="3268512" cy="4491035"/>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13" name="Content Placeholder 6"/>
          <p:cNvGraphicFramePr>
            <a:graphicFrameLocks/>
          </p:cNvGraphicFramePr>
          <p:nvPr>
            <p:extLst>
              <p:ext uri="{D42A27DB-BD31-4B8C-83A1-F6EECF244321}">
                <p14:modId xmlns:p14="http://schemas.microsoft.com/office/powerpoint/2010/main" val="4202020121"/>
              </p:ext>
            </p:extLst>
          </p:nvPr>
        </p:nvGraphicFramePr>
        <p:xfrm>
          <a:off x="902700" y="1238506"/>
          <a:ext cx="6858868"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66646" y="498974"/>
            <a:ext cx="6009225" cy="562137"/>
          </a:xfrm>
          <a:solidFill>
            <a:srgbClr val="71B2C9"/>
          </a:solidFill>
        </p:spPr>
        <p:txBody>
          <a:bodyPr wrap="square" lIns="72000" tIns="36000" rIns="72000" bIns="0" rtlCol="0" anchor="b">
            <a:spAutoFit/>
          </a:bodyPr>
          <a:lstStyle/>
          <a:p>
            <a:r>
              <a:rPr lang="en-GB" sz="2800" dirty="0"/>
              <a:t>Gains from Euro-Med cooperation</a:t>
            </a:r>
          </a:p>
        </p:txBody>
      </p:sp>
      <p:sp>
        <p:nvSpPr>
          <p:cNvPr id="6" name="Text Placeholder 5"/>
          <p:cNvSpPr txBox="1">
            <a:spLocks/>
          </p:cNvSpPr>
          <p:nvPr/>
        </p:nvSpPr>
        <p:spPr>
          <a:xfrm>
            <a:off x="3049200" y="6361200"/>
            <a:ext cx="8207191"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Your country, with other European/SEM countries, has decided to reinforce closer cooperation with SEM/European countries. Which of the following do you think your society can gain by reinforcing such cooperation?</a:t>
            </a:r>
          </a:p>
          <a:p>
            <a:r>
              <a:rPr lang="en-GB" dirty="0">
                <a:solidFill>
                  <a:schemeClr val="tx1">
                    <a:lumMod val="75000"/>
                    <a:lumOff val="25000"/>
                  </a:schemeClr>
                </a:solidFill>
              </a:rPr>
              <a:t>Base: all respondents (%), by country and country group</a:t>
            </a:r>
          </a:p>
        </p:txBody>
      </p:sp>
      <p:pic>
        <p:nvPicPr>
          <p:cNvPr id="9" name="Picture 8"/>
          <p:cNvPicPr>
            <a:picLocks noChangeAspect="1"/>
          </p:cNvPicPr>
          <p:nvPr/>
        </p:nvPicPr>
        <p:blipFill rotWithShape="1">
          <a:blip r:embed="rId4"/>
          <a:srcRect l="10414" t="10129" r="32859" b="84631"/>
          <a:stretch/>
        </p:blipFill>
        <p:spPr>
          <a:xfrm>
            <a:off x="5694851" y="6107726"/>
            <a:ext cx="4206240" cy="292100"/>
          </a:xfrm>
          <a:prstGeom prst="rect">
            <a:avLst/>
          </a:prstGeom>
        </p:spPr>
      </p:pic>
    </p:spTree>
    <p:extLst>
      <p:ext uri="{BB962C8B-B14F-4D97-AF65-F5344CB8AC3E}">
        <p14:creationId xmlns:p14="http://schemas.microsoft.com/office/powerpoint/2010/main" val="183992619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7811153" cy="547200"/>
          </a:xfrm>
        </p:spPr>
        <p:txBody>
          <a:bodyPr/>
          <a:lstStyle/>
          <a:p>
            <a:r>
              <a:rPr lang="en-GB" dirty="0"/>
              <a:t>Representation of the Mediterranean region</a:t>
            </a:r>
          </a:p>
        </p:txBody>
      </p:sp>
    </p:spTree>
    <p:extLst>
      <p:ext uri="{BB962C8B-B14F-4D97-AF65-F5344CB8AC3E}">
        <p14:creationId xmlns:p14="http://schemas.microsoft.com/office/powerpoint/2010/main" val="253239711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8330"/>
            <a:ext cx="6010953" cy="548346"/>
          </a:xfrm>
        </p:spPr>
        <p:txBody>
          <a:bodyPr/>
          <a:lstStyle/>
          <a:p>
            <a:r>
              <a:rPr lang="en-GB" dirty="0"/>
              <a:t>Impact of digital technology</a:t>
            </a:r>
          </a:p>
        </p:txBody>
      </p:sp>
    </p:spTree>
    <p:extLst>
      <p:ext uri="{BB962C8B-B14F-4D97-AF65-F5344CB8AC3E}">
        <p14:creationId xmlns:p14="http://schemas.microsoft.com/office/powerpoint/2010/main" val="206033067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4559647" y="1616692"/>
            <a:ext cx="3384376" cy="4198306"/>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6" y="549116"/>
            <a:ext cx="6009225" cy="511995"/>
          </a:xfrm>
          <a:solidFill>
            <a:srgbClr val="71B2C9"/>
          </a:solidFill>
        </p:spPr>
        <p:txBody>
          <a:bodyPr wrap="square" lIns="72000" tIns="36000" rIns="72000" bIns="0" rtlCol="0" anchor="b">
            <a:spAutoFit/>
          </a:bodyPr>
          <a:lstStyle/>
          <a:p>
            <a:r>
              <a:rPr lang="en-GB" sz="2800" dirty="0"/>
              <a:t>Impact of digital technology</a:t>
            </a:r>
          </a:p>
        </p:txBody>
      </p:sp>
      <p:sp>
        <p:nvSpPr>
          <p:cNvPr id="6" name="Text Placeholder 5"/>
          <p:cNvSpPr txBox="1">
            <a:spLocks/>
          </p:cNvSpPr>
          <p:nvPr/>
        </p:nvSpPr>
        <p:spPr>
          <a:xfrm>
            <a:off x="3049200" y="6361200"/>
            <a:ext cx="8207191"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With regard to the use of digital technology, please tell me to what extent you agree or disagree with each of the following statements:</a:t>
            </a:r>
          </a:p>
          <a:p>
            <a:r>
              <a:rPr lang="en-GB" dirty="0">
                <a:solidFill>
                  <a:schemeClr val="tx1">
                    <a:lumMod val="75000"/>
                    <a:lumOff val="25000"/>
                  </a:schemeClr>
                </a:solidFill>
              </a:rPr>
              <a:t>Base: all respondents (%), by country and country group</a:t>
            </a:r>
          </a:p>
        </p:txBody>
      </p:sp>
      <p:graphicFrame>
        <p:nvGraphicFramePr>
          <p:cNvPr id="12" name="Content Placeholder 6">
            <a:extLst>
              <a:ext uri="{FF2B5EF4-FFF2-40B4-BE49-F238E27FC236}">
                <a16:creationId xmlns:a16="http://schemas.microsoft.com/office/drawing/2014/main" id="{D4C22C7D-E20C-4AAF-B775-3D0713FA42C8}"/>
              </a:ext>
            </a:extLst>
          </p:cNvPr>
          <p:cNvGraphicFramePr>
            <a:graphicFrameLocks/>
          </p:cNvGraphicFramePr>
          <p:nvPr>
            <p:extLst>
              <p:ext uri="{D42A27DB-BD31-4B8C-83A1-F6EECF244321}">
                <p14:modId xmlns:p14="http://schemas.microsoft.com/office/powerpoint/2010/main" val="1256086875"/>
              </p:ext>
            </p:extLst>
          </p:nvPr>
        </p:nvGraphicFramePr>
        <p:xfrm>
          <a:off x="5220359" y="1570993"/>
          <a:ext cx="7157188" cy="47190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6">
            <a:extLst>
              <a:ext uri="{FF2B5EF4-FFF2-40B4-BE49-F238E27FC236}">
                <a16:creationId xmlns:a16="http://schemas.microsoft.com/office/drawing/2014/main" id="{2AB49880-BAC7-439F-8838-A6917C68B503}"/>
              </a:ext>
            </a:extLst>
          </p:cNvPr>
          <p:cNvGraphicFramePr>
            <a:graphicFrameLocks/>
          </p:cNvGraphicFramePr>
          <p:nvPr>
            <p:extLst>
              <p:ext uri="{D42A27DB-BD31-4B8C-83A1-F6EECF244321}">
                <p14:modId xmlns:p14="http://schemas.microsoft.com/office/powerpoint/2010/main" val="1979381950"/>
              </p:ext>
            </p:extLst>
          </p:nvPr>
        </p:nvGraphicFramePr>
        <p:xfrm>
          <a:off x="566646" y="1563559"/>
          <a:ext cx="7233361" cy="5151421"/>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14">
            <a:extLst>
              <a:ext uri="{FF2B5EF4-FFF2-40B4-BE49-F238E27FC236}">
                <a16:creationId xmlns:a16="http://schemas.microsoft.com/office/drawing/2014/main" id="{D76E8661-3AFE-4FF2-8F4B-10A71A306600}"/>
              </a:ext>
            </a:extLst>
          </p:cNvPr>
          <p:cNvPicPr>
            <a:picLocks noChangeAspect="1"/>
          </p:cNvPicPr>
          <p:nvPr/>
        </p:nvPicPr>
        <p:blipFill rotWithShape="1">
          <a:blip r:embed="rId4"/>
          <a:srcRect t="91989" b="662"/>
          <a:stretch/>
        </p:blipFill>
        <p:spPr>
          <a:xfrm>
            <a:off x="3839567" y="5818515"/>
            <a:ext cx="8963540" cy="468000"/>
          </a:xfrm>
          <a:prstGeom prst="rect">
            <a:avLst/>
          </a:prstGeom>
        </p:spPr>
      </p:pic>
    </p:spTree>
    <p:extLst>
      <p:ext uri="{BB962C8B-B14F-4D97-AF65-F5344CB8AC3E}">
        <p14:creationId xmlns:p14="http://schemas.microsoft.com/office/powerpoint/2010/main" val="336157980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33259"/>
            <a:ext cx="6370993" cy="598488"/>
          </a:xfrm>
        </p:spPr>
        <p:txBody>
          <a:bodyPr/>
          <a:lstStyle/>
          <a:p>
            <a:r>
              <a:rPr lang="en-GB" dirty="0"/>
              <a:t>Demographic profile of the samples</a:t>
            </a:r>
          </a:p>
        </p:txBody>
      </p:sp>
    </p:spTree>
    <p:extLst>
      <p:ext uri="{BB962C8B-B14F-4D97-AF65-F5344CB8AC3E}">
        <p14:creationId xmlns:p14="http://schemas.microsoft.com/office/powerpoint/2010/main" val="28755329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txBox="1">
            <a:spLocks/>
          </p:cNvSpPr>
          <p:nvPr/>
        </p:nvSpPr>
        <p:spPr>
          <a:xfrm>
            <a:off x="2651151" y="6539768"/>
            <a:ext cx="8619168"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This table compares the sample profiles (after weighting) by country and country group. A post-stratification weight was applied that corrects for imbalances in the samples with respect to gender, age and activity status. The base for religion in SEM countries is 4,718 as this was not asked in Jordan</a:t>
            </a:r>
          </a:p>
        </p:txBody>
      </p:sp>
      <p:graphicFrame>
        <p:nvGraphicFramePr>
          <p:cNvPr id="4" name="Content Placeholder 4"/>
          <p:cNvGraphicFramePr>
            <a:graphicFrameLocks noGrp="1"/>
          </p:cNvGraphicFramePr>
          <p:nvPr>
            <p:ph sz="quarter" idx="4294967295"/>
            <p:extLst>
              <p:ext uri="{D42A27DB-BD31-4B8C-83A1-F6EECF244321}">
                <p14:modId xmlns:p14="http://schemas.microsoft.com/office/powerpoint/2010/main" val="2711686083"/>
              </p:ext>
            </p:extLst>
          </p:nvPr>
        </p:nvGraphicFramePr>
        <p:xfrm>
          <a:off x="2424231" y="295414"/>
          <a:ext cx="9073008" cy="6621745"/>
        </p:xfrm>
        <a:graphic>
          <a:graphicData uri="http://schemas.openxmlformats.org/drawingml/2006/table">
            <a:tbl>
              <a:tblPr firstRow="1" bandRow="1">
                <a:tableStyleId>{5C22544A-7EE6-4342-B048-85BDC9FD1C3A}</a:tableStyleId>
              </a:tblPr>
              <a:tblGrid>
                <a:gridCol w="1353103">
                  <a:extLst>
                    <a:ext uri="{9D8B030D-6E8A-4147-A177-3AD203B41FA5}">
                      <a16:colId xmlns:a16="http://schemas.microsoft.com/office/drawing/2014/main" val="20000"/>
                    </a:ext>
                  </a:extLst>
                </a:gridCol>
                <a:gridCol w="2507627">
                  <a:extLst>
                    <a:ext uri="{9D8B030D-6E8A-4147-A177-3AD203B41FA5}">
                      <a16:colId xmlns:a16="http://schemas.microsoft.com/office/drawing/2014/main" val="20001"/>
                    </a:ext>
                  </a:extLst>
                </a:gridCol>
                <a:gridCol w="1737426">
                  <a:extLst>
                    <a:ext uri="{9D8B030D-6E8A-4147-A177-3AD203B41FA5}">
                      <a16:colId xmlns:a16="http://schemas.microsoft.com/office/drawing/2014/main" val="4171358075"/>
                    </a:ext>
                  </a:extLst>
                </a:gridCol>
                <a:gridCol w="1737426">
                  <a:extLst>
                    <a:ext uri="{9D8B030D-6E8A-4147-A177-3AD203B41FA5}">
                      <a16:colId xmlns:a16="http://schemas.microsoft.com/office/drawing/2014/main" val="1244863659"/>
                    </a:ext>
                  </a:extLst>
                </a:gridCol>
                <a:gridCol w="1737426">
                  <a:extLst>
                    <a:ext uri="{9D8B030D-6E8A-4147-A177-3AD203B41FA5}">
                      <a16:colId xmlns:a16="http://schemas.microsoft.com/office/drawing/2014/main" val="2774390870"/>
                    </a:ext>
                  </a:extLst>
                </a:gridCol>
              </a:tblGrid>
              <a:tr h="559825">
                <a:tc>
                  <a:txBody>
                    <a:bodyPr/>
                    <a:lstStyle/>
                    <a:p>
                      <a:pPr marL="0" algn="r" rtl="0" eaLnBrk="1" fontAlgn="t" latinLnBrk="0" hangingPunct="1">
                        <a:spcBef>
                          <a:spcPts val="0"/>
                        </a:spcBef>
                        <a:spcAft>
                          <a:spcPts val="0"/>
                        </a:spcAft>
                      </a:pPr>
                      <a:endParaRPr lang="en-GB" sz="1400" b="0" i="0" u="none" strike="noStrike" dirty="0">
                        <a:solidFill>
                          <a:schemeClr val="tx1">
                            <a:lumMod val="85000"/>
                            <a:lumOff val="15000"/>
                          </a:schemeClr>
                        </a:solidFill>
                        <a:effectLst/>
                        <a:latin typeface="Segoe UI Light" panose="020B0502040204020203" pitchFamily="34" charset="0"/>
                        <a:ea typeface="Segoe UI" panose="020B0502040204020203" pitchFamily="34" charset="0"/>
                        <a:cs typeface="Segoe UI" panose="020B0502040204020203" pitchFamily="34" charset="0"/>
                      </a:endParaRPr>
                    </a:p>
                  </a:txBody>
                  <a:tcPr marL="72000" marR="72000" marT="108000" marB="108000" anchor="ctr">
                    <a:lnL w="12700" cmpd="sng">
                      <a:noFill/>
                    </a:lnL>
                    <a:lnR w="12700" cap="flat" cmpd="sng" algn="ctr">
                      <a:noFill/>
                      <a:prstDash val="solid"/>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400" b="1" i="0" u="none" strike="noStrike" dirty="0">
                        <a:solidFill>
                          <a:srgbClr val="F57B29"/>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108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Greece</a:t>
                      </a:r>
                    </a:p>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(n=1,035)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European</a:t>
                      </a:r>
                      <a:r>
                        <a:rPr lang="en-GB" sz="1400" b="1" u="none" strike="noStrike" kern="1200" baseline="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 countries (n=8,171)</a:t>
                      </a:r>
                      <a:endPar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SEM countries (n=5,093)</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7347">
                <a:tc rowSpan="2">
                  <a:txBody>
                    <a:bodyPr/>
                    <a:lstStyle/>
                    <a:p>
                      <a:pPr marL="0" algn="l" rtl="0" eaLnBrk="1" fontAlgn="ctr" latinLnBrk="0" hangingPunct="1">
                        <a:spcBef>
                          <a:spcPts val="200"/>
                        </a:spcBef>
                        <a:spcAft>
                          <a:spcPts val="20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Gender</a:t>
                      </a:r>
                    </a:p>
                  </a:txBody>
                  <a:tcPr marL="72000" marR="72000" marT="36000" marB="36000" anchor="ctr">
                    <a:lnL w="12700" cmpd="sng">
                      <a:noFill/>
                    </a:lnL>
                    <a:lnR w="12700" cap="flat" cmpd="sng" algn="ctr">
                      <a:noFill/>
                      <a:prstDash val="solid"/>
                      <a:round/>
                      <a:headEnd type="none" w="med" len="med"/>
                      <a:tailEnd type="none" w="med" len="med"/>
                    </a:lnR>
                    <a:lnT w="571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Men</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4715">
                <a:tc vMerge="1">
                  <a:txBody>
                    <a:bodyPr/>
                    <a:lstStyle/>
                    <a:p>
                      <a:endParaRPr lang="en-GB"/>
                    </a:p>
                  </a:txBody>
                  <a:tcPr/>
                </a:tc>
                <a:tc>
                  <a:txBody>
                    <a:bodyPr/>
                    <a:lstStyle/>
                    <a:p>
                      <a:pPr marL="0" marR="0" indent="0" algn="l" defTabSz="1051802" rtl="0" eaLnBrk="1" fontAlgn="ctr" latinLnBrk="0" hangingPunct="1">
                        <a:lnSpc>
                          <a:spcPct val="100000"/>
                        </a:lnSpc>
                        <a:spcBef>
                          <a:spcPts val="0"/>
                        </a:spcBef>
                        <a:spcAft>
                          <a:spcPts val="0"/>
                        </a:spcAft>
                        <a:buClrTx/>
                        <a:buSzTx/>
                        <a:buFontTx/>
                        <a:buNone/>
                        <a:tabLst/>
                        <a:defRPr/>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Women</a:t>
                      </a:r>
                    </a:p>
                    <a:p>
                      <a:pPr marL="0" marR="0" indent="0" algn="l" defTabSz="1051802" rtl="0" eaLnBrk="1" fontAlgn="ctr" latinLnBrk="0" hangingPunct="1">
                        <a:lnSpc>
                          <a:spcPct val="100000"/>
                        </a:lnSpc>
                        <a:spcBef>
                          <a:spcPts val="0"/>
                        </a:spcBef>
                        <a:spcAft>
                          <a:spcPts val="0"/>
                        </a:spcAft>
                        <a:buClrTx/>
                        <a:buSzTx/>
                        <a:buFontTx/>
                        <a:buNone/>
                        <a:tabLst/>
                        <a:defRPr/>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In another way</a:t>
                      </a:r>
                      <a:endPar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52%</a:t>
                      </a:r>
                    </a:p>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51%</a:t>
                      </a:r>
                    </a:p>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49%</a:t>
                      </a:r>
                    </a:p>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N/A</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9836832"/>
                  </a:ext>
                </a:extLst>
              </a:tr>
              <a:tr h="277347">
                <a:tc rowSpan="5">
                  <a:txBody>
                    <a:bodyPr/>
                    <a:lstStyle/>
                    <a:p>
                      <a:pPr marL="0" algn="l" rtl="0" eaLnBrk="1" fontAlgn="ctr" latinLnBrk="0" hangingPunct="1">
                        <a:spcBef>
                          <a:spcPts val="200"/>
                        </a:spcBef>
                        <a:spcAft>
                          <a:spcPts val="20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Age</a:t>
                      </a:r>
                      <a:endPar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15-29</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16%</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7347">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30-49</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996704"/>
                  </a:ext>
                </a:extLst>
              </a:tr>
              <a:tr h="277347">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50-64</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26%</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1123250"/>
                  </a:ext>
                </a:extLst>
              </a:tr>
              <a:tr h="277347">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65+</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23%</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567797"/>
                  </a:ext>
                </a:extLst>
              </a:tr>
              <a:tr h="277347">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DK/REF</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5412017"/>
                  </a:ext>
                </a:extLst>
              </a:tr>
              <a:tr h="277347">
                <a:tc rowSpan="3">
                  <a:txBody>
                    <a:bodyPr/>
                    <a:lstStyle/>
                    <a:p>
                      <a:pPr marL="0" algn="l" rtl="0" eaLnBrk="1" fontAlgn="ctr" latinLnBrk="0" hangingPunct="1">
                        <a:spcBef>
                          <a:spcPts val="200"/>
                        </a:spcBef>
                        <a:spcAft>
                          <a:spcPts val="200"/>
                        </a:spcAft>
                      </a:pPr>
                      <a:r>
                        <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Activity status</a:t>
                      </a: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Economically active</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56%</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57%</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296816"/>
                  </a:ext>
                </a:extLst>
              </a:tr>
              <a:tr h="277347">
                <a:tc vMerge="1">
                  <a:txBody>
                    <a:bodyPr/>
                    <a:lstStyle/>
                    <a:p>
                      <a:endParaRPr lang="en-GB"/>
                    </a:p>
                  </a:txBody>
                  <a:tcPr/>
                </a:tc>
                <a:tc>
                  <a:txBody>
                    <a:bodyPr/>
                    <a:lstStyle/>
                    <a:p>
                      <a:pPr marL="0" marR="0" indent="0" algn="l" defTabSz="1051802"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Not currently in paid work</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44%</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6931186"/>
                  </a:ext>
                </a:extLst>
              </a:tr>
              <a:tr h="277347">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DK/REF</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6823360"/>
                  </a:ext>
                </a:extLst>
              </a:tr>
              <a:tr h="277347">
                <a:tc rowSpan="3">
                  <a:txBody>
                    <a:bodyPr/>
                    <a:lstStyle/>
                    <a:p>
                      <a:pPr marL="0" algn="l" rtl="0" eaLnBrk="1" fontAlgn="ctr" latinLnBrk="0" hangingPunct="1">
                        <a:spcBef>
                          <a:spcPts val="200"/>
                        </a:spcBef>
                        <a:spcAft>
                          <a:spcPts val="20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Level of education</a:t>
                      </a:r>
                      <a:endPar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Primary education or less</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4737">
                <a:tc vMerge="1">
                  <a:txBody>
                    <a:bodyPr/>
                    <a:lstStyle/>
                    <a:p>
                      <a:endParaRPr lang="en-GB"/>
                    </a:p>
                  </a:txBody>
                  <a:tcPr/>
                </a:tc>
                <a:tc>
                  <a:txBody>
                    <a:bodyPr/>
                    <a:lstStyle/>
                    <a:p>
                      <a:pPr marL="0" marR="0" indent="0" algn="l" defTabSz="1051802" rtl="0" eaLnBrk="1" fontAlgn="ctr" latinLnBrk="0" hangingPunct="1">
                        <a:lnSpc>
                          <a:spcPct val="100000"/>
                        </a:lnSpc>
                        <a:spcBef>
                          <a:spcPts val="0"/>
                        </a:spcBef>
                        <a:spcAft>
                          <a:spcPts val="0"/>
                        </a:spcAft>
                        <a:buClrTx/>
                        <a:buSzTx/>
                        <a:buFontTx/>
                        <a:buNone/>
                        <a:tabLst/>
                        <a:defRPr/>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Secondary</a:t>
                      </a:r>
                      <a:r>
                        <a:rPr lang="en-GB" sz="1400" b="0" i="0" u="none" strike="noStrike" kern="1200" baseline="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 or </a:t>
                      </a: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post-secondary non-tertiary education</a:t>
                      </a:r>
                    </a:p>
                  </a:txBody>
                  <a:tcPr marL="72000" marR="7200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1091044"/>
                  </a:ext>
                </a:extLst>
              </a:tr>
              <a:tr h="277347">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University-level education</a:t>
                      </a:r>
                      <a:endPar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94723"/>
                  </a:ext>
                </a:extLst>
              </a:tr>
              <a:tr h="277347">
                <a:tc rowSpan="7">
                  <a:txBody>
                    <a:bodyPr/>
                    <a:lstStyle/>
                    <a:p>
                      <a:pPr marL="0" algn="l" rtl="0" eaLnBrk="1" fontAlgn="ctr" latinLnBrk="0" hangingPunct="1">
                        <a:spcBef>
                          <a:spcPts val="0"/>
                        </a:spcBef>
                        <a:spcAft>
                          <a:spcPts val="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Religion</a:t>
                      </a:r>
                      <a:endPar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Roman Catholic</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7347">
                <a:tc vMerge="1">
                  <a:txBody>
                    <a:bodyPr/>
                    <a:lstStyle/>
                    <a:p>
                      <a:endParaRPr lang="en-GB"/>
                    </a:p>
                  </a:txBody>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Protestant </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578147"/>
                  </a:ext>
                </a:extLst>
              </a:tr>
              <a:tr h="277347">
                <a:tc vMerge="1">
                  <a:txBody>
                    <a:bodyPr/>
                    <a:lstStyle/>
                    <a:p>
                      <a:endParaRPr lang="en-GB"/>
                    </a:p>
                  </a:txBody>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Muslim</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93%</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1636342"/>
                  </a:ext>
                </a:extLst>
              </a:tr>
              <a:tr h="277347">
                <a:tc vMerge="1">
                  <a:txBody>
                    <a:bodyPr/>
                    <a:lstStyle/>
                    <a:p>
                      <a:endParaRPr lang="en-GB"/>
                    </a:p>
                  </a:txBody>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Jew</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&lt; 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9369793"/>
                  </a:ext>
                </a:extLst>
              </a:tr>
              <a:tr h="277347">
                <a:tc vMerge="1">
                  <a:txBody>
                    <a:bodyPr/>
                    <a:lstStyle/>
                    <a:p>
                      <a:endParaRPr lang="en-GB"/>
                    </a:p>
                  </a:txBody>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Orthodox</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87%</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6221197"/>
                  </a:ext>
                </a:extLst>
              </a:tr>
              <a:tr h="277347">
                <a:tc vMerge="1">
                  <a:txBody>
                    <a:bodyPr/>
                    <a:lstStyle/>
                    <a:p>
                      <a:endParaRPr lang="en-GB"/>
                    </a:p>
                  </a:txBody>
                  <a:tcPr/>
                </a:tc>
                <a:tc>
                  <a:txBody>
                    <a:bodyPr/>
                    <a:lstStyle/>
                    <a:p>
                      <a:pPr marL="0" algn="l" defTabSz="1051802" rtl="0" eaLnBrk="1" fontAlgn="ctr" latinLnBrk="0" hangingPunct="1">
                        <a:spcBef>
                          <a:spcPts val="0"/>
                        </a:spcBef>
                        <a:spcAft>
                          <a:spcPts val="0"/>
                        </a:spcAft>
                      </a:pPr>
                      <a:r>
                        <a:rPr lang="en-GB" sz="1400" u="none" strike="noStrike" kern="1200" dirty="0">
                          <a:solidFill>
                            <a:schemeClr val="dk1"/>
                          </a:solidFill>
                          <a:effectLst/>
                          <a:latin typeface="Segoe UI Light" panose="020B0502040204020203" pitchFamily="34" charset="0"/>
                          <a:ea typeface="+mn-ea"/>
                          <a:cs typeface="+mn-cs"/>
                        </a:rPr>
                        <a:t>Unaffiliated</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51802" rtl="0" eaLnBrk="1" fontAlgn="ctr" latinLnBrk="0" hangingPunct="1">
                        <a:lnSpc>
                          <a:spcPct val="100000"/>
                        </a:lnSpc>
                        <a:spcBef>
                          <a:spcPts val="0"/>
                        </a:spcBef>
                        <a:spcAft>
                          <a:spcPts val="0"/>
                        </a:spcAft>
                        <a:buClrTx/>
                        <a:buSzTx/>
                        <a:buFontTx/>
                        <a:buNone/>
                        <a:tabLst/>
                        <a:defRPr/>
                      </a:pPr>
                      <a:r>
                        <a:rPr lang="en-GB" sz="1400" b="0" i="0" u="none" strike="noStrike" kern="1200" dirty="0">
                          <a:solidFill>
                            <a:srgbClr val="000000"/>
                          </a:solidFill>
                          <a:effectLst/>
                          <a:latin typeface="Segoe UI Light" panose="020B0502040204020203" pitchFamily="34" charset="0"/>
                          <a:ea typeface="+mn-ea"/>
                          <a:cs typeface="+mn-cs"/>
                        </a:rPr>
                        <a:t>35%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8908031"/>
                  </a:ext>
                </a:extLst>
              </a:tr>
              <a:tr h="277347">
                <a:tc vMerge="1">
                  <a:txBody>
                    <a:bodyPr/>
                    <a:lstStyle/>
                    <a:p>
                      <a:pPr marL="0" algn="l" rtl="0" eaLnBrk="1" fontAlgn="ctr" latinLnBrk="0" hangingPunct="1">
                        <a:spcBef>
                          <a:spcPts val="0"/>
                        </a:spcBef>
                        <a:spcAft>
                          <a:spcPts val="0"/>
                        </a:spcAft>
                      </a:pPr>
                      <a:endPar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Other</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7%</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3490495"/>
                  </a:ext>
                </a:extLst>
              </a:tr>
            </a:tbl>
          </a:graphicData>
        </a:graphic>
      </p:graphicFrame>
      <p:sp>
        <p:nvSpPr>
          <p:cNvPr id="5" name="Title 1"/>
          <p:cNvSpPr>
            <a:spLocks noGrp="1"/>
          </p:cNvSpPr>
          <p:nvPr>
            <p:ph type="title"/>
          </p:nvPr>
        </p:nvSpPr>
        <p:spPr>
          <a:xfrm>
            <a:off x="200213" y="281863"/>
            <a:ext cx="3662956" cy="562137"/>
          </a:xfrm>
          <a:solidFill>
            <a:srgbClr val="71B2C9"/>
          </a:solidFill>
        </p:spPr>
        <p:txBody>
          <a:bodyPr wrap="square" lIns="72000" tIns="36000" rIns="72000" bIns="0" rtlCol="0" anchor="b">
            <a:spAutoFit/>
          </a:bodyPr>
          <a:lstStyle/>
          <a:p>
            <a:r>
              <a:rPr lang="en-GB" dirty="0"/>
              <a:t>Demographic profile</a:t>
            </a:r>
          </a:p>
        </p:txBody>
      </p:sp>
    </p:spTree>
    <p:extLst>
      <p:ext uri="{BB962C8B-B14F-4D97-AF65-F5344CB8AC3E}">
        <p14:creationId xmlns:p14="http://schemas.microsoft.com/office/powerpoint/2010/main" val="390168390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6669" y="2700511"/>
            <a:ext cx="5939757" cy="2368357"/>
          </a:xfrm>
        </p:spPr>
        <p:txBody>
          <a:bodyPr/>
          <a:lstStyle/>
          <a:p>
            <a:r>
              <a:rPr lang="en-GB" b="1" dirty="0"/>
              <a:t>Femke De Keulenaer</a:t>
            </a:r>
          </a:p>
          <a:p>
            <a:r>
              <a:rPr lang="en-GB" dirty="0"/>
              <a:t>Research director, Ipsos SRI</a:t>
            </a:r>
          </a:p>
          <a:p>
            <a:endParaRPr lang="en-GB" dirty="0"/>
          </a:p>
          <a:p>
            <a:pPr>
              <a:lnSpc>
                <a:spcPct val="100000"/>
              </a:lnSpc>
              <a:spcBef>
                <a:spcPts val="100"/>
              </a:spcBef>
              <a:spcAft>
                <a:spcPts val="100"/>
              </a:spcAft>
            </a:pPr>
            <a:r>
              <a:rPr lang="en-GB" sz="2000" dirty="0"/>
              <a:t>     +32 2 642 48 60</a:t>
            </a:r>
          </a:p>
          <a:p>
            <a:pPr>
              <a:lnSpc>
                <a:spcPct val="100000"/>
              </a:lnSpc>
              <a:spcBef>
                <a:spcPts val="100"/>
              </a:spcBef>
              <a:spcAft>
                <a:spcPts val="100"/>
              </a:spcAft>
            </a:pPr>
            <a:r>
              <a:rPr lang="en-GB" sz="2000" dirty="0"/>
              <a:t>     +32 485 18 23 50</a:t>
            </a:r>
          </a:p>
          <a:p>
            <a:pPr>
              <a:lnSpc>
                <a:spcPct val="100000"/>
              </a:lnSpc>
              <a:spcBef>
                <a:spcPts val="100"/>
              </a:spcBef>
              <a:spcAft>
                <a:spcPts val="100"/>
              </a:spcAft>
            </a:pPr>
            <a:r>
              <a:rPr lang="en-GB" sz="2000" dirty="0"/>
              <a:t>      femke.dekeulenaer@ipsos.com</a:t>
            </a:r>
          </a:p>
        </p:txBody>
      </p:sp>
    </p:spTree>
    <p:extLst>
      <p:ext uri="{BB962C8B-B14F-4D97-AF65-F5344CB8AC3E}">
        <p14:creationId xmlns:p14="http://schemas.microsoft.com/office/powerpoint/2010/main" val="434973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gray">
          <a:xfrm>
            <a:off x="4127599" y="1381274"/>
            <a:ext cx="3268512" cy="4703613"/>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11" name="Content Placeholder 6"/>
          <p:cNvGraphicFramePr>
            <a:graphicFrameLocks/>
          </p:cNvGraphicFramePr>
          <p:nvPr>
            <p:extLst>
              <p:ext uri="{D42A27DB-BD31-4B8C-83A1-F6EECF244321}">
                <p14:modId xmlns:p14="http://schemas.microsoft.com/office/powerpoint/2010/main" val="1920777650"/>
              </p:ext>
            </p:extLst>
          </p:nvPr>
        </p:nvGraphicFramePr>
        <p:xfrm>
          <a:off x="4775671" y="1381274"/>
          <a:ext cx="7157188"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6"/>
          <p:cNvGraphicFramePr>
            <a:graphicFrameLocks/>
          </p:cNvGraphicFramePr>
          <p:nvPr>
            <p:extLst>
              <p:ext uri="{D42A27DB-BD31-4B8C-83A1-F6EECF244321}">
                <p14:modId xmlns:p14="http://schemas.microsoft.com/office/powerpoint/2010/main" val="2459209954"/>
              </p:ext>
            </p:extLst>
          </p:nvPr>
        </p:nvGraphicFramePr>
        <p:xfrm>
          <a:off x="439057" y="1381274"/>
          <a:ext cx="7216933" cy="515142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566647" y="614957"/>
            <a:ext cx="7521392" cy="559952"/>
          </a:xfrm>
        </p:spPr>
        <p:txBody>
          <a:bodyPr/>
          <a:lstStyle/>
          <a:p>
            <a:r>
              <a:rPr lang="en-GB" dirty="0"/>
              <a:t>Characteristics of the Mediterranean region</a:t>
            </a:r>
          </a:p>
        </p:txBody>
      </p:sp>
      <p:sp>
        <p:nvSpPr>
          <p:cNvPr id="6" name="Text Placeholder 5"/>
          <p:cNvSpPr txBox="1">
            <a:spLocks/>
          </p:cNvSpPr>
          <p:nvPr/>
        </p:nvSpPr>
        <p:spPr>
          <a:xfrm>
            <a:off x="3048753" y="6363786"/>
            <a:ext cx="8213946" cy="739632"/>
          </a:xfrm>
          <a:prstGeom prst="rect">
            <a:avLst/>
          </a:prstGeom>
          <a:noFill/>
        </p:spPr>
        <p:txBody>
          <a:bodyPr vert="horz" lIns="0" tIns="0" rIns="0" bIns="0" rtlCol="0" anchor="b">
            <a:noAutofit/>
          </a:bodyPr>
          <a:lstStyle>
            <a:lvl1pPr indent="0">
              <a:lnSpc>
                <a:spcPct val="110000"/>
              </a:lnSpc>
              <a:spcBef>
                <a:spcPts val="600"/>
              </a:spcBef>
              <a:spcAft>
                <a:spcPts val="0"/>
              </a:spcAft>
              <a:buClr>
                <a:schemeClr val="bg2"/>
              </a:buClr>
              <a:buFontTx/>
              <a:buNone/>
              <a:defRPr sz="800"/>
            </a:lvl1pPr>
            <a:lvl2pPr marL="525902"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marL="2103606"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000" dirty="0">
                <a:solidFill>
                  <a:schemeClr val="tx1">
                    <a:lumMod val="75000"/>
                    <a:lumOff val="25000"/>
                  </a:schemeClr>
                </a:solidFill>
              </a:rPr>
              <a:t>Survey question: </a:t>
            </a:r>
            <a:r>
              <a:rPr lang="en-GB" sz="1000" b="1" dirty="0">
                <a:solidFill>
                  <a:schemeClr val="tx1">
                    <a:lumMod val="75000"/>
                    <a:lumOff val="25000"/>
                  </a:schemeClr>
                </a:solidFill>
              </a:rPr>
              <a:t>Different people have different thoughts about what the Mediterranean region represents. I will read out a set of ideas and images; please tell me if you think these characterise the Mediterranean region strongly, somewhat or not at all.</a:t>
            </a:r>
          </a:p>
          <a:p>
            <a:r>
              <a:rPr lang="en-GB" sz="1000" dirty="0">
                <a:solidFill>
                  <a:schemeClr val="tx1">
                    <a:lumMod val="75000"/>
                    <a:lumOff val="25000"/>
                  </a:schemeClr>
                </a:solidFill>
              </a:rPr>
              <a:t>Base: all respondents (%), by country and country group</a:t>
            </a:r>
          </a:p>
        </p:txBody>
      </p:sp>
      <p:pic>
        <p:nvPicPr>
          <p:cNvPr id="7" name="Picture 6"/>
          <p:cNvPicPr>
            <a:picLocks noChangeAspect="1"/>
          </p:cNvPicPr>
          <p:nvPr/>
        </p:nvPicPr>
        <p:blipFill rotWithShape="1">
          <a:blip r:embed="rId5"/>
          <a:srcRect t="93121"/>
          <a:stretch/>
        </p:blipFill>
        <p:spPr>
          <a:xfrm>
            <a:off x="3936619" y="6136695"/>
            <a:ext cx="8302840" cy="396000"/>
          </a:xfrm>
          <a:prstGeom prst="rect">
            <a:avLst/>
          </a:prstGeom>
        </p:spPr>
      </p:pic>
    </p:spTree>
    <p:extLst>
      <p:ext uri="{BB962C8B-B14F-4D97-AF65-F5344CB8AC3E}">
        <p14:creationId xmlns:p14="http://schemas.microsoft.com/office/powerpoint/2010/main" val="196517411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4957"/>
            <a:ext cx="7521392" cy="559952"/>
          </a:xfrm>
        </p:spPr>
        <p:txBody>
          <a:bodyPr/>
          <a:lstStyle/>
          <a:p>
            <a:r>
              <a:rPr lang="en-GB" dirty="0"/>
              <a:t>Characteristics of the Mediterranean region</a:t>
            </a:r>
          </a:p>
        </p:txBody>
      </p:sp>
      <p:sp>
        <p:nvSpPr>
          <p:cNvPr id="6" name="Text Placeholder 5"/>
          <p:cNvSpPr txBox="1">
            <a:spLocks/>
          </p:cNvSpPr>
          <p:nvPr/>
        </p:nvSpPr>
        <p:spPr>
          <a:xfrm>
            <a:off x="3048753" y="6363786"/>
            <a:ext cx="8213946" cy="739632"/>
          </a:xfrm>
          <a:prstGeom prst="rect">
            <a:avLst/>
          </a:prstGeom>
          <a:noFill/>
        </p:spPr>
        <p:txBody>
          <a:bodyPr vert="horz" lIns="0" tIns="0" rIns="0" bIns="0" rtlCol="0" anchor="b">
            <a:noAutofit/>
          </a:bodyPr>
          <a:lstStyle>
            <a:lvl1pPr indent="0">
              <a:lnSpc>
                <a:spcPct val="110000"/>
              </a:lnSpc>
              <a:spcBef>
                <a:spcPts val="600"/>
              </a:spcBef>
              <a:spcAft>
                <a:spcPts val="0"/>
              </a:spcAft>
              <a:buClr>
                <a:schemeClr val="bg2"/>
              </a:buClr>
              <a:buFontTx/>
              <a:buNone/>
              <a:defRPr sz="800"/>
            </a:lvl1pPr>
            <a:lvl2pPr marL="525902"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marL="2103606"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000" dirty="0">
                <a:solidFill>
                  <a:schemeClr val="tx1">
                    <a:lumMod val="75000"/>
                    <a:lumOff val="25000"/>
                  </a:schemeClr>
                </a:solidFill>
              </a:rPr>
              <a:t>Survey question: </a:t>
            </a:r>
            <a:r>
              <a:rPr lang="en-GB" sz="1000" b="1" dirty="0">
                <a:solidFill>
                  <a:schemeClr val="tx1">
                    <a:lumMod val="75000"/>
                    <a:lumOff val="25000"/>
                  </a:schemeClr>
                </a:solidFill>
              </a:rPr>
              <a:t>Different people have different thoughts about what the Mediterranean region represents. I will read out a set of ideas and images; please tell me if you think these characterise the Mediterranean region strongly, somewhat or not at all.</a:t>
            </a:r>
          </a:p>
          <a:p>
            <a:r>
              <a:rPr lang="en-GB" sz="1000" dirty="0">
                <a:solidFill>
                  <a:schemeClr val="tx1">
                    <a:lumMod val="75000"/>
                    <a:lumOff val="25000"/>
                  </a:schemeClr>
                </a:solidFill>
              </a:rPr>
              <a:t>Base: all respondents (%), by country</a:t>
            </a:r>
          </a:p>
        </p:txBody>
      </p:sp>
      <p:pic>
        <p:nvPicPr>
          <p:cNvPr id="7" name="Picture 6"/>
          <p:cNvPicPr>
            <a:picLocks noChangeAspect="1"/>
          </p:cNvPicPr>
          <p:nvPr/>
        </p:nvPicPr>
        <p:blipFill rotWithShape="1">
          <a:blip r:embed="rId2"/>
          <a:srcRect t="93121"/>
          <a:stretch/>
        </p:blipFill>
        <p:spPr>
          <a:xfrm>
            <a:off x="2521064" y="5991288"/>
            <a:ext cx="8302840" cy="396000"/>
          </a:xfrm>
          <a:prstGeom prst="rect">
            <a:avLst/>
          </a:prstGeom>
        </p:spPr>
      </p:pic>
      <p:graphicFrame>
        <p:nvGraphicFramePr>
          <p:cNvPr id="9" name="Content Placeholder 6"/>
          <p:cNvGraphicFramePr>
            <a:graphicFrameLocks/>
          </p:cNvGraphicFramePr>
          <p:nvPr>
            <p:extLst>
              <p:ext uri="{D42A27DB-BD31-4B8C-83A1-F6EECF244321}">
                <p14:modId xmlns:p14="http://schemas.microsoft.com/office/powerpoint/2010/main" val="1941699535"/>
              </p:ext>
            </p:extLst>
          </p:nvPr>
        </p:nvGraphicFramePr>
        <p:xfrm>
          <a:off x="7007919" y="1357602"/>
          <a:ext cx="4536505"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6">
            <a:extLst>
              <a:ext uri="{FF2B5EF4-FFF2-40B4-BE49-F238E27FC236}">
                <a16:creationId xmlns:a16="http://schemas.microsoft.com/office/drawing/2014/main" id="{4ED0747E-DEEC-4494-81CF-E3DE176EDB46}"/>
              </a:ext>
            </a:extLst>
          </p:cNvPr>
          <p:cNvGraphicFramePr>
            <a:graphicFrameLocks/>
          </p:cNvGraphicFramePr>
          <p:nvPr>
            <p:extLst>
              <p:ext uri="{D42A27DB-BD31-4B8C-83A1-F6EECF244321}">
                <p14:modId xmlns:p14="http://schemas.microsoft.com/office/powerpoint/2010/main" val="3570734200"/>
              </p:ext>
            </p:extLst>
          </p:nvPr>
        </p:nvGraphicFramePr>
        <p:xfrm>
          <a:off x="167159" y="1410961"/>
          <a:ext cx="5688631" cy="48905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3457701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00" y="615600"/>
            <a:ext cx="6696468" cy="561600"/>
          </a:xfrm>
          <a:solidFill>
            <a:srgbClr val="71B2C9"/>
          </a:solidFill>
        </p:spPr>
        <p:txBody>
          <a:bodyPr wrap="square" lIns="82819" tIns="72000" rIns="82819" bIns="36000" rtlCol="0" anchor="ctr">
            <a:spAutoFit/>
          </a:bodyPr>
          <a:lstStyle/>
          <a:p>
            <a:r>
              <a:rPr lang="en-GB" dirty="0"/>
              <a:t>Preferred countries to start a new life</a:t>
            </a:r>
          </a:p>
        </p:txBody>
      </p:sp>
      <p:sp>
        <p:nvSpPr>
          <p:cNvPr id="6" name="Text Placeholder 5"/>
          <p:cNvSpPr txBox="1">
            <a:spLocks/>
          </p:cNvSpPr>
          <p:nvPr/>
        </p:nvSpPr>
        <p:spPr>
          <a:xfrm>
            <a:off x="3049200" y="6361200"/>
            <a:ext cx="8424936"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a:t>
            </a:r>
            <a:r>
              <a:rPr lang="en-GB" b="1" dirty="0">
                <a:solidFill>
                  <a:schemeClr val="tx1">
                    <a:lumMod val="75000"/>
                    <a:lumOff val="25000"/>
                  </a:schemeClr>
                </a:solidFill>
              </a:rPr>
              <a:t>: If you could start a new life, in which country of the world would you start it?</a:t>
            </a:r>
          </a:p>
          <a:p>
            <a:r>
              <a:rPr lang="en-GB" dirty="0">
                <a:solidFill>
                  <a:schemeClr val="tx1">
                    <a:lumMod val="75000"/>
                    <a:lumOff val="25000"/>
                  </a:schemeClr>
                </a:solidFill>
              </a:rPr>
              <a:t>Base: all respondents (%), by country and country group</a:t>
            </a:r>
          </a:p>
        </p:txBody>
      </p:sp>
      <p:graphicFrame>
        <p:nvGraphicFramePr>
          <p:cNvPr id="8" name="Content Placeholder 6"/>
          <p:cNvGraphicFramePr>
            <a:graphicFrameLocks/>
          </p:cNvGraphicFramePr>
          <p:nvPr>
            <p:extLst>
              <p:ext uri="{D42A27DB-BD31-4B8C-83A1-F6EECF244321}">
                <p14:modId xmlns:p14="http://schemas.microsoft.com/office/powerpoint/2010/main" val="2007176357"/>
              </p:ext>
            </p:extLst>
          </p:nvPr>
        </p:nvGraphicFramePr>
        <p:xfrm>
          <a:off x="565200" y="1310400"/>
          <a:ext cx="6408710"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p:cNvGraphicFramePr>
          <p:nvPr>
            <p:extLst>
              <p:ext uri="{D42A27DB-BD31-4B8C-83A1-F6EECF244321}">
                <p14:modId xmlns:p14="http://schemas.microsoft.com/office/powerpoint/2010/main" val="2324075250"/>
              </p:ext>
            </p:extLst>
          </p:nvPr>
        </p:nvGraphicFramePr>
        <p:xfrm>
          <a:off x="7151935" y="1314648"/>
          <a:ext cx="5472608" cy="5151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108268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5434889" cy="548346"/>
          </a:xfrm>
          <a:solidFill>
            <a:srgbClr val="F57B29"/>
          </a:solidFill>
        </p:spPr>
        <p:txBody>
          <a:bodyPr wrap="square" lIns="82819" tIns="36000" rIns="82819" bIns="36000" rtlCol="0" anchor="ctr">
            <a:spAutoFit/>
          </a:bodyPr>
          <a:lstStyle/>
          <a:p>
            <a:r>
              <a:rPr lang="en-GB" dirty="0"/>
              <a:t>Values and mutual perceptions</a:t>
            </a:r>
          </a:p>
        </p:txBody>
      </p:sp>
    </p:spTree>
    <p:extLst>
      <p:ext uri="{BB962C8B-B14F-4D97-AF65-F5344CB8AC3E}">
        <p14:creationId xmlns:p14="http://schemas.microsoft.com/office/powerpoint/2010/main" val="353089901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gray">
          <a:xfrm>
            <a:off x="3678638" y="1289218"/>
            <a:ext cx="3268512" cy="4867677"/>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615600"/>
            <a:ext cx="5642937" cy="561600"/>
          </a:xfrm>
          <a:solidFill>
            <a:srgbClr val="71B2C9"/>
          </a:solidFill>
        </p:spPr>
        <p:txBody>
          <a:bodyPr wrap="square" lIns="82819" tIns="72000" rIns="82819" bIns="36000" rtlCol="0" anchor="ctr">
            <a:spAutoFit/>
          </a:bodyPr>
          <a:lstStyle/>
          <a:p>
            <a:r>
              <a:rPr lang="en-GB" dirty="0"/>
              <a:t>Key values when raising children</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In bringing up their children, parents in different countries may place different emphasis on different values. Assuming that we limit ourselves to six values only, I’d like to know which one of these is most important, to you personally, when raising children? And the second most important?</a:t>
            </a:r>
            <a:endParaRPr lang="en-GB" dirty="0">
              <a:solidFill>
                <a:schemeClr val="tx1">
                  <a:lumMod val="75000"/>
                  <a:lumOff val="25000"/>
                </a:schemeClr>
              </a:solidFill>
            </a:endParaRPr>
          </a:p>
          <a:p>
            <a:r>
              <a:rPr lang="en-GB" dirty="0">
                <a:solidFill>
                  <a:schemeClr val="tx1">
                    <a:lumMod val="75000"/>
                    <a:lumOff val="25000"/>
                  </a:schemeClr>
                </a:solidFill>
              </a:rPr>
              <a:t>Base: all respondents (%), by country and country group</a:t>
            </a:r>
          </a:p>
        </p:txBody>
      </p:sp>
      <p:pic>
        <p:nvPicPr>
          <p:cNvPr id="12" name="Picture 11"/>
          <p:cNvPicPr>
            <a:picLocks noChangeAspect="1"/>
          </p:cNvPicPr>
          <p:nvPr/>
        </p:nvPicPr>
        <p:blipFill rotWithShape="1">
          <a:blip r:embed="rId2"/>
          <a:srcRect l="17765" t="87720" r="46855" b="753"/>
          <a:stretch/>
        </p:blipFill>
        <p:spPr>
          <a:xfrm>
            <a:off x="10464303" y="5426696"/>
            <a:ext cx="2503636" cy="612000"/>
          </a:xfrm>
          <a:prstGeom prst="rect">
            <a:avLst/>
          </a:prstGeom>
        </p:spPr>
      </p:pic>
      <p:graphicFrame>
        <p:nvGraphicFramePr>
          <p:cNvPr id="8" name="Content Placeholder 6"/>
          <p:cNvGraphicFramePr>
            <a:graphicFrameLocks/>
          </p:cNvGraphicFramePr>
          <p:nvPr>
            <p:extLst>
              <p:ext uri="{D42A27DB-BD31-4B8C-83A1-F6EECF244321}">
                <p14:modId xmlns:p14="http://schemas.microsoft.com/office/powerpoint/2010/main" val="2135131429"/>
              </p:ext>
            </p:extLst>
          </p:nvPr>
        </p:nvGraphicFramePr>
        <p:xfrm>
          <a:off x="4415631" y="1284586"/>
          <a:ext cx="7157188"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6"/>
          <p:cNvGraphicFramePr>
            <a:graphicFrameLocks/>
          </p:cNvGraphicFramePr>
          <p:nvPr>
            <p:extLst>
              <p:ext uri="{D42A27DB-BD31-4B8C-83A1-F6EECF244321}">
                <p14:modId xmlns:p14="http://schemas.microsoft.com/office/powerpoint/2010/main" val="3438555948"/>
              </p:ext>
            </p:extLst>
          </p:nvPr>
        </p:nvGraphicFramePr>
        <p:xfrm>
          <a:off x="260003" y="1213379"/>
          <a:ext cx="685886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556413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p:cNvGraphicFramePr>
            <a:graphicFrameLocks/>
          </p:cNvGraphicFramePr>
          <p:nvPr>
            <p:extLst>
              <p:ext uri="{D42A27DB-BD31-4B8C-83A1-F6EECF244321}">
                <p14:modId xmlns:p14="http://schemas.microsoft.com/office/powerpoint/2010/main" val="1618319032"/>
              </p:ext>
            </p:extLst>
          </p:nvPr>
        </p:nvGraphicFramePr>
        <p:xfrm>
          <a:off x="7116790" y="1651187"/>
          <a:ext cx="5328592"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6"/>
          <p:cNvGraphicFramePr>
            <a:graphicFrameLocks/>
          </p:cNvGraphicFramePr>
          <p:nvPr>
            <p:extLst>
              <p:ext uri="{D42A27DB-BD31-4B8C-83A1-F6EECF244321}">
                <p14:modId xmlns:p14="http://schemas.microsoft.com/office/powerpoint/2010/main" val="2329329179"/>
              </p:ext>
            </p:extLst>
          </p:nvPr>
        </p:nvGraphicFramePr>
        <p:xfrm>
          <a:off x="4084105" y="1654565"/>
          <a:ext cx="5328592"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66647" y="500399"/>
            <a:ext cx="5642937" cy="561600"/>
          </a:xfrm>
        </p:spPr>
        <p:txBody>
          <a:bodyPr/>
          <a:lstStyle/>
          <a:p>
            <a:r>
              <a:rPr lang="en-GB" dirty="0"/>
              <a:t>Key values when raising children</a:t>
            </a:r>
          </a:p>
        </p:txBody>
      </p:sp>
      <p:sp>
        <p:nvSpPr>
          <p:cNvPr id="7" name="Text Placeholder 6"/>
          <p:cNvSpPr>
            <a:spLocks noGrp="1"/>
          </p:cNvSpPr>
          <p:nvPr>
            <p:ph type="body" sz="quarter" idx="14"/>
          </p:nvPr>
        </p:nvSpPr>
        <p:spPr>
          <a:xfrm>
            <a:off x="566647" y="1136070"/>
            <a:ext cx="9796638" cy="406265"/>
          </a:xfrm>
        </p:spPr>
        <p:txBody>
          <a:bodyPr/>
          <a:lstStyle/>
          <a:p>
            <a:r>
              <a:rPr lang="en-GB" dirty="0"/>
              <a:t>Perceptions about key values for parents raising children in Europe</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In bringing up their children, parents in different countries may place different emphasis on different values. Assuming that we limit ourselves to six values only, I’d like to know which one of these is most important, to you personally, when raising children? And the second most important?</a:t>
            </a:r>
            <a:br>
              <a:rPr lang="en-GB" b="1" dirty="0">
                <a:solidFill>
                  <a:schemeClr val="tx1">
                    <a:lumMod val="75000"/>
                    <a:lumOff val="25000"/>
                  </a:schemeClr>
                </a:solidFill>
              </a:rPr>
            </a:br>
            <a:r>
              <a:rPr lang="en-GB" b="1" dirty="0">
                <a:solidFill>
                  <a:schemeClr val="tx1">
                    <a:lumMod val="75000"/>
                    <a:lumOff val="25000"/>
                  </a:schemeClr>
                </a:solidFill>
              </a:rPr>
              <a:t>And which one of these six do you think is most important to parents raising children in Europe? And the second most important?</a:t>
            </a:r>
          </a:p>
          <a:p>
            <a:r>
              <a:rPr lang="en-GB" dirty="0">
                <a:solidFill>
                  <a:schemeClr val="tx1">
                    <a:lumMod val="75000"/>
                    <a:lumOff val="25000"/>
                  </a:schemeClr>
                </a:solidFill>
              </a:rPr>
              <a:t>Base: all respondents (%), by country and country group</a:t>
            </a:r>
          </a:p>
        </p:txBody>
      </p:sp>
      <p:graphicFrame>
        <p:nvGraphicFramePr>
          <p:cNvPr id="9" name="Content Placeholder 6"/>
          <p:cNvGraphicFramePr>
            <a:graphicFrameLocks/>
          </p:cNvGraphicFramePr>
          <p:nvPr>
            <p:extLst>
              <p:ext uri="{D42A27DB-BD31-4B8C-83A1-F6EECF244321}">
                <p14:modId xmlns:p14="http://schemas.microsoft.com/office/powerpoint/2010/main" val="358060168"/>
              </p:ext>
            </p:extLst>
          </p:nvPr>
        </p:nvGraphicFramePr>
        <p:xfrm>
          <a:off x="383183" y="1651927"/>
          <a:ext cx="5328592" cy="515142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6551036" y="1542335"/>
            <a:ext cx="5328592" cy="1037583"/>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900" b="1" dirty="0">
                <a:solidFill>
                  <a:schemeClr val="tx2">
                    <a:lumMod val="75000"/>
                  </a:schemeClr>
                </a:solidFill>
              </a:rPr>
              <a:t>Perceptions in Greece about key values of parents in:</a:t>
            </a:r>
            <a:br>
              <a:rPr lang="en-GB" sz="1900" b="1" dirty="0">
                <a:solidFill>
                  <a:schemeClr val="tx2">
                    <a:lumMod val="75000"/>
                  </a:schemeClr>
                </a:solidFill>
              </a:rPr>
            </a:br>
            <a:r>
              <a:rPr lang="en-GB" sz="1900" dirty="0">
                <a:solidFill>
                  <a:schemeClr val="tx2">
                    <a:lumMod val="75000"/>
                  </a:schemeClr>
                </a:solidFill>
              </a:rPr>
              <a:t>       &amp;</a:t>
            </a:r>
          </a:p>
        </p:txBody>
      </p:sp>
    </p:spTree>
    <p:extLst>
      <p:ext uri="{BB962C8B-B14F-4D97-AF65-F5344CB8AC3E}">
        <p14:creationId xmlns:p14="http://schemas.microsoft.com/office/powerpoint/2010/main" val="998280299"/>
      </p:ext>
    </p:extLst>
  </p:cSld>
  <p:clrMapOvr>
    <a:masterClrMapping/>
  </p:clrMapOvr>
  <p:transition>
    <p:fade/>
  </p:transition>
</p:sld>
</file>

<file path=ppt/theme/theme1.xml><?xml version="1.0" encoding="utf-8"?>
<a:theme xmlns:a="http://schemas.openxmlformats.org/drawingml/2006/main" name="Presentation - Cerise">
  <a:themeElements>
    <a:clrScheme name="Custom 1">
      <a:dk1>
        <a:srgbClr val="222223"/>
      </a:dk1>
      <a:lt1>
        <a:sysClr val="window" lastClr="FFFFFF"/>
      </a:lt1>
      <a:dk2>
        <a:srgbClr val="888B8D"/>
      </a:dk2>
      <a:lt2>
        <a:srgbClr val="007681"/>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spPr>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lnSpc>
            <a:spcPct val="110000"/>
          </a:lnSpc>
          <a:spcBef>
            <a:spcPts val="2400"/>
          </a:spcBef>
          <a:buClr>
            <a:schemeClr val="bg2"/>
          </a:buClr>
          <a:defRPr sz="20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25000"/>
              <a:lumOff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spAutoFit/>
      </a:bodyPr>
      <a:lstStyle>
        <a:defPPr>
          <a:lnSpc>
            <a:spcPct val="110000"/>
          </a:lnSpc>
          <a:spcBef>
            <a:spcPts val="2400"/>
          </a:spcBef>
          <a:buClr>
            <a:schemeClr val="bg2"/>
          </a:buClr>
          <a:defRPr sz="2400" dirty="0" smtClean="0"/>
        </a:defPPr>
      </a:lstStyle>
    </a:txDef>
  </a:objectDefaults>
  <a:extraClrSchemeLst/>
  <a:extLst>
    <a:ext uri="{05A4C25C-085E-4340-85A3-A5531E510DB2}">
      <thm15:themeFamily xmlns:thm15="http://schemas.microsoft.com/office/thememl/2012/main" name="_SRI_16-9 widescreen_ Ipsos Template (2016)_v1.potx" id="{AC73484A-8EFF-4125-97D2-99913F0B3358}" vid="{1DE74E32-EE03-45C4-90D6-1B8E09C87B67}"/>
    </a:ext>
  </a:extLst>
</a:theme>
</file>

<file path=ppt/theme/theme2.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_SRI_16-9 widescreen_ Ipsos Template (2016)</Template>
  <TotalTime>0</TotalTime>
  <Words>2305</Words>
  <Application>Microsoft Office PowerPoint</Application>
  <PresentationFormat>Custom</PresentationFormat>
  <Paragraphs>292</Paragraphs>
  <Slides>34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Geomanist Light</vt:lpstr>
      <vt:lpstr>Segoe UI</vt:lpstr>
      <vt:lpstr>Segoe UI Light</vt:lpstr>
      <vt:lpstr>Wingdings</vt:lpstr>
      <vt:lpstr>Presentation - Cerise</vt:lpstr>
      <vt:lpstr>PowerPoint Presentation</vt:lpstr>
      <vt:lpstr>Methodological note</vt:lpstr>
      <vt:lpstr>Representation of the Mediterranean region</vt:lpstr>
      <vt:lpstr>Characteristics of the Mediterranean region</vt:lpstr>
      <vt:lpstr>Characteristics of the Mediterranean region</vt:lpstr>
      <vt:lpstr>Preferred countries to start a new life</vt:lpstr>
      <vt:lpstr>Values and mutual perceptions</vt:lpstr>
      <vt:lpstr>Key values when raising children</vt:lpstr>
      <vt:lpstr>Key values when raising children</vt:lpstr>
      <vt:lpstr>Key values when raising children</vt:lpstr>
      <vt:lpstr>Perceptions about women’s roles in society</vt:lpstr>
      <vt:lpstr>Cross-cultural media reporting</vt:lpstr>
      <vt:lpstr>Interest in SEM/European countries</vt:lpstr>
      <vt:lpstr>Interest in SEM/European countries</vt:lpstr>
      <vt:lpstr>Media role in shaping public perception</vt:lpstr>
      <vt:lpstr>Most trusted media sources for cross-cultural reporting</vt:lpstr>
      <vt:lpstr>Interaction and dialogue</vt:lpstr>
      <vt:lpstr>Interactions with people from different countries</vt:lpstr>
      <vt:lpstr>Cross-cultural encounters</vt:lpstr>
      <vt:lpstr>Interactions with people from different countries</vt:lpstr>
      <vt:lpstr>Cross-cultural encounters</vt:lpstr>
      <vt:lpstr>Barriers to cross-cultural encounters</vt:lpstr>
      <vt:lpstr>Living together in multi-cultural environments</vt:lpstr>
      <vt:lpstr>Perceptions about religious and cultural diversity</vt:lpstr>
      <vt:lpstr>Cultural diversity and tolerance</vt:lpstr>
      <vt:lpstr>Living together in multicultural environments</vt:lpstr>
      <vt:lpstr>Tackling polarisation and hate speech</vt:lpstr>
      <vt:lpstr>Gains from Euro-Med cooperation</vt:lpstr>
      <vt:lpstr>Gains from Euro-Med cooperation</vt:lpstr>
      <vt:lpstr>Impact of digital technology</vt:lpstr>
      <vt:lpstr>Impact of digital technology</vt:lpstr>
      <vt:lpstr>Demographic profile of the samples</vt:lpstr>
      <vt:lpstr>Demographic profile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2017-01-11T09:33:37Z</dcterms:created>
  <dcterms:modified xsi:type="dcterms:W3CDTF">2020-11-20T16:56:28Z</dcterms:modified>
</cp:coreProperties>
</file>