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8.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9.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0.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1.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1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459" r:id="rId2"/>
    <p:sldId id="422" r:id="rId3"/>
    <p:sldId id="421" r:id="rId4"/>
    <p:sldId id="461" r:id="rId5"/>
    <p:sldId id="463" r:id="rId6"/>
    <p:sldId id="426" r:id="rId7"/>
    <p:sldId id="444" r:id="rId8"/>
    <p:sldId id="449" r:id="rId9"/>
    <p:sldId id="450" r:id="rId10"/>
    <p:sldId id="465" r:id="rId11"/>
    <p:sldId id="443" r:id="rId12"/>
    <p:sldId id="435" r:id="rId13"/>
    <p:sldId id="436" r:id="rId14"/>
    <p:sldId id="469" r:id="rId15"/>
    <p:sldId id="441" r:id="rId16"/>
    <p:sldId id="439" r:id="rId17"/>
    <p:sldId id="434" r:id="rId18"/>
    <p:sldId id="440" r:id="rId19"/>
    <p:sldId id="446" r:id="rId20"/>
    <p:sldId id="468" r:id="rId21"/>
    <p:sldId id="445" r:id="rId22"/>
    <p:sldId id="447" r:id="rId23"/>
    <p:sldId id="429" r:id="rId24"/>
    <p:sldId id="442" r:id="rId25"/>
    <p:sldId id="467" r:id="rId26"/>
    <p:sldId id="432" r:id="rId27"/>
    <p:sldId id="431" r:id="rId28"/>
    <p:sldId id="430" r:id="rId29"/>
    <p:sldId id="437" r:id="rId30"/>
    <p:sldId id="438" r:id="rId31"/>
    <p:sldId id="466" r:id="rId32"/>
    <p:sldId id="470" r:id="rId33"/>
    <p:sldId id="471" r:id="rId34"/>
    <p:sldId id="453" r:id="rId35"/>
    <p:sldId id="462" r:id="rId36"/>
    <p:sldId id="448" r:id="rId37"/>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111">
          <p15:clr>
            <a:srgbClr val="A4A3A4"/>
          </p15:clr>
        </p15:guide>
        <p15:guide id="8" orient="horz" pos="975">
          <p15:clr>
            <a:srgbClr val="A4A3A4"/>
          </p15:clr>
        </p15:guide>
        <p15:guide id="9" orient="horz" pos="229">
          <p15:clr>
            <a:srgbClr val="A4A3A4"/>
          </p15:clr>
        </p15:guide>
        <p15:guide id="10" orient="horz" pos="4537">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orient="horz" pos="4597">
          <p15:clr>
            <a:srgbClr val="A4A3A4"/>
          </p15:clr>
        </p15:guide>
        <p15:guide id="17" pos="4233">
          <p15:clr>
            <a:srgbClr val="A4A3A4"/>
          </p15:clr>
        </p15:guide>
        <p15:guide id="18" pos="113">
          <p15:clr>
            <a:srgbClr val="A4A3A4"/>
          </p15:clr>
        </p15:guide>
        <p15:guide id="19" pos="8360">
          <p15:clr>
            <a:srgbClr val="A4A3A4"/>
          </p15:clr>
        </p15:guide>
        <p15:guide id="20" pos="8244">
          <p15:clr>
            <a:srgbClr val="A4A3A4"/>
          </p15:clr>
        </p15:guide>
        <p15:guide id="21" pos="5737">
          <p15:clr>
            <a:srgbClr val="A4A3A4"/>
          </p15:clr>
        </p15:guide>
        <p15:guide id="22" pos="3046">
          <p15:clr>
            <a:srgbClr val="A4A3A4"/>
          </p15:clr>
        </p15:guide>
        <p15:guide id="23" pos="5447">
          <p15:clr>
            <a:srgbClr val="A4A3A4"/>
          </p15:clr>
        </p15:guide>
        <p15:guide id="24" pos="8134">
          <p15:clr>
            <a:srgbClr val="A4A3A4"/>
          </p15:clr>
        </p15:guide>
        <p15:guide id="25" pos="4109">
          <p15:clr>
            <a:srgbClr val="A4A3A4"/>
          </p15:clr>
        </p15:guide>
        <p15:guide id="26" pos="4369">
          <p15:clr>
            <a:srgbClr val="A4A3A4"/>
          </p15:clr>
        </p15:guide>
        <p15:guide id="27" pos="2752">
          <p15:clr>
            <a:srgbClr val="A4A3A4"/>
          </p15:clr>
        </p15:guide>
        <p15:guide id="28" pos="345">
          <p15:clr>
            <a:srgbClr val="A4A3A4"/>
          </p15:clr>
        </p15:guide>
        <p15:guide id="29" pos="233">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681"/>
    <a:srgbClr val="F57B29"/>
    <a:srgbClr val="F1BE48"/>
    <a:srgbClr val="71B2C9"/>
    <a:srgbClr val="C8C9C7"/>
    <a:srgbClr val="FE585D"/>
    <a:srgbClr val="74AA50"/>
    <a:srgbClr val="693C5E"/>
    <a:srgbClr val="F4CD72"/>
    <a:srgbClr val="534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4444" autoAdjust="0"/>
  </p:normalViewPr>
  <p:slideViewPr>
    <p:cSldViewPr snapToObjects="1" showGuides="1">
      <p:cViewPr varScale="1">
        <p:scale>
          <a:sx n="98" d="100"/>
          <a:sy n="98" d="100"/>
        </p:scale>
        <p:origin x="474" y="72"/>
      </p:cViewPr>
      <p:guideLst>
        <p:guide orient="horz" pos="2381"/>
        <p:guide orient="horz" pos="113"/>
        <p:guide orient="horz" pos="4649"/>
        <p:guide orient="horz" pos="3787"/>
        <p:guide orient="horz" pos="4422"/>
        <p:guide orient="horz" pos="4299"/>
        <p:guide orient="horz" pos="1111"/>
        <p:guide orient="horz" pos="975"/>
        <p:guide orient="horz" pos="229"/>
        <p:guide orient="horz" pos="4537"/>
        <p:guide orient="horz" pos="346"/>
        <p:guide orient="horz" pos="460"/>
        <p:guide orient="horz" pos="4184"/>
        <p:guide orient="horz" pos="4071"/>
        <p:guide orient="horz" pos="839"/>
        <p:guide orient="horz" pos="4597"/>
        <p:guide pos="4233"/>
        <p:guide pos="113"/>
        <p:guide pos="8360"/>
        <p:guide pos="8244"/>
        <p:guide pos="5737"/>
        <p:guide pos="3046"/>
        <p:guide pos="5447"/>
        <p:guide pos="8134"/>
        <p:guide pos="4109"/>
        <p:guide pos="4369"/>
        <p:guide pos="2752"/>
        <p:guide pos="345"/>
        <p:guide pos="233"/>
      </p:guideLst>
    </p:cSldViewPr>
  </p:slideViewPr>
  <p:outlineViewPr>
    <p:cViewPr>
      <p:scale>
        <a:sx n="33" d="100"/>
        <a:sy n="33" d="100"/>
      </p:scale>
      <p:origin x="0" y="-34158"/>
    </p:cViewPr>
  </p:outlineViewPr>
  <p:notesTextViewPr>
    <p:cViewPr>
      <p:scale>
        <a:sx n="1" d="1"/>
        <a:sy n="1" d="1"/>
      </p:scale>
      <p:origin x="0" y="0"/>
    </p:cViewPr>
  </p:notesTextViewPr>
  <p:sorterViewPr>
    <p:cViewPr>
      <p:scale>
        <a:sx n="73" d="100"/>
        <a:sy n="73" d="100"/>
      </p:scale>
      <p:origin x="0" y="0"/>
    </p:cViewPr>
  </p:sorterViewPr>
  <p:notesViewPr>
    <p:cSldViewPr snapToObjects="1" showGuides="1">
      <p:cViewPr>
        <p:scale>
          <a:sx n="98" d="100"/>
          <a:sy n="98" d="100"/>
        </p:scale>
        <p:origin x="1098" y="-1368"/>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Morocco</a:t>
            </a:r>
          </a:p>
        </c:rich>
      </c:tx>
      <c:layout>
        <c:manualLayout>
          <c:xMode val="edge"/>
          <c:yMode val="edge"/>
          <c:x val="0.6774077021360736"/>
          <c:y val="1.668626967199924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Sheet1!$B$2:$B$8</c:f>
              <c:numCache>
                <c:formatCode>0\%</c:formatCode>
                <c:ptCount val="7"/>
                <c:pt idx="0">
                  <c:v>70.2</c:v>
                </c:pt>
                <c:pt idx="1">
                  <c:v>56.3</c:v>
                </c:pt>
                <c:pt idx="2">
                  <c:v>57</c:v>
                </c:pt>
                <c:pt idx="3">
                  <c:v>53</c:v>
                </c:pt>
                <c:pt idx="4">
                  <c:v>35</c:v>
                </c:pt>
                <c:pt idx="5">
                  <c:v>23.2</c:v>
                </c:pt>
                <c:pt idx="6">
                  <c:v>21.9</c:v>
                </c:pt>
              </c:numCache>
            </c:numRef>
          </c:val>
          <c:extLst>
            <c:ext xmlns:c16="http://schemas.microsoft.com/office/drawing/2014/chart" uri="{C3380CC4-5D6E-409C-BE32-E72D297353CC}">
              <c16:uniqueId val="{00000001-CB1A-43B6-B341-CE676B8CB003}"/>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Sheet1!$C$2:$C$8</c:f>
              <c:numCache>
                <c:formatCode>0\%</c:formatCode>
                <c:ptCount val="7"/>
                <c:pt idx="0">
                  <c:v>20</c:v>
                </c:pt>
                <c:pt idx="1">
                  <c:v>27.1</c:v>
                </c:pt>
                <c:pt idx="2">
                  <c:v>27.2</c:v>
                </c:pt>
                <c:pt idx="3">
                  <c:v>25.9</c:v>
                </c:pt>
                <c:pt idx="4">
                  <c:v>33.299999999999997</c:v>
                </c:pt>
                <c:pt idx="5">
                  <c:v>26</c:v>
                </c:pt>
                <c:pt idx="6">
                  <c:v>29.9</c:v>
                </c:pt>
              </c:numCache>
            </c:numRef>
          </c:val>
          <c:extLst>
            <c:ext xmlns:c16="http://schemas.microsoft.com/office/drawing/2014/chart" uri="{C3380CC4-5D6E-409C-BE32-E72D297353CC}">
              <c16:uniqueId val="{00000002-CB1A-43B6-B341-CE676B8CB003}"/>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Sheet1!$D$2:$D$8</c:f>
              <c:numCache>
                <c:formatCode>0\%</c:formatCode>
                <c:ptCount val="7"/>
                <c:pt idx="0">
                  <c:v>6.3</c:v>
                </c:pt>
                <c:pt idx="1">
                  <c:v>10.9</c:v>
                </c:pt>
                <c:pt idx="2">
                  <c:v>11.8</c:v>
                </c:pt>
                <c:pt idx="3">
                  <c:v>15.6</c:v>
                </c:pt>
                <c:pt idx="4">
                  <c:v>23.1</c:v>
                </c:pt>
                <c:pt idx="5">
                  <c:v>45.2</c:v>
                </c:pt>
                <c:pt idx="6">
                  <c:v>40</c:v>
                </c:pt>
              </c:numCache>
            </c:numRef>
          </c:val>
          <c:extLst>
            <c:ext xmlns:c16="http://schemas.microsoft.com/office/drawing/2014/chart" uri="{C3380CC4-5D6E-409C-BE32-E72D297353CC}">
              <c16:uniqueId val="{00000003-CB1A-43B6-B341-CE676B8CB003}"/>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Sheet1!$E$2:$E$8</c:f>
              <c:numCache>
                <c:formatCode>0\%</c:formatCode>
                <c:ptCount val="7"/>
                <c:pt idx="0">
                  <c:v>3.4</c:v>
                </c:pt>
                <c:pt idx="1">
                  <c:v>5.7</c:v>
                </c:pt>
                <c:pt idx="2">
                  <c:v>3.9</c:v>
                </c:pt>
                <c:pt idx="3">
                  <c:v>5.7</c:v>
                </c:pt>
                <c:pt idx="4">
                  <c:v>8.6</c:v>
                </c:pt>
                <c:pt idx="5">
                  <c:v>5.4</c:v>
                </c:pt>
                <c:pt idx="6">
                  <c:v>8.1999999999999993</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r>
              <a:rPr lang="en-GB" sz="1900" b="1" i="1" dirty="0"/>
              <a:t>Key values in Morocco</a:t>
            </a:r>
          </a:p>
          <a:p>
            <a:pPr>
              <a:defRPr sz="1900" b="1" i="1"/>
            </a:pPr>
            <a:r>
              <a:rPr lang="en-GB" sz="1900" b="1" i="1" dirty="0"/>
              <a:t>(for</a:t>
            </a:r>
            <a:r>
              <a:rPr lang="en-GB" sz="1900" b="1" i="1" baseline="0" dirty="0"/>
              <a:t> respondents personally)</a:t>
            </a:r>
            <a:endParaRPr lang="en-GB" sz="1900" b="1" i="1" dirty="0"/>
          </a:p>
        </c:rich>
      </c:tx>
      <c:layout>
        <c:manualLayout>
          <c:xMode val="edge"/>
          <c:yMode val="edge"/>
          <c:x val="0.1772132300615247"/>
          <c:y val="5.1201018126843051E-2"/>
        </c:manualLayout>
      </c:layout>
      <c:overlay val="0"/>
      <c:spPr>
        <a:noFill/>
        <a:ln>
          <a:noFill/>
        </a:ln>
        <a:effectLst/>
      </c:spPr>
      <c:txPr>
        <a:bodyPr rot="0" spcFirstLastPara="1" vertOverflow="ellipsis" vert="horz" wrap="square" anchor="ctr" anchorCtr="1"/>
        <a:lstStyle/>
        <a:p>
          <a:pPr>
            <a:defRPr sz="19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Sheet1!$B$1</c:f>
              <c:strCache>
                <c:ptCount val="1"/>
                <c:pt idx="0">
                  <c:v>Column4</c:v>
                </c:pt>
              </c:strCache>
            </c:strRef>
          </c:tx>
          <c:spPr>
            <a:solidFill>
              <a:srgbClr val="F1BE48"/>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654-445C-9F5C-41D744DBFD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Sheet1!$N$2:$N$8</c:f>
              <c:numCache>
                <c:formatCode>0</c:formatCode>
                <c:ptCount val="7"/>
                <c:pt idx="0">
                  <c:v>57.599999999999994</c:v>
                </c:pt>
                <c:pt idx="1">
                  <c:v>53.8</c:v>
                </c:pt>
                <c:pt idx="2">
                  <c:v>39.5</c:v>
                </c:pt>
                <c:pt idx="3">
                  <c:v>34</c:v>
                </c:pt>
                <c:pt idx="4">
                  <c:v>11.5</c:v>
                </c:pt>
                <c:pt idx="5">
                  <c:v>3.1</c:v>
                </c:pt>
                <c:pt idx="6">
                  <c:v>0.60000000000000009</c:v>
                </c:pt>
              </c:numCache>
            </c:numRef>
          </c:val>
          <c:extLst>
            <c:ext xmlns:c16="http://schemas.microsoft.com/office/drawing/2014/chart" uri="{C3380CC4-5D6E-409C-BE32-E72D297353CC}">
              <c16:uniqueId val="{00000002-5654-445C-9F5C-41D744DBFD4B}"/>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SEM countries</a:t>
            </a:r>
          </a:p>
        </c:rich>
      </c:tx>
      <c:layout>
        <c:manualLayout>
          <c:xMode val="edge"/>
          <c:yMode val="edge"/>
          <c:x val="0.51565160177397706"/>
          <c:y val="0.10790381915980077"/>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533565204629947"/>
        </c:manualLayout>
      </c:layout>
      <c:barChart>
        <c:barDir val="bar"/>
        <c:grouping val="clustered"/>
        <c:varyColors val="0"/>
        <c:ser>
          <c:idx val="0"/>
          <c:order val="0"/>
          <c:tx>
            <c:strRef>
              <c:f>Sheet1!$P$1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EEF-48C0-B550-294BE03BAF55}"/>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EEF-48C0-B550-294BE03BAF5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Don’t know</c:v>
                </c:pt>
              </c:strCache>
            </c:strRef>
          </c:cat>
          <c:val>
            <c:numRef>
              <c:f>Sheet1!$P$2:$P$8</c:f>
              <c:numCache>
                <c:formatCode>0.0\%</c:formatCode>
                <c:ptCount val="7"/>
                <c:pt idx="0">
                  <c:v>52.3</c:v>
                </c:pt>
                <c:pt idx="1">
                  <c:v>37.5</c:v>
                </c:pt>
                <c:pt idx="2">
                  <c:v>41.3</c:v>
                </c:pt>
                <c:pt idx="3">
                  <c:v>32.599999999999994</c:v>
                </c:pt>
                <c:pt idx="4">
                  <c:v>15.2</c:v>
                </c:pt>
                <c:pt idx="5">
                  <c:v>6.9</c:v>
                </c:pt>
                <c:pt idx="6">
                  <c:v>14.2</c:v>
                </c:pt>
              </c:numCache>
            </c:numRef>
          </c:val>
          <c:extLst>
            <c:ext xmlns:c16="http://schemas.microsoft.com/office/drawing/2014/chart" uri="{C3380CC4-5D6E-409C-BE32-E72D297353CC}">
              <c16:uniqueId val="{00000002-7EEF-48C0-B550-294BE03BAF55}"/>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min val="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r>
              <a:rPr lang="en-GB" sz="1900" b="0" dirty="0"/>
              <a:t>European countries</a:t>
            </a:r>
          </a:p>
        </c:rich>
      </c:tx>
      <c:layout>
        <c:manualLayout>
          <c:xMode val="edge"/>
          <c:yMode val="edge"/>
          <c:x val="0.50611812651447141"/>
          <c:y val="0.10297314080910878"/>
        </c:manualLayout>
      </c:layout>
      <c:overlay val="0"/>
      <c:spPr>
        <a:noFill/>
        <a:ln>
          <a:noFill/>
        </a:ln>
        <a:effectLst/>
      </c:spPr>
      <c:txPr>
        <a:bodyPr rot="0" spcFirstLastPara="1" vertOverflow="ellipsis" vert="horz" wrap="square" anchor="ctr" anchorCtr="1"/>
        <a:lstStyle/>
        <a:p>
          <a:pPr>
            <a:defRPr sz="1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76530835913127"/>
          <c:y val="0.20275298796196234"/>
          <c:w val="0.42009258731011867"/>
          <c:h val="0.6128703128709535"/>
        </c:manualLayout>
      </c:layout>
      <c:barChart>
        <c:barDir val="bar"/>
        <c:grouping val="clustered"/>
        <c:varyColors val="0"/>
        <c:ser>
          <c:idx val="0"/>
          <c:order val="0"/>
          <c:tx>
            <c:strRef>
              <c:f>Sheet1!$O$1</c:f>
              <c:strCache>
                <c:ptCount val="1"/>
                <c:pt idx="0">
                  <c:v>RO</c:v>
                </c:pt>
              </c:strCache>
            </c:strRef>
          </c:tx>
          <c:spPr>
            <a:solidFill>
              <a:schemeClr val="bg2"/>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C11-4F32-959E-FD347F1298F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C11-4F32-959E-FD347F1298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Don’t know</c:v>
                </c:pt>
              </c:strCache>
            </c:strRef>
          </c:cat>
          <c:val>
            <c:numRef>
              <c:f>Sheet1!$O$2:$O$8</c:f>
              <c:numCache>
                <c:formatCode>0.0\%</c:formatCode>
                <c:ptCount val="7"/>
                <c:pt idx="0">
                  <c:v>22</c:v>
                </c:pt>
                <c:pt idx="1">
                  <c:v>30.5</c:v>
                </c:pt>
                <c:pt idx="2">
                  <c:v>15.100000000000001</c:v>
                </c:pt>
                <c:pt idx="3">
                  <c:v>54.3</c:v>
                </c:pt>
                <c:pt idx="4">
                  <c:v>49.699999999999996</c:v>
                </c:pt>
                <c:pt idx="5">
                  <c:v>11.8</c:v>
                </c:pt>
                <c:pt idx="6">
                  <c:v>16.600000000000001</c:v>
                </c:pt>
              </c:numCache>
            </c:numRef>
          </c:val>
          <c:extLst>
            <c:ext xmlns:c16="http://schemas.microsoft.com/office/drawing/2014/chart" uri="{C3380CC4-5D6E-409C-BE32-E72D297353CC}">
              <c16:uniqueId val="{00000002-7C11-4F32-959E-FD347F1298F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min val="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(2020)</a:t>
            </a:r>
          </a:p>
        </c:rich>
      </c:tx>
      <c:layout>
        <c:manualLayout>
          <c:xMode val="edge"/>
          <c:yMode val="edge"/>
          <c:x val="0.44062863747797193"/>
          <c:y val="3.640898307476713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1C-4B57-9B8C-00F57553CDEC}"/>
                </c:ext>
              </c:extLst>
            </c:dLbl>
            <c:dLbl>
              <c:idx val="6"/>
              <c:delete val="1"/>
              <c:extLst>
                <c:ext xmlns:c15="http://schemas.microsoft.com/office/drawing/2012/chart" uri="{CE6537A1-D6FC-4f65-9D91-7224C49458BB}"/>
                <c:ext xmlns:c16="http://schemas.microsoft.com/office/drawing/2014/chart" uri="{C3380CC4-5D6E-409C-BE32-E72D297353CC}">
                  <c16:uniqueId val="{00000001-541C-4B57-9B8C-00F57553CDE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Sheet1!$AX$2:$AX$8</c:f>
              <c:numCache>
                <c:formatCode>0\%</c:formatCode>
                <c:ptCount val="7"/>
                <c:pt idx="0">
                  <c:v>34.299999999999997</c:v>
                </c:pt>
                <c:pt idx="1">
                  <c:v>26.6</c:v>
                </c:pt>
                <c:pt idx="2">
                  <c:v>19.600000000000001</c:v>
                </c:pt>
                <c:pt idx="3">
                  <c:v>14.7</c:v>
                </c:pt>
                <c:pt idx="4">
                  <c:v>3.7</c:v>
                </c:pt>
                <c:pt idx="5">
                  <c:v>0.9</c:v>
                </c:pt>
                <c:pt idx="6" formatCode="0.0\%">
                  <c:v>0.2</c:v>
                </c:pt>
              </c:numCache>
            </c:numRef>
          </c:val>
          <c:extLst>
            <c:ext xmlns:c16="http://schemas.microsoft.com/office/drawing/2014/chart" uri="{C3380CC4-5D6E-409C-BE32-E72D297353CC}">
              <c16:uniqueId val="{00000002-541C-4B57-9B8C-00F57553CDEC}"/>
            </c:ext>
          </c:extLst>
        </c:ser>
        <c:ser>
          <c:idx val="1"/>
          <c:order val="1"/>
          <c:tx>
            <c:strRef>
              <c:f>Sheet1!$AY$1</c:f>
              <c:strCache>
                <c:ptCount val="1"/>
                <c:pt idx="0">
                  <c:v>Column36</c:v>
                </c:pt>
              </c:strCache>
            </c:strRef>
          </c:tx>
          <c:spPr>
            <a:solidFill>
              <a:srgbClr val="71B2C9"/>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26C1-44EE-8C16-A205F42186AE}"/>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Sheet1!$AY$2:$AY$8</c:f>
              <c:numCache>
                <c:formatCode>0\%</c:formatCode>
                <c:ptCount val="7"/>
                <c:pt idx="0">
                  <c:v>23.3</c:v>
                </c:pt>
                <c:pt idx="1">
                  <c:v>27.2</c:v>
                </c:pt>
                <c:pt idx="2">
                  <c:v>19.899999999999999</c:v>
                </c:pt>
                <c:pt idx="3">
                  <c:v>19.3</c:v>
                </c:pt>
                <c:pt idx="4">
                  <c:v>7.8</c:v>
                </c:pt>
                <c:pt idx="5">
                  <c:v>2.2000000000000002</c:v>
                </c:pt>
                <c:pt idx="6" formatCode="0.0\%">
                  <c:v>0.4</c:v>
                </c:pt>
              </c:numCache>
            </c:numRef>
          </c:val>
          <c:extLst>
            <c:ext xmlns:c16="http://schemas.microsoft.com/office/drawing/2014/chart" uri="{C3380CC4-5D6E-409C-BE32-E72D297353CC}">
              <c16:uniqueId val="{00000003-541C-4B57-9B8C-00F57553CDEC}"/>
            </c:ext>
          </c:extLst>
        </c:ser>
        <c:ser>
          <c:idx val="2"/>
          <c:order val="2"/>
          <c:tx>
            <c:strRef>
              <c:f>Sheet1!$AZ$1</c:f>
              <c:strCache>
                <c:ptCount val="1"/>
                <c:pt idx="0">
                  <c:v>Column37</c:v>
                </c:pt>
              </c:strCache>
            </c:strRef>
          </c:tx>
          <c:spPr>
            <a:noFill/>
            <a:ln>
              <a:noFill/>
            </a:ln>
            <a:effectLst/>
          </c:spPr>
          <c:invertIfNegative val="0"/>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Sheet1!$AZ$2:$AZ$8</c:f>
              <c:numCache>
                <c:formatCode>0.0\%</c:formatCode>
                <c:ptCount val="7"/>
                <c:pt idx="0">
                  <c:v>57.599999999999994</c:v>
                </c:pt>
                <c:pt idx="1">
                  <c:v>53.8</c:v>
                </c:pt>
                <c:pt idx="2">
                  <c:v>39.5</c:v>
                </c:pt>
                <c:pt idx="3">
                  <c:v>34</c:v>
                </c:pt>
                <c:pt idx="4">
                  <c:v>11.5</c:v>
                </c:pt>
                <c:pt idx="5">
                  <c:v>3.1</c:v>
                </c:pt>
                <c:pt idx="6">
                  <c:v>0.60000000000000009</c:v>
                </c:pt>
              </c:numCache>
            </c:numRef>
          </c:val>
          <c:extLst>
            <c:ext xmlns:c16="http://schemas.microsoft.com/office/drawing/2014/chart" uri="{C3380CC4-5D6E-409C-BE32-E72D297353CC}">
              <c16:uniqueId val="{00000004-541C-4B57-9B8C-00F57553CDE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(2012)</a:t>
            </a:r>
          </a:p>
        </c:rich>
      </c:tx>
      <c:layout>
        <c:manualLayout>
          <c:xMode val="edge"/>
          <c:yMode val="edge"/>
          <c:x val="0.40191693057009636"/>
          <c:y val="4.6270339776151088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00-486D-B6C3-982C32B580E7}"/>
                </c:ext>
              </c:extLst>
            </c:dLbl>
            <c:dLbl>
              <c:idx val="6"/>
              <c:delete val="1"/>
              <c:extLst>
                <c:ext xmlns:c15="http://schemas.microsoft.com/office/drawing/2012/chart" uri="{CE6537A1-D6FC-4f65-9D91-7224C49458BB}"/>
                <c:ext xmlns:c16="http://schemas.microsoft.com/office/drawing/2014/chart" uri="{C3380CC4-5D6E-409C-BE32-E72D297353CC}">
                  <c16:uniqueId val="{00000001-F600-486D-B6C3-982C32B580E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Independence</c:v>
                </c:pt>
                <c:pt idx="1">
                  <c:v>Respect for the other cultures</c:v>
                </c:pt>
                <c:pt idx="2">
                  <c:v>Religious beliefs /practices</c:v>
                </c:pt>
                <c:pt idx="3">
                  <c:v>Family solidarity</c:v>
                </c:pt>
                <c:pt idx="4">
                  <c:v>Obedience</c:v>
                </c:pt>
                <c:pt idx="5">
                  <c:v>Curiosity</c:v>
                </c:pt>
                <c:pt idx="6">
                  <c:v>DK/REF</c:v>
                </c:pt>
              </c:strCache>
            </c:strRef>
          </c:cat>
          <c:val>
            <c:numRef>
              <c:f>Sheet1!$AX$2:$AX$8</c:f>
              <c:numCache>
                <c:formatCode>0.0\%</c:formatCode>
                <c:ptCount val="7"/>
                <c:pt idx="0">
                  <c:v>33.6</c:v>
                </c:pt>
                <c:pt idx="1">
                  <c:v>18</c:v>
                </c:pt>
                <c:pt idx="2">
                  <c:v>15.6</c:v>
                </c:pt>
                <c:pt idx="3">
                  <c:v>13.2</c:v>
                </c:pt>
                <c:pt idx="4">
                  <c:v>10.1</c:v>
                </c:pt>
                <c:pt idx="5">
                  <c:v>7</c:v>
                </c:pt>
                <c:pt idx="6">
                  <c:v>2.5</c:v>
                </c:pt>
              </c:numCache>
            </c:numRef>
          </c:val>
          <c:extLst>
            <c:ext xmlns:c16="http://schemas.microsoft.com/office/drawing/2014/chart" uri="{C3380CC4-5D6E-409C-BE32-E72D297353CC}">
              <c16:uniqueId val="{00000002-F600-486D-B6C3-982C32B580E7}"/>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Independence</c:v>
                </c:pt>
                <c:pt idx="1">
                  <c:v>Respect for the other cultures</c:v>
                </c:pt>
                <c:pt idx="2">
                  <c:v>Religious beliefs /practices</c:v>
                </c:pt>
                <c:pt idx="3">
                  <c:v>Family solidarity</c:v>
                </c:pt>
                <c:pt idx="4">
                  <c:v>Obedience</c:v>
                </c:pt>
                <c:pt idx="5">
                  <c:v>Curiosity</c:v>
                </c:pt>
                <c:pt idx="6">
                  <c:v>DK/REF</c:v>
                </c:pt>
              </c:strCache>
            </c:strRef>
          </c:cat>
          <c:val>
            <c:numRef>
              <c:f>Sheet1!$AY$2:$AY$8</c:f>
              <c:numCache>
                <c:formatCode>0.0\%</c:formatCode>
                <c:ptCount val="7"/>
                <c:pt idx="0">
                  <c:v>19.3</c:v>
                </c:pt>
                <c:pt idx="1">
                  <c:v>24.1</c:v>
                </c:pt>
                <c:pt idx="2">
                  <c:v>14.9</c:v>
                </c:pt>
                <c:pt idx="3">
                  <c:v>17.3</c:v>
                </c:pt>
                <c:pt idx="4">
                  <c:v>13.2</c:v>
                </c:pt>
                <c:pt idx="5">
                  <c:v>9.5</c:v>
                </c:pt>
                <c:pt idx="6">
                  <c:v>1.6</c:v>
                </c:pt>
              </c:numCache>
            </c:numRef>
          </c:val>
          <c:extLst>
            <c:ext xmlns:c16="http://schemas.microsoft.com/office/drawing/2014/chart" uri="{C3380CC4-5D6E-409C-BE32-E72D297353CC}">
              <c16:uniqueId val="{00000003-F600-486D-B6C3-982C32B580E7}"/>
            </c:ext>
          </c:extLst>
        </c:ser>
        <c:ser>
          <c:idx val="2"/>
          <c:order val="2"/>
          <c:tx>
            <c:strRef>
              <c:f>Sheet1!$AZ$1</c:f>
              <c:strCache>
                <c:ptCount val="1"/>
                <c:pt idx="0">
                  <c:v>Column37</c:v>
                </c:pt>
              </c:strCache>
            </c:strRef>
          </c:tx>
          <c:spPr>
            <a:noFill/>
            <a:ln>
              <a:noFill/>
            </a:ln>
            <a:effectLst/>
          </c:spPr>
          <c:invertIfNegative val="0"/>
          <c:cat>
            <c:strRef>
              <c:f>Sheet1!$A$2:$A$8</c:f>
              <c:strCache>
                <c:ptCount val="7"/>
                <c:pt idx="0">
                  <c:v>Independence</c:v>
                </c:pt>
                <c:pt idx="1">
                  <c:v>Respect for the other cultures</c:v>
                </c:pt>
                <c:pt idx="2">
                  <c:v>Religious beliefs /practices</c:v>
                </c:pt>
                <c:pt idx="3">
                  <c:v>Family solidarity</c:v>
                </c:pt>
                <c:pt idx="4">
                  <c:v>Obedience</c:v>
                </c:pt>
                <c:pt idx="5">
                  <c:v>Curiosity</c:v>
                </c:pt>
                <c:pt idx="6">
                  <c:v>DK/REF</c:v>
                </c:pt>
              </c:strCache>
            </c:strRef>
          </c:cat>
          <c:val>
            <c:numRef>
              <c:f>Sheet1!$AZ$2:$AZ$8</c:f>
              <c:numCache>
                <c:formatCode>0.0\%</c:formatCode>
                <c:ptCount val="7"/>
                <c:pt idx="0">
                  <c:v>47.099999999999994</c:v>
                </c:pt>
                <c:pt idx="1">
                  <c:v>57.9</c:v>
                </c:pt>
                <c:pt idx="2">
                  <c:v>69.5</c:v>
                </c:pt>
                <c:pt idx="3">
                  <c:v>69.5</c:v>
                </c:pt>
                <c:pt idx="4">
                  <c:v>76.7</c:v>
                </c:pt>
                <c:pt idx="5">
                  <c:v>83.5</c:v>
                </c:pt>
                <c:pt idx="6">
                  <c:v>95.9</c:v>
                </c:pt>
              </c:numCache>
            </c:numRef>
          </c:val>
          <c:extLst>
            <c:ext xmlns:c16="http://schemas.microsoft.com/office/drawing/2014/chart" uri="{C3380CC4-5D6E-409C-BE32-E72D297353CC}">
              <c16:uniqueId val="{00000004-F600-486D-B6C3-982C32B580E7}"/>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(2009)</a:t>
            </a:r>
          </a:p>
        </c:rich>
      </c:tx>
      <c:layout>
        <c:manualLayout>
          <c:xMode val="edge"/>
          <c:yMode val="edge"/>
          <c:x val="0.40191693057009636"/>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13-4F50-9316-3C39807D133A}"/>
                </c:ext>
              </c:extLst>
            </c:dLbl>
            <c:dLbl>
              <c:idx val="6"/>
              <c:delete val="1"/>
              <c:extLst>
                <c:ext xmlns:c15="http://schemas.microsoft.com/office/drawing/2012/chart" uri="{CE6537A1-D6FC-4f65-9D91-7224C49458BB}"/>
                <c:ext xmlns:c16="http://schemas.microsoft.com/office/drawing/2014/chart" uri="{C3380CC4-5D6E-409C-BE32-E72D297353CC}">
                  <c16:uniqueId val="{00000001-B513-4F50-9316-3C39807D133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Obedience</c:v>
                </c:pt>
                <c:pt idx="2">
                  <c:v>Curiosity</c:v>
                </c:pt>
                <c:pt idx="3">
                  <c:v>Independence</c:v>
                </c:pt>
                <c:pt idx="4">
                  <c:v>Family solidarity</c:v>
                </c:pt>
                <c:pt idx="5">
                  <c:v>Respect for the other cultures</c:v>
                </c:pt>
                <c:pt idx="6">
                  <c:v>DK/REF</c:v>
                </c:pt>
              </c:strCache>
            </c:strRef>
          </c:cat>
          <c:val>
            <c:numRef>
              <c:f>Sheet1!$AX$2:$AX$8</c:f>
              <c:numCache>
                <c:formatCode>0.0\%</c:formatCode>
                <c:ptCount val="7"/>
                <c:pt idx="0">
                  <c:v>45.4</c:v>
                </c:pt>
                <c:pt idx="1">
                  <c:v>20.7</c:v>
                </c:pt>
                <c:pt idx="2">
                  <c:v>13.5</c:v>
                </c:pt>
                <c:pt idx="3">
                  <c:v>8.3000000000000007</c:v>
                </c:pt>
                <c:pt idx="4">
                  <c:v>7.6</c:v>
                </c:pt>
                <c:pt idx="5">
                  <c:v>2.4</c:v>
                </c:pt>
                <c:pt idx="6">
                  <c:v>2.1</c:v>
                </c:pt>
              </c:numCache>
            </c:numRef>
          </c:val>
          <c:extLst>
            <c:ext xmlns:c16="http://schemas.microsoft.com/office/drawing/2014/chart" uri="{C3380CC4-5D6E-409C-BE32-E72D297353CC}">
              <c16:uniqueId val="{00000002-B513-4F50-9316-3C39807D133A}"/>
            </c:ext>
          </c:extLst>
        </c:ser>
        <c:ser>
          <c:idx val="1"/>
          <c:order val="1"/>
          <c:tx>
            <c:strRef>
              <c:f>Sheet1!$AY$1</c:f>
              <c:strCache>
                <c:ptCount val="1"/>
                <c:pt idx="0">
                  <c:v>Column36</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Obedience</c:v>
                </c:pt>
                <c:pt idx="2">
                  <c:v>Curiosity</c:v>
                </c:pt>
                <c:pt idx="3">
                  <c:v>Independence</c:v>
                </c:pt>
                <c:pt idx="4">
                  <c:v>Family solidarity</c:v>
                </c:pt>
                <c:pt idx="5">
                  <c:v>Respect for the other cultures</c:v>
                </c:pt>
                <c:pt idx="6">
                  <c:v>DK/REF</c:v>
                </c:pt>
              </c:strCache>
            </c:strRef>
          </c:cat>
          <c:val>
            <c:numRef>
              <c:f>Sheet1!$AY$2:$AY$8</c:f>
              <c:numCache>
                <c:formatCode>0.0\%</c:formatCode>
                <c:ptCount val="7"/>
                <c:pt idx="0">
                  <c:v>16.7</c:v>
                </c:pt>
                <c:pt idx="1">
                  <c:v>19.3</c:v>
                </c:pt>
                <c:pt idx="2">
                  <c:v>8.5</c:v>
                </c:pt>
                <c:pt idx="3">
                  <c:v>14.8</c:v>
                </c:pt>
                <c:pt idx="4">
                  <c:v>25.8</c:v>
                </c:pt>
                <c:pt idx="5">
                  <c:v>11.3</c:v>
                </c:pt>
                <c:pt idx="6">
                  <c:v>2.9</c:v>
                </c:pt>
              </c:numCache>
            </c:numRef>
          </c:val>
          <c:extLst>
            <c:ext xmlns:c16="http://schemas.microsoft.com/office/drawing/2014/chart" uri="{C3380CC4-5D6E-409C-BE32-E72D297353CC}">
              <c16:uniqueId val="{00000003-B513-4F50-9316-3C39807D133A}"/>
            </c:ext>
          </c:extLst>
        </c:ser>
        <c:ser>
          <c:idx val="2"/>
          <c:order val="2"/>
          <c:tx>
            <c:strRef>
              <c:f>Sheet1!$AZ$1</c:f>
              <c:strCache>
                <c:ptCount val="1"/>
                <c:pt idx="0">
                  <c:v>Column37</c:v>
                </c:pt>
              </c:strCache>
            </c:strRef>
          </c:tx>
          <c:spPr>
            <a:noFill/>
            <a:ln>
              <a:noFill/>
            </a:ln>
            <a:effectLst/>
          </c:spPr>
          <c:invertIfNegative val="0"/>
          <c:cat>
            <c:strRef>
              <c:f>Sheet1!$A$2:$A$8</c:f>
              <c:strCache>
                <c:ptCount val="7"/>
                <c:pt idx="0">
                  <c:v>Religious beliefs /practices</c:v>
                </c:pt>
                <c:pt idx="1">
                  <c:v>Obedience</c:v>
                </c:pt>
                <c:pt idx="2">
                  <c:v>Curiosity</c:v>
                </c:pt>
                <c:pt idx="3">
                  <c:v>Independence</c:v>
                </c:pt>
                <c:pt idx="4">
                  <c:v>Family solidarity</c:v>
                </c:pt>
                <c:pt idx="5">
                  <c:v>Respect for the other cultures</c:v>
                </c:pt>
                <c:pt idx="6">
                  <c:v>DK/REF</c:v>
                </c:pt>
              </c:strCache>
            </c:strRef>
          </c:cat>
          <c:val>
            <c:numRef>
              <c:f>Sheet1!$AZ$2:$AZ$8</c:f>
              <c:numCache>
                <c:formatCode>General</c:formatCode>
                <c:ptCount val="7"/>
              </c:numCache>
            </c:numRef>
          </c:val>
          <c:extLst>
            <c:ext xmlns:c16="http://schemas.microsoft.com/office/drawing/2014/chart" uri="{C3380CC4-5D6E-409C-BE32-E72D297353CC}">
              <c16:uniqueId val="{00000004-B513-4F50-9316-3C39807D133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9091643282224535"/>
          <c:y val="3.887432225011312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5468952276373636"/>
          <c:h val="0.67817967120140243"/>
        </c:manualLayout>
      </c:layout>
      <c:barChart>
        <c:barDir val="bar"/>
        <c:grouping val="percentStacked"/>
        <c:varyColors val="0"/>
        <c:ser>
          <c:idx val="0"/>
          <c:order val="0"/>
          <c:tx>
            <c:strRef>
              <c:f>Sheet1!$B$1</c:f>
              <c:strCache>
                <c:ptCount val="1"/>
                <c:pt idx="0">
                  <c:v>Greater role46</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Business</c:v>
                </c:pt>
                <c:pt idx="4">
                  <c:v>Sports</c:v>
                </c:pt>
                <c:pt idx="5">
                  <c:v>The media</c:v>
                </c:pt>
                <c:pt idx="6">
                  <c:v>Government and politics</c:v>
                </c:pt>
              </c:strCache>
            </c:strRef>
          </c:cat>
          <c:val>
            <c:numRef>
              <c:f>Sheet1!$B$2:$B$8</c:f>
              <c:numCache>
                <c:formatCode>0\%</c:formatCode>
                <c:ptCount val="7"/>
                <c:pt idx="0">
                  <c:v>73.2</c:v>
                </c:pt>
                <c:pt idx="1">
                  <c:v>66.2</c:v>
                </c:pt>
                <c:pt idx="2">
                  <c:v>64.599999999999994</c:v>
                </c:pt>
                <c:pt idx="3">
                  <c:v>59.7</c:v>
                </c:pt>
                <c:pt idx="4">
                  <c:v>53.2</c:v>
                </c:pt>
                <c:pt idx="5">
                  <c:v>49.7</c:v>
                </c:pt>
                <c:pt idx="6">
                  <c:v>48.5</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The same role47</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Business</c:v>
                </c:pt>
                <c:pt idx="4">
                  <c:v>Sports</c:v>
                </c:pt>
                <c:pt idx="5">
                  <c:v>The media</c:v>
                </c:pt>
                <c:pt idx="6">
                  <c:v>Government and politics</c:v>
                </c:pt>
              </c:strCache>
            </c:strRef>
          </c:cat>
          <c:val>
            <c:numRef>
              <c:f>Sheet1!$C$2:$C$8</c:f>
              <c:numCache>
                <c:formatCode>0\%</c:formatCode>
                <c:ptCount val="7"/>
                <c:pt idx="0">
                  <c:v>23.3</c:v>
                </c:pt>
                <c:pt idx="1">
                  <c:v>29.7</c:v>
                </c:pt>
                <c:pt idx="2">
                  <c:v>29.2</c:v>
                </c:pt>
                <c:pt idx="3">
                  <c:v>29.6</c:v>
                </c:pt>
                <c:pt idx="4">
                  <c:v>32.1</c:v>
                </c:pt>
                <c:pt idx="5">
                  <c:v>36.799999999999997</c:v>
                </c:pt>
                <c:pt idx="6">
                  <c:v>31</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A lesser role48</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Looking after children and the home</c:v>
                </c:pt>
                <c:pt idx="1">
                  <c:v>Education, arts and culture</c:v>
                </c:pt>
                <c:pt idx="2">
                  <c:v>Science and technology</c:v>
                </c:pt>
                <c:pt idx="3">
                  <c:v>Business</c:v>
                </c:pt>
                <c:pt idx="4">
                  <c:v>Sports</c:v>
                </c:pt>
                <c:pt idx="5">
                  <c:v>The media</c:v>
                </c:pt>
                <c:pt idx="6">
                  <c:v>Government and politics</c:v>
                </c:pt>
              </c:strCache>
            </c:strRef>
          </c:cat>
          <c:val>
            <c:numRef>
              <c:f>Sheet1!$D$2:$D$8</c:f>
              <c:numCache>
                <c:formatCode>0\%</c:formatCode>
                <c:ptCount val="7"/>
                <c:pt idx="0">
                  <c:v>3.4</c:v>
                </c:pt>
                <c:pt idx="1">
                  <c:v>3.8</c:v>
                </c:pt>
                <c:pt idx="2">
                  <c:v>4.5999999999999996</c:v>
                </c:pt>
                <c:pt idx="3">
                  <c:v>10</c:v>
                </c:pt>
                <c:pt idx="4">
                  <c:v>13.7</c:v>
                </c:pt>
                <c:pt idx="5">
                  <c:v>12.4</c:v>
                </c:pt>
                <c:pt idx="6">
                  <c:v>16.399999999999999</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DK/REF49</c:v>
                </c:pt>
              </c:strCache>
            </c:strRef>
          </c:tx>
          <c:spPr>
            <a:solidFill>
              <a:schemeClr val="bg1">
                <a:lumMod val="85000"/>
              </a:schemeClr>
            </a:solidFill>
            <a:ln>
              <a:noFill/>
            </a:ln>
            <a:effectLst/>
          </c:spPr>
          <c:invertIfNegative val="0"/>
          <c:cat>
            <c:strRef>
              <c:f>Sheet1!$A$2:$A$8</c:f>
              <c:strCache>
                <c:ptCount val="7"/>
                <c:pt idx="0">
                  <c:v>Looking after children and the home</c:v>
                </c:pt>
                <c:pt idx="1">
                  <c:v>Education, arts and culture</c:v>
                </c:pt>
                <c:pt idx="2">
                  <c:v>Science and technology</c:v>
                </c:pt>
                <c:pt idx="3">
                  <c:v>Business</c:v>
                </c:pt>
                <c:pt idx="4">
                  <c:v>Sports</c:v>
                </c:pt>
                <c:pt idx="5">
                  <c:v>The media</c:v>
                </c:pt>
                <c:pt idx="6">
                  <c:v>Government and politics</c:v>
                </c:pt>
              </c:strCache>
            </c:strRef>
          </c:cat>
          <c:val>
            <c:numRef>
              <c:f>Sheet1!$E$2:$E$8</c:f>
              <c:numCache>
                <c:formatCode>0\%</c:formatCode>
                <c:ptCount val="7"/>
                <c:pt idx="0">
                  <c:v>0.1</c:v>
                </c:pt>
                <c:pt idx="1">
                  <c:v>0.4</c:v>
                </c:pt>
                <c:pt idx="2">
                  <c:v>1.6</c:v>
                </c:pt>
                <c:pt idx="3">
                  <c:v>0.8</c:v>
                </c:pt>
                <c:pt idx="4">
                  <c:v>1.2</c:v>
                </c:pt>
                <c:pt idx="5">
                  <c:v>1.1000000000000001</c:v>
                </c:pt>
                <c:pt idx="6">
                  <c:v>4.2</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4135174317064192"/>
          <c:y val="3.4784755118615153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828184666129772"/>
          <c:w val="0.43862827132667187"/>
          <c:h val="0.72333876348120896"/>
        </c:manualLayout>
      </c:layout>
      <c:barChart>
        <c:barDir val="bar"/>
        <c:grouping val="percentStacked"/>
        <c:varyColors val="0"/>
        <c:ser>
          <c:idx val="0"/>
          <c:order val="0"/>
          <c:tx>
            <c:strRef>
              <c:f>Sheet1!$C$7</c:f>
              <c:strCache>
                <c:ptCount val="1"/>
                <c:pt idx="0">
                  <c:v>Greater role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0E-4679-8BD6-6FA952941D6C}"/>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Sheet1!$C$8:$C$27</c:f>
              <c:numCache>
                <c:formatCode>General</c:formatCode>
                <c:ptCount val="20"/>
                <c:pt idx="0" formatCode="0.0\%">
                  <c:v>21.7</c:v>
                </c:pt>
                <c:pt idx="3" formatCode="0.0\%">
                  <c:v>44.4</c:v>
                </c:pt>
                <c:pt idx="6" formatCode="0.0\%">
                  <c:v>59.9</c:v>
                </c:pt>
                <c:pt idx="9" formatCode="0.0\%">
                  <c:v>57.2</c:v>
                </c:pt>
                <c:pt idx="12" formatCode="0.0\%">
                  <c:v>37.700000000000003</c:v>
                </c:pt>
                <c:pt idx="15" formatCode="0.0\%">
                  <c:v>33</c:v>
                </c:pt>
                <c:pt idx="18" formatCode="0.0\%">
                  <c:v>52.6</c:v>
                </c:pt>
              </c:numCache>
            </c:numRef>
          </c:val>
          <c:extLst>
            <c:ext xmlns:c16="http://schemas.microsoft.com/office/drawing/2014/chart" uri="{C3380CC4-5D6E-409C-BE32-E72D297353CC}">
              <c16:uniqueId val="{00000001-270E-4679-8BD6-6FA952941D6C}"/>
            </c:ext>
          </c:extLst>
        </c:ser>
        <c:ser>
          <c:idx val="1"/>
          <c:order val="1"/>
          <c:tx>
            <c:strRef>
              <c:f>Sheet1!$D$7</c:f>
              <c:strCache>
                <c:ptCount val="1"/>
                <c:pt idx="0">
                  <c:v>The same role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Sheet1!$D$8:$D$27</c:f>
              <c:numCache>
                <c:formatCode>General</c:formatCode>
                <c:ptCount val="20"/>
                <c:pt idx="0" formatCode="0.0\%">
                  <c:v>58.1</c:v>
                </c:pt>
                <c:pt idx="3" formatCode="0.0\%">
                  <c:v>51.8</c:v>
                </c:pt>
                <c:pt idx="6" formatCode="0.0\%">
                  <c:v>35.6</c:v>
                </c:pt>
                <c:pt idx="9" formatCode="0.0\%">
                  <c:v>38.799999999999997</c:v>
                </c:pt>
                <c:pt idx="12" formatCode="0.0\%">
                  <c:v>56.2</c:v>
                </c:pt>
                <c:pt idx="15" formatCode="0.0\%">
                  <c:v>60.3</c:v>
                </c:pt>
                <c:pt idx="18" formatCode="0.0\%">
                  <c:v>40</c:v>
                </c:pt>
              </c:numCache>
            </c:numRef>
          </c:val>
          <c:extLst>
            <c:ext xmlns:c16="http://schemas.microsoft.com/office/drawing/2014/chart" uri="{C3380CC4-5D6E-409C-BE32-E72D297353CC}">
              <c16:uniqueId val="{00000002-270E-4679-8BD6-6FA952941D6C}"/>
            </c:ext>
          </c:extLst>
        </c:ser>
        <c:ser>
          <c:idx val="2"/>
          <c:order val="2"/>
          <c:tx>
            <c:strRef>
              <c:f>Sheet1!$E$7</c:f>
              <c:strCache>
                <c:ptCount val="1"/>
                <c:pt idx="0">
                  <c:v>A lesser role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Sheet1!$E$8:$E$27</c:f>
              <c:numCache>
                <c:formatCode>General</c:formatCode>
                <c:ptCount val="20"/>
                <c:pt idx="0" formatCode="0.0\%">
                  <c:v>18.3</c:v>
                </c:pt>
                <c:pt idx="3" formatCode="0.0\%">
                  <c:v>1.7</c:v>
                </c:pt>
                <c:pt idx="6" formatCode="0.0\%">
                  <c:v>2.4</c:v>
                </c:pt>
                <c:pt idx="9" formatCode="0.0\%">
                  <c:v>2.1</c:v>
                </c:pt>
                <c:pt idx="12" formatCode="0.0\%">
                  <c:v>3.2</c:v>
                </c:pt>
                <c:pt idx="15" formatCode="0.0\%">
                  <c:v>4.2</c:v>
                </c:pt>
                <c:pt idx="18" formatCode="0.0\%">
                  <c:v>5.4</c:v>
                </c:pt>
              </c:numCache>
            </c:numRef>
          </c:val>
          <c:extLst>
            <c:ext xmlns:c16="http://schemas.microsoft.com/office/drawing/2014/chart" uri="{C3380CC4-5D6E-409C-BE32-E72D297353CC}">
              <c16:uniqueId val="{00000003-270E-4679-8BD6-6FA952941D6C}"/>
            </c:ext>
          </c:extLst>
        </c:ser>
        <c:ser>
          <c:idx val="3"/>
          <c:order val="3"/>
          <c:tx>
            <c:strRef>
              <c:f>Sheet1!$F$7</c:f>
              <c:strCache>
                <c:ptCount val="1"/>
                <c:pt idx="0">
                  <c:v>DK/REF</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Sheet1!$F$8:$F$27</c:f>
              <c:numCache>
                <c:formatCode>General</c:formatCode>
                <c:ptCount val="20"/>
                <c:pt idx="0" formatCode="0.0\%">
                  <c:v>1.9</c:v>
                </c:pt>
                <c:pt idx="3" formatCode="0.0\%">
                  <c:v>1.1000000000000001</c:v>
                </c:pt>
                <c:pt idx="6" formatCode="0.0\%">
                  <c:v>2</c:v>
                </c:pt>
                <c:pt idx="9" formatCode="0.0\%">
                  <c:v>2</c:v>
                </c:pt>
                <c:pt idx="12" formatCode="0.0\%">
                  <c:v>3</c:v>
                </c:pt>
                <c:pt idx="15" formatCode="0.0\%">
                  <c:v>1.9</c:v>
                </c:pt>
                <c:pt idx="18" formatCode="0.0\%">
                  <c:v>1.1000000000000001</c:v>
                </c:pt>
              </c:numCache>
            </c:numRef>
          </c:val>
          <c:extLst>
            <c:ext xmlns:c16="http://schemas.microsoft.com/office/drawing/2014/chart" uri="{C3380CC4-5D6E-409C-BE32-E72D297353CC}">
              <c16:uniqueId val="{00000004-270E-4679-8BD6-6FA952941D6C}"/>
            </c:ext>
          </c:extLst>
        </c:ser>
        <c:ser>
          <c:idx val="4"/>
          <c:order val="4"/>
          <c:tx>
            <c:strRef>
              <c:f>Sheet1!$G$7</c:f>
              <c:strCache>
                <c:ptCount val="1"/>
                <c:pt idx="0">
                  <c:v>Greater role2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Sheet1!$G$8:$G$27</c:f>
              <c:numCache>
                <c:formatCode>0.0\%</c:formatCode>
                <c:ptCount val="20"/>
                <c:pt idx="1">
                  <c:v>80</c:v>
                </c:pt>
                <c:pt idx="4">
                  <c:v>68.3</c:v>
                </c:pt>
                <c:pt idx="7">
                  <c:v>63.6</c:v>
                </c:pt>
                <c:pt idx="10">
                  <c:v>52.2</c:v>
                </c:pt>
                <c:pt idx="13">
                  <c:v>44.4</c:v>
                </c:pt>
                <c:pt idx="16">
                  <c:v>48.7</c:v>
                </c:pt>
                <c:pt idx="19">
                  <c:v>38.5</c:v>
                </c:pt>
              </c:numCache>
            </c:numRef>
          </c:val>
          <c:extLst>
            <c:ext xmlns:c16="http://schemas.microsoft.com/office/drawing/2014/chart" uri="{C3380CC4-5D6E-409C-BE32-E72D297353CC}">
              <c16:uniqueId val="{00000005-270E-4679-8BD6-6FA952941D6C}"/>
            </c:ext>
          </c:extLst>
        </c:ser>
        <c:ser>
          <c:idx val="5"/>
          <c:order val="5"/>
          <c:tx>
            <c:strRef>
              <c:f>Sheet1!$H$7</c:f>
              <c:strCache>
                <c:ptCount val="1"/>
                <c:pt idx="0">
                  <c:v>The same role3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Sheet1!$H$8:$H$27</c:f>
              <c:numCache>
                <c:formatCode>0.0\%</c:formatCode>
                <c:ptCount val="20"/>
                <c:pt idx="1">
                  <c:v>16.5</c:v>
                </c:pt>
                <c:pt idx="4">
                  <c:v>24.9</c:v>
                </c:pt>
                <c:pt idx="7">
                  <c:v>27.6</c:v>
                </c:pt>
                <c:pt idx="10">
                  <c:v>30</c:v>
                </c:pt>
                <c:pt idx="13">
                  <c:v>30.4</c:v>
                </c:pt>
                <c:pt idx="16">
                  <c:v>33.200000000000003</c:v>
                </c:pt>
                <c:pt idx="19">
                  <c:v>30.3</c:v>
                </c:pt>
              </c:numCache>
            </c:numRef>
          </c:val>
          <c:extLst>
            <c:ext xmlns:c16="http://schemas.microsoft.com/office/drawing/2014/chart" uri="{C3380CC4-5D6E-409C-BE32-E72D297353CC}">
              <c16:uniqueId val="{00000006-270E-4679-8BD6-6FA952941D6C}"/>
            </c:ext>
          </c:extLst>
        </c:ser>
        <c:ser>
          <c:idx val="6"/>
          <c:order val="6"/>
          <c:tx>
            <c:strRef>
              <c:f>Sheet1!$I$7</c:f>
              <c:strCache>
                <c:ptCount val="1"/>
                <c:pt idx="0">
                  <c:v>A lesser role4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Sheet1!$I$8:$I$27</c:f>
              <c:numCache>
                <c:formatCode>0.0\%</c:formatCode>
                <c:ptCount val="20"/>
                <c:pt idx="1">
                  <c:v>3.1</c:v>
                </c:pt>
                <c:pt idx="4">
                  <c:v>6.1</c:v>
                </c:pt>
                <c:pt idx="7">
                  <c:v>7.5</c:v>
                </c:pt>
                <c:pt idx="10">
                  <c:v>16.7</c:v>
                </c:pt>
                <c:pt idx="13">
                  <c:v>23.9</c:v>
                </c:pt>
                <c:pt idx="16">
                  <c:v>17</c:v>
                </c:pt>
                <c:pt idx="19">
                  <c:v>28.5</c:v>
                </c:pt>
              </c:numCache>
            </c:numRef>
          </c:val>
          <c:extLst>
            <c:ext xmlns:c16="http://schemas.microsoft.com/office/drawing/2014/chart" uri="{C3380CC4-5D6E-409C-BE32-E72D297353CC}">
              <c16:uniqueId val="{00000007-270E-4679-8BD6-6FA952941D6C}"/>
            </c:ext>
          </c:extLst>
        </c:ser>
        <c:ser>
          <c:idx val="7"/>
          <c:order val="7"/>
          <c:tx>
            <c:strRef>
              <c:f>Sheet1!$J$7</c:f>
              <c:strCache>
                <c:ptCount val="1"/>
                <c:pt idx="0">
                  <c:v>DK/REF5</c:v>
                </c:pt>
              </c:strCache>
            </c:strRef>
          </c:tx>
          <c:spPr>
            <a:solidFill>
              <a:schemeClr val="bg1">
                <a:lumMod val="85000"/>
              </a:schemeClr>
            </a:solidFill>
            <a:ln>
              <a:noFill/>
            </a:ln>
            <a:effectLst/>
          </c:spPr>
          <c:invertIfNegative val="0"/>
          <c:cat>
            <c:strRef>
              <c:f>Sheet1!$B$8:$B$27</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Sheet1!$J$8:$J$27</c:f>
              <c:numCache>
                <c:formatCode>0.0\%</c:formatCode>
                <c:ptCount val="20"/>
                <c:pt idx="1">
                  <c:v>0.4</c:v>
                </c:pt>
                <c:pt idx="4">
                  <c:v>0.7</c:v>
                </c:pt>
                <c:pt idx="7">
                  <c:v>1.2</c:v>
                </c:pt>
                <c:pt idx="10">
                  <c:v>1</c:v>
                </c:pt>
                <c:pt idx="13">
                  <c:v>1.2</c:v>
                </c:pt>
                <c:pt idx="16">
                  <c:v>1.1000000000000001</c:v>
                </c:pt>
                <c:pt idx="19">
                  <c:v>2.8</c:v>
                </c:pt>
              </c:numCache>
            </c:numRef>
          </c:val>
          <c:extLst>
            <c:ext xmlns:c16="http://schemas.microsoft.com/office/drawing/2014/chart" uri="{C3380CC4-5D6E-409C-BE32-E72D297353CC}">
              <c16:uniqueId val="{00000008-270E-4679-8BD6-6FA952941D6C}"/>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8787429645824938"/>
          <c:y val="1.422093049665325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Sheet1!$B$2:$B$6</c:f>
              <c:numCache>
                <c:formatCode>0\%</c:formatCode>
                <c:ptCount val="5"/>
                <c:pt idx="0">
                  <c:v>50.5</c:v>
                </c:pt>
                <c:pt idx="1">
                  <c:v>45.6</c:v>
                </c:pt>
                <c:pt idx="2">
                  <c:v>45.4</c:v>
                </c:pt>
                <c:pt idx="3">
                  <c:v>31.8</c:v>
                </c:pt>
                <c:pt idx="4">
                  <c:v>31.2</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Sheet1!$C$2:$C$6</c:f>
              <c:numCache>
                <c:formatCode>0\%</c:formatCode>
                <c:ptCount val="5"/>
                <c:pt idx="0">
                  <c:v>31.5</c:v>
                </c:pt>
                <c:pt idx="1">
                  <c:v>33.6</c:v>
                </c:pt>
                <c:pt idx="2">
                  <c:v>31.6</c:v>
                </c:pt>
                <c:pt idx="3">
                  <c:v>30.3</c:v>
                </c:pt>
                <c:pt idx="4">
                  <c:v>25.7</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Sheet1!$D$2:$D$6</c:f>
              <c:numCache>
                <c:formatCode>0\%</c:formatCode>
                <c:ptCount val="5"/>
                <c:pt idx="0">
                  <c:v>17.7</c:v>
                </c:pt>
                <c:pt idx="1">
                  <c:v>20.6</c:v>
                </c:pt>
                <c:pt idx="2">
                  <c:v>22.8</c:v>
                </c:pt>
                <c:pt idx="3">
                  <c:v>36.799999999999997</c:v>
                </c:pt>
                <c:pt idx="4">
                  <c:v>42.6</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Natural environment and the impact of climate change</c:v>
                </c:pt>
                <c:pt idx="1">
                  <c:v>Cultural life &amp; lifestyle</c:v>
                </c:pt>
                <c:pt idx="2">
                  <c:v>Economic conditions</c:v>
                </c:pt>
                <c:pt idx="3">
                  <c:v>Political situation</c:v>
                </c:pt>
                <c:pt idx="4">
                  <c:v>Religious beliefs and practices</c:v>
                </c:pt>
              </c:strCache>
            </c:strRef>
          </c:cat>
          <c:val>
            <c:numRef>
              <c:f>Sheet1!$E$2:$E$6</c:f>
              <c:numCache>
                <c:formatCode>0\%</c:formatCode>
                <c:ptCount val="5"/>
                <c:pt idx="0">
                  <c:v>0.4</c:v>
                </c:pt>
                <c:pt idx="1">
                  <c:v>0.2</c:v>
                </c:pt>
                <c:pt idx="2">
                  <c:v>0.3</c:v>
                </c:pt>
                <c:pt idx="3">
                  <c:v>1</c:v>
                </c:pt>
                <c:pt idx="4">
                  <c:v>0.6</c:v>
                </c:pt>
              </c:numCache>
            </c:numRef>
          </c:val>
          <c:extLst>
            <c:ext xmlns:c16="http://schemas.microsoft.com/office/drawing/2014/chart" uri="{C3380CC4-5D6E-409C-BE32-E72D297353CC}">
              <c16:uniqueId val="{00000004-80C5-4489-9AEF-465A6E8814A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6236073441133585"/>
          <c:y val="1.8942346199233176E-3"/>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2748645470832218"/>
        </c:manualLayout>
      </c:layout>
      <c:barChart>
        <c:barDir val="bar"/>
        <c:grouping val="percentStacked"/>
        <c:varyColors val="0"/>
        <c:ser>
          <c:idx val="0"/>
          <c:order val="0"/>
          <c:tx>
            <c:strRef>
              <c:f>Sheet1!$C$11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0F-4A42-A455-9C548A92FB4E}"/>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42.5</c:v>
                </c:pt>
                <c:pt idx="3" formatCode="0.0\%">
                  <c:v>33.4</c:v>
                </c:pt>
                <c:pt idx="6" formatCode="0.0\%">
                  <c:v>25.4</c:v>
                </c:pt>
                <c:pt idx="9" formatCode="0.0\%">
                  <c:v>30.9</c:v>
                </c:pt>
                <c:pt idx="12" formatCode="0.0\%">
                  <c:v>17.5</c:v>
                </c:pt>
              </c:numCache>
            </c:numRef>
          </c:val>
          <c:extLst>
            <c:ext xmlns:c16="http://schemas.microsoft.com/office/drawing/2014/chart" uri="{C3380CC4-5D6E-409C-BE32-E72D297353CC}">
              <c16:uniqueId val="{00000001-0B0F-4A42-A455-9C548A92FB4E}"/>
            </c:ext>
          </c:extLst>
        </c:ser>
        <c:ser>
          <c:idx val="1"/>
          <c:order val="1"/>
          <c:tx>
            <c:strRef>
              <c:f>Sheet1!$D$11</c:f>
              <c:strCache>
                <c:ptCount val="1"/>
                <c:pt idx="0">
                  <c:v>Somewhat interested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45.5</c:v>
                </c:pt>
                <c:pt idx="3" formatCode="0.0\%">
                  <c:v>51.2</c:v>
                </c:pt>
                <c:pt idx="6" formatCode="0.0\%">
                  <c:v>56.5</c:v>
                </c:pt>
                <c:pt idx="9" formatCode="0.0\%">
                  <c:v>49</c:v>
                </c:pt>
                <c:pt idx="12" formatCode="0.0\%">
                  <c:v>44.3</c:v>
                </c:pt>
              </c:numCache>
            </c:numRef>
          </c:val>
          <c:extLst>
            <c:ext xmlns:c16="http://schemas.microsoft.com/office/drawing/2014/chart" uri="{C3380CC4-5D6E-409C-BE32-E72D297353CC}">
              <c16:uniqueId val="{00000002-0B0F-4A42-A455-9C548A92FB4E}"/>
            </c:ext>
          </c:extLst>
        </c:ser>
        <c:ser>
          <c:idx val="2"/>
          <c:order val="2"/>
          <c:tx>
            <c:strRef>
              <c:f>Sheet1!$E$11</c:f>
              <c:strCache>
                <c:ptCount val="1"/>
                <c:pt idx="0">
                  <c:v>Not interested</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11.6</c:v>
                </c:pt>
                <c:pt idx="3" formatCode="0.0\%">
                  <c:v>15.1</c:v>
                </c:pt>
                <c:pt idx="6" formatCode="0.0\%">
                  <c:v>17.8</c:v>
                </c:pt>
                <c:pt idx="9" formatCode="0.0\%">
                  <c:v>19.8</c:v>
                </c:pt>
                <c:pt idx="12" formatCode="0.0\%">
                  <c:v>37.6</c:v>
                </c:pt>
              </c:numCache>
            </c:numRef>
          </c:val>
          <c:extLst>
            <c:ext xmlns:c16="http://schemas.microsoft.com/office/drawing/2014/chart" uri="{C3380CC4-5D6E-409C-BE32-E72D297353CC}">
              <c16:uniqueId val="{00000003-0B0F-4A42-A455-9C548A92FB4E}"/>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0.5</c:v>
                </c:pt>
                <c:pt idx="3" formatCode="0.0\%">
                  <c:v>0.3</c:v>
                </c:pt>
                <c:pt idx="6" formatCode="0.0\%">
                  <c:v>0.4</c:v>
                </c:pt>
                <c:pt idx="9" formatCode="0.0\%">
                  <c:v>0.3</c:v>
                </c:pt>
                <c:pt idx="12" formatCode="0.0\%">
                  <c:v>0.6</c:v>
                </c:pt>
              </c:numCache>
            </c:numRef>
          </c:val>
          <c:extLst>
            <c:ext xmlns:c16="http://schemas.microsoft.com/office/drawing/2014/chart" uri="{C3380CC4-5D6E-409C-BE32-E72D297353CC}">
              <c16:uniqueId val="{00000004-0B0F-4A42-A455-9C548A92FB4E}"/>
            </c:ext>
          </c:extLst>
        </c:ser>
        <c:ser>
          <c:idx val="4"/>
          <c:order val="4"/>
          <c:tx>
            <c:strRef>
              <c:f>Sheet1!$G$11</c:f>
              <c:strCache>
                <c:ptCount val="1"/>
                <c:pt idx="0">
                  <c:v>Very interested2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44.8</c:v>
                </c:pt>
                <c:pt idx="4">
                  <c:v>39.200000000000003</c:v>
                </c:pt>
                <c:pt idx="7">
                  <c:v>41.4</c:v>
                </c:pt>
                <c:pt idx="10">
                  <c:v>27.7</c:v>
                </c:pt>
                <c:pt idx="13">
                  <c:v>21.5</c:v>
                </c:pt>
              </c:numCache>
            </c:numRef>
          </c:val>
          <c:extLst>
            <c:ext xmlns:c16="http://schemas.microsoft.com/office/drawing/2014/chart" uri="{C3380CC4-5D6E-409C-BE32-E72D297353CC}">
              <c16:uniqueId val="{00000005-0B0F-4A42-A455-9C548A92FB4E}"/>
            </c:ext>
          </c:extLst>
        </c:ser>
        <c:ser>
          <c:idx val="5"/>
          <c:order val="5"/>
          <c:tx>
            <c:strRef>
              <c:f>Sheet1!$H$11</c:f>
              <c:strCache>
                <c:ptCount val="1"/>
                <c:pt idx="0">
                  <c:v>Somewhat interested3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31</c:v>
                </c:pt>
                <c:pt idx="4">
                  <c:v>30.9</c:v>
                </c:pt>
                <c:pt idx="7">
                  <c:v>30.5</c:v>
                </c:pt>
                <c:pt idx="10">
                  <c:v>29</c:v>
                </c:pt>
                <c:pt idx="13">
                  <c:v>20.6</c:v>
                </c:pt>
              </c:numCache>
            </c:numRef>
          </c:val>
          <c:extLst>
            <c:ext xmlns:c16="http://schemas.microsoft.com/office/drawing/2014/chart" uri="{C3380CC4-5D6E-409C-BE32-E72D297353CC}">
              <c16:uniqueId val="{00000006-0B0F-4A42-A455-9C548A92FB4E}"/>
            </c:ext>
          </c:extLst>
        </c:ser>
        <c:ser>
          <c:idx val="6"/>
          <c:order val="6"/>
          <c:tx>
            <c:strRef>
              <c:f>Sheet1!$I$11</c:f>
              <c:strCache>
                <c:ptCount val="1"/>
                <c:pt idx="0">
                  <c:v>Not interested4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23.6</c:v>
                </c:pt>
                <c:pt idx="4">
                  <c:v>29.4</c:v>
                </c:pt>
                <c:pt idx="7">
                  <c:v>27.7</c:v>
                </c:pt>
                <c:pt idx="10">
                  <c:v>42.7</c:v>
                </c:pt>
                <c:pt idx="13">
                  <c:v>57.3</c:v>
                </c:pt>
              </c:numCache>
            </c:numRef>
          </c:val>
          <c:extLst>
            <c:ext xmlns:c16="http://schemas.microsoft.com/office/drawing/2014/chart" uri="{C3380CC4-5D6E-409C-BE32-E72D297353CC}">
              <c16:uniqueId val="{00000007-0B0F-4A42-A455-9C548A92FB4E}"/>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0.5</c:v>
                </c:pt>
                <c:pt idx="4">
                  <c:v>0.4</c:v>
                </c:pt>
                <c:pt idx="7">
                  <c:v>0.3</c:v>
                </c:pt>
                <c:pt idx="10">
                  <c:v>0.6</c:v>
                </c:pt>
                <c:pt idx="13">
                  <c:v>0.5</c:v>
                </c:pt>
              </c:numCache>
            </c:numRef>
          </c:val>
          <c:extLst>
            <c:ext xmlns:c16="http://schemas.microsoft.com/office/drawing/2014/chart" uri="{C3380CC4-5D6E-409C-BE32-E72D297353CC}">
              <c16:uniqueId val="{00000008-0B0F-4A42-A455-9C548A92FB4E}"/>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i="1" dirty="0">
                <a:solidFill>
                  <a:schemeClr val="bg1">
                    <a:lumMod val="50000"/>
                  </a:schemeClr>
                </a:solidFill>
              </a:rPr>
              <a:t>Comparison with </a:t>
            </a:r>
          </a:p>
          <a:p>
            <a:pPr>
              <a:lnSpc>
                <a:spcPts val="1600"/>
              </a:lnSpc>
              <a:defRPr i="1">
                <a:solidFill>
                  <a:schemeClr val="bg1">
                    <a:lumMod val="50000"/>
                  </a:schemeClr>
                </a:solidFill>
              </a:defRPr>
            </a:pPr>
            <a:r>
              <a:rPr lang="en-GB"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Sheet1!$C$11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3-46D0-B065-09C6ECCA7153}"/>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64.5</c:v>
                </c:pt>
                <c:pt idx="3" formatCode="0.0\%">
                  <c:v>46.7</c:v>
                </c:pt>
                <c:pt idx="6" formatCode="0.0\%">
                  <c:v>38.299999999999997</c:v>
                </c:pt>
                <c:pt idx="9" formatCode="0.0\%">
                  <c:v>66.8</c:v>
                </c:pt>
                <c:pt idx="12" formatCode="0.0\%">
                  <c:v>13.7</c:v>
                </c:pt>
                <c:pt idx="15" formatCode="0.0\%">
                  <c:v>22</c:v>
                </c:pt>
                <c:pt idx="18" formatCode="0.0\%">
                  <c:v>19.7</c:v>
                </c:pt>
              </c:numCache>
            </c:numRef>
          </c:val>
          <c:extLst>
            <c:ext xmlns:c16="http://schemas.microsoft.com/office/drawing/2014/chart" uri="{C3380CC4-5D6E-409C-BE32-E72D297353CC}">
              <c16:uniqueId val="{00000001-6403-46D0-B065-09C6ECCA7153}"/>
            </c:ext>
          </c:extLst>
        </c:ser>
        <c:ser>
          <c:idx val="1"/>
          <c:order val="1"/>
          <c:tx>
            <c:strRef>
              <c:f>Sheet1!$D$11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30.4</c:v>
                </c:pt>
                <c:pt idx="3" formatCode="0.0\%">
                  <c:v>42</c:v>
                </c:pt>
                <c:pt idx="6" formatCode="0.0\%">
                  <c:v>46.5</c:v>
                </c:pt>
                <c:pt idx="9" formatCode="0.0\%">
                  <c:v>26.1</c:v>
                </c:pt>
                <c:pt idx="12" formatCode="0.0\%">
                  <c:v>58.7</c:v>
                </c:pt>
                <c:pt idx="15" formatCode="0.0\%">
                  <c:v>57.9</c:v>
                </c:pt>
                <c:pt idx="18" formatCode="0.0\%">
                  <c:v>52.1</c:v>
                </c:pt>
              </c:numCache>
            </c:numRef>
          </c:val>
          <c:extLst>
            <c:ext xmlns:c16="http://schemas.microsoft.com/office/drawing/2014/chart" uri="{C3380CC4-5D6E-409C-BE32-E72D297353CC}">
              <c16:uniqueId val="{00000002-6403-46D0-B065-09C6ECCA7153}"/>
            </c:ext>
          </c:extLst>
        </c:ser>
        <c:ser>
          <c:idx val="2"/>
          <c:order val="2"/>
          <c:tx>
            <c:strRef>
              <c:f>Sheet1!$E$11</c:f>
              <c:strCache>
                <c:ptCount val="1"/>
                <c:pt idx="0">
                  <c:v>Not characterise at all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2.4</c:v>
                </c:pt>
                <c:pt idx="3" formatCode="0.0\%">
                  <c:v>8.9</c:v>
                </c:pt>
                <c:pt idx="6" formatCode="0.0\%">
                  <c:v>11.1</c:v>
                </c:pt>
                <c:pt idx="9" formatCode="0.0\%">
                  <c:v>3.9</c:v>
                </c:pt>
                <c:pt idx="12" formatCode="0.0\%">
                  <c:v>19.600000000000001</c:v>
                </c:pt>
                <c:pt idx="15" formatCode="0.0\%">
                  <c:v>16.8</c:v>
                </c:pt>
                <c:pt idx="18" formatCode="0.0\%">
                  <c:v>24.2</c:v>
                </c:pt>
              </c:numCache>
            </c:numRef>
          </c:val>
          <c:extLst>
            <c:ext xmlns:c16="http://schemas.microsoft.com/office/drawing/2014/chart" uri="{C3380CC4-5D6E-409C-BE32-E72D297353CC}">
              <c16:uniqueId val="{00000003-6403-46D0-B065-09C6ECCA7153}"/>
            </c:ext>
          </c:extLst>
        </c:ser>
        <c:ser>
          <c:idx val="3"/>
          <c:order val="3"/>
          <c:tx>
            <c:strRef>
              <c:f>Sheet1!$F$11</c:f>
              <c:strCache>
                <c:ptCount val="1"/>
                <c:pt idx="0">
                  <c:v>DK/REF</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General</c:formatCode>
                <c:ptCount val="20"/>
                <c:pt idx="0" formatCode="0.0\%">
                  <c:v>2.7</c:v>
                </c:pt>
                <c:pt idx="3" formatCode="0.0\%">
                  <c:v>2.4</c:v>
                </c:pt>
                <c:pt idx="6" formatCode="0.0\%">
                  <c:v>4.0999999999999996</c:v>
                </c:pt>
                <c:pt idx="9" formatCode="0.0\%">
                  <c:v>3.3</c:v>
                </c:pt>
                <c:pt idx="12" formatCode="0.0\%">
                  <c:v>7.9</c:v>
                </c:pt>
                <c:pt idx="15" formatCode="0.0\%">
                  <c:v>3.3</c:v>
                </c:pt>
                <c:pt idx="18" formatCode="0.0\%">
                  <c:v>4</c:v>
                </c:pt>
              </c:numCache>
            </c:numRef>
          </c:val>
          <c:extLst>
            <c:ext xmlns:c16="http://schemas.microsoft.com/office/drawing/2014/chart" uri="{C3380CC4-5D6E-409C-BE32-E72D297353CC}">
              <c16:uniqueId val="{00000004-6403-46D0-B065-09C6ECCA7153}"/>
            </c:ext>
          </c:extLst>
        </c:ser>
        <c:ser>
          <c:idx val="4"/>
          <c:order val="4"/>
          <c:tx>
            <c:strRef>
              <c:f>Sheet1!$G$11</c:f>
              <c:strCache>
                <c:ptCount val="1"/>
                <c:pt idx="0">
                  <c:v>Strongly characterise2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66.7</c:v>
                </c:pt>
                <c:pt idx="4">
                  <c:v>56.3</c:v>
                </c:pt>
                <c:pt idx="7">
                  <c:v>60</c:v>
                </c:pt>
                <c:pt idx="10">
                  <c:v>48</c:v>
                </c:pt>
                <c:pt idx="13">
                  <c:v>31.6</c:v>
                </c:pt>
                <c:pt idx="16">
                  <c:v>28</c:v>
                </c:pt>
                <c:pt idx="19">
                  <c:v>33.200000000000003</c:v>
                </c:pt>
              </c:numCache>
            </c:numRef>
          </c:val>
          <c:extLst>
            <c:ext xmlns:c16="http://schemas.microsoft.com/office/drawing/2014/chart" uri="{C3380CC4-5D6E-409C-BE32-E72D297353CC}">
              <c16:uniqueId val="{00000005-6403-46D0-B065-09C6ECCA7153}"/>
            </c:ext>
          </c:extLst>
        </c:ser>
        <c:ser>
          <c:idx val="5"/>
          <c:order val="5"/>
          <c:tx>
            <c:strRef>
              <c:f>Sheet1!$H$11</c:f>
              <c:strCache>
                <c:ptCount val="1"/>
                <c:pt idx="0">
                  <c:v>Somewhat characterise3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23.1</c:v>
                </c:pt>
                <c:pt idx="4">
                  <c:v>27.1</c:v>
                </c:pt>
                <c:pt idx="7">
                  <c:v>24.5</c:v>
                </c:pt>
                <c:pt idx="10">
                  <c:v>32.6</c:v>
                </c:pt>
                <c:pt idx="13">
                  <c:v>37.799999999999997</c:v>
                </c:pt>
                <c:pt idx="16">
                  <c:v>32.5</c:v>
                </c:pt>
                <c:pt idx="19">
                  <c:v>31.2</c:v>
                </c:pt>
              </c:numCache>
            </c:numRef>
          </c:val>
          <c:extLst>
            <c:ext xmlns:c16="http://schemas.microsoft.com/office/drawing/2014/chart" uri="{C3380CC4-5D6E-409C-BE32-E72D297353CC}">
              <c16:uniqueId val="{00000006-6403-46D0-B065-09C6ECCA7153}"/>
            </c:ext>
          </c:extLst>
        </c:ser>
        <c:ser>
          <c:idx val="6"/>
          <c:order val="6"/>
          <c:tx>
            <c:strRef>
              <c:f>Sheet1!$I$11</c:f>
              <c:strCache>
                <c:ptCount val="1"/>
                <c:pt idx="0">
                  <c:v>Not characterise at all4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Sheet1!$I$12:$I$31</c:f>
              <c:numCache>
                <c:formatCode>0.0\%</c:formatCode>
                <c:ptCount val="20"/>
                <c:pt idx="1">
                  <c:v>6.6</c:v>
                </c:pt>
                <c:pt idx="4">
                  <c:v>11.8</c:v>
                </c:pt>
                <c:pt idx="7">
                  <c:v>11.5</c:v>
                </c:pt>
                <c:pt idx="10">
                  <c:v>14.9</c:v>
                </c:pt>
                <c:pt idx="13">
                  <c:v>24.3</c:v>
                </c:pt>
                <c:pt idx="16">
                  <c:v>35.1</c:v>
                </c:pt>
                <c:pt idx="19">
                  <c:v>28.8</c:v>
                </c:pt>
              </c:numCache>
            </c:numRef>
          </c:val>
          <c:extLst>
            <c:ext xmlns:c16="http://schemas.microsoft.com/office/drawing/2014/chart" uri="{C3380CC4-5D6E-409C-BE32-E72D297353CC}">
              <c16:uniqueId val="{00000007-6403-46D0-B065-09C6ECCA7153}"/>
            </c:ext>
          </c:extLst>
        </c:ser>
        <c:ser>
          <c:idx val="7"/>
          <c:order val="7"/>
          <c:tx>
            <c:strRef>
              <c:f>Sheet1!$J$11</c:f>
              <c:strCache>
                <c:ptCount val="1"/>
                <c:pt idx="0">
                  <c:v>DK/REF5</c:v>
                </c:pt>
              </c:strCache>
            </c:strRef>
          </c:tx>
          <c:spPr>
            <a:solidFill>
              <a:schemeClr val="bg1">
                <a:lumMod val="85000"/>
              </a:schemeClr>
            </a:solidFill>
            <a:ln>
              <a:noFill/>
            </a:ln>
            <a:effectLst/>
          </c:spPr>
          <c:invertIfNegative val="0"/>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Sheet1!$J$12:$J$31</c:f>
              <c:numCache>
                <c:formatCode>0.0\%</c:formatCode>
                <c:ptCount val="20"/>
                <c:pt idx="1">
                  <c:v>3.6</c:v>
                </c:pt>
                <c:pt idx="4">
                  <c:v>4.8</c:v>
                </c:pt>
                <c:pt idx="7">
                  <c:v>4</c:v>
                </c:pt>
                <c:pt idx="10">
                  <c:v>4.8</c:v>
                </c:pt>
                <c:pt idx="13">
                  <c:v>6.4</c:v>
                </c:pt>
                <c:pt idx="16">
                  <c:v>4.4000000000000004</c:v>
                </c:pt>
                <c:pt idx="19">
                  <c:v>6.8</c:v>
                </c:pt>
              </c:numCache>
            </c:numRef>
          </c:val>
          <c:extLst>
            <c:ext xmlns:c16="http://schemas.microsoft.com/office/drawing/2014/chart" uri="{C3380CC4-5D6E-409C-BE32-E72D297353CC}">
              <c16:uniqueId val="{00000008-6403-46D0-B065-09C6ECCA7153}"/>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(2012)</a:t>
            </a:r>
          </a:p>
        </c:rich>
      </c:tx>
      <c:layout>
        <c:manualLayout>
          <c:xMode val="edge"/>
          <c:yMode val="edge"/>
          <c:x val="0.39619679731044022"/>
          <c:y val="4.6270339776151088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69297170625347837"/>
        </c:manualLayout>
      </c:layout>
      <c:barChart>
        <c:barDir val="bar"/>
        <c:grouping val="percentStacked"/>
        <c:varyColors val="0"/>
        <c:ser>
          <c:idx val="0"/>
          <c:order val="0"/>
          <c:tx>
            <c:strRef>
              <c:f>Sheet1!$BV$1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Economic conditions</c:v>
                </c:pt>
                <c:pt idx="1">
                  <c:v>Cultural life &amp; lifestyle</c:v>
                </c:pt>
                <c:pt idx="2">
                  <c:v>Political situation</c:v>
                </c:pt>
                <c:pt idx="3">
                  <c:v>Religious beliefs and practices</c:v>
                </c:pt>
              </c:strCache>
            </c:strRef>
          </c:cat>
          <c:val>
            <c:numRef>
              <c:f>Sheet1!$BV$2:$BV$5</c:f>
              <c:numCache>
                <c:formatCode>0.0\%</c:formatCode>
                <c:ptCount val="4"/>
                <c:pt idx="0">
                  <c:v>37</c:v>
                </c:pt>
                <c:pt idx="1">
                  <c:v>36</c:v>
                </c:pt>
                <c:pt idx="2">
                  <c:v>33</c:v>
                </c:pt>
                <c:pt idx="3">
                  <c:v>22</c:v>
                </c:pt>
              </c:numCache>
            </c:numRef>
          </c:val>
          <c:extLst>
            <c:ext xmlns:c16="http://schemas.microsoft.com/office/drawing/2014/chart" uri="{C3380CC4-5D6E-409C-BE32-E72D297353CC}">
              <c16:uniqueId val="{00000001-80C5-4489-9AEF-465A6E8814AD}"/>
            </c:ext>
          </c:extLst>
        </c:ser>
        <c:ser>
          <c:idx val="1"/>
          <c:order val="1"/>
          <c:tx>
            <c:strRef>
              <c:f>Sheet1!$BW$1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Economic conditions</c:v>
                </c:pt>
                <c:pt idx="1">
                  <c:v>Cultural life &amp; lifestyle</c:v>
                </c:pt>
                <c:pt idx="2">
                  <c:v>Political situation</c:v>
                </c:pt>
                <c:pt idx="3">
                  <c:v>Religious beliefs and practices</c:v>
                </c:pt>
              </c:strCache>
            </c:strRef>
          </c:cat>
          <c:val>
            <c:numRef>
              <c:f>Sheet1!$BW$2:$BW$5</c:f>
              <c:numCache>
                <c:formatCode>0.0\%</c:formatCode>
                <c:ptCount val="4"/>
                <c:pt idx="0">
                  <c:v>47</c:v>
                </c:pt>
                <c:pt idx="1">
                  <c:v>47</c:v>
                </c:pt>
                <c:pt idx="2">
                  <c:v>43</c:v>
                </c:pt>
                <c:pt idx="3">
                  <c:v>40</c:v>
                </c:pt>
              </c:numCache>
            </c:numRef>
          </c:val>
          <c:extLst>
            <c:ext xmlns:c16="http://schemas.microsoft.com/office/drawing/2014/chart" uri="{C3380CC4-5D6E-409C-BE32-E72D297353CC}">
              <c16:uniqueId val="{00000002-80C5-4489-9AEF-465A6E8814AD}"/>
            </c:ext>
          </c:extLst>
        </c:ser>
        <c:ser>
          <c:idx val="2"/>
          <c:order val="2"/>
          <c:tx>
            <c:strRef>
              <c:f>Sheet1!$BX$1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Sheet1!$BU$2:$BU$5</c:f>
              <c:strCache>
                <c:ptCount val="4"/>
                <c:pt idx="0">
                  <c:v>Economic conditions</c:v>
                </c:pt>
                <c:pt idx="1">
                  <c:v>Cultural life &amp; lifestyle</c:v>
                </c:pt>
                <c:pt idx="2">
                  <c:v>Political situation</c:v>
                </c:pt>
                <c:pt idx="3">
                  <c:v>Religious beliefs and practices</c:v>
                </c:pt>
              </c:strCache>
            </c:strRef>
          </c:cat>
          <c:val>
            <c:numRef>
              <c:f>Sheet1!$BX$2:$BX$5</c:f>
              <c:numCache>
                <c:formatCode>0.0\%</c:formatCode>
                <c:ptCount val="4"/>
                <c:pt idx="0">
                  <c:v>15</c:v>
                </c:pt>
                <c:pt idx="1">
                  <c:v>17</c:v>
                </c:pt>
                <c:pt idx="2">
                  <c:v>23</c:v>
                </c:pt>
                <c:pt idx="3">
                  <c:v>37</c:v>
                </c:pt>
              </c:numCache>
            </c:numRef>
          </c:val>
          <c:extLst>
            <c:ext xmlns:c16="http://schemas.microsoft.com/office/drawing/2014/chart" uri="{C3380CC4-5D6E-409C-BE32-E72D297353CC}">
              <c16:uniqueId val="{00000003-80C5-4489-9AEF-465A6E8814AD}"/>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Sheet1!$BU$2:$BU$5</c:f>
              <c:strCache>
                <c:ptCount val="4"/>
                <c:pt idx="0">
                  <c:v>Economic conditions</c:v>
                </c:pt>
                <c:pt idx="1">
                  <c:v>Cultural life &amp; lifestyle</c:v>
                </c:pt>
                <c:pt idx="2">
                  <c:v>Political situation</c:v>
                </c:pt>
                <c:pt idx="3">
                  <c:v>Religious beliefs and practices</c:v>
                </c:pt>
              </c:strCache>
            </c:strRef>
          </c:cat>
          <c:val>
            <c:numRef>
              <c:f>Sheet1!$BY$2:$BY$5</c:f>
              <c:numCache>
                <c:formatCode>0.0\%</c:formatCode>
                <c:ptCount val="4"/>
                <c:pt idx="0">
                  <c:v>1</c:v>
                </c:pt>
                <c:pt idx="1">
                  <c:v>1</c:v>
                </c:pt>
                <c:pt idx="2">
                  <c:v>1</c:v>
                </c:pt>
                <c:pt idx="3">
                  <c:v>1</c:v>
                </c:pt>
              </c:numCache>
            </c:numRef>
          </c:val>
          <c:extLst>
            <c:ext xmlns:c16="http://schemas.microsoft.com/office/drawing/2014/chart" uri="{C3380CC4-5D6E-409C-BE32-E72D297353CC}">
              <c16:uniqueId val="{00000004-80C5-4489-9AEF-465A6E8814AD}"/>
            </c:ext>
          </c:extLst>
        </c:ser>
        <c:ser>
          <c:idx val="4"/>
          <c:order val="4"/>
          <c:tx>
            <c:strRef>
              <c:f>Sheet1!$BZ$1</c:f>
              <c:strCache>
                <c:ptCount val="1"/>
                <c:pt idx="0">
                  <c:v>DK/REF48</c:v>
                </c:pt>
              </c:strCache>
            </c:strRef>
          </c:tx>
          <c:spPr>
            <a:solidFill>
              <a:schemeClr val="accent5"/>
            </a:solidFill>
            <a:ln>
              <a:noFill/>
            </a:ln>
            <a:effectLst/>
          </c:spPr>
          <c:invertIfNegative val="0"/>
          <c:cat>
            <c:strRef>
              <c:f>Sheet1!$BU$2:$BU$5</c:f>
              <c:strCache>
                <c:ptCount val="4"/>
                <c:pt idx="0">
                  <c:v>Economic conditions</c:v>
                </c:pt>
                <c:pt idx="1">
                  <c:v>Cultural life &amp; lifestyle</c:v>
                </c:pt>
                <c:pt idx="2">
                  <c:v>Political situation</c:v>
                </c:pt>
                <c:pt idx="3">
                  <c:v>Religious beliefs and practices</c:v>
                </c:pt>
              </c:strCache>
            </c:strRef>
          </c:cat>
          <c:val>
            <c:numRef>
              <c:f>Sheet1!$BZ$2:$BZ$5</c:f>
              <c:numCache>
                <c:formatCode>0.0\%</c:formatCode>
                <c:ptCount val="4"/>
              </c:numCache>
            </c:numRef>
          </c:val>
          <c:extLst>
            <c:ext xmlns:c16="http://schemas.microsoft.com/office/drawing/2014/chart" uri="{C3380CC4-5D6E-409C-BE32-E72D297353CC}">
              <c16:uniqueId val="{00000000-E0C8-4DD9-BA43-F4509872959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(2009)</a:t>
            </a:r>
          </a:p>
        </c:rich>
      </c:tx>
      <c:layout>
        <c:manualLayout>
          <c:xMode val="edge"/>
          <c:yMode val="edge"/>
          <c:x val="0.45128428132428833"/>
          <c:y val="3.739558607561305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54998203408341118"/>
        </c:manualLayout>
      </c:layout>
      <c:barChart>
        <c:barDir val="bar"/>
        <c:grouping val="percentStacked"/>
        <c:varyColors val="0"/>
        <c:ser>
          <c:idx val="0"/>
          <c:order val="0"/>
          <c:tx>
            <c:strRef>
              <c:f>Sheet1!$B$1</c:f>
              <c:strCache>
                <c:ptCount val="1"/>
                <c:pt idx="0">
                  <c:v>Very interested</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27-4AA9-87C9-4EA6E860B4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Economic conditions</c:v>
                </c:pt>
                <c:pt idx="1">
                  <c:v>Cultural life &amp; lifestyle</c:v>
                </c:pt>
                <c:pt idx="2">
                  <c:v>Religious beliefs and practices</c:v>
                </c:pt>
              </c:strCache>
            </c:strRef>
          </c:cat>
          <c:val>
            <c:numRef>
              <c:f>Sheet1!$B$2:$B$4</c:f>
              <c:numCache>
                <c:formatCode>General</c:formatCode>
                <c:ptCount val="3"/>
                <c:pt idx="0">
                  <c:v>23</c:v>
                </c:pt>
                <c:pt idx="1">
                  <c:v>22</c:v>
                </c:pt>
                <c:pt idx="2">
                  <c:v>13</c:v>
                </c:pt>
              </c:numCache>
            </c:numRef>
          </c:val>
          <c:extLst>
            <c:ext xmlns:c16="http://schemas.microsoft.com/office/drawing/2014/chart" uri="{C3380CC4-5D6E-409C-BE32-E72D297353CC}">
              <c16:uniqueId val="{00000001-3627-4AA9-87C9-4EA6E860B496}"/>
            </c:ext>
          </c:extLst>
        </c:ser>
        <c:ser>
          <c:idx val="1"/>
          <c:order val="1"/>
          <c:tx>
            <c:strRef>
              <c:f>Sheet1!$C$1</c:f>
              <c:strCache>
                <c:ptCount val="1"/>
                <c:pt idx="0">
                  <c:v>Somewhat interested</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Economic conditions</c:v>
                </c:pt>
                <c:pt idx="1">
                  <c:v>Cultural life &amp; lifestyle</c:v>
                </c:pt>
                <c:pt idx="2">
                  <c:v>Religious beliefs and practices</c:v>
                </c:pt>
              </c:strCache>
            </c:strRef>
          </c:cat>
          <c:val>
            <c:numRef>
              <c:f>Sheet1!$C$2:$C$4</c:f>
              <c:numCache>
                <c:formatCode>General</c:formatCode>
                <c:ptCount val="3"/>
                <c:pt idx="0">
                  <c:v>38</c:v>
                </c:pt>
                <c:pt idx="1">
                  <c:v>48</c:v>
                </c:pt>
                <c:pt idx="2">
                  <c:v>33</c:v>
                </c:pt>
              </c:numCache>
            </c:numRef>
          </c:val>
          <c:extLst>
            <c:ext xmlns:c16="http://schemas.microsoft.com/office/drawing/2014/chart" uri="{C3380CC4-5D6E-409C-BE32-E72D297353CC}">
              <c16:uniqueId val="{00000002-3627-4AA9-87C9-4EA6E860B496}"/>
            </c:ext>
          </c:extLst>
        </c:ser>
        <c:ser>
          <c:idx val="2"/>
          <c:order val="2"/>
          <c:tx>
            <c:strRef>
              <c:f>Sheet1!$D$1</c:f>
              <c:strCache>
                <c:ptCount val="1"/>
                <c:pt idx="0">
                  <c:v>Not interested</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Economic conditions</c:v>
                </c:pt>
                <c:pt idx="1">
                  <c:v>Cultural life &amp; lifestyle</c:v>
                </c:pt>
                <c:pt idx="2">
                  <c:v>Religious beliefs and practices</c:v>
                </c:pt>
              </c:strCache>
            </c:strRef>
          </c:cat>
          <c:val>
            <c:numRef>
              <c:f>Sheet1!$D$2:$D$4</c:f>
              <c:numCache>
                <c:formatCode>General</c:formatCode>
                <c:ptCount val="3"/>
                <c:pt idx="0">
                  <c:v>40</c:v>
                </c:pt>
                <c:pt idx="1">
                  <c:v>29</c:v>
                </c:pt>
                <c:pt idx="2">
                  <c:v>54</c:v>
                </c:pt>
              </c:numCache>
            </c:numRef>
          </c:val>
          <c:extLst>
            <c:ext xmlns:c16="http://schemas.microsoft.com/office/drawing/2014/chart" uri="{C3380CC4-5D6E-409C-BE32-E72D297353CC}">
              <c16:uniqueId val="{00000003-3627-4AA9-87C9-4EA6E860B496}"/>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Sheet1!$A$2:$A$4</c:f>
              <c:strCache>
                <c:ptCount val="3"/>
                <c:pt idx="0">
                  <c:v>Economic conditions</c:v>
                </c:pt>
                <c:pt idx="1">
                  <c:v>Cultural life &amp; lifestyle</c:v>
                </c:pt>
                <c:pt idx="2">
                  <c:v>Religious beliefs and practices</c:v>
                </c:pt>
              </c:strCache>
            </c:strRef>
          </c:cat>
          <c:val>
            <c:numRef>
              <c:f>Sheet1!$E$2:$E$4</c:f>
              <c:numCache>
                <c:formatCode>General</c:formatCode>
                <c:ptCount val="3"/>
                <c:pt idx="0">
                  <c:v>0</c:v>
                </c:pt>
                <c:pt idx="1">
                  <c:v>0</c:v>
                </c:pt>
                <c:pt idx="2">
                  <c:v>0</c:v>
                </c:pt>
              </c:numCache>
            </c:numRef>
          </c:val>
          <c:extLst>
            <c:ext xmlns:c16="http://schemas.microsoft.com/office/drawing/2014/chart" uri="{C3380CC4-5D6E-409C-BE32-E72D297353CC}">
              <c16:uniqueId val="{00000004-3627-4AA9-87C9-4EA6E860B49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(2020)</a:t>
            </a:r>
          </a:p>
        </c:rich>
      </c:tx>
      <c:layout>
        <c:manualLayout>
          <c:xMode val="edge"/>
          <c:yMode val="edge"/>
          <c:x val="0.53065986926893161"/>
          <c:y val="3.219359908555477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18238578144383"/>
          <c:y val="0.10660476012346884"/>
          <c:w val="0.44495490665779958"/>
          <c:h val="0.77432789903989596"/>
        </c:manualLayout>
      </c:layout>
      <c:barChart>
        <c:barDir val="bar"/>
        <c:grouping val="percentStacked"/>
        <c:varyColors val="0"/>
        <c:ser>
          <c:idx val="0"/>
          <c:order val="0"/>
          <c:tx>
            <c:strRef>
              <c:f>Sheet1!$B$1</c:f>
              <c:strCache>
                <c:ptCount val="1"/>
                <c:pt idx="0">
                  <c:v>Very interested44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6D-4B38-8FCF-1992BE9402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 (2020 only)</c:v>
                </c:pt>
                <c:pt idx="1">
                  <c:v>Cultural life &amp; lifestyle</c:v>
                </c:pt>
                <c:pt idx="2">
                  <c:v>Economic conditions</c:v>
                </c:pt>
                <c:pt idx="3">
                  <c:v>Political situation</c:v>
                </c:pt>
                <c:pt idx="4">
                  <c:v>Religious beliefs 
and practices</c:v>
                </c:pt>
              </c:strCache>
            </c:strRef>
          </c:cat>
          <c:val>
            <c:numRef>
              <c:f>Sheet1!$B$2:$B$6</c:f>
              <c:numCache>
                <c:formatCode>0\%</c:formatCode>
                <c:ptCount val="5"/>
                <c:pt idx="0">
                  <c:v>50.5</c:v>
                </c:pt>
                <c:pt idx="1">
                  <c:v>45.6</c:v>
                </c:pt>
                <c:pt idx="2">
                  <c:v>45.4</c:v>
                </c:pt>
                <c:pt idx="3">
                  <c:v>31.8</c:v>
                </c:pt>
                <c:pt idx="4">
                  <c:v>31.2</c:v>
                </c:pt>
              </c:numCache>
            </c:numRef>
          </c:val>
          <c:extLst>
            <c:ext xmlns:c16="http://schemas.microsoft.com/office/drawing/2014/chart" uri="{C3380CC4-5D6E-409C-BE32-E72D297353CC}">
              <c16:uniqueId val="{00000001-296D-4B38-8FCF-1992BE94025B}"/>
            </c:ext>
          </c:extLst>
        </c:ser>
        <c:ser>
          <c:idx val="1"/>
          <c:order val="1"/>
          <c:tx>
            <c:strRef>
              <c:f>Sheet1!$C$1</c:f>
              <c:strCache>
                <c:ptCount val="1"/>
                <c:pt idx="0">
                  <c:v>Somewhat interested45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 (2020 only)</c:v>
                </c:pt>
                <c:pt idx="1">
                  <c:v>Cultural life &amp; lifestyle</c:v>
                </c:pt>
                <c:pt idx="2">
                  <c:v>Economic conditions</c:v>
                </c:pt>
                <c:pt idx="3">
                  <c:v>Political situation</c:v>
                </c:pt>
                <c:pt idx="4">
                  <c:v>Religious beliefs 
and practices</c:v>
                </c:pt>
              </c:strCache>
            </c:strRef>
          </c:cat>
          <c:val>
            <c:numRef>
              <c:f>Sheet1!$C$2:$C$6</c:f>
              <c:numCache>
                <c:formatCode>0\%</c:formatCode>
                <c:ptCount val="5"/>
                <c:pt idx="0">
                  <c:v>31.5</c:v>
                </c:pt>
                <c:pt idx="1">
                  <c:v>33.6</c:v>
                </c:pt>
                <c:pt idx="2">
                  <c:v>31.6</c:v>
                </c:pt>
                <c:pt idx="3">
                  <c:v>30.3</c:v>
                </c:pt>
                <c:pt idx="4">
                  <c:v>25.7</c:v>
                </c:pt>
              </c:numCache>
            </c:numRef>
          </c:val>
          <c:extLst>
            <c:ext xmlns:c16="http://schemas.microsoft.com/office/drawing/2014/chart" uri="{C3380CC4-5D6E-409C-BE32-E72D297353CC}">
              <c16:uniqueId val="{00000002-296D-4B38-8FCF-1992BE94025B}"/>
            </c:ext>
          </c:extLst>
        </c:ser>
        <c:ser>
          <c:idx val="2"/>
          <c:order val="2"/>
          <c:tx>
            <c:strRef>
              <c:f>Sheet1!$D$1</c:f>
              <c:strCache>
                <c:ptCount val="1"/>
                <c:pt idx="0">
                  <c:v>Not interested46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Natural environment and 
the impact of climate 
change (2020 only)</c:v>
                </c:pt>
                <c:pt idx="1">
                  <c:v>Cultural life &amp; lifestyle</c:v>
                </c:pt>
                <c:pt idx="2">
                  <c:v>Economic conditions</c:v>
                </c:pt>
                <c:pt idx="3">
                  <c:v>Political situation</c:v>
                </c:pt>
                <c:pt idx="4">
                  <c:v>Religious beliefs 
and practices</c:v>
                </c:pt>
              </c:strCache>
            </c:strRef>
          </c:cat>
          <c:val>
            <c:numRef>
              <c:f>Sheet1!$D$2:$D$6</c:f>
              <c:numCache>
                <c:formatCode>0\%</c:formatCode>
                <c:ptCount val="5"/>
                <c:pt idx="0">
                  <c:v>17.7</c:v>
                </c:pt>
                <c:pt idx="1">
                  <c:v>20.6</c:v>
                </c:pt>
                <c:pt idx="2">
                  <c:v>22.8</c:v>
                </c:pt>
                <c:pt idx="3">
                  <c:v>36.799999999999997</c:v>
                </c:pt>
                <c:pt idx="4">
                  <c:v>42.6</c:v>
                </c:pt>
              </c:numCache>
            </c:numRef>
          </c:val>
          <c:extLst>
            <c:ext xmlns:c16="http://schemas.microsoft.com/office/drawing/2014/chart" uri="{C3380CC4-5D6E-409C-BE32-E72D297353CC}">
              <c16:uniqueId val="{00000003-296D-4B38-8FCF-1992BE94025B}"/>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Sheet1!$A$2:$A$6</c:f>
              <c:strCache>
                <c:ptCount val="5"/>
                <c:pt idx="0">
                  <c:v>Natural environment and 
the impact of climate 
change (2020 only)</c:v>
                </c:pt>
                <c:pt idx="1">
                  <c:v>Cultural life &amp; lifestyle</c:v>
                </c:pt>
                <c:pt idx="2">
                  <c:v>Economic conditions</c:v>
                </c:pt>
                <c:pt idx="3">
                  <c:v>Political situation</c:v>
                </c:pt>
                <c:pt idx="4">
                  <c:v>Religious beliefs 
and practices</c:v>
                </c:pt>
              </c:strCache>
            </c:strRef>
          </c:cat>
          <c:val>
            <c:numRef>
              <c:f>Sheet1!$E$2:$E$6</c:f>
              <c:numCache>
                <c:formatCode>0\%</c:formatCode>
                <c:ptCount val="5"/>
                <c:pt idx="0">
                  <c:v>0.4</c:v>
                </c:pt>
                <c:pt idx="1">
                  <c:v>0.2</c:v>
                </c:pt>
                <c:pt idx="2">
                  <c:v>0.3</c:v>
                </c:pt>
                <c:pt idx="3">
                  <c:v>1</c:v>
                </c:pt>
                <c:pt idx="4">
                  <c:v>0.6</c:v>
                </c:pt>
              </c:numCache>
            </c:numRef>
          </c:val>
          <c:extLst>
            <c:ext xmlns:c16="http://schemas.microsoft.com/office/drawing/2014/chart" uri="{C3380CC4-5D6E-409C-BE32-E72D297353CC}">
              <c16:uniqueId val="{00000004-296D-4B38-8FCF-1992BE94025B}"/>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414867286533722"/>
          <c:y val="0"/>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748597030495788"/>
          <c:y val="0.1076755701630954"/>
          <c:w val="0.40244650662329368"/>
          <c:h val="0.81417270960214239"/>
        </c:manualLayout>
      </c:layout>
      <c:barChart>
        <c:barDir val="bar"/>
        <c:grouping val="clustered"/>
        <c:varyColors val="0"/>
        <c:ser>
          <c:idx val="0"/>
          <c:order val="0"/>
          <c:tx>
            <c:strRef>
              <c:f>Sheet1!$B$1</c:f>
              <c:strCache>
                <c:ptCount val="1"/>
                <c:pt idx="0">
                  <c:v>MA</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1BE48"/>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0-1184-493A-8AFA-F1103F9CFE86}"/>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184-493A-8AFA-F1103F9CFE86}"/>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184-493A-8AFA-F1103F9CFE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c:formatCode>
                <c:ptCount val="5"/>
                <c:pt idx="0">
                  <c:v>14.6</c:v>
                </c:pt>
                <c:pt idx="1">
                  <c:v>22.9</c:v>
                </c:pt>
                <c:pt idx="2">
                  <c:v>13.5</c:v>
                </c:pt>
                <c:pt idx="3">
                  <c:v>46.7</c:v>
                </c:pt>
                <c:pt idx="4">
                  <c:v>2.2999999999999998</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SEM countries</a:t>
            </a:r>
          </a:p>
        </c:rich>
      </c:tx>
      <c:layout>
        <c:manualLayout>
          <c:xMode val="edge"/>
          <c:yMode val="edge"/>
          <c:x val="0.50125513866657567"/>
          <c:y val="9.1997974724119906E-3"/>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ED38-4215-8EB7-6080A934968F}"/>
              </c:ext>
            </c:extLst>
          </c:dPt>
          <c:dPt>
            <c:idx val="2"/>
            <c:invertIfNegative val="0"/>
            <c:bubble3D val="0"/>
            <c:spPr>
              <a:solidFill>
                <a:srgbClr val="F1BE48"/>
              </a:solidFill>
              <a:ln>
                <a:noFill/>
              </a:ln>
              <a:effectLst/>
            </c:spPr>
            <c:extLst>
              <c:ext xmlns:c16="http://schemas.microsoft.com/office/drawing/2014/chart" uri="{C3380CC4-5D6E-409C-BE32-E72D297353CC}">
                <c16:uniqueId val="{00000003-ED38-4215-8EB7-6080A934968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ED38-4215-8EB7-6080A934968F}"/>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ED38-4215-8EB7-6080A934968F}"/>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ED38-4215-8EB7-6080A934968F}"/>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ED38-4215-8EB7-6080A934968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Sheet1!$C$2:$C$6</c:f>
              <c:numCache>
                <c:formatCode>0.0\%</c:formatCode>
                <c:ptCount val="5"/>
                <c:pt idx="0">
                  <c:v>16.899999999999999</c:v>
                </c:pt>
                <c:pt idx="1">
                  <c:v>26</c:v>
                </c:pt>
                <c:pt idx="2">
                  <c:v>14.2</c:v>
                </c:pt>
                <c:pt idx="3">
                  <c:v>41.3</c:v>
                </c:pt>
                <c:pt idx="4">
                  <c:v>1.7</c:v>
                </c:pt>
              </c:numCache>
            </c:numRef>
          </c:val>
          <c:extLst>
            <c:ext xmlns:c16="http://schemas.microsoft.com/office/drawing/2014/chart" uri="{C3380CC4-5D6E-409C-BE32-E72D297353CC}">
              <c16:uniqueId val="{00000009-ED38-4215-8EB7-6080A934968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low"/>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r>
              <a:rPr lang="en-GB" sz="1600" b="1" i="1" dirty="0"/>
              <a:t>European countries</a:t>
            </a:r>
          </a:p>
        </c:rich>
      </c:tx>
      <c:layout>
        <c:manualLayout>
          <c:xMode val="edge"/>
          <c:yMode val="edge"/>
          <c:x val="0.49420036501509979"/>
          <c:y val="1.4982397219981023E-2"/>
        </c:manualLayout>
      </c:layout>
      <c:overlay val="0"/>
      <c:spPr>
        <a:noFill/>
        <a:ln>
          <a:noFill/>
        </a:ln>
        <a:effectLst/>
      </c:spPr>
      <c:txPr>
        <a:bodyPr rot="0" spcFirstLastPara="1" vertOverflow="ellipsis" vert="horz" wrap="square" anchor="ctr" anchorCtr="1"/>
        <a:lstStyle/>
        <a:p>
          <a:pPr>
            <a:defRPr sz="16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F57B29"/>
              </a:solidFill>
              <a:ln>
                <a:noFill/>
              </a:ln>
              <a:effectLst/>
            </c:spPr>
            <c:extLst>
              <c:ext xmlns:c16="http://schemas.microsoft.com/office/drawing/2014/chart" uri="{C3380CC4-5D6E-409C-BE32-E72D297353CC}">
                <c16:uniqueId val="{00000001-B5D0-4B02-91A8-DC5207209575}"/>
              </c:ext>
            </c:extLst>
          </c:dPt>
          <c:dPt>
            <c:idx val="2"/>
            <c:invertIfNegative val="0"/>
            <c:bubble3D val="0"/>
            <c:spPr>
              <a:solidFill>
                <a:srgbClr val="F1BE48"/>
              </a:solidFill>
              <a:ln>
                <a:noFill/>
              </a:ln>
              <a:effectLst/>
            </c:spPr>
            <c:extLst>
              <c:ext xmlns:c16="http://schemas.microsoft.com/office/drawing/2014/chart" uri="{C3380CC4-5D6E-409C-BE32-E72D297353CC}">
                <c16:uniqueId val="{00000003-B5D0-4B02-91A8-DC5207209575}"/>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B5D0-4B02-91A8-DC5207209575}"/>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B5D0-4B02-91A8-DC5207209575}"/>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5D0-4B02-91A8-DC5207209575}"/>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B5D0-4B02-91A8-DC520720957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in a positive way</c:v>
                </c:pt>
                <c:pt idx="1">
                  <c:v>Yes, in a negative way</c:v>
                </c:pt>
                <c:pt idx="2">
                  <c:v>I have seen, read or heard something but my views remained unchanged</c:v>
                </c:pt>
                <c:pt idx="3">
                  <c:v>I have not seen, read or heard anything in the media</c:v>
                </c:pt>
                <c:pt idx="4">
                  <c:v>DK/REF</c:v>
                </c:pt>
              </c:strCache>
            </c:strRef>
          </c:cat>
          <c:val>
            <c:numRef>
              <c:f>Sheet1!$B$2:$B$6</c:f>
              <c:numCache>
                <c:formatCode>0.0\%</c:formatCode>
                <c:ptCount val="5"/>
                <c:pt idx="0">
                  <c:v>7.9</c:v>
                </c:pt>
                <c:pt idx="1">
                  <c:v>13.8</c:v>
                </c:pt>
                <c:pt idx="2">
                  <c:v>51.4</c:v>
                </c:pt>
                <c:pt idx="3">
                  <c:v>23.8</c:v>
                </c:pt>
                <c:pt idx="4">
                  <c:v>3</c:v>
                </c:pt>
              </c:numCache>
            </c:numRef>
          </c:val>
          <c:extLst>
            <c:ext xmlns:c16="http://schemas.microsoft.com/office/drawing/2014/chart" uri="{C3380CC4-5D6E-409C-BE32-E72D297353CC}">
              <c16:uniqueId val="{00000009-B5D0-4B02-91A8-DC5207209575}"/>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1"/>
        <c:axPos val="l"/>
        <c:numFmt formatCode="General" sourceLinked="1"/>
        <c:majorTickMark val="out"/>
        <c:minorTickMark val="none"/>
        <c:tickLblPos val="low"/>
        <c:crossAx val="548482792"/>
        <c:crosses val="autoZero"/>
        <c:auto val="1"/>
        <c:lblAlgn val="ctr"/>
        <c:lblOffset val="100"/>
        <c:noMultiLvlLbl val="0"/>
      </c:catAx>
      <c:valAx>
        <c:axId val="548482792"/>
        <c:scaling>
          <c:orientation val="minMax"/>
          <c:max val="70"/>
        </c:scaling>
        <c:delete val="1"/>
        <c:axPos val="t"/>
        <c:numFmt formatCode="0.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5868438422084945"/>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247-4B6F-8E2E-EFCFB065C05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Social media</c:v>
                </c:pt>
                <c:pt idx="2">
                  <c:v>Radio</c:v>
                </c:pt>
                <c:pt idx="3">
                  <c:v>Online media</c:v>
                </c:pt>
                <c:pt idx="4">
                  <c:v>Print media</c:v>
                </c:pt>
                <c:pt idx="5">
                  <c:v>Books</c:v>
                </c:pt>
                <c:pt idx="6">
                  <c:v>Films/documentaries</c:v>
                </c:pt>
                <c:pt idx="7">
                  <c:v>Other</c:v>
                </c:pt>
                <c:pt idx="8">
                  <c:v>DK/REF</c:v>
                </c:pt>
              </c:strCache>
            </c:strRef>
          </c:cat>
          <c:val>
            <c:numRef>
              <c:f>Sheet1!$B$2:$B$10</c:f>
              <c:numCache>
                <c:formatCode>0\%</c:formatCode>
                <c:ptCount val="9"/>
                <c:pt idx="0">
                  <c:v>67.5</c:v>
                </c:pt>
                <c:pt idx="1">
                  <c:v>34.700000000000003</c:v>
                </c:pt>
                <c:pt idx="2">
                  <c:v>32.4</c:v>
                </c:pt>
                <c:pt idx="3">
                  <c:v>31.1</c:v>
                </c:pt>
                <c:pt idx="4">
                  <c:v>30.6</c:v>
                </c:pt>
                <c:pt idx="5">
                  <c:v>24.8</c:v>
                </c:pt>
                <c:pt idx="6">
                  <c:v>20.6</c:v>
                </c:pt>
                <c:pt idx="7">
                  <c:v>3.5</c:v>
                </c:pt>
                <c:pt idx="8">
                  <c:v>2.7</c:v>
                </c:pt>
              </c:numCache>
            </c:numRef>
          </c:val>
          <c:extLst>
            <c:ext xmlns:c16="http://schemas.microsoft.com/office/drawing/2014/chart" uri="{C3380CC4-5D6E-409C-BE32-E72D297353CC}">
              <c16:uniqueId val="{00000002-7247-4B6F-8E2E-EFCFB065C05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263491921950194"/>
          <c:y val="0.13125815187692869"/>
          <c:w val="0.54035059700968902"/>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843-42D9-894D-F5B840A0C9D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Sheet1!$B$2:$B$10</c:f>
              <c:numCache>
                <c:formatCode>0.0\%</c:formatCode>
                <c:ptCount val="9"/>
                <c:pt idx="0">
                  <c:v>52</c:v>
                </c:pt>
                <c:pt idx="1">
                  <c:v>41.9</c:v>
                </c:pt>
                <c:pt idx="2">
                  <c:v>34.5</c:v>
                </c:pt>
                <c:pt idx="3">
                  <c:v>14.7</c:v>
                </c:pt>
                <c:pt idx="4">
                  <c:v>23.4</c:v>
                </c:pt>
                <c:pt idx="5">
                  <c:v>45</c:v>
                </c:pt>
                <c:pt idx="6">
                  <c:v>30.4</c:v>
                </c:pt>
                <c:pt idx="7">
                  <c:v>4.5999999999999996</c:v>
                </c:pt>
                <c:pt idx="8">
                  <c:v>1.3</c:v>
                </c:pt>
              </c:numCache>
            </c:numRef>
          </c:val>
          <c:extLst>
            <c:ext xmlns:c16="http://schemas.microsoft.com/office/drawing/2014/chart" uri="{C3380CC4-5D6E-409C-BE32-E72D297353CC}">
              <c16:uniqueId val="{00000001-2843-42D9-894D-F5B840A0C9DC}"/>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Films/documentaries</c:v>
                </c:pt>
                <c:pt idx="2">
                  <c:v>Online media</c:v>
                </c:pt>
                <c:pt idx="3">
                  <c:v>Social media</c:v>
                </c:pt>
                <c:pt idx="4">
                  <c:v>Books</c:v>
                </c:pt>
                <c:pt idx="5">
                  <c:v>Print media</c:v>
                </c:pt>
                <c:pt idx="6">
                  <c:v>Radio</c:v>
                </c:pt>
                <c:pt idx="7">
                  <c:v>Other</c:v>
                </c:pt>
                <c:pt idx="8">
                  <c:v>DK/REF</c:v>
                </c:pt>
              </c:strCache>
            </c:strRef>
          </c:cat>
          <c:val>
            <c:numRef>
              <c:f>Sheet1!$C$2:$C$10</c:f>
              <c:numCache>
                <c:formatCode>0.0\%</c:formatCode>
                <c:ptCount val="9"/>
                <c:pt idx="0">
                  <c:v>58.9</c:v>
                </c:pt>
                <c:pt idx="1">
                  <c:v>18.100000000000001</c:v>
                </c:pt>
                <c:pt idx="2">
                  <c:v>32.200000000000003</c:v>
                </c:pt>
                <c:pt idx="3">
                  <c:v>35.799999999999997</c:v>
                </c:pt>
                <c:pt idx="4">
                  <c:v>23.8</c:v>
                </c:pt>
                <c:pt idx="5">
                  <c:v>23.7</c:v>
                </c:pt>
                <c:pt idx="6">
                  <c:v>21.4</c:v>
                </c:pt>
                <c:pt idx="7">
                  <c:v>4.3</c:v>
                </c:pt>
                <c:pt idx="8">
                  <c:v>3.2</c:v>
                </c:pt>
              </c:numCache>
            </c:numRef>
          </c:val>
          <c:extLst>
            <c:ext xmlns:c16="http://schemas.microsoft.com/office/drawing/2014/chart" uri="{C3380CC4-5D6E-409C-BE32-E72D297353CC}">
              <c16:uniqueId val="{00000002-2843-42D9-894D-F5B840A0C9D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49906388834778664"/>
          <c:y val="2.9438896588903595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7964614477450973"/>
          <c:y val="0.22174038950134869"/>
          <c:w val="0.51234182655866756"/>
          <c:h val="0.55339251922828248"/>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99E5-48FA-9744-2A5C9617AAC4}"/>
              </c:ext>
            </c:extLst>
          </c:dPt>
          <c:dPt>
            <c:idx val="2"/>
            <c:invertIfNegative val="0"/>
            <c:bubble3D val="0"/>
            <c:spPr>
              <a:solidFill>
                <a:srgbClr val="F1BE48"/>
              </a:solidFill>
              <a:ln>
                <a:noFill/>
              </a:ln>
              <a:effectLst/>
            </c:spPr>
            <c:extLst>
              <c:ext xmlns:c16="http://schemas.microsoft.com/office/drawing/2014/chart" uri="{C3380CC4-5D6E-409C-BE32-E72D297353CC}">
                <c16:uniqueId val="{00000003-99E5-48FA-9744-2A5C9617AAC4}"/>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99E5-48FA-9744-2A5C9617AAC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7-99E5-48FA-9744-2A5C9617AAC4}"/>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99E5-48FA-9744-2A5C9617AAC4}"/>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9E5-48FA-9744-2A5C9617AAC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European country (in the past 12 months)</c:v>
                </c:pt>
                <c:pt idx="1">
                  <c:v>Relatives or friends in European countries</c:v>
                </c:pt>
              </c:strCache>
            </c:strRef>
          </c:cat>
          <c:val>
            <c:numRef>
              <c:f>Sheet1!$B$2:$B$3</c:f>
              <c:numCache>
                <c:formatCode>0\%</c:formatCode>
                <c:ptCount val="2"/>
                <c:pt idx="0">
                  <c:v>52.7</c:v>
                </c:pt>
                <c:pt idx="1">
                  <c:v>85.7</c:v>
                </c:pt>
              </c:numCache>
            </c:numRef>
          </c:val>
          <c:extLst>
            <c:ext xmlns:c16="http://schemas.microsoft.com/office/drawing/2014/chart" uri="{C3380CC4-5D6E-409C-BE32-E72D297353CC}">
              <c16:uniqueId val="{00000009-99E5-48FA-9744-2A5C9617AAC4}"/>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0797129997251758"/>
          <c:y val="3.1478304724075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23726773641680615"/>
          <c:w val="0.54035059700968902"/>
          <c:h val="0.43657643201749574"/>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DA2-4C1C-9B0F-1D992D6F853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Talked to or met someone from a SEM/European country (in the past 12 months)</c:v>
                </c:pt>
                <c:pt idx="1">
                  <c:v>Relatives or friends in SEM/European countries</c:v>
                </c:pt>
              </c:strCache>
            </c:strRef>
          </c:cat>
          <c:val>
            <c:numRef>
              <c:f>Sheet1!$B$2:$B$3</c:f>
              <c:numCache>
                <c:formatCode>0.0\%</c:formatCode>
                <c:ptCount val="2"/>
                <c:pt idx="0">
                  <c:v>52.2</c:v>
                </c:pt>
                <c:pt idx="1">
                  <c:v>41</c:v>
                </c:pt>
              </c:numCache>
            </c:numRef>
          </c:val>
          <c:extLst>
            <c:ext xmlns:c16="http://schemas.microsoft.com/office/drawing/2014/chart" uri="{C3380CC4-5D6E-409C-BE32-E72D297353CC}">
              <c16:uniqueId val="{00000001-0DA2-4C1C-9B0F-1D992D6F8531}"/>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Talked to or met someone from a SEM/European country (in the past 12 months)</c:v>
                </c:pt>
                <c:pt idx="1">
                  <c:v>Relatives or friends in SEM/European countries</c:v>
                </c:pt>
              </c:strCache>
            </c:strRef>
          </c:cat>
          <c:val>
            <c:numRef>
              <c:f>Sheet1!$C$2:$C$3</c:f>
              <c:numCache>
                <c:formatCode>0.0\%</c:formatCode>
                <c:ptCount val="2"/>
                <c:pt idx="0">
                  <c:v>46.3</c:v>
                </c:pt>
                <c:pt idx="1">
                  <c:v>81.7</c:v>
                </c:pt>
              </c:numCache>
            </c:numRef>
          </c:val>
          <c:extLst>
            <c:ext xmlns:c16="http://schemas.microsoft.com/office/drawing/2014/chart" uri="{C3380CC4-5D6E-409C-BE32-E72D297353CC}">
              <c16:uniqueId val="{00000002-0DA2-4C1C-9B0F-1D992D6F8531}"/>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3187971804302445"/>
          <c:y val="0.68710497550093463"/>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baseline="0" dirty="0"/>
              <a:t>Morocco (2012)</a:t>
            </a:r>
            <a:endParaRPr lang="en-GB" b="1" dirty="0"/>
          </a:p>
        </c:rich>
      </c:tx>
      <c:layout>
        <c:manualLayout>
          <c:xMode val="edge"/>
          <c:yMode val="edge"/>
          <c:x val="0.39277174829521849"/>
          <c:y val="3.394364389942115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967450728643614"/>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1A-43B6-B341-CE676B8CB00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Civic participation in democratic transition</c:v>
                </c:pt>
                <c:pt idx="3">
                  <c:v>Mediterranean way of 
life and food</c:v>
                </c:pt>
                <c:pt idx="4">
                  <c:v>Resistance to change</c:v>
                </c:pt>
                <c:pt idx="5">
                  <c:v>Source of conflict</c:v>
                </c:pt>
                <c:pt idx="6">
                  <c:v>Turmoil, insecurity</c:v>
                </c:pt>
              </c:strCache>
            </c:strRef>
          </c:cat>
          <c:val>
            <c:numRef>
              <c:f>Sheet1!$B$2:$B$8</c:f>
              <c:numCache>
                <c:formatCode>0.0\%</c:formatCode>
                <c:ptCount val="7"/>
                <c:pt idx="0">
                  <c:v>58.6</c:v>
                </c:pt>
                <c:pt idx="1">
                  <c:v>50.6</c:v>
                </c:pt>
                <c:pt idx="2">
                  <c:v>44.4</c:v>
                </c:pt>
                <c:pt idx="3">
                  <c:v>42.7</c:v>
                </c:pt>
                <c:pt idx="4">
                  <c:v>42.6</c:v>
                </c:pt>
                <c:pt idx="5">
                  <c:v>33.299999999999997</c:v>
                </c:pt>
                <c:pt idx="6">
                  <c:v>30</c:v>
                </c:pt>
              </c:numCache>
            </c:numRef>
          </c:val>
          <c:extLst>
            <c:ext xmlns:c16="http://schemas.microsoft.com/office/drawing/2014/chart" uri="{C3380CC4-5D6E-409C-BE32-E72D297353CC}">
              <c16:uniqueId val="{00000001-CB1A-43B6-B341-CE676B8CB003}"/>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Civic participation in democratic transition</c:v>
                </c:pt>
                <c:pt idx="3">
                  <c:v>Mediterranean way of 
life and food</c:v>
                </c:pt>
                <c:pt idx="4">
                  <c:v>Resistance to change</c:v>
                </c:pt>
                <c:pt idx="5">
                  <c:v>Source of conflict</c:v>
                </c:pt>
                <c:pt idx="6">
                  <c:v>Turmoil, insecurity</c:v>
                </c:pt>
              </c:strCache>
            </c:strRef>
          </c:cat>
          <c:val>
            <c:numRef>
              <c:f>Sheet1!$C$2:$C$8</c:f>
              <c:numCache>
                <c:formatCode>0.0\%</c:formatCode>
                <c:ptCount val="7"/>
                <c:pt idx="0">
                  <c:v>30.5</c:v>
                </c:pt>
                <c:pt idx="1">
                  <c:v>38</c:v>
                </c:pt>
                <c:pt idx="2">
                  <c:v>40.799999999999997</c:v>
                </c:pt>
                <c:pt idx="3">
                  <c:v>38.299999999999997</c:v>
                </c:pt>
                <c:pt idx="4">
                  <c:v>40</c:v>
                </c:pt>
                <c:pt idx="5">
                  <c:v>37.299999999999997</c:v>
                </c:pt>
                <c:pt idx="6">
                  <c:v>52.9</c:v>
                </c:pt>
              </c:numCache>
            </c:numRef>
          </c:val>
          <c:extLst>
            <c:ext xmlns:c16="http://schemas.microsoft.com/office/drawing/2014/chart" uri="{C3380CC4-5D6E-409C-BE32-E72D297353CC}">
              <c16:uniqueId val="{00000002-CB1A-43B6-B341-CE676B8CB003}"/>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Civic participation in democratic transition</c:v>
                </c:pt>
                <c:pt idx="3">
                  <c:v>Mediterranean way of 
life and food</c:v>
                </c:pt>
                <c:pt idx="4">
                  <c:v>Resistance to change</c:v>
                </c:pt>
                <c:pt idx="5">
                  <c:v>Source of conflict</c:v>
                </c:pt>
                <c:pt idx="6">
                  <c:v>Turmoil, insecurity</c:v>
                </c:pt>
              </c:strCache>
            </c:strRef>
          </c:cat>
          <c:val>
            <c:numRef>
              <c:f>Sheet1!$D$2:$D$8</c:f>
              <c:numCache>
                <c:formatCode>0.0\%</c:formatCode>
                <c:ptCount val="7"/>
                <c:pt idx="0">
                  <c:v>8.6999999999999993</c:v>
                </c:pt>
                <c:pt idx="1">
                  <c:v>8.4</c:v>
                </c:pt>
                <c:pt idx="2">
                  <c:v>9.9</c:v>
                </c:pt>
                <c:pt idx="3">
                  <c:v>16.600000000000001</c:v>
                </c:pt>
                <c:pt idx="4">
                  <c:v>12.8</c:v>
                </c:pt>
                <c:pt idx="5">
                  <c:v>16.100000000000001</c:v>
                </c:pt>
                <c:pt idx="6">
                  <c:v>13.7</c:v>
                </c:pt>
              </c:numCache>
            </c:numRef>
          </c:val>
          <c:extLst>
            <c:ext xmlns:c16="http://schemas.microsoft.com/office/drawing/2014/chart" uri="{C3380CC4-5D6E-409C-BE32-E72D297353CC}">
              <c16:uniqueId val="{00000003-CB1A-43B6-B341-CE676B8CB003}"/>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Sheet1!$A$2:$A$8</c:f>
              <c:strCache>
                <c:ptCount val="7"/>
                <c:pt idx="0">
                  <c:v>Hospitality</c:v>
                </c:pt>
                <c:pt idx="1">
                  <c:v>Common cultural heritage
 and history</c:v>
                </c:pt>
                <c:pt idx="2">
                  <c:v>Civic participation in democratic transition</c:v>
                </c:pt>
                <c:pt idx="3">
                  <c:v>Mediterranean way of 
life and food</c:v>
                </c:pt>
                <c:pt idx="4">
                  <c:v>Resistance to change</c:v>
                </c:pt>
                <c:pt idx="5">
                  <c:v>Source of conflict</c:v>
                </c:pt>
                <c:pt idx="6">
                  <c:v>Turmoil, insecurity</c:v>
                </c:pt>
              </c:strCache>
            </c:strRef>
          </c:cat>
          <c:val>
            <c:numRef>
              <c:f>Sheet1!$E$2:$E$8</c:f>
              <c:numCache>
                <c:formatCode>0.0\%</c:formatCode>
                <c:ptCount val="7"/>
                <c:pt idx="0">
                  <c:v>2.2000000000000002</c:v>
                </c:pt>
                <c:pt idx="1">
                  <c:v>3</c:v>
                </c:pt>
                <c:pt idx="2">
                  <c:v>4.9000000000000004</c:v>
                </c:pt>
                <c:pt idx="3">
                  <c:v>2.4</c:v>
                </c:pt>
                <c:pt idx="4">
                  <c:v>4.5999999999999996</c:v>
                </c:pt>
                <c:pt idx="5">
                  <c:v>3.4</c:v>
                </c:pt>
                <c:pt idx="6">
                  <c:v>3.3</c:v>
                </c:pt>
              </c:numCache>
            </c:numRef>
          </c:val>
          <c:extLst>
            <c:ext xmlns:c16="http://schemas.microsoft.com/office/drawing/2014/chart" uri="{C3380CC4-5D6E-409C-BE32-E72D297353CC}">
              <c16:uniqueId val="{00000004-CB1A-43B6-B341-CE676B8CB003}"/>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46199812442753696"/>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4651438894239106"/>
        </c:manualLayout>
      </c:layout>
      <c:barChart>
        <c:barDir val="bar"/>
        <c:grouping val="clustered"/>
        <c:varyColors val="0"/>
        <c:ser>
          <c:idx val="0"/>
          <c:order val="0"/>
          <c:tx>
            <c:strRef>
              <c:f>Sheet1!$B$1</c:f>
              <c:strCache>
                <c:ptCount val="1"/>
                <c:pt idx="0">
                  <c:v>DE</c:v>
                </c:pt>
              </c:strCache>
            </c:strRef>
          </c:tx>
          <c:spPr>
            <a:solidFill>
              <a:srgbClr val="00768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32E7-4E29-9C7A-7F56841F45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The internet/social emdia</c:v>
                </c:pt>
                <c:pt idx="1">
                  <c:v>Business or work</c:v>
                </c:pt>
                <c:pt idx="2">
                  <c:v>Family or friends</c:v>
                </c:pt>
                <c:pt idx="3">
                  <c:v>Tourism</c:v>
                </c:pt>
                <c:pt idx="4">
                  <c:v>They live in my neighbourhood</c:v>
                </c:pt>
                <c:pt idx="5">
                  <c:v>Met in the street/public space</c:v>
                </c:pt>
                <c:pt idx="6">
                  <c:v>School</c:v>
                </c:pt>
                <c:pt idx="7">
                  <c:v>Other</c:v>
                </c:pt>
                <c:pt idx="8">
                  <c:v>DK/REF</c:v>
                </c:pt>
                <c:pt idx="9">
                  <c:v>Sport or leisure</c:v>
                </c:pt>
              </c:strCache>
            </c:strRef>
          </c:cat>
          <c:val>
            <c:numRef>
              <c:f>Sheet1!$B$2:$B$11</c:f>
              <c:numCache>
                <c:formatCode>0\%</c:formatCode>
                <c:ptCount val="10"/>
                <c:pt idx="0">
                  <c:v>47.8</c:v>
                </c:pt>
                <c:pt idx="1">
                  <c:v>16.2</c:v>
                </c:pt>
                <c:pt idx="2">
                  <c:v>15.2</c:v>
                </c:pt>
                <c:pt idx="3">
                  <c:v>12.7</c:v>
                </c:pt>
                <c:pt idx="4">
                  <c:v>10.3</c:v>
                </c:pt>
                <c:pt idx="5">
                  <c:v>9.3000000000000007</c:v>
                </c:pt>
                <c:pt idx="6">
                  <c:v>3</c:v>
                </c:pt>
                <c:pt idx="7">
                  <c:v>1.4</c:v>
                </c:pt>
                <c:pt idx="8" formatCode="0.0\%">
                  <c:v>0.5</c:v>
                </c:pt>
                <c:pt idx="9">
                  <c:v>0</c:v>
                </c:pt>
              </c:numCache>
            </c:numRef>
          </c:val>
          <c:extLst>
            <c:ext xmlns:c16="http://schemas.microsoft.com/office/drawing/2014/chart" uri="{C3380CC4-5D6E-409C-BE32-E72D297353CC}">
              <c16:uniqueId val="{00000001-32E7-4E29-9C7A-7F56841F455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900" b="1"/>
            </a:pPr>
            <a:r>
              <a:rPr lang="en-GB" sz="1900" b="1" i="1" baseline="0" dirty="0">
                <a:effectLst/>
              </a:rPr>
              <a:t>European/SEM average</a:t>
            </a:r>
            <a:endParaRPr lang="en-GB" sz="190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400448667753064"/>
          <c:y val="0.12632752345436754"/>
          <c:w val="0.55006081499198256"/>
          <c:h val="0.84089205677423762"/>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C07-44C7-B070-6FFB50DFF03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Sheet1!$B$2:$B$11</c:f>
              <c:numCache>
                <c:formatCode>0.0\%</c:formatCode>
                <c:ptCount val="10"/>
                <c:pt idx="0">
                  <c:v>42.3</c:v>
                </c:pt>
                <c:pt idx="1">
                  <c:v>23.2</c:v>
                </c:pt>
                <c:pt idx="2">
                  <c:v>19</c:v>
                </c:pt>
                <c:pt idx="3">
                  <c:v>16.899999999999999</c:v>
                </c:pt>
                <c:pt idx="4" formatCode="0\%">
                  <c:v>9.9</c:v>
                </c:pt>
                <c:pt idx="5">
                  <c:v>9.8000000000000007</c:v>
                </c:pt>
                <c:pt idx="6">
                  <c:v>8.3000000000000007</c:v>
                </c:pt>
                <c:pt idx="7">
                  <c:v>4.3</c:v>
                </c:pt>
                <c:pt idx="8">
                  <c:v>1.8</c:v>
                </c:pt>
                <c:pt idx="9">
                  <c:v>0.2</c:v>
                </c:pt>
              </c:numCache>
            </c:numRef>
          </c:val>
          <c:extLst>
            <c:ext xmlns:c16="http://schemas.microsoft.com/office/drawing/2014/chart" uri="{C3380CC4-5D6E-409C-BE32-E72D297353CC}">
              <c16:uniqueId val="{00000001-9C07-44C7-B070-6FFB50DFF03F}"/>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Business or work</c:v>
                </c:pt>
                <c:pt idx="1">
                  <c:v>They live in my neighbourhood</c:v>
                </c:pt>
                <c:pt idx="2">
                  <c:v>Tourism</c:v>
                </c:pt>
                <c:pt idx="3">
                  <c:v>Met in the street/public space</c:v>
                </c:pt>
                <c:pt idx="4">
                  <c:v>Friends and family </c:v>
                </c:pt>
                <c:pt idx="5">
                  <c:v>School</c:v>
                </c:pt>
                <c:pt idx="6">
                  <c:v>The internet/social media</c:v>
                </c:pt>
                <c:pt idx="7">
                  <c:v>Other</c:v>
                </c:pt>
                <c:pt idx="8">
                  <c:v>Sport or leisure </c:v>
                </c:pt>
                <c:pt idx="9">
                  <c:v>DK/REF</c:v>
                </c:pt>
              </c:strCache>
            </c:strRef>
          </c:cat>
          <c:val>
            <c:numRef>
              <c:f>Sheet1!$C$2:$C$11</c:f>
              <c:numCache>
                <c:formatCode>0.0\%</c:formatCode>
                <c:ptCount val="10"/>
                <c:pt idx="0">
                  <c:v>15.1</c:v>
                </c:pt>
                <c:pt idx="1">
                  <c:v>8.5</c:v>
                </c:pt>
                <c:pt idx="2">
                  <c:v>11.2</c:v>
                </c:pt>
                <c:pt idx="3">
                  <c:v>8.6</c:v>
                </c:pt>
                <c:pt idx="4" formatCode="0\%">
                  <c:v>10.3</c:v>
                </c:pt>
                <c:pt idx="5">
                  <c:v>2.4</c:v>
                </c:pt>
                <c:pt idx="6">
                  <c:v>58.7</c:v>
                </c:pt>
                <c:pt idx="7">
                  <c:v>0.9</c:v>
                </c:pt>
                <c:pt idx="8">
                  <c:v>0.1</c:v>
                </c:pt>
                <c:pt idx="9">
                  <c:v>9.69E-2</c:v>
                </c:pt>
              </c:numCache>
            </c:numRef>
          </c:val>
          <c:extLst>
            <c:ext xmlns:c16="http://schemas.microsoft.com/office/drawing/2014/chart" uri="{C3380CC4-5D6E-409C-BE32-E72D297353CC}">
              <c16:uniqueId val="{00000002-9C07-44C7-B070-6FFB50DFF03F}"/>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GB" sz="2400" b="1" dirty="0"/>
              <a:t>Morocco</a:t>
            </a:r>
          </a:p>
        </c:rich>
      </c:tx>
      <c:layout>
        <c:manualLayout>
          <c:xMode val="edge"/>
          <c:yMode val="edge"/>
          <c:x val="0.50358655713218814"/>
          <c:y val="6.5908503769123621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657169876787993"/>
          <c:y val="0.30974549780777783"/>
          <c:w val="0.38250701186623515"/>
          <c:h val="0.55339251922828248"/>
        </c:manualLayout>
      </c:layout>
      <c:barChart>
        <c:barDir val="bar"/>
        <c:grouping val="clustered"/>
        <c:varyColors val="0"/>
        <c:ser>
          <c:idx val="0"/>
          <c:order val="0"/>
          <c:tx>
            <c:strRef>
              <c:f>Sheet1!$B$1</c:f>
              <c:strCache>
                <c:ptCount val="1"/>
                <c:pt idx="0">
                  <c:v>2012</c:v>
                </c:pt>
              </c:strCache>
            </c:strRef>
          </c:tx>
          <c:spPr>
            <a:solidFill>
              <a:srgbClr val="007681"/>
            </a:solidFill>
            <a:ln>
              <a:noFill/>
            </a:ln>
            <a:effectLst/>
          </c:spPr>
          <c:invertIfNegative val="0"/>
          <c:dPt>
            <c:idx val="1"/>
            <c:invertIfNegative val="0"/>
            <c:bubble3D val="0"/>
            <c:spPr>
              <a:solidFill>
                <a:srgbClr val="007681"/>
              </a:solidFill>
              <a:ln>
                <a:noFill/>
              </a:ln>
              <a:effectLst/>
            </c:spPr>
            <c:extLst>
              <c:ext xmlns:c16="http://schemas.microsoft.com/office/drawing/2014/chart" uri="{C3380CC4-5D6E-409C-BE32-E72D297353CC}">
                <c16:uniqueId val="{00000001-AA90-48CD-B2C6-270E7D778ACC}"/>
              </c:ext>
            </c:extLst>
          </c:dPt>
          <c:dPt>
            <c:idx val="2"/>
            <c:invertIfNegative val="0"/>
            <c:bubble3D val="0"/>
            <c:spPr>
              <a:solidFill>
                <a:srgbClr val="007681"/>
              </a:solidFill>
              <a:ln>
                <a:noFill/>
              </a:ln>
              <a:effectLst/>
            </c:spPr>
            <c:extLst>
              <c:ext xmlns:c16="http://schemas.microsoft.com/office/drawing/2014/chart" uri="{C3380CC4-5D6E-409C-BE32-E72D297353CC}">
                <c16:uniqueId val="{00000003-AA90-48CD-B2C6-270E7D778ACC}"/>
              </c:ext>
            </c:extLst>
          </c:dPt>
          <c:dPt>
            <c:idx val="3"/>
            <c:invertIfNegative val="0"/>
            <c:bubble3D val="0"/>
            <c:spPr>
              <a:solidFill>
                <a:srgbClr val="007681"/>
              </a:solidFill>
              <a:ln>
                <a:noFill/>
              </a:ln>
              <a:effectLst/>
            </c:spPr>
            <c:extLst>
              <c:ext xmlns:c16="http://schemas.microsoft.com/office/drawing/2014/chart" uri="{C3380CC4-5D6E-409C-BE32-E72D297353CC}">
                <c16:uniqueId val="{00000005-AA90-48CD-B2C6-270E7D778ACC}"/>
              </c:ext>
            </c:extLst>
          </c:dPt>
          <c:dPt>
            <c:idx val="4"/>
            <c:invertIfNegative val="0"/>
            <c:bubble3D val="0"/>
            <c:spPr>
              <a:solidFill>
                <a:srgbClr val="007681"/>
              </a:solidFill>
              <a:ln>
                <a:noFill/>
              </a:ln>
              <a:effectLst/>
            </c:spPr>
            <c:extLst>
              <c:ext xmlns:c16="http://schemas.microsoft.com/office/drawing/2014/chart" uri="{C3380CC4-5D6E-409C-BE32-E72D297353CC}">
                <c16:uniqueId val="{00000007-AA90-48CD-B2C6-270E7D778ACC}"/>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A90-48CD-B2C6-270E7D778ACC}"/>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A90-48CD-B2C6-270E7D778A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2020</c:v>
                </c:pt>
                <c:pt idx="1">
                  <c:v>2012</c:v>
                </c:pt>
                <c:pt idx="2">
                  <c:v>2009</c:v>
                </c:pt>
              </c:numCache>
            </c:numRef>
          </c:cat>
          <c:val>
            <c:numRef>
              <c:f>Sheet1!$B$2:$B$4</c:f>
              <c:numCache>
                <c:formatCode>0.0\%</c:formatCode>
                <c:ptCount val="3"/>
                <c:pt idx="0">
                  <c:v>53</c:v>
                </c:pt>
                <c:pt idx="1">
                  <c:v>57</c:v>
                </c:pt>
                <c:pt idx="2" formatCode="General">
                  <c:v>38</c:v>
                </c:pt>
              </c:numCache>
            </c:numRef>
          </c:val>
          <c:extLst>
            <c:ext xmlns:c16="http://schemas.microsoft.com/office/drawing/2014/chart" uri="{C3380CC4-5D6E-409C-BE32-E72D297353CC}">
              <c16:uniqueId val="{00000009-AA90-48CD-B2C6-270E7D778ACC}"/>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2585578346592"/>
          <c:y val="0.12632741587276483"/>
          <c:w val="0.55006081499198256"/>
          <c:h val="0.84089205677423762"/>
        </c:manualLayout>
      </c:layout>
      <c:barChart>
        <c:barDir val="bar"/>
        <c:grouping val="clustered"/>
        <c:varyColors val="0"/>
        <c:ser>
          <c:idx val="0"/>
          <c:order val="0"/>
          <c:tx>
            <c:strRef>
              <c:f>Sheet1!$B$1</c:f>
              <c:strCache>
                <c:ptCount val="1"/>
                <c:pt idx="0">
                  <c:v>2020</c:v>
                </c:pt>
              </c:strCache>
            </c:strRef>
          </c:tx>
          <c:spPr>
            <a:solidFill>
              <a:srgbClr val="F57B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internet/social media</c:v>
                </c:pt>
                <c:pt idx="1">
                  <c:v>Business or work</c:v>
                </c:pt>
                <c:pt idx="2">
                  <c:v>Tourism</c:v>
                </c:pt>
                <c:pt idx="3">
                  <c:v>They live in my neighbourhood</c:v>
                </c:pt>
                <c:pt idx="4">
                  <c:v>Met in the street/public space</c:v>
                </c:pt>
                <c:pt idx="5">
                  <c:v>Other</c:v>
                </c:pt>
              </c:strCache>
            </c:strRef>
          </c:cat>
          <c:val>
            <c:numRef>
              <c:f>Sheet1!$B$2:$B$7</c:f>
              <c:numCache>
                <c:formatCode>0</c:formatCode>
                <c:ptCount val="6"/>
                <c:pt idx="0">
                  <c:v>48</c:v>
                </c:pt>
                <c:pt idx="1">
                  <c:v>16.2</c:v>
                </c:pt>
                <c:pt idx="2">
                  <c:v>12.7</c:v>
                </c:pt>
                <c:pt idx="3">
                  <c:v>10.3</c:v>
                </c:pt>
                <c:pt idx="4">
                  <c:v>9.3000000000000007</c:v>
                </c:pt>
                <c:pt idx="5">
                  <c:v>17</c:v>
                </c:pt>
              </c:numCache>
            </c:numRef>
          </c:val>
          <c:extLst>
            <c:ext xmlns:c16="http://schemas.microsoft.com/office/drawing/2014/chart" uri="{C3380CC4-5D6E-409C-BE32-E72D297353CC}">
              <c16:uniqueId val="{00000002-D4EE-4AEA-BA9D-F7CC9CDEC3C1}"/>
            </c:ext>
          </c:extLst>
        </c:ser>
        <c:ser>
          <c:idx val="1"/>
          <c:order val="1"/>
          <c:tx>
            <c:strRef>
              <c:f>Sheet1!$C$1</c:f>
              <c:strCache>
                <c:ptCount val="1"/>
                <c:pt idx="0">
                  <c:v>2012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internet/social media</c:v>
                </c:pt>
                <c:pt idx="1">
                  <c:v>Business or work</c:v>
                </c:pt>
                <c:pt idx="2">
                  <c:v>Tourism</c:v>
                </c:pt>
                <c:pt idx="3">
                  <c:v>They live in my neighbourhood</c:v>
                </c:pt>
                <c:pt idx="4">
                  <c:v>Met in the street/public space</c:v>
                </c:pt>
                <c:pt idx="5">
                  <c:v>Other</c:v>
                </c:pt>
              </c:strCache>
            </c:strRef>
          </c:cat>
          <c:val>
            <c:numRef>
              <c:f>Sheet1!$C$2:$C$7</c:f>
              <c:numCache>
                <c:formatCode>0</c:formatCode>
                <c:ptCount val="6"/>
                <c:pt idx="0">
                  <c:v>15</c:v>
                </c:pt>
                <c:pt idx="1">
                  <c:v>20</c:v>
                </c:pt>
                <c:pt idx="2">
                  <c:v>13.41761</c:v>
                </c:pt>
                <c:pt idx="3">
                  <c:v>21</c:v>
                </c:pt>
                <c:pt idx="4">
                  <c:v>20</c:v>
                </c:pt>
                <c:pt idx="5">
                  <c:v>27</c:v>
                </c:pt>
              </c:numCache>
            </c:numRef>
          </c:val>
          <c:extLst>
            <c:ext xmlns:c16="http://schemas.microsoft.com/office/drawing/2014/chart" uri="{C3380CC4-5D6E-409C-BE32-E72D297353CC}">
              <c16:uniqueId val="{00000004-D4EE-4AEA-BA9D-F7CC9CDEC3C1}"/>
            </c:ext>
          </c:extLst>
        </c:ser>
        <c:ser>
          <c:idx val="2"/>
          <c:order val="2"/>
          <c:tx>
            <c:strRef>
              <c:f>Sheet1!$D$1</c:f>
              <c:strCache>
                <c:ptCount val="1"/>
                <c:pt idx="0">
                  <c:v>2009</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internet/social media</c:v>
                </c:pt>
                <c:pt idx="1">
                  <c:v>Business or work</c:v>
                </c:pt>
                <c:pt idx="2">
                  <c:v>Tourism</c:v>
                </c:pt>
                <c:pt idx="3">
                  <c:v>They live in my neighbourhood</c:v>
                </c:pt>
                <c:pt idx="4">
                  <c:v>Met in the street/public space</c:v>
                </c:pt>
                <c:pt idx="5">
                  <c:v>Other</c:v>
                </c:pt>
              </c:strCache>
            </c:strRef>
          </c:cat>
          <c:val>
            <c:numRef>
              <c:f>Sheet1!$D$2:$D$7</c:f>
              <c:numCache>
                <c:formatCode>0</c:formatCode>
                <c:ptCount val="6"/>
                <c:pt idx="0">
                  <c:v>37</c:v>
                </c:pt>
                <c:pt idx="1">
                  <c:v>27</c:v>
                </c:pt>
                <c:pt idx="2">
                  <c:v>33.526130000000002</c:v>
                </c:pt>
                <c:pt idx="3">
                  <c:v>10</c:v>
                </c:pt>
                <c:pt idx="4">
                  <c:v>28</c:v>
                </c:pt>
                <c:pt idx="5">
                  <c:v>30</c:v>
                </c:pt>
              </c:numCache>
            </c:numRef>
          </c:val>
          <c:extLst>
            <c:ext xmlns:c16="http://schemas.microsoft.com/office/drawing/2014/chart" uri="{C3380CC4-5D6E-409C-BE32-E72D297353CC}">
              <c16:uniqueId val="{00000005-D4EE-4AEA-BA9D-F7CC9CDEC3C1}"/>
            </c:ext>
          </c:extLst>
        </c:ser>
        <c:dLbls>
          <c:dLblPos val="outEnd"/>
          <c:showLegendKey val="0"/>
          <c:showVal val="1"/>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3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495632810881723"/>
          <c:y val="1.71346082338012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715320979880262"/>
          <c:y val="0.13549577307242469"/>
          <c:w val="0.45661053740050295"/>
          <c:h val="0.7924502927876973"/>
        </c:manualLayout>
      </c:layout>
      <c:barChart>
        <c:barDir val="bar"/>
        <c:grouping val="clustered"/>
        <c:varyColors val="0"/>
        <c:ser>
          <c:idx val="0"/>
          <c:order val="0"/>
          <c:tx>
            <c:strRef>
              <c:f>Sheet1!$B$1</c:f>
              <c:strCache>
                <c:ptCount val="1"/>
                <c:pt idx="0">
                  <c:v>MA</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3-1184-493A-8AFA-F1103F9CFE86}"/>
              </c:ext>
            </c:extLst>
          </c:dPt>
          <c:dPt>
            <c:idx val="2"/>
            <c:invertIfNegative val="0"/>
            <c:bubble3D val="0"/>
            <c:spPr>
              <a:solidFill>
                <a:srgbClr val="F57B29"/>
              </a:solidFill>
              <a:ln>
                <a:noFill/>
              </a:ln>
              <a:effectLst/>
            </c:spPr>
            <c:extLst>
              <c:ext xmlns:c16="http://schemas.microsoft.com/office/drawing/2014/chart" uri="{C3380CC4-5D6E-409C-BE32-E72D297353CC}">
                <c16:uniqueId val="{00000004-1184-493A-8AFA-F1103F9CFE86}"/>
              </c:ext>
            </c:extLst>
          </c:dPt>
          <c:dPt>
            <c:idx val="3"/>
            <c:invertIfNegative val="0"/>
            <c:bubble3D val="0"/>
            <c:spPr>
              <a:solidFill>
                <a:srgbClr val="F1BE48"/>
              </a:solidFill>
              <a:ln>
                <a:noFill/>
              </a:ln>
              <a:effectLst/>
            </c:spPr>
            <c:extLst>
              <c:ext xmlns:c16="http://schemas.microsoft.com/office/drawing/2014/chart" uri="{C3380CC4-5D6E-409C-BE32-E72D297353CC}">
                <c16:uniqueId val="{00000005-1184-493A-8AFA-F1103F9CFE86}"/>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0-1184-493A-8AFA-F1103F9CFE86}"/>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0-6FB8-4B84-8DFB-7B92B2FB791D}"/>
              </c:ext>
            </c:extLst>
          </c:dPt>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FB8-4B84-8DFB-7B92B2FB79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Yes, mainly in a positive way</c:v>
                </c:pt>
                <c:pt idx="1">
                  <c:v>Yes, both positive and negative</c:v>
                </c:pt>
                <c:pt idx="2">
                  <c:v>Yes, mainly in a negative way</c:v>
                </c:pt>
                <c:pt idx="3">
                  <c:v>My views remained unchanged</c:v>
                </c:pt>
                <c:pt idx="4">
                  <c:v>DK/REF</c:v>
                </c:pt>
              </c:strCache>
            </c:strRef>
          </c:cat>
          <c:val>
            <c:numRef>
              <c:f>Sheet1!$B$2:$B$6</c:f>
              <c:numCache>
                <c:formatCode>0\%</c:formatCode>
                <c:ptCount val="5"/>
                <c:pt idx="0">
                  <c:v>35.6</c:v>
                </c:pt>
                <c:pt idx="1">
                  <c:v>6.4</c:v>
                </c:pt>
                <c:pt idx="2">
                  <c:v>6.3</c:v>
                </c:pt>
                <c:pt idx="3">
                  <c:v>50.4</c:v>
                </c:pt>
                <c:pt idx="4">
                  <c:v>1.4</c:v>
                </c:pt>
              </c:numCache>
            </c:numRef>
          </c:val>
          <c:extLst>
            <c:ext xmlns:c16="http://schemas.microsoft.com/office/drawing/2014/chart" uri="{C3380CC4-5D6E-409C-BE32-E72D297353CC}">
              <c16:uniqueId val="{00000002-1184-493A-8AFA-F1103F9CFE8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min val="0"/>
        </c:scaling>
        <c:delete val="0"/>
        <c:axPos val="t"/>
        <c:numFmt formatCode="0\%" sourceLinked="1"/>
        <c:majorTickMark val="out"/>
        <c:minorTickMark val="none"/>
        <c:tickLblPos val="high"/>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SEM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Sheet1!$C$1</c:f>
              <c:strCache>
                <c:ptCount val="1"/>
                <c:pt idx="0">
                  <c:v>SEM</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5A76-401C-8C05-5A382DE9CE88}"/>
              </c:ext>
            </c:extLst>
          </c:dPt>
          <c:dPt>
            <c:idx val="2"/>
            <c:invertIfNegative val="0"/>
            <c:bubble3D val="0"/>
            <c:spPr>
              <a:solidFill>
                <a:srgbClr val="F57B29"/>
              </a:solidFill>
              <a:ln>
                <a:noFill/>
              </a:ln>
              <a:effectLst/>
            </c:spPr>
            <c:extLst>
              <c:ext xmlns:c16="http://schemas.microsoft.com/office/drawing/2014/chart" uri="{C3380CC4-5D6E-409C-BE32-E72D297353CC}">
                <c16:uniqueId val="{00000003-5A76-401C-8C05-5A382DE9CE88}"/>
              </c:ext>
            </c:extLst>
          </c:dPt>
          <c:dPt>
            <c:idx val="3"/>
            <c:invertIfNegative val="0"/>
            <c:bubble3D val="0"/>
            <c:spPr>
              <a:solidFill>
                <a:srgbClr val="F1BE48"/>
              </a:solidFill>
              <a:ln>
                <a:noFill/>
              </a:ln>
              <a:effectLst/>
            </c:spPr>
            <c:extLst>
              <c:ext xmlns:c16="http://schemas.microsoft.com/office/drawing/2014/chart" uri="{C3380CC4-5D6E-409C-BE32-E72D297353CC}">
                <c16:uniqueId val="{00000005-5A76-401C-8C05-5A382DE9CE88}"/>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5A76-401C-8C05-5A382DE9CE88}"/>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5A76-401C-8C05-5A382DE9CE88}"/>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A76-401C-8C05-5A382DE9CE88}"/>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A76-401C-8C05-5A382DE9CE8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Yes, mainly in a positive way</c:v>
                </c:pt>
                <c:pt idx="1">
                  <c:v>Yes, mainly in a negative way</c:v>
                </c:pt>
                <c:pt idx="2">
                  <c:v>Yes, both positive and negative</c:v>
                </c:pt>
                <c:pt idx="3">
                  <c:v>My views remained unchanged</c:v>
                </c:pt>
                <c:pt idx="4">
                  <c:v>DK/REF</c:v>
                </c:pt>
              </c:strCache>
            </c:strRef>
          </c:cat>
          <c:val>
            <c:numRef>
              <c:f>Sheet1!$C$2:$C$6</c:f>
              <c:numCache>
                <c:formatCode>0\%</c:formatCode>
                <c:ptCount val="5"/>
                <c:pt idx="0">
                  <c:v>40.799999999999997</c:v>
                </c:pt>
                <c:pt idx="1">
                  <c:v>12.3</c:v>
                </c:pt>
                <c:pt idx="2">
                  <c:v>8.9</c:v>
                </c:pt>
                <c:pt idx="3">
                  <c:v>37.1</c:v>
                </c:pt>
                <c:pt idx="4">
                  <c:v>1</c:v>
                </c:pt>
              </c:numCache>
            </c:numRef>
          </c:val>
          <c:extLst>
            <c:ext xmlns:c16="http://schemas.microsoft.com/office/drawing/2014/chart" uri="{C3380CC4-5D6E-409C-BE32-E72D297353CC}">
              <c16:uniqueId val="{0000000B-5A76-401C-8C05-5A382DE9CE88}"/>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1"/>
        <c:axPos val="t"/>
        <c:numFmt formatCode="0\%" sourceLinked="1"/>
        <c:majorTickMark val="out"/>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European average</a:t>
            </a:r>
          </a:p>
        </c:rich>
      </c:tx>
      <c:layout>
        <c:manualLayout>
          <c:xMode val="edge"/>
          <c:yMode val="edge"/>
          <c:x val="0.49067297818936179"/>
          <c:y val="5.2589785105844344E-4"/>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344086308211953"/>
          <c:y val="0.12054489391889062"/>
          <c:w val="0.47537243668832119"/>
          <c:h val="0.83673999853632619"/>
        </c:manualLayout>
      </c:layout>
      <c:barChart>
        <c:barDir val="bar"/>
        <c:grouping val="clustered"/>
        <c:varyColors val="0"/>
        <c:ser>
          <c:idx val="0"/>
          <c:order val="0"/>
          <c:tx>
            <c:strRef>
              <c:f>Sheet1!$B$1</c:f>
              <c:strCache>
                <c:ptCount val="1"/>
                <c:pt idx="0">
                  <c:v>Europe</c:v>
                </c:pt>
              </c:strCache>
            </c:strRef>
          </c:tx>
          <c:spPr>
            <a:solidFill>
              <a:srgbClr val="007681"/>
            </a:solidFill>
            <a:ln>
              <a:noFill/>
            </a:ln>
            <a:effectLst/>
          </c:spPr>
          <c:invertIfNegative val="0"/>
          <c:dPt>
            <c:idx val="1"/>
            <c:invertIfNegative val="0"/>
            <c:bubble3D val="0"/>
            <c:spPr>
              <a:solidFill>
                <a:srgbClr val="71B2C9"/>
              </a:solidFill>
              <a:ln>
                <a:noFill/>
              </a:ln>
              <a:effectLst/>
            </c:spPr>
            <c:extLst>
              <c:ext xmlns:c16="http://schemas.microsoft.com/office/drawing/2014/chart" uri="{C3380CC4-5D6E-409C-BE32-E72D297353CC}">
                <c16:uniqueId val="{00000001-B191-4435-B59B-7BE94A671053}"/>
              </c:ext>
            </c:extLst>
          </c:dPt>
          <c:dPt>
            <c:idx val="2"/>
            <c:invertIfNegative val="0"/>
            <c:bubble3D val="0"/>
            <c:spPr>
              <a:solidFill>
                <a:srgbClr val="F57B29"/>
              </a:solidFill>
              <a:ln>
                <a:noFill/>
              </a:ln>
              <a:effectLst/>
            </c:spPr>
            <c:extLst>
              <c:ext xmlns:c16="http://schemas.microsoft.com/office/drawing/2014/chart" uri="{C3380CC4-5D6E-409C-BE32-E72D297353CC}">
                <c16:uniqueId val="{00000003-B191-4435-B59B-7BE94A671053}"/>
              </c:ext>
            </c:extLst>
          </c:dPt>
          <c:dPt>
            <c:idx val="3"/>
            <c:invertIfNegative val="0"/>
            <c:bubble3D val="0"/>
            <c:spPr>
              <a:solidFill>
                <a:srgbClr val="F1BE48"/>
              </a:solidFill>
              <a:ln>
                <a:noFill/>
              </a:ln>
              <a:effectLst/>
            </c:spPr>
            <c:extLst>
              <c:ext xmlns:c16="http://schemas.microsoft.com/office/drawing/2014/chart" uri="{C3380CC4-5D6E-409C-BE32-E72D297353CC}">
                <c16:uniqueId val="{00000005-B191-4435-B59B-7BE94A671053}"/>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7-B191-4435-B59B-7BE94A671053}"/>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9-B191-4435-B59B-7BE94A671053}"/>
              </c:ext>
            </c:extLst>
          </c:dPt>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B191-4435-B59B-7BE94A671053}"/>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B191-4435-B59B-7BE94A67105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0\%</c:formatCode>
                <c:ptCount val="5"/>
                <c:pt idx="0">
                  <c:v>26.9</c:v>
                </c:pt>
                <c:pt idx="1">
                  <c:v>15.7</c:v>
                </c:pt>
                <c:pt idx="2">
                  <c:v>2.2000000000000002</c:v>
                </c:pt>
                <c:pt idx="3">
                  <c:v>54.8</c:v>
                </c:pt>
                <c:pt idx="4">
                  <c:v>0.4</c:v>
                </c:pt>
              </c:numCache>
            </c:numRef>
          </c:val>
          <c:extLst>
            <c:ext xmlns:c16="http://schemas.microsoft.com/office/drawing/2014/chart" uri="{C3380CC4-5D6E-409C-BE32-E72D297353CC}">
              <c16:uniqueId val="{0000000B-B191-4435-B59B-7BE94A671053}"/>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45010805606744569"/>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275-462C-A7D2-22B74A9CFE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Visa and travel difficulties</c:v>
                </c:pt>
                <c:pt idx="2">
                  <c:v>Economic barriers</c:v>
                </c:pt>
                <c:pt idx="3">
                  <c:v>Social and cultural constraints</c:v>
                </c:pt>
                <c:pt idx="4">
                  <c:v>Cultural tensions or conflicts throughout history</c:v>
                </c:pt>
                <c:pt idx="5">
                  <c:v>Religion</c:v>
                </c:pt>
              </c:strCache>
            </c:strRef>
          </c:cat>
          <c:val>
            <c:numRef>
              <c:f>Sheet1!$B$2:$B$7</c:f>
              <c:numCache>
                <c:formatCode>0.0\%</c:formatCode>
                <c:ptCount val="6"/>
                <c:pt idx="0">
                  <c:v>66</c:v>
                </c:pt>
                <c:pt idx="1">
                  <c:v>55</c:v>
                </c:pt>
                <c:pt idx="2">
                  <c:v>39</c:v>
                </c:pt>
                <c:pt idx="3">
                  <c:v>31</c:v>
                </c:pt>
                <c:pt idx="4">
                  <c:v>29</c:v>
                </c:pt>
                <c:pt idx="5">
                  <c:v>21</c:v>
                </c:pt>
              </c:numCache>
            </c:numRef>
          </c:val>
          <c:extLst>
            <c:ext xmlns:c16="http://schemas.microsoft.com/office/drawing/2014/chart" uri="{C3380CC4-5D6E-409C-BE32-E72D297353CC}">
              <c16:uniqueId val="{00000001-F275-462C-A7D2-22B74A9CFEFE}"/>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900" b="1" i="1" baseline="0" dirty="0">
                <a:effectLst/>
              </a:rPr>
              <a:t>Comparison with </a:t>
            </a:r>
            <a:endParaRPr lang="en-GB" sz="1900" dirty="0">
              <a:effectLst/>
            </a:endParaRPr>
          </a:p>
          <a:p>
            <a:pPr>
              <a:defRPr sz="1440" b="1"/>
            </a:pPr>
            <a:r>
              <a:rPr lang="en-GB" sz="1900" b="1" i="1" baseline="0" dirty="0">
                <a:effectLst/>
              </a:rPr>
              <a:t>European/SEM average</a:t>
            </a:r>
            <a:endParaRPr lang="en-GB" sz="1900" dirty="0">
              <a:effectLst/>
            </a:endParaRPr>
          </a:p>
        </c:rich>
      </c:tx>
      <c:layout>
        <c:manualLayout>
          <c:xMode val="edge"/>
          <c:yMode val="edge"/>
          <c:x val="0.48197697203363238"/>
          <c:y val="1.8942346199233183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03067074944232"/>
          <c:y val="0.12632752345436754"/>
          <c:w val="0.50553250493534918"/>
          <c:h val="0.82610002172216168"/>
        </c:manualLayout>
      </c:layout>
      <c:barChart>
        <c:barDir val="bar"/>
        <c:grouping val="clustered"/>
        <c:varyColors val="0"/>
        <c:ser>
          <c:idx val="0"/>
          <c:order val="0"/>
          <c:tx>
            <c:strRef>
              <c:f>Sheet1!$B$1</c:f>
              <c:strCache>
                <c:ptCount val="1"/>
                <c:pt idx="0">
                  <c:v>Europe</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6EC-4EDE-AA83-BB5186E060C8}"/>
                </c:ext>
              </c:extLst>
            </c:dLbl>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6EC-4EDE-AA83-BB5186E060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Sheet1!$B$2:$B$7</c:f>
              <c:numCache>
                <c:formatCode>0.0\%</c:formatCode>
                <c:ptCount val="6"/>
                <c:pt idx="0">
                  <c:v>81</c:v>
                </c:pt>
                <c:pt idx="1">
                  <c:v>61.5</c:v>
                </c:pt>
                <c:pt idx="2">
                  <c:v>65.099999999999994</c:v>
                </c:pt>
                <c:pt idx="3">
                  <c:v>57.4</c:v>
                </c:pt>
                <c:pt idx="4">
                  <c:v>56.6</c:v>
                </c:pt>
                <c:pt idx="5">
                  <c:v>53.1</c:v>
                </c:pt>
              </c:numCache>
            </c:numRef>
          </c:val>
          <c:extLst>
            <c:ext xmlns:c16="http://schemas.microsoft.com/office/drawing/2014/chart" uri="{C3380CC4-5D6E-409C-BE32-E72D297353CC}">
              <c16:uniqueId val="{00000002-D6EC-4EDE-AA83-BB5186E060C8}"/>
            </c:ext>
          </c:extLst>
        </c:ser>
        <c:ser>
          <c:idx val="1"/>
          <c:order val="1"/>
          <c:tx>
            <c:strRef>
              <c:f>Sheet1!$C$1</c:f>
              <c:strCache>
                <c:ptCount val="1"/>
                <c:pt idx="0">
                  <c:v>SEM</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Not speaking the same language</c:v>
                </c:pt>
                <c:pt idx="1">
                  <c:v>Cultural tensions or conflicts throughout history</c:v>
                </c:pt>
                <c:pt idx="2">
                  <c:v>Social and cultural constraints</c:v>
                </c:pt>
                <c:pt idx="3">
                  <c:v>Visa and travel difficulties</c:v>
                </c:pt>
                <c:pt idx="4">
                  <c:v>Economic barriers</c:v>
                </c:pt>
                <c:pt idx="5">
                  <c:v>Religion</c:v>
                </c:pt>
              </c:strCache>
            </c:strRef>
          </c:cat>
          <c:val>
            <c:numRef>
              <c:f>Sheet1!$C$2:$C$7</c:f>
              <c:numCache>
                <c:formatCode>0.0\%</c:formatCode>
                <c:ptCount val="6"/>
                <c:pt idx="0">
                  <c:v>68</c:v>
                </c:pt>
                <c:pt idx="1">
                  <c:v>46</c:v>
                </c:pt>
                <c:pt idx="2">
                  <c:v>45.6</c:v>
                </c:pt>
                <c:pt idx="3">
                  <c:v>66.5</c:v>
                </c:pt>
                <c:pt idx="4">
                  <c:v>49.6</c:v>
                </c:pt>
                <c:pt idx="5">
                  <c:v>36.700000000000003</c:v>
                </c:pt>
              </c:numCache>
            </c:numRef>
          </c:val>
          <c:extLst>
            <c:ext xmlns:c16="http://schemas.microsoft.com/office/drawing/2014/chart" uri="{C3380CC4-5D6E-409C-BE32-E72D297353CC}">
              <c16:uniqueId val="{00000003-D6EC-4EDE-AA83-BB5186E060C8}"/>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2"/>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2.2084695107137061E-2"/>
          <c:y val="0.88186677035326755"/>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Sheet1!$B$2:$B$4</c:f>
              <c:numCache>
                <c:formatCode>0\%</c:formatCode>
                <c:ptCount val="3"/>
                <c:pt idx="0">
                  <c:v>81.8</c:v>
                </c:pt>
                <c:pt idx="1">
                  <c:v>69.5</c:v>
                </c:pt>
                <c:pt idx="2">
                  <c:v>21.9</c:v>
                </c:pt>
              </c:numCache>
            </c:numRef>
          </c:val>
          <c:extLst>
            <c:ext xmlns:c16="http://schemas.microsoft.com/office/drawing/2014/chart" uri="{C3380CC4-5D6E-409C-BE32-E72D297353CC}">
              <c16:uniqueId val="{00000001-80C5-4489-9AEF-465A6E8814A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Sheet1!$C$2:$C$4</c:f>
              <c:numCache>
                <c:formatCode>0\%</c:formatCode>
                <c:ptCount val="3"/>
                <c:pt idx="0">
                  <c:v>6.9</c:v>
                </c:pt>
                <c:pt idx="1">
                  <c:v>14.5</c:v>
                </c:pt>
                <c:pt idx="2">
                  <c:v>9</c:v>
                </c:pt>
              </c:numCache>
            </c:numRef>
          </c:val>
          <c:extLst>
            <c:ext xmlns:c16="http://schemas.microsoft.com/office/drawing/2014/chart" uri="{C3380CC4-5D6E-409C-BE32-E72D297353CC}">
              <c16:uniqueId val="{00000002-80C5-4489-9AEF-465A6E8814AD}"/>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Sheet1!$D$2:$D$4</c:f>
              <c:numCache>
                <c:formatCode>0\%</c:formatCode>
                <c:ptCount val="3"/>
                <c:pt idx="0">
                  <c:v>2.4</c:v>
                </c:pt>
                <c:pt idx="1">
                  <c:v>5.8</c:v>
                </c:pt>
                <c:pt idx="2">
                  <c:v>11.3</c:v>
                </c:pt>
              </c:numCache>
            </c:numRef>
          </c:val>
          <c:extLst>
            <c:ext xmlns:c16="http://schemas.microsoft.com/office/drawing/2014/chart" uri="{C3380CC4-5D6E-409C-BE32-E72D297353CC}">
              <c16:uniqueId val="{00000003-80C5-4489-9AEF-465A6E8814AD}"/>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Sheet1!$E$2:$E$4</c:f>
              <c:numCache>
                <c:formatCode>0\%</c:formatCode>
                <c:ptCount val="3"/>
                <c:pt idx="0">
                  <c:v>7.3</c:v>
                </c:pt>
                <c:pt idx="1">
                  <c:v>7.5</c:v>
                </c:pt>
                <c:pt idx="2">
                  <c:v>54</c:v>
                </c:pt>
              </c:numCache>
            </c:numRef>
          </c:val>
          <c:extLst>
            <c:ext xmlns:c16="http://schemas.microsoft.com/office/drawing/2014/chart" uri="{C3380CC4-5D6E-409C-BE32-E72D297353CC}">
              <c16:uniqueId val="{00000004-80C5-4489-9AEF-465A6E8814A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Sheet1!$F$2:$F$4</c:f>
              <c:numCache>
                <c:formatCode>0\%</c:formatCode>
                <c:ptCount val="3"/>
                <c:pt idx="0">
                  <c:v>1.6</c:v>
                </c:pt>
                <c:pt idx="1">
                  <c:v>2.7</c:v>
                </c:pt>
                <c:pt idx="2">
                  <c:v>3.8</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Morocco (2009)</a:t>
            </a:r>
          </a:p>
        </c:rich>
      </c:tx>
      <c:layout>
        <c:manualLayout>
          <c:xMode val="edge"/>
          <c:yMode val="edge"/>
          <c:x val="0.41796735592708489"/>
          <c:y val="3.394364389942115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4720916811109017"/>
        </c:manualLayout>
      </c:layout>
      <c:barChart>
        <c:barDir val="bar"/>
        <c:grouping val="percentStacked"/>
        <c:varyColors val="0"/>
        <c:ser>
          <c:idx val="0"/>
          <c:order val="0"/>
          <c:tx>
            <c:strRef>
              <c:f>Sheet1!$B$1</c:f>
              <c:strCache>
                <c:ptCount val="1"/>
                <c:pt idx="0">
                  <c:v>Strongly characterise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1-4237-ABED-A5C82FC4AE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Creativity</c:v>
                </c:pt>
                <c:pt idx="2">
                  <c:v>Common cultural heritage 
and history</c:v>
                </c:pt>
                <c:pt idx="3">
                  <c:v>Environmental challenge</c:v>
                </c:pt>
                <c:pt idx="4">
                  <c:v>Source of conflict</c:v>
                </c:pt>
                <c:pt idx="5">
                  <c:v>Mediterranean way of 
life and food</c:v>
                </c:pt>
                <c:pt idx="6">
                  <c:v>Resistance to change</c:v>
                </c:pt>
              </c:strCache>
            </c:strRef>
          </c:cat>
          <c:val>
            <c:numRef>
              <c:f>Sheet1!$B$2:$B$8</c:f>
              <c:numCache>
                <c:formatCode>General</c:formatCode>
                <c:ptCount val="7"/>
                <c:pt idx="0">
                  <c:v>53.9</c:v>
                </c:pt>
                <c:pt idx="1">
                  <c:v>53.3</c:v>
                </c:pt>
                <c:pt idx="2">
                  <c:v>46.3</c:v>
                </c:pt>
                <c:pt idx="3">
                  <c:v>35.299999999999997</c:v>
                </c:pt>
                <c:pt idx="4">
                  <c:v>32.4</c:v>
                </c:pt>
                <c:pt idx="5">
                  <c:v>32</c:v>
                </c:pt>
                <c:pt idx="6">
                  <c:v>28.7</c:v>
                </c:pt>
              </c:numCache>
            </c:numRef>
          </c:val>
          <c:extLst>
            <c:ext xmlns:c16="http://schemas.microsoft.com/office/drawing/2014/chart" uri="{C3380CC4-5D6E-409C-BE32-E72D297353CC}">
              <c16:uniqueId val="{00000001-E8B1-4237-ABED-A5C82FC4AE90}"/>
            </c:ext>
          </c:extLst>
        </c:ser>
        <c:ser>
          <c:idx val="1"/>
          <c:order val="1"/>
          <c:tx>
            <c:strRef>
              <c:f>Sheet1!$C$1</c:f>
              <c:strCache>
                <c:ptCount val="1"/>
                <c:pt idx="0">
                  <c:v>Somewhat characterise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Creativity</c:v>
                </c:pt>
                <c:pt idx="2">
                  <c:v>Common cultural heritage 
and history</c:v>
                </c:pt>
                <c:pt idx="3">
                  <c:v>Environmental challenge</c:v>
                </c:pt>
                <c:pt idx="4">
                  <c:v>Source of conflict</c:v>
                </c:pt>
                <c:pt idx="5">
                  <c:v>Mediterranean way of 
life and food</c:v>
                </c:pt>
                <c:pt idx="6">
                  <c:v>Resistance to change</c:v>
                </c:pt>
              </c:strCache>
            </c:strRef>
          </c:cat>
          <c:val>
            <c:numRef>
              <c:f>Sheet1!$C$2:$C$8</c:f>
              <c:numCache>
                <c:formatCode>General</c:formatCode>
                <c:ptCount val="7"/>
                <c:pt idx="0">
                  <c:v>31.6</c:v>
                </c:pt>
                <c:pt idx="1">
                  <c:v>33.299999999999997</c:v>
                </c:pt>
                <c:pt idx="2">
                  <c:v>41.9</c:v>
                </c:pt>
                <c:pt idx="3">
                  <c:v>43.3</c:v>
                </c:pt>
                <c:pt idx="4">
                  <c:v>36.9</c:v>
                </c:pt>
                <c:pt idx="5">
                  <c:v>39.9</c:v>
                </c:pt>
                <c:pt idx="6">
                  <c:v>41.6</c:v>
                </c:pt>
              </c:numCache>
            </c:numRef>
          </c:val>
          <c:extLst>
            <c:ext xmlns:c16="http://schemas.microsoft.com/office/drawing/2014/chart" uri="{C3380CC4-5D6E-409C-BE32-E72D297353CC}">
              <c16:uniqueId val="{00000002-E8B1-4237-ABED-A5C82FC4AE90}"/>
            </c:ext>
          </c:extLst>
        </c:ser>
        <c:ser>
          <c:idx val="2"/>
          <c:order val="2"/>
          <c:tx>
            <c:strRef>
              <c:f>Sheet1!$D$1</c:f>
              <c:strCache>
                <c:ptCount val="1"/>
                <c:pt idx="0">
                  <c:v>Not characterise at all</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Creativity</c:v>
                </c:pt>
                <c:pt idx="2">
                  <c:v>Common cultural heritage 
and history</c:v>
                </c:pt>
                <c:pt idx="3">
                  <c:v>Environmental challenge</c:v>
                </c:pt>
                <c:pt idx="4">
                  <c:v>Source of conflict</c:v>
                </c:pt>
                <c:pt idx="5">
                  <c:v>Mediterranean way of 
life and food</c:v>
                </c:pt>
                <c:pt idx="6">
                  <c:v>Resistance to change</c:v>
                </c:pt>
              </c:strCache>
            </c:strRef>
          </c:cat>
          <c:val>
            <c:numRef>
              <c:f>Sheet1!$D$2:$D$8</c:f>
              <c:numCache>
                <c:formatCode>General</c:formatCode>
                <c:ptCount val="7"/>
                <c:pt idx="0">
                  <c:v>10.1</c:v>
                </c:pt>
                <c:pt idx="1">
                  <c:v>2.8</c:v>
                </c:pt>
                <c:pt idx="2">
                  <c:v>7.4</c:v>
                </c:pt>
                <c:pt idx="3">
                  <c:v>13.5</c:v>
                </c:pt>
                <c:pt idx="4">
                  <c:v>20.7</c:v>
                </c:pt>
                <c:pt idx="5">
                  <c:v>14.9</c:v>
                </c:pt>
                <c:pt idx="6">
                  <c:v>15.6</c:v>
                </c:pt>
              </c:numCache>
            </c:numRef>
          </c:val>
          <c:extLst>
            <c:ext xmlns:c16="http://schemas.microsoft.com/office/drawing/2014/chart" uri="{C3380CC4-5D6E-409C-BE32-E72D297353CC}">
              <c16:uniqueId val="{00000003-E8B1-4237-ABED-A5C82FC4AE90}"/>
            </c:ext>
          </c:extLst>
        </c:ser>
        <c:ser>
          <c:idx val="3"/>
          <c:order val="3"/>
          <c:tx>
            <c:strRef>
              <c:f>Sheet1!$E$1</c:f>
              <c:strCache>
                <c:ptCount val="1"/>
                <c:pt idx="0">
                  <c:v>DK/REF</c:v>
                </c:pt>
              </c:strCache>
            </c:strRef>
          </c:tx>
          <c:spPr>
            <a:solidFill>
              <a:schemeClr val="bg1">
                <a:lumMod val="85000"/>
              </a:schemeClr>
            </a:solidFill>
            <a:ln>
              <a:noFill/>
            </a:ln>
            <a:effectLst/>
          </c:spPr>
          <c:invertIfNegative val="0"/>
          <c:cat>
            <c:strRef>
              <c:f>Sheet1!$A$2:$A$8</c:f>
              <c:strCache>
                <c:ptCount val="7"/>
                <c:pt idx="0">
                  <c:v>Hospitality</c:v>
                </c:pt>
                <c:pt idx="1">
                  <c:v>Creativity</c:v>
                </c:pt>
                <c:pt idx="2">
                  <c:v>Common cultural heritage 
and history</c:v>
                </c:pt>
                <c:pt idx="3">
                  <c:v>Environmental challenge</c:v>
                </c:pt>
                <c:pt idx="4">
                  <c:v>Source of conflict</c:v>
                </c:pt>
                <c:pt idx="5">
                  <c:v>Mediterranean way of 
life and food</c:v>
                </c:pt>
                <c:pt idx="6">
                  <c:v>Resistance to change</c:v>
                </c:pt>
              </c:strCache>
            </c:strRef>
          </c:cat>
          <c:val>
            <c:numRef>
              <c:f>Sheet1!$E$2:$E$8</c:f>
              <c:numCache>
                <c:formatCode>General</c:formatCode>
                <c:ptCount val="7"/>
                <c:pt idx="0">
                  <c:v>4.4000000000000004</c:v>
                </c:pt>
                <c:pt idx="1">
                  <c:v>10.6</c:v>
                </c:pt>
                <c:pt idx="2">
                  <c:v>4.5</c:v>
                </c:pt>
                <c:pt idx="3">
                  <c:v>7.9</c:v>
                </c:pt>
                <c:pt idx="4">
                  <c:v>10.1</c:v>
                </c:pt>
                <c:pt idx="5">
                  <c:v>13.2</c:v>
                </c:pt>
                <c:pt idx="6">
                  <c:v>14.1</c:v>
                </c:pt>
              </c:numCache>
            </c:numRef>
          </c:val>
          <c:extLst>
            <c:ext xmlns:c16="http://schemas.microsoft.com/office/drawing/2014/chart" uri="{C3380CC4-5D6E-409C-BE32-E72D297353CC}">
              <c16:uniqueId val="{00000004-E8B1-4237-ABED-A5C82FC4AE9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Sheet1!$C$7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0F-455E-B1F1-A2D16B800E89}"/>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77.3</c:v>
                </c:pt>
                <c:pt idx="3" formatCode="0.0\%">
                  <c:v>45.3</c:v>
                </c:pt>
                <c:pt idx="6" formatCode="0.0\%">
                  <c:v>9.5</c:v>
                </c:pt>
              </c:numCache>
            </c:numRef>
          </c:val>
          <c:extLst>
            <c:ext xmlns:c16="http://schemas.microsoft.com/office/drawing/2014/chart" uri="{C3380CC4-5D6E-409C-BE32-E72D297353CC}">
              <c16:uniqueId val="{00000001-1D0F-455E-B1F1-A2D16B800E89}"/>
            </c:ext>
          </c:extLst>
        </c:ser>
        <c:ser>
          <c:idx val="1"/>
          <c:order val="1"/>
          <c:tx>
            <c:strRef>
              <c:f>Sheet1!$D$7</c:f>
              <c:strCache>
                <c:ptCount val="1"/>
                <c:pt idx="0">
                  <c:v>Somewhat agree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15.7</c:v>
                </c:pt>
                <c:pt idx="3" formatCode="0.0\%">
                  <c:v>31.7</c:v>
                </c:pt>
                <c:pt idx="6" formatCode="0.0\%">
                  <c:v>18.100000000000001</c:v>
                </c:pt>
              </c:numCache>
            </c:numRef>
          </c:val>
          <c:extLst>
            <c:ext xmlns:c16="http://schemas.microsoft.com/office/drawing/2014/chart" uri="{C3380CC4-5D6E-409C-BE32-E72D297353CC}">
              <c16:uniqueId val="{00000002-1D0F-455E-B1F1-A2D16B800E89}"/>
            </c:ext>
          </c:extLst>
        </c:ser>
        <c:ser>
          <c:idx val="2"/>
          <c:order val="2"/>
          <c:tx>
            <c:strRef>
              <c:f>Sheet1!$E$7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3.1</c:v>
                </c:pt>
                <c:pt idx="3" formatCode="0.0\%">
                  <c:v>14.6</c:v>
                </c:pt>
                <c:pt idx="6" formatCode="0.0\%">
                  <c:v>22.6</c:v>
                </c:pt>
              </c:numCache>
            </c:numRef>
          </c:val>
          <c:extLst>
            <c:ext xmlns:c16="http://schemas.microsoft.com/office/drawing/2014/chart" uri="{C3380CC4-5D6E-409C-BE32-E72D297353CC}">
              <c16:uniqueId val="{00000003-1D0F-455E-B1F1-A2D16B800E89}"/>
            </c:ext>
          </c:extLst>
        </c:ser>
        <c:ser>
          <c:idx val="3"/>
          <c:order val="3"/>
          <c:tx>
            <c:strRef>
              <c:f>Sheet1!$F$7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2.8</c:v>
                </c:pt>
                <c:pt idx="3" formatCode="0.0\%">
                  <c:v>6.9</c:v>
                </c:pt>
                <c:pt idx="6" formatCode="0.0\%">
                  <c:v>47.3</c:v>
                </c:pt>
              </c:numCache>
            </c:numRef>
          </c:val>
          <c:extLst>
            <c:ext xmlns:c16="http://schemas.microsoft.com/office/drawing/2014/chart" uri="{C3380CC4-5D6E-409C-BE32-E72D297353CC}">
              <c16:uniqueId val="{00000004-1D0F-455E-B1F1-A2D16B800E89}"/>
            </c:ext>
          </c:extLst>
        </c:ser>
        <c:ser>
          <c:idx val="4"/>
          <c:order val="4"/>
          <c:tx>
            <c:strRef>
              <c:f>Sheet1!$G$7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Sheet1!$G$8:$G$15</c:f>
              <c:numCache>
                <c:formatCode>General</c:formatCode>
                <c:ptCount val="8"/>
                <c:pt idx="0" formatCode="0.0\%">
                  <c:v>2.2000000000000002</c:v>
                </c:pt>
                <c:pt idx="3" formatCode="0.0\%">
                  <c:v>1.5</c:v>
                </c:pt>
                <c:pt idx="6" formatCode="0.0\%">
                  <c:v>1.5</c:v>
                </c:pt>
              </c:numCache>
            </c:numRef>
          </c:val>
          <c:extLst>
            <c:ext xmlns:c16="http://schemas.microsoft.com/office/drawing/2014/chart" uri="{C3380CC4-5D6E-409C-BE32-E72D297353CC}">
              <c16:uniqueId val="{00000005-1D0F-455E-B1F1-A2D16B800E89}"/>
            </c:ext>
          </c:extLst>
        </c:ser>
        <c:ser>
          <c:idx val="5"/>
          <c:order val="5"/>
          <c:tx>
            <c:strRef>
              <c:f>Sheet1!$H$7</c:f>
              <c:strCache>
                <c:ptCount val="1"/>
                <c:pt idx="0">
                  <c:v>Strongly agree </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Sheet1!$H$8:$H$15</c:f>
              <c:numCache>
                <c:formatCode>0.0\%</c:formatCode>
                <c:ptCount val="8"/>
                <c:pt idx="1">
                  <c:v>69.3</c:v>
                </c:pt>
                <c:pt idx="4">
                  <c:v>59</c:v>
                </c:pt>
                <c:pt idx="7">
                  <c:v>29.5</c:v>
                </c:pt>
              </c:numCache>
            </c:numRef>
          </c:val>
          <c:extLst>
            <c:ext xmlns:c16="http://schemas.microsoft.com/office/drawing/2014/chart" uri="{C3380CC4-5D6E-409C-BE32-E72D297353CC}">
              <c16:uniqueId val="{00000006-1D0F-455E-B1F1-A2D16B800E89}"/>
            </c:ext>
          </c:extLst>
        </c:ser>
        <c:ser>
          <c:idx val="6"/>
          <c:order val="6"/>
          <c:tx>
            <c:strRef>
              <c:f>Sheet1!$I$7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Sheet1!$I$8:$I$15</c:f>
              <c:numCache>
                <c:formatCode>0.0\%</c:formatCode>
                <c:ptCount val="8"/>
                <c:pt idx="1">
                  <c:v>15.1</c:v>
                </c:pt>
                <c:pt idx="4">
                  <c:v>19.3</c:v>
                </c:pt>
                <c:pt idx="7">
                  <c:v>15</c:v>
                </c:pt>
              </c:numCache>
            </c:numRef>
          </c:val>
          <c:extLst>
            <c:ext xmlns:c16="http://schemas.microsoft.com/office/drawing/2014/chart" uri="{C3380CC4-5D6E-409C-BE32-E72D297353CC}">
              <c16:uniqueId val="{00000007-1D0F-455E-B1F1-A2D16B800E89}"/>
            </c:ext>
          </c:extLst>
        </c:ser>
        <c:ser>
          <c:idx val="7"/>
          <c:order val="7"/>
          <c:tx>
            <c:strRef>
              <c:f>Sheet1!$J$7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Sheet1!$J$8:$J$15</c:f>
              <c:numCache>
                <c:formatCode>0.0\%</c:formatCode>
                <c:ptCount val="8"/>
                <c:pt idx="1">
                  <c:v>4</c:v>
                </c:pt>
                <c:pt idx="4">
                  <c:v>5.3</c:v>
                </c:pt>
                <c:pt idx="7">
                  <c:v>10.3</c:v>
                </c:pt>
              </c:numCache>
            </c:numRef>
          </c:val>
          <c:extLst>
            <c:ext xmlns:c16="http://schemas.microsoft.com/office/drawing/2014/chart" uri="{C3380CC4-5D6E-409C-BE32-E72D297353CC}">
              <c16:uniqueId val="{00000008-1D0F-455E-B1F1-A2D16B800E89}"/>
            </c:ext>
          </c:extLst>
        </c:ser>
        <c:ser>
          <c:idx val="8"/>
          <c:order val="8"/>
          <c:tx>
            <c:strRef>
              <c:f>Sheet1!$K$7</c:f>
              <c:strCache>
                <c:ptCount val="1"/>
                <c:pt idx="0">
                  <c:v>Strongly disagree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Sheet1!$B$8:$B$15</c:f>
              <c:strCache>
                <c:ptCount val="8"/>
                <c:pt idx="0">
                  <c:v>EU</c:v>
                </c:pt>
                <c:pt idx="1">
                  <c:v>SEM</c:v>
                </c:pt>
                <c:pt idx="3">
                  <c:v>EU</c:v>
                </c:pt>
                <c:pt idx="4">
                  <c:v>SEM</c:v>
                </c:pt>
                <c:pt idx="6">
                  <c:v>EU</c:v>
                </c:pt>
                <c:pt idx="7">
                  <c:v>SEM</c:v>
                </c:pt>
              </c:strCache>
            </c:strRef>
          </c:cat>
          <c:val>
            <c:numRef>
              <c:f>Sheet1!$K$8:$K$15</c:f>
              <c:numCache>
                <c:formatCode>0.0\%</c:formatCode>
                <c:ptCount val="8"/>
                <c:pt idx="1">
                  <c:v>10.5</c:v>
                </c:pt>
                <c:pt idx="4">
                  <c:v>14.9</c:v>
                </c:pt>
                <c:pt idx="7">
                  <c:v>43.2</c:v>
                </c:pt>
              </c:numCache>
            </c:numRef>
          </c:val>
          <c:extLst>
            <c:ext xmlns:c16="http://schemas.microsoft.com/office/drawing/2014/chart" uri="{C3380CC4-5D6E-409C-BE32-E72D297353CC}">
              <c16:uniqueId val="{00000009-1D0F-455E-B1F1-A2D16B800E89}"/>
            </c:ext>
          </c:extLst>
        </c:ser>
        <c:ser>
          <c:idx val="9"/>
          <c:order val="9"/>
          <c:tx>
            <c:strRef>
              <c:f>Sheet1!$L$7</c:f>
              <c:strCache>
                <c:ptCount val="1"/>
                <c:pt idx="0">
                  <c:v>DK/REF</c:v>
                </c:pt>
              </c:strCache>
            </c:strRef>
          </c:tx>
          <c:spPr>
            <a:solidFill>
              <a:sysClr val="window" lastClr="FFFFFF">
                <a:lumMod val="85000"/>
              </a:sysClr>
            </a:solidFill>
            <a:ln>
              <a:noFill/>
            </a:ln>
            <a:effectLst/>
          </c:spPr>
          <c:invertIfNegative val="0"/>
          <c:cat>
            <c:strRef>
              <c:f>Sheet1!$B$8:$B$15</c:f>
              <c:strCache>
                <c:ptCount val="8"/>
                <c:pt idx="0">
                  <c:v>EU</c:v>
                </c:pt>
                <c:pt idx="1">
                  <c:v>SEM</c:v>
                </c:pt>
                <c:pt idx="3">
                  <c:v>EU</c:v>
                </c:pt>
                <c:pt idx="4">
                  <c:v>SEM</c:v>
                </c:pt>
                <c:pt idx="6">
                  <c:v>EU</c:v>
                </c:pt>
                <c:pt idx="7">
                  <c:v>SEM</c:v>
                </c:pt>
              </c:strCache>
            </c:strRef>
          </c:cat>
          <c:val>
            <c:numRef>
              <c:f>Sheet1!$L$8:$L$15</c:f>
              <c:numCache>
                <c:formatCode>0.0\%</c:formatCode>
                <c:ptCount val="8"/>
                <c:pt idx="1">
                  <c:v>1.2</c:v>
                </c:pt>
                <c:pt idx="4">
                  <c:v>1.6</c:v>
                </c:pt>
                <c:pt idx="7">
                  <c:v>2</c:v>
                </c:pt>
              </c:numCache>
            </c:numRef>
          </c:val>
          <c:extLst>
            <c:ext xmlns:c16="http://schemas.microsoft.com/office/drawing/2014/chart" uri="{C3380CC4-5D6E-409C-BE32-E72D297353CC}">
              <c16:uniqueId val="{0000000A-1D0F-455E-B1F1-A2D16B800E89}"/>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(2012)</a:t>
            </a:r>
          </a:p>
        </c:rich>
      </c:tx>
      <c:layout>
        <c:manualLayout>
          <c:xMode val="edge"/>
          <c:yMode val="edge"/>
          <c:x val="0.63026221086335699"/>
          <c:y val="2.901296554872918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Sheet1!$CH$2:$CH$4</c:f>
              <c:numCache>
                <c:formatCode>0.0\%</c:formatCode>
                <c:ptCount val="3"/>
                <c:pt idx="0">
                  <c:v>55</c:v>
                </c:pt>
                <c:pt idx="1">
                  <c:v>60</c:v>
                </c:pt>
                <c:pt idx="2">
                  <c:v>31</c:v>
                </c:pt>
              </c:numCache>
            </c:numRef>
          </c:val>
          <c:extLst>
            <c:ext xmlns:c16="http://schemas.microsoft.com/office/drawing/2014/chart" uri="{C3380CC4-5D6E-409C-BE32-E72D297353CC}">
              <c16:uniqueId val="{00000001-0D1E-4746-B541-7C9E640199DA}"/>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Sheet1!$CI$2:$CI$4</c:f>
              <c:numCache>
                <c:formatCode>0.0\%</c:formatCode>
                <c:ptCount val="3"/>
                <c:pt idx="0">
                  <c:v>32</c:v>
                </c:pt>
                <c:pt idx="1">
                  <c:v>22</c:v>
                </c:pt>
                <c:pt idx="2">
                  <c:v>20</c:v>
                </c:pt>
              </c:numCache>
            </c:numRef>
          </c:val>
          <c:extLst>
            <c:ext xmlns:c16="http://schemas.microsoft.com/office/drawing/2014/chart" uri="{C3380CC4-5D6E-409C-BE32-E72D297353CC}">
              <c16:uniqueId val="{00000002-0D1E-4746-B541-7C9E640199DA}"/>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1E-4746-B541-7C9E640199DA}"/>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D1E-4746-B541-7C9E640199DA}"/>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Sheet1!$CJ$2:$CJ$4</c:f>
              <c:numCache>
                <c:formatCode>0.0\%</c:formatCode>
                <c:ptCount val="3"/>
                <c:pt idx="0">
                  <c:v>8</c:v>
                </c:pt>
                <c:pt idx="1">
                  <c:v>10</c:v>
                </c:pt>
                <c:pt idx="2">
                  <c:v>26</c:v>
                </c:pt>
              </c:numCache>
            </c:numRef>
          </c:val>
          <c:extLst>
            <c:ext xmlns:c16="http://schemas.microsoft.com/office/drawing/2014/chart" uri="{C3380CC4-5D6E-409C-BE32-E72D297353CC}">
              <c16:uniqueId val="{00000005-0D1E-4746-B541-7C9E640199DA}"/>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D1E-4746-B541-7C9E640199DA}"/>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Sheet1!$CK$2:$CK$4</c:f>
              <c:numCache>
                <c:formatCode>0.0\%</c:formatCode>
                <c:ptCount val="3"/>
                <c:pt idx="0">
                  <c:v>3</c:v>
                </c:pt>
                <c:pt idx="1">
                  <c:v>8</c:v>
                </c:pt>
                <c:pt idx="2">
                  <c:v>21</c:v>
                </c:pt>
              </c:numCache>
            </c:numRef>
          </c:val>
          <c:extLst>
            <c:ext xmlns:c16="http://schemas.microsoft.com/office/drawing/2014/chart" uri="{C3380CC4-5D6E-409C-BE32-E72D297353CC}">
              <c16:uniqueId val="{00000007-0D1E-4746-B541-7C9E640199DA}"/>
            </c:ext>
          </c:extLst>
        </c:ser>
        <c:ser>
          <c:idx val="4"/>
          <c:order val="4"/>
          <c:spPr>
            <a:solidFill>
              <a:schemeClr val="bg1">
                <a:lumMod val="85000"/>
              </a:schemeClr>
            </a:solidFill>
            <a:ln>
              <a:noFill/>
            </a:ln>
            <a:effectLst/>
          </c:spPr>
          <c:invertIfNegative val="0"/>
          <c:cat>
            <c:strRef>
              <c:f>Sheet1!$A$2:$A$4</c:f>
              <c:strCache>
                <c:ptCount val="3"/>
                <c:pt idx="0">
                  <c:v>Cultural and religious diversity is important for the prosperity of your society</c:v>
                </c:pt>
                <c:pt idx="1">
                  <c:v>People from different cultural and religious backgrounds should have the same rights and opportunities (modified item)</c:v>
                </c:pt>
                <c:pt idx="2">
                  <c:v>Cultural and religious diversity constitutes a threat to the stability of society</c:v>
                </c:pt>
              </c:strCache>
            </c:strRef>
          </c:cat>
          <c:val>
            <c:numRef>
              <c:f>Sheet1!$CL$2:$CL$4</c:f>
              <c:numCache>
                <c:formatCode>0.0\%</c:formatCode>
                <c:ptCount val="3"/>
                <c:pt idx="0">
                  <c:v>2</c:v>
                </c:pt>
                <c:pt idx="1">
                  <c:v>2</c:v>
                </c:pt>
                <c:pt idx="2">
                  <c:v>2</c:v>
                </c:pt>
              </c:numCache>
            </c:numRef>
          </c:val>
          <c:extLst>
            <c:ext xmlns:c16="http://schemas.microsoft.com/office/drawing/2014/chart" uri="{C3380CC4-5D6E-409C-BE32-E72D297353CC}">
              <c16:uniqueId val="{00000008-0D1E-4746-B541-7C9E640199DA}"/>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938169097676469"/>
          <c:y val="0.12632752345436754"/>
          <c:w val="0.45982672965030374"/>
          <c:h val="0.67817967120140243"/>
        </c:manualLayout>
      </c:layout>
      <c:barChart>
        <c:barDir val="bar"/>
        <c:grouping val="percentStacked"/>
        <c:varyColors val="0"/>
        <c:ser>
          <c:idx val="0"/>
          <c:order val="0"/>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19-4DFB-AE9D-D30750E65E8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Sheet1!$B$2:$B$4</c:f>
              <c:numCache>
                <c:formatCode>0\%</c:formatCode>
                <c:ptCount val="3"/>
                <c:pt idx="0">
                  <c:v>81.8</c:v>
                </c:pt>
                <c:pt idx="1">
                  <c:v>69.5</c:v>
                </c:pt>
                <c:pt idx="2">
                  <c:v>21.9</c:v>
                </c:pt>
              </c:numCache>
            </c:numRef>
          </c:val>
          <c:extLst>
            <c:ext xmlns:c16="http://schemas.microsoft.com/office/drawing/2014/chart" uri="{C3380CC4-5D6E-409C-BE32-E72D297353CC}">
              <c16:uniqueId val="{00000001-7D19-4DFB-AE9D-D30750E65E8D}"/>
            </c:ext>
          </c:extLst>
        </c:ser>
        <c:ser>
          <c:idx val="1"/>
          <c:order val="1"/>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Sheet1!$C$2:$C$4</c:f>
              <c:numCache>
                <c:formatCode>0\%</c:formatCode>
                <c:ptCount val="3"/>
                <c:pt idx="0">
                  <c:v>6.9</c:v>
                </c:pt>
                <c:pt idx="1">
                  <c:v>14.5</c:v>
                </c:pt>
                <c:pt idx="2">
                  <c:v>9</c:v>
                </c:pt>
              </c:numCache>
            </c:numRef>
          </c:val>
          <c:extLst>
            <c:ext xmlns:c16="http://schemas.microsoft.com/office/drawing/2014/chart" uri="{C3380CC4-5D6E-409C-BE32-E72D297353CC}">
              <c16:uniqueId val="{00000002-7D19-4DFB-AE9D-D30750E65E8D}"/>
            </c:ext>
          </c:extLst>
        </c:ser>
        <c:ser>
          <c:idx val="2"/>
          <c:order val="2"/>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19-4DFB-AE9D-D30750E65E8D}"/>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7D19-4DFB-AE9D-D30750E65E8D}"/>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Sheet1!$D$2:$D$4</c:f>
              <c:numCache>
                <c:formatCode>0\%</c:formatCode>
                <c:ptCount val="3"/>
                <c:pt idx="0">
                  <c:v>2.4</c:v>
                </c:pt>
                <c:pt idx="1">
                  <c:v>5.8</c:v>
                </c:pt>
                <c:pt idx="2">
                  <c:v>11.3</c:v>
                </c:pt>
              </c:numCache>
            </c:numRef>
          </c:val>
          <c:extLst>
            <c:ext xmlns:c16="http://schemas.microsoft.com/office/drawing/2014/chart" uri="{C3380CC4-5D6E-409C-BE32-E72D297353CC}">
              <c16:uniqueId val="{00000005-7D19-4DFB-AE9D-D30750E65E8D}"/>
            </c:ext>
          </c:extLst>
        </c:ser>
        <c:ser>
          <c:idx val="3"/>
          <c:order val="3"/>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D19-4DFB-AE9D-D30750E65E8D}"/>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Sheet1!$E$2:$E$4</c:f>
              <c:numCache>
                <c:formatCode>0\%</c:formatCode>
                <c:ptCount val="3"/>
                <c:pt idx="0">
                  <c:v>7.3</c:v>
                </c:pt>
                <c:pt idx="1">
                  <c:v>7.5</c:v>
                </c:pt>
                <c:pt idx="2">
                  <c:v>54</c:v>
                </c:pt>
              </c:numCache>
            </c:numRef>
          </c:val>
          <c:extLst>
            <c:ext xmlns:c16="http://schemas.microsoft.com/office/drawing/2014/chart" uri="{C3380CC4-5D6E-409C-BE32-E72D297353CC}">
              <c16:uniqueId val="{00000007-7D19-4DFB-AE9D-D30750E65E8D}"/>
            </c:ext>
          </c:extLst>
        </c:ser>
        <c:ser>
          <c:idx val="4"/>
          <c:order val="4"/>
          <c:spPr>
            <a:solidFill>
              <a:schemeClr val="bg1">
                <a:lumMod val="85000"/>
              </a:schemeClr>
            </a:solidFill>
            <a:ln>
              <a:noFill/>
            </a:ln>
            <a:effectLst/>
          </c:spPr>
          <c:invertIfNegative val="0"/>
          <c:cat>
            <c:strRef>
              <c:f>Sheet1!$A$2:$A$4</c:f>
              <c:strCache>
                <c:ptCount val="3"/>
                <c:pt idx="0">
                  <c:v>People from different cultural and religious backgrounds should have the same rights and opportunities*</c:v>
                </c:pt>
                <c:pt idx="1">
                  <c:v>Cultural and religious diversity is important for the prosperity of your society</c:v>
                </c:pt>
                <c:pt idx="2">
                  <c:v>Cultural and religious diversity constitutes a threat to the stability of society</c:v>
                </c:pt>
              </c:strCache>
            </c:strRef>
          </c:cat>
          <c:val>
            <c:numRef>
              <c:f>Sheet1!$F$2:$F$4</c:f>
              <c:numCache>
                <c:formatCode>0\%</c:formatCode>
                <c:ptCount val="3"/>
                <c:pt idx="0">
                  <c:v>1.6</c:v>
                </c:pt>
                <c:pt idx="1">
                  <c:v>2.7</c:v>
                </c:pt>
                <c:pt idx="2">
                  <c:v>3.8</c:v>
                </c:pt>
              </c:numCache>
            </c:numRef>
          </c:val>
          <c:extLst>
            <c:ext xmlns:c16="http://schemas.microsoft.com/office/drawing/2014/chart" uri="{C3380CC4-5D6E-409C-BE32-E72D297353CC}">
              <c16:uniqueId val="{00000008-7D19-4DFB-AE9D-D30750E65E8D}"/>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8910813721631814"/>
          <c:y val="3.394364389942115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458079088269378"/>
          <c:h val="0.72995179388366827"/>
        </c:manualLayout>
      </c:layout>
      <c:barChart>
        <c:barDir val="bar"/>
        <c:grouping val="percentStacked"/>
        <c:varyColors val="0"/>
        <c:ser>
          <c:idx val="0"/>
          <c:order val="0"/>
          <c:tx>
            <c:strRef>
              <c:f>Sheet1!$B$1</c:f>
              <c:strCache>
                <c:ptCount val="1"/>
                <c:pt idx="0">
                  <c:v>Not mind at all57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C5-4489-9AEF-465A6E8814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neighbour</c:v>
                </c:pt>
                <c:pt idx="1">
                  <c:v>Having a person from a different cultural background as a work colleague</c:v>
                </c:pt>
                <c:pt idx="2">
                  <c:v>If one of your close relatives were to marry someone from a different cultural background</c:v>
                </c:pt>
                <c:pt idx="3">
                  <c:v>If your children were to go to school with children from a different cultural background</c:v>
                </c:pt>
              </c:strCache>
            </c:strRef>
          </c:cat>
          <c:val>
            <c:numRef>
              <c:f>Sheet1!$B$2:$B$5</c:f>
              <c:numCache>
                <c:formatCode>0\%</c:formatCode>
                <c:ptCount val="4"/>
                <c:pt idx="0">
                  <c:v>78.3</c:v>
                </c:pt>
                <c:pt idx="1">
                  <c:v>76.599999999999994</c:v>
                </c:pt>
                <c:pt idx="2">
                  <c:v>71.400000000000006</c:v>
                </c:pt>
                <c:pt idx="3">
                  <c:v>57.3</c:v>
                </c:pt>
              </c:numCache>
            </c:numRef>
          </c:val>
          <c:extLst>
            <c:ext xmlns:c16="http://schemas.microsoft.com/office/drawing/2014/chart" uri="{C3380CC4-5D6E-409C-BE32-E72D297353CC}">
              <c16:uniqueId val="{00000001-80C5-4489-9AEF-465A6E8814AD}"/>
            </c:ext>
          </c:extLst>
        </c:ser>
        <c:ser>
          <c:idx val="1"/>
          <c:order val="1"/>
          <c:tx>
            <c:strRef>
              <c:f>Sheet1!$C$1</c:f>
              <c:strCache>
                <c:ptCount val="1"/>
                <c:pt idx="0">
                  <c:v>Not mind too much58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neighbour</c:v>
                </c:pt>
                <c:pt idx="1">
                  <c:v>Having a person from a different cultural background as a work colleague</c:v>
                </c:pt>
                <c:pt idx="2">
                  <c:v>If one of your close relatives were to marry someone from a different cultural background</c:v>
                </c:pt>
                <c:pt idx="3">
                  <c:v>If your children were to go to school with children from a different cultural background</c:v>
                </c:pt>
              </c:strCache>
            </c:strRef>
          </c:cat>
          <c:val>
            <c:numRef>
              <c:f>Sheet1!$C$2:$C$5</c:f>
              <c:numCache>
                <c:formatCode>0\%</c:formatCode>
                <c:ptCount val="4"/>
                <c:pt idx="0">
                  <c:v>6.2</c:v>
                </c:pt>
                <c:pt idx="1">
                  <c:v>5.8</c:v>
                </c:pt>
                <c:pt idx="2">
                  <c:v>3.6</c:v>
                </c:pt>
                <c:pt idx="3">
                  <c:v>8.6</c:v>
                </c:pt>
              </c:numCache>
            </c:numRef>
          </c:val>
          <c:extLst>
            <c:ext xmlns:c16="http://schemas.microsoft.com/office/drawing/2014/chart" uri="{C3380CC4-5D6E-409C-BE32-E72D297353CC}">
              <c16:uniqueId val="{00000002-80C5-4489-9AEF-465A6E8814AD}"/>
            </c:ext>
          </c:extLst>
        </c:ser>
        <c:ser>
          <c:idx val="2"/>
          <c:order val="2"/>
          <c:tx>
            <c:strRef>
              <c:f>Sheet1!$D$1</c:f>
              <c:strCache>
                <c:ptCount val="1"/>
                <c:pt idx="0">
                  <c:v>Mind a little59</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15-40FC-80AC-CCFF6E3E8C20}"/>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2D15-40FC-80AC-CCFF6E3E8C20}"/>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neighbour</c:v>
                </c:pt>
                <c:pt idx="1">
                  <c:v>Having a person from a different cultural background as a work colleague</c:v>
                </c:pt>
                <c:pt idx="2">
                  <c:v>If one of your close relatives were to marry someone from a different cultural background</c:v>
                </c:pt>
                <c:pt idx="3">
                  <c:v>If your children were to go to school with children from a different cultural background</c:v>
                </c:pt>
              </c:strCache>
            </c:strRef>
          </c:cat>
          <c:val>
            <c:numRef>
              <c:f>Sheet1!$D$2:$D$5</c:f>
              <c:numCache>
                <c:formatCode>0\%</c:formatCode>
                <c:ptCount val="4"/>
                <c:pt idx="0">
                  <c:v>8.6999999999999993</c:v>
                </c:pt>
                <c:pt idx="1">
                  <c:v>7.9</c:v>
                </c:pt>
                <c:pt idx="2">
                  <c:v>12.1</c:v>
                </c:pt>
                <c:pt idx="3">
                  <c:v>16</c:v>
                </c:pt>
              </c:numCache>
            </c:numRef>
          </c:val>
          <c:extLst>
            <c:ext xmlns:c16="http://schemas.microsoft.com/office/drawing/2014/chart" uri="{C3380CC4-5D6E-409C-BE32-E72D297353CC}">
              <c16:uniqueId val="{00000003-80C5-4489-9AEF-465A6E8814AD}"/>
            </c:ext>
          </c:extLst>
        </c:ser>
        <c:ser>
          <c:idx val="3"/>
          <c:order val="3"/>
          <c:tx>
            <c:strRef>
              <c:f>Sheet1!$E$1</c:f>
              <c:strCache>
                <c:ptCount val="1"/>
                <c:pt idx="0">
                  <c:v>Mind a lot60</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D15-40FC-80AC-CCFF6E3E8C20}"/>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Having a person from a different cultural background as a neighbour</c:v>
                </c:pt>
                <c:pt idx="1">
                  <c:v>Having a person from a different cultural background as a work colleague</c:v>
                </c:pt>
                <c:pt idx="2">
                  <c:v>If one of your close relatives were to marry someone from a different cultural background</c:v>
                </c:pt>
                <c:pt idx="3">
                  <c:v>If your children were to go to school with children from a different cultural background</c:v>
                </c:pt>
              </c:strCache>
            </c:strRef>
          </c:cat>
          <c:val>
            <c:numRef>
              <c:f>Sheet1!$E$2:$E$5</c:f>
              <c:numCache>
                <c:formatCode>0\%</c:formatCode>
                <c:ptCount val="4"/>
                <c:pt idx="0">
                  <c:v>6.5</c:v>
                </c:pt>
                <c:pt idx="1">
                  <c:v>9.5</c:v>
                </c:pt>
                <c:pt idx="2">
                  <c:v>11.5</c:v>
                </c:pt>
                <c:pt idx="3">
                  <c:v>16.8</c:v>
                </c:pt>
              </c:numCache>
            </c:numRef>
          </c:val>
          <c:extLst>
            <c:ext xmlns:c16="http://schemas.microsoft.com/office/drawing/2014/chart" uri="{C3380CC4-5D6E-409C-BE32-E72D297353CC}">
              <c16:uniqueId val="{00000004-80C5-4489-9AEF-465A6E8814AD}"/>
            </c:ext>
          </c:extLst>
        </c:ser>
        <c:ser>
          <c:idx val="4"/>
          <c:order val="4"/>
          <c:tx>
            <c:strRef>
              <c:f>Sheet1!$F$1</c:f>
              <c:strCache>
                <c:ptCount val="1"/>
                <c:pt idx="0">
                  <c:v>NA/DK/REF2</c:v>
                </c:pt>
              </c:strCache>
            </c:strRef>
          </c:tx>
          <c:spPr>
            <a:solidFill>
              <a:schemeClr val="bg1">
                <a:lumMod val="85000"/>
              </a:schemeClr>
            </a:solidFill>
            <a:ln>
              <a:noFill/>
            </a:ln>
            <a:effectLst/>
          </c:spPr>
          <c:invertIfNegative val="0"/>
          <c:cat>
            <c:strRef>
              <c:f>Sheet1!$A$2:$A$5</c:f>
              <c:strCache>
                <c:ptCount val="4"/>
                <c:pt idx="0">
                  <c:v>Having a person from a different cultural background as a neighbour</c:v>
                </c:pt>
                <c:pt idx="1">
                  <c:v>Having a person from a different cultural background as a work colleague</c:v>
                </c:pt>
                <c:pt idx="2">
                  <c:v>If one of your close relatives were to marry someone from a different cultural background</c:v>
                </c:pt>
                <c:pt idx="3">
                  <c:v>If your children were to go to school with children from a different cultural background</c:v>
                </c:pt>
              </c:strCache>
            </c:strRef>
          </c:cat>
          <c:val>
            <c:numRef>
              <c:f>Sheet1!$F$2:$F$5</c:f>
              <c:numCache>
                <c:formatCode>0\%</c:formatCode>
                <c:ptCount val="4"/>
                <c:pt idx="0">
                  <c:v>0.3</c:v>
                </c:pt>
                <c:pt idx="1">
                  <c:v>0.2</c:v>
                </c:pt>
                <c:pt idx="2">
                  <c:v>1.5</c:v>
                </c:pt>
                <c:pt idx="3">
                  <c:v>1.4</c:v>
                </c:pt>
              </c:numCache>
            </c:numRef>
          </c:val>
          <c:extLst>
            <c:ext xmlns:c16="http://schemas.microsoft.com/office/drawing/2014/chart" uri="{C3380CC4-5D6E-409C-BE32-E72D297353CC}">
              <c16:uniqueId val="{00000000-2D15-40FC-80AC-CCFF6E3E8C20}"/>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2183290420763015"/>
          <c:y val="1.8942346199233196E-3"/>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3095419597752636"/>
          <c:y val="0.11646611682485279"/>
          <c:w val="0.44572603094958524"/>
          <c:h val="0.68064501037674852"/>
        </c:manualLayout>
      </c:layout>
      <c:barChart>
        <c:barDir val="bar"/>
        <c:grouping val="percentStacked"/>
        <c:varyColors val="0"/>
        <c:ser>
          <c:idx val="0"/>
          <c:order val="0"/>
          <c:tx>
            <c:strRef>
              <c:f>Sheet1!$B$8</c:f>
              <c:strCache>
                <c:ptCount val="1"/>
                <c:pt idx="0">
                  <c:v>Not mind at all</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34-4A3B-AA0D-96BA90BAE47A}"/>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Sheet1!$B$9:$B$19</c:f>
              <c:numCache>
                <c:formatCode>General</c:formatCode>
                <c:ptCount val="11"/>
                <c:pt idx="0" formatCode="0\%">
                  <c:v>78.400000000000006</c:v>
                </c:pt>
                <c:pt idx="3" formatCode="0\%">
                  <c:v>83.8</c:v>
                </c:pt>
                <c:pt idx="6" formatCode="0\%">
                  <c:v>70.400000000000006</c:v>
                </c:pt>
                <c:pt idx="9" formatCode="0\%">
                  <c:v>78.2</c:v>
                </c:pt>
              </c:numCache>
            </c:numRef>
          </c:val>
          <c:extLst>
            <c:ext xmlns:c16="http://schemas.microsoft.com/office/drawing/2014/chart" uri="{C3380CC4-5D6E-409C-BE32-E72D297353CC}">
              <c16:uniqueId val="{00000001-1B34-4A3B-AA0D-96BA90BAE47A}"/>
            </c:ext>
          </c:extLst>
        </c:ser>
        <c:ser>
          <c:idx val="1"/>
          <c:order val="1"/>
          <c:tx>
            <c:strRef>
              <c:f>Sheet1!$C$8</c:f>
              <c:strCache>
                <c:ptCount val="1"/>
                <c:pt idx="0">
                  <c:v>Not too much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Sheet1!$C$9:$C$19</c:f>
              <c:numCache>
                <c:formatCode>General</c:formatCode>
                <c:ptCount val="11"/>
                <c:pt idx="0" formatCode="0\%">
                  <c:v>12</c:v>
                </c:pt>
                <c:pt idx="3" formatCode="0\%">
                  <c:v>9.1999999999999993</c:v>
                </c:pt>
                <c:pt idx="6" formatCode="0\%">
                  <c:v>13.2</c:v>
                </c:pt>
                <c:pt idx="9" formatCode="0\%">
                  <c:v>10.9</c:v>
                </c:pt>
              </c:numCache>
            </c:numRef>
          </c:val>
          <c:extLst>
            <c:ext xmlns:c16="http://schemas.microsoft.com/office/drawing/2014/chart" uri="{C3380CC4-5D6E-409C-BE32-E72D297353CC}">
              <c16:uniqueId val="{00000002-1B34-4A3B-AA0D-96BA90BAE47A}"/>
            </c:ext>
          </c:extLst>
        </c:ser>
        <c:ser>
          <c:idx val="2"/>
          <c:order val="2"/>
          <c:tx>
            <c:strRef>
              <c:f>Sheet1!$D$8</c:f>
              <c:strCache>
                <c:ptCount val="1"/>
                <c:pt idx="0">
                  <c:v>Mind a little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Sheet1!$D$9:$D$19</c:f>
              <c:numCache>
                <c:formatCode>General</c:formatCode>
                <c:ptCount val="11"/>
                <c:pt idx="0" formatCode="0\%">
                  <c:v>6.2</c:v>
                </c:pt>
                <c:pt idx="3" formatCode="0\%">
                  <c:v>4.8</c:v>
                </c:pt>
                <c:pt idx="6" formatCode="0\%">
                  <c:v>11</c:v>
                </c:pt>
                <c:pt idx="9" formatCode="0\%">
                  <c:v>6.7</c:v>
                </c:pt>
              </c:numCache>
            </c:numRef>
          </c:val>
          <c:extLst>
            <c:ext xmlns:c16="http://schemas.microsoft.com/office/drawing/2014/chart" uri="{C3380CC4-5D6E-409C-BE32-E72D297353CC}">
              <c16:uniqueId val="{00000004-1B34-4A3B-AA0D-96BA90BAE47A}"/>
            </c:ext>
          </c:extLst>
        </c:ser>
        <c:ser>
          <c:idx val="3"/>
          <c:order val="3"/>
          <c:tx>
            <c:strRef>
              <c:f>Sheet1!$E$8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Sheet1!$E$9:$E$19</c:f>
              <c:numCache>
                <c:formatCode>General</c:formatCode>
                <c:ptCount val="11"/>
                <c:pt idx="0" formatCode="0\%">
                  <c:v>2.8</c:v>
                </c:pt>
                <c:pt idx="3" formatCode="0\%">
                  <c:v>2</c:v>
                </c:pt>
                <c:pt idx="6" formatCode="0\%">
                  <c:v>4.2</c:v>
                </c:pt>
                <c:pt idx="9" formatCode="0\%">
                  <c:v>3.1</c:v>
                </c:pt>
              </c:numCache>
            </c:numRef>
          </c:val>
          <c:extLst>
            <c:ext xmlns:c16="http://schemas.microsoft.com/office/drawing/2014/chart" uri="{C3380CC4-5D6E-409C-BE32-E72D297353CC}">
              <c16:uniqueId val="{00000005-1B34-4A3B-AA0D-96BA90BAE47A}"/>
            </c:ext>
          </c:extLst>
        </c:ser>
        <c:ser>
          <c:idx val="4"/>
          <c:order val="4"/>
          <c:tx>
            <c:strRef>
              <c:f>Sheet1!$F$8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Sheet1!$F$9:$F$19</c:f>
              <c:numCache>
                <c:formatCode>General</c:formatCode>
                <c:ptCount val="11"/>
                <c:pt idx="0" formatCode="0\%">
                  <c:v>0.6</c:v>
                </c:pt>
                <c:pt idx="3" formatCode="0\%">
                  <c:v>0.3</c:v>
                </c:pt>
                <c:pt idx="6" formatCode="0\%">
                  <c:v>1.5</c:v>
                </c:pt>
                <c:pt idx="9" formatCode="0\%">
                  <c:v>1.1000000000000001</c:v>
                </c:pt>
              </c:numCache>
            </c:numRef>
          </c:val>
          <c:extLst>
            <c:ext xmlns:c16="http://schemas.microsoft.com/office/drawing/2014/chart" uri="{C3380CC4-5D6E-409C-BE32-E72D297353CC}">
              <c16:uniqueId val="{00000006-1B34-4A3B-AA0D-96BA90BAE47A}"/>
            </c:ext>
          </c:extLst>
        </c:ser>
        <c:ser>
          <c:idx val="5"/>
          <c:order val="5"/>
          <c:tx>
            <c:strRef>
              <c:f>Sheet1!$G$8</c:f>
              <c:strCache>
                <c:ptCount val="1"/>
                <c:pt idx="0">
                  <c:v>Not mind at all</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Sheet1!$G$9:$G$19</c:f>
              <c:numCache>
                <c:formatCode>0\%</c:formatCode>
                <c:ptCount val="11"/>
                <c:pt idx="1">
                  <c:v>78.5</c:v>
                </c:pt>
                <c:pt idx="4">
                  <c:v>77.7</c:v>
                </c:pt>
                <c:pt idx="7" formatCode="0.0\%">
                  <c:v>68</c:v>
                </c:pt>
                <c:pt idx="10">
                  <c:v>60.1</c:v>
                </c:pt>
              </c:numCache>
            </c:numRef>
          </c:val>
          <c:extLst>
            <c:ext xmlns:c16="http://schemas.microsoft.com/office/drawing/2014/chart" uri="{C3380CC4-5D6E-409C-BE32-E72D297353CC}">
              <c16:uniqueId val="{00000007-1B34-4A3B-AA0D-96BA90BAE47A}"/>
            </c:ext>
          </c:extLst>
        </c:ser>
        <c:ser>
          <c:idx val="6"/>
          <c:order val="6"/>
          <c:tx>
            <c:strRef>
              <c:f>Sheet1!$H$8</c:f>
              <c:strCache>
                <c:ptCount val="1"/>
                <c:pt idx="0">
                  <c:v>Not mind too much </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Sheet1!$H$9:$H$19</c:f>
              <c:numCache>
                <c:formatCode>0\%</c:formatCode>
                <c:ptCount val="11"/>
                <c:pt idx="1">
                  <c:v>7</c:v>
                </c:pt>
                <c:pt idx="4">
                  <c:v>6.7</c:v>
                </c:pt>
                <c:pt idx="7" formatCode="0.0\%">
                  <c:v>7</c:v>
                </c:pt>
                <c:pt idx="10">
                  <c:v>8.8000000000000007</c:v>
                </c:pt>
              </c:numCache>
            </c:numRef>
          </c:val>
          <c:extLst>
            <c:ext xmlns:c16="http://schemas.microsoft.com/office/drawing/2014/chart" uri="{C3380CC4-5D6E-409C-BE32-E72D297353CC}">
              <c16:uniqueId val="{00000008-1B34-4A3B-AA0D-96BA90BAE47A}"/>
            </c:ext>
          </c:extLst>
        </c:ser>
        <c:ser>
          <c:idx val="7"/>
          <c:order val="7"/>
          <c:tx>
            <c:strRef>
              <c:f>Sheet1!$I$8</c:f>
              <c:strCache>
                <c:ptCount val="1"/>
                <c:pt idx="0">
                  <c:v>Mind a little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Sheet1!$I$9:$I$19</c:f>
              <c:numCache>
                <c:formatCode>0\%</c:formatCode>
                <c:ptCount val="11"/>
                <c:pt idx="1">
                  <c:v>8.6</c:v>
                </c:pt>
                <c:pt idx="4">
                  <c:v>8.6999999999999993</c:v>
                </c:pt>
                <c:pt idx="7" formatCode="0.0\%">
                  <c:v>12.4</c:v>
                </c:pt>
                <c:pt idx="10">
                  <c:v>16.100000000000001</c:v>
                </c:pt>
              </c:numCache>
            </c:numRef>
          </c:val>
          <c:extLst>
            <c:ext xmlns:c16="http://schemas.microsoft.com/office/drawing/2014/chart" uri="{C3380CC4-5D6E-409C-BE32-E72D297353CC}">
              <c16:uniqueId val="{00000009-1B34-4A3B-AA0D-96BA90BAE47A}"/>
            </c:ext>
          </c:extLst>
        </c:ser>
        <c:ser>
          <c:idx val="8"/>
          <c:order val="8"/>
          <c:tx>
            <c:strRef>
              <c:f>Sheet1!$J$8</c:f>
              <c:strCache>
                <c:ptCount val="1"/>
                <c:pt idx="0">
                  <c:v>Mind a lot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Sheet1!$A$9:$A$19</c:f>
              <c:strCache>
                <c:ptCount val="11"/>
                <c:pt idx="0">
                  <c:v>EU</c:v>
                </c:pt>
                <c:pt idx="1">
                  <c:v>SEM</c:v>
                </c:pt>
                <c:pt idx="3">
                  <c:v>EU</c:v>
                </c:pt>
                <c:pt idx="4">
                  <c:v>SEM</c:v>
                </c:pt>
                <c:pt idx="6">
                  <c:v>EU</c:v>
                </c:pt>
                <c:pt idx="7">
                  <c:v>SEM</c:v>
                </c:pt>
                <c:pt idx="9">
                  <c:v>EU</c:v>
                </c:pt>
                <c:pt idx="10">
                  <c:v>SEM</c:v>
                </c:pt>
              </c:strCache>
            </c:strRef>
          </c:cat>
          <c:val>
            <c:numRef>
              <c:f>Sheet1!$J$9:$J$19</c:f>
              <c:numCache>
                <c:formatCode>0\%</c:formatCode>
                <c:ptCount val="11"/>
                <c:pt idx="1">
                  <c:v>5.5</c:v>
                </c:pt>
                <c:pt idx="4">
                  <c:v>6.1</c:v>
                </c:pt>
                <c:pt idx="7" formatCode="0.0\%">
                  <c:v>11.7</c:v>
                </c:pt>
                <c:pt idx="10">
                  <c:v>14</c:v>
                </c:pt>
              </c:numCache>
            </c:numRef>
          </c:val>
          <c:extLst>
            <c:ext xmlns:c16="http://schemas.microsoft.com/office/drawing/2014/chart" uri="{C3380CC4-5D6E-409C-BE32-E72D297353CC}">
              <c16:uniqueId val="{0000000A-1B34-4A3B-AA0D-96BA90BAE47A}"/>
            </c:ext>
          </c:extLst>
        </c:ser>
        <c:ser>
          <c:idx val="9"/>
          <c:order val="9"/>
          <c:tx>
            <c:strRef>
              <c:f>Sheet1!$K$8</c:f>
              <c:strCache>
                <c:ptCount val="1"/>
                <c:pt idx="0">
                  <c:v>DK/REF</c:v>
                </c:pt>
              </c:strCache>
            </c:strRef>
          </c:tx>
          <c:spPr>
            <a:solidFill>
              <a:sysClr val="window" lastClr="FFFFFF">
                <a:lumMod val="85000"/>
              </a:sysClr>
            </a:solidFill>
            <a:ln>
              <a:noFill/>
            </a:ln>
            <a:effectLst/>
          </c:spPr>
          <c:invertIfNegative val="0"/>
          <c:cat>
            <c:strRef>
              <c:f>Sheet1!$A$9:$A$19</c:f>
              <c:strCache>
                <c:ptCount val="11"/>
                <c:pt idx="0">
                  <c:v>EU</c:v>
                </c:pt>
                <c:pt idx="1">
                  <c:v>SEM</c:v>
                </c:pt>
                <c:pt idx="3">
                  <c:v>EU</c:v>
                </c:pt>
                <c:pt idx="4">
                  <c:v>SEM</c:v>
                </c:pt>
                <c:pt idx="6">
                  <c:v>EU</c:v>
                </c:pt>
                <c:pt idx="7">
                  <c:v>SEM</c:v>
                </c:pt>
                <c:pt idx="9">
                  <c:v>EU</c:v>
                </c:pt>
                <c:pt idx="10">
                  <c:v>SEM</c:v>
                </c:pt>
              </c:strCache>
            </c:strRef>
          </c:cat>
          <c:val>
            <c:numRef>
              <c:f>Sheet1!$K$9:$K$19</c:f>
              <c:numCache>
                <c:formatCode>0\%</c:formatCode>
                <c:ptCount val="11"/>
                <c:pt idx="1">
                  <c:v>0.4</c:v>
                </c:pt>
                <c:pt idx="4">
                  <c:v>0.6</c:v>
                </c:pt>
                <c:pt idx="7" formatCode="0.0\%">
                  <c:v>1</c:v>
                </c:pt>
                <c:pt idx="10">
                  <c:v>0.9</c:v>
                </c:pt>
              </c:numCache>
            </c:numRef>
          </c:val>
          <c:extLst>
            <c:ext xmlns:c16="http://schemas.microsoft.com/office/drawing/2014/chart" uri="{C3380CC4-5D6E-409C-BE32-E72D297353CC}">
              <c16:uniqueId val="{0000000B-1B34-4A3B-AA0D-96BA90BAE47A}"/>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841710614637867"/>
          <c:y val="4.8735678951497073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5953584233265203"/>
        </c:manualLayout>
      </c:layout>
      <c:barChart>
        <c:barDir val="bar"/>
        <c:grouping val="percentStacked"/>
        <c:varyColors val="0"/>
        <c:ser>
          <c:idx val="0"/>
          <c:order val="0"/>
          <c:tx>
            <c:strRef>
              <c:f>Sheet1!$B$1</c:f>
              <c:strCache>
                <c:ptCount val="1"/>
                <c:pt idx="0">
                  <c:v>Very efficient57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Sheet1!$B$2:$B$6</c:f>
              <c:numCache>
                <c:formatCode>0\%</c:formatCode>
                <c:ptCount val="5"/>
                <c:pt idx="0">
                  <c:v>82.5</c:v>
                </c:pt>
                <c:pt idx="1">
                  <c:v>76</c:v>
                </c:pt>
                <c:pt idx="2">
                  <c:v>66.2</c:v>
                </c:pt>
                <c:pt idx="3">
                  <c:v>52.8</c:v>
                </c:pt>
                <c:pt idx="4">
                  <c:v>38.9</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Sheet1!$C$2:$C$6</c:f>
              <c:numCache>
                <c:formatCode>0\%</c:formatCode>
                <c:ptCount val="5"/>
                <c:pt idx="0">
                  <c:v>13.5</c:v>
                </c:pt>
                <c:pt idx="1">
                  <c:v>17.3</c:v>
                </c:pt>
                <c:pt idx="2">
                  <c:v>24.2</c:v>
                </c:pt>
                <c:pt idx="3">
                  <c:v>28</c:v>
                </c:pt>
                <c:pt idx="4">
                  <c:v>26.9</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efficient59</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Sheet1!$D$2:$D$6</c:f>
              <c:numCache>
                <c:formatCode>0\%</c:formatCode>
                <c:ptCount val="5"/>
                <c:pt idx="0">
                  <c:v>1</c:v>
                </c:pt>
                <c:pt idx="1">
                  <c:v>1.2</c:v>
                </c:pt>
                <c:pt idx="2">
                  <c:v>2.7</c:v>
                </c:pt>
                <c:pt idx="3">
                  <c:v>6.1</c:v>
                </c:pt>
                <c:pt idx="4">
                  <c:v>10.7</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efficient60</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Sheet1!$E$2:$E$6</c:f>
              <c:numCache>
                <c:formatCode>0\%</c:formatCode>
                <c:ptCount val="5"/>
                <c:pt idx="0">
                  <c:v>2.1</c:v>
                </c:pt>
                <c:pt idx="1">
                  <c:v>1.9</c:v>
                </c:pt>
                <c:pt idx="2">
                  <c:v>3.3</c:v>
                </c:pt>
                <c:pt idx="3">
                  <c:v>8.9</c:v>
                </c:pt>
                <c:pt idx="4">
                  <c:v>17.8</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DK/REF61</c:v>
                </c:pt>
              </c:strCache>
            </c:strRef>
          </c:tx>
          <c:spPr>
            <a:solidFill>
              <a:schemeClr val="bg1">
                <a:lumMod val="85000"/>
              </a:schemeClr>
            </a:solidFill>
            <a:ln>
              <a:noFill/>
            </a:ln>
            <a:effectLst/>
          </c:spPr>
          <c:invertIfNegative val="0"/>
          <c:cat>
            <c:strRef>
              <c:f>Sheet1!$A$2:$A$6</c:f>
              <c:strCache>
                <c:ptCount val="5"/>
                <c:pt idx="0">
                  <c:v>To ensure that schools are places where children learn how to live in diversity</c:v>
                </c:pt>
                <c:pt idx="1">
                  <c:v>To encourage local authority and civil society initiatives that promote intercultural dialogue</c:v>
                </c:pt>
                <c:pt idx="2">
                  <c:v>To promote the organisation of multi-cultural events</c:v>
                </c:pt>
                <c:pt idx="3">
                  <c:v>To enable the expression of cultural diversity in public spaces</c:v>
                </c:pt>
                <c:pt idx="4">
                  <c:v>To restrict cultural practices to the private sphere</c:v>
                </c:pt>
              </c:strCache>
            </c:strRef>
          </c:cat>
          <c:val>
            <c:numRef>
              <c:f>Sheet1!$F$2:$F$6</c:f>
              <c:numCache>
                <c:formatCode>0\%</c:formatCode>
                <c:ptCount val="5"/>
                <c:pt idx="0">
                  <c:v>0.8</c:v>
                </c:pt>
                <c:pt idx="1">
                  <c:v>3.6</c:v>
                </c:pt>
                <c:pt idx="2">
                  <c:v>3.6</c:v>
                </c:pt>
                <c:pt idx="3">
                  <c:v>4.2</c:v>
                </c:pt>
                <c:pt idx="4">
                  <c:v>5.5</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2386213435089076"/>
          <c:w val="0.42798163189230182"/>
          <c:h val="0.7176250980069383"/>
        </c:manualLayout>
      </c:layout>
      <c:barChart>
        <c:barDir val="bar"/>
        <c:grouping val="percentStacked"/>
        <c:varyColors val="0"/>
        <c:ser>
          <c:idx val="0"/>
          <c:order val="0"/>
          <c:tx>
            <c:strRef>
              <c:f>Sheet1!$B$11</c:f>
              <c:strCache>
                <c:ptCount val="1"/>
                <c:pt idx="0">
                  <c:v>Very effective </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FA-4E89-BE54-2A7F91B5374B}"/>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Sheet1!$B$12:$B$25</c:f>
              <c:numCache>
                <c:formatCode>General</c:formatCode>
                <c:ptCount val="14"/>
                <c:pt idx="0" formatCode="0.0\%">
                  <c:v>72.7</c:v>
                </c:pt>
                <c:pt idx="3" formatCode="0.0\%">
                  <c:v>47.9</c:v>
                </c:pt>
                <c:pt idx="6" formatCode="0.0\%">
                  <c:v>44.6</c:v>
                </c:pt>
                <c:pt idx="9" formatCode="0.0\%">
                  <c:v>39.4</c:v>
                </c:pt>
                <c:pt idx="12" formatCode="0.0\%">
                  <c:v>11.7</c:v>
                </c:pt>
              </c:numCache>
            </c:numRef>
          </c:val>
          <c:extLst>
            <c:ext xmlns:c16="http://schemas.microsoft.com/office/drawing/2014/chart" uri="{C3380CC4-5D6E-409C-BE32-E72D297353CC}">
              <c16:uniqueId val="{00000001-CAFA-4E89-BE54-2A7F91B5374B}"/>
            </c:ext>
          </c:extLst>
        </c:ser>
        <c:ser>
          <c:idx val="1"/>
          <c:order val="1"/>
          <c:tx>
            <c:strRef>
              <c:f>Sheet1!$C$11</c:f>
              <c:strCache>
                <c:ptCount val="1"/>
                <c:pt idx="0">
                  <c:v>Somewhat effective </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Sheet1!$C$12:$C$25</c:f>
              <c:numCache>
                <c:formatCode>General</c:formatCode>
                <c:ptCount val="14"/>
                <c:pt idx="0" formatCode="0.0\%">
                  <c:v>20.399999999999999</c:v>
                </c:pt>
                <c:pt idx="3" formatCode="0.0\%">
                  <c:v>40.700000000000003</c:v>
                </c:pt>
                <c:pt idx="6" formatCode="0.0\%">
                  <c:v>43</c:v>
                </c:pt>
                <c:pt idx="9" formatCode="0.0\%">
                  <c:v>44.4</c:v>
                </c:pt>
                <c:pt idx="12" formatCode="0.0\%">
                  <c:v>30.3</c:v>
                </c:pt>
              </c:numCache>
            </c:numRef>
          </c:val>
          <c:extLst>
            <c:ext xmlns:c16="http://schemas.microsoft.com/office/drawing/2014/chart" uri="{C3380CC4-5D6E-409C-BE32-E72D297353CC}">
              <c16:uniqueId val="{00000002-CAFA-4E89-BE54-2A7F91B5374B}"/>
            </c:ext>
          </c:extLst>
        </c:ser>
        <c:ser>
          <c:idx val="2"/>
          <c:order val="2"/>
          <c:tx>
            <c:strRef>
              <c:f>Sheet1!$D$11</c:f>
              <c:strCache>
                <c:ptCount val="1"/>
                <c:pt idx="0">
                  <c:v>Not very effective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Sheet1!$D$12:$D$25</c:f>
              <c:numCache>
                <c:formatCode>General</c:formatCode>
                <c:ptCount val="14"/>
                <c:pt idx="0" formatCode="0.0\%">
                  <c:v>3.3</c:v>
                </c:pt>
                <c:pt idx="3" formatCode="0.0\%">
                  <c:v>5.4</c:v>
                </c:pt>
                <c:pt idx="6" formatCode="0.0\%">
                  <c:v>6.6</c:v>
                </c:pt>
                <c:pt idx="9" formatCode="0.0\%">
                  <c:v>9.1999999999999993</c:v>
                </c:pt>
                <c:pt idx="12" formatCode="0.0\%">
                  <c:v>26.7</c:v>
                </c:pt>
              </c:numCache>
            </c:numRef>
          </c:val>
          <c:extLst>
            <c:ext xmlns:c16="http://schemas.microsoft.com/office/drawing/2014/chart" uri="{C3380CC4-5D6E-409C-BE32-E72D297353CC}">
              <c16:uniqueId val="{00000003-CAFA-4E89-BE54-2A7F91B5374B}"/>
            </c:ext>
          </c:extLst>
        </c:ser>
        <c:ser>
          <c:idx val="3"/>
          <c:order val="3"/>
          <c:tx>
            <c:strRef>
              <c:f>Sheet1!$E$11</c:f>
              <c:strCache>
                <c:ptCount val="1"/>
                <c:pt idx="0">
                  <c:v>Not at all effective </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Sheet1!$E$12:$E$25</c:f>
              <c:numCache>
                <c:formatCode>General</c:formatCode>
                <c:ptCount val="14"/>
                <c:pt idx="0" formatCode="0.0\%">
                  <c:v>2.2000000000000002</c:v>
                </c:pt>
                <c:pt idx="3" formatCode="0.0\%">
                  <c:v>3.3</c:v>
                </c:pt>
                <c:pt idx="6" formatCode="0.0\%">
                  <c:v>3.8</c:v>
                </c:pt>
                <c:pt idx="9" formatCode="0.0\%">
                  <c:v>4.5</c:v>
                </c:pt>
                <c:pt idx="12" formatCode="0.0\%">
                  <c:v>27.2</c:v>
                </c:pt>
              </c:numCache>
            </c:numRef>
          </c:val>
          <c:extLst>
            <c:ext xmlns:c16="http://schemas.microsoft.com/office/drawing/2014/chart" uri="{C3380CC4-5D6E-409C-BE32-E72D297353CC}">
              <c16:uniqueId val="{00000004-CAFA-4E89-BE54-2A7F91B5374B}"/>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Sheet1!$F$12:$F$25</c:f>
              <c:numCache>
                <c:formatCode>General</c:formatCode>
                <c:ptCount val="14"/>
                <c:pt idx="0" formatCode="0.0\%">
                  <c:v>1.4</c:v>
                </c:pt>
                <c:pt idx="3" formatCode="0.0\%">
                  <c:v>2.7</c:v>
                </c:pt>
                <c:pt idx="6" formatCode="0.0\%">
                  <c:v>2</c:v>
                </c:pt>
                <c:pt idx="9" formatCode="0.0\%">
                  <c:v>2.6</c:v>
                </c:pt>
                <c:pt idx="12" formatCode="0.0\%">
                  <c:v>4.0999999999999996</c:v>
                </c:pt>
              </c:numCache>
            </c:numRef>
          </c:val>
          <c:extLst>
            <c:ext xmlns:c16="http://schemas.microsoft.com/office/drawing/2014/chart" uri="{C3380CC4-5D6E-409C-BE32-E72D297353CC}">
              <c16:uniqueId val="{00000005-CAFA-4E89-BE54-2A7F91B5374B}"/>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Sheet1!$G$12:$G$25</c:f>
              <c:numCache>
                <c:formatCode>0.0\%</c:formatCode>
                <c:ptCount val="14"/>
                <c:pt idx="1">
                  <c:v>72.3</c:v>
                </c:pt>
                <c:pt idx="4">
                  <c:v>67</c:v>
                </c:pt>
                <c:pt idx="7">
                  <c:v>57.8</c:v>
                </c:pt>
                <c:pt idx="10">
                  <c:v>50.6</c:v>
                </c:pt>
                <c:pt idx="13">
                  <c:v>45.8</c:v>
                </c:pt>
              </c:numCache>
            </c:numRef>
          </c:val>
          <c:extLst>
            <c:ext xmlns:c16="http://schemas.microsoft.com/office/drawing/2014/chart" uri="{C3380CC4-5D6E-409C-BE32-E72D297353CC}">
              <c16:uniqueId val="{00000006-CAFA-4E89-BE54-2A7F91B5374B}"/>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Sheet1!$H$12:$H$25</c:f>
              <c:numCache>
                <c:formatCode>0.0\%</c:formatCode>
                <c:ptCount val="14"/>
                <c:pt idx="1">
                  <c:v>19.399999999999999</c:v>
                </c:pt>
                <c:pt idx="4">
                  <c:v>23.3</c:v>
                </c:pt>
                <c:pt idx="7">
                  <c:v>28.3</c:v>
                </c:pt>
                <c:pt idx="10">
                  <c:v>30.5</c:v>
                </c:pt>
                <c:pt idx="13">
                  <c:v>30.4</c:v>
                </c:pt>
              </c:numCache>
            </c:numRef>
          </c:val>
          <c:extLst>
            <c:ext xmlns:c16="http://schemas.microsoft.com/office/drawing/2014/chart" uri="{C3380CC4-5D6E-409C-BE32-E72D297353CC}">
              <c16:uniqueId val="{00000007-CAFA-4E89-BE54-2A7F91B5374B}"/>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Sheet1!$I$12:$I$25</c:f>
              <c:numCache>
                <c:formatCode>0.0\%</c:formatCode>
                <c:ptCount val="14"/>
                <c:pt idx="1">
                  <c:v>2.2000000000000002</c:v>
                </c:pt>
                <c:pt idx="4">
                  <c:v>2.8</c:v>
                </c:pt>
                <c:pt idx="7">
                  <c:v>4.3</c:v>
                </c:pt>
                <c:pt idx="10">
                  <c:v>6.4</c:v>
                </c:pt>
                <c:pt idx="13">
                  <c:v>8</c:v>
                </c:pt>
              </c:numCache>
            </c:numRef>
          </c:val>
          <c:extLst>
            <c:ext xmlns:c16="http://schemas.microsoft.com/office/drawing/2014/chart" uri="{C3380CC4-5D6E-409C-BE32-E72D297353CC}">
              <c16:uniqueId val="{00000008-CAFA-4E89-BE54-2A7F91B5374B}"/>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Sheet1!$J$12:$J$25</c:f>
              <c:numCache>
                <c:formatCode>0.0\%</c:formatCode>
                <c:ptCount val="14"/>
                <c:pt idx="1">
                  <c:v>5.3</c:v>
                </c:pt>
                <c:pt idx="4">
                  <c:v>4.5999999999999996</c:v>
                </c:pt>
                <c:pt idx="7">
                  <c:v>7.4</c:v>
                </c:pt>
                <c:pt idx="10">
                  <c:v>10.3</c:v>
                </c:pt>
                <c:pt idx="13">
                  <c:v>12.3</c:v>
                </c:pt>
              </c:numCache>
            </c:numRef>
          </c:val>
          <c:extLst>
            <c:ext xmlns:c16="http://schemas.microsoft.com/office/drawing/2014/chart" uri="{C3380CC4-5D6E-409C-BE32-E72D297353CC}">
              <c16:uniqueId val="{00000009-CAFA-4E89-BE54-2A7F91B5374B}"/>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Sheet1!$A$12:$A$25</c:f>
              <c:strCache>
                <c:ptCount val="14"/>
                <c:pt idx="0">
                  <c:v>EU</c:v>
                </c:pt>
                <c:pt idx="1">
                  <c:v>SEM</c:v>
                </c:pt>
                <c:pt idx="3">
                  <c:v>EU</c:v>
                </c:pt>
                <c:pt idx="4">
                  <c:v>SEM</c:v>
                </c:pt>
                <c:pt idx="6">
                  <c:v>EU</c:v>
                </c:pt>
                <c:pt idx="7">
                  <c:v>SEM</c:v>
                </c:pt>
                <c:pt idx="9">
                  <c:v>EU</c:v>
                </c:pt>
                <c:pt idx="10">
                  <c:v>SEM</c:v>
                </c:pt>
                <c:pt idx="12">
                  <c:v>EU</c:v>
                </c:pt>
                <c:pt idx="13">
                  <c:v>SEM</c:v>
                </c:pt>
              </c:strCache>
            </c:strRef>
          </c:cat>
          <c:val>
            <c:numRef>
              <c:f>Sheet1!$K$12:$K$25</c:f>
              <c:numCache>
                <c:formatCode>0.0\%</c:formatCode>
                <c:ptCount val="14"/>
                <c:pt idx="1">
                  <c:v>0.8</c:v>
                </c:pt>
                <c:pt idx="4">
                  <c:v>1.2</c:v>
                </c:pt>
                <c:pt idx="7">
                  <c:v>2.2000000000000002</c:v>
                </c:pt>
                <c:pt idx="10">
                  <c:v>2.2000000000000002</c:v>
                </c:pt>
                <c:pt idx="13">
                  <c:v>3.4</c:v>
                </c:pt>
              </c:numCache>
            </c:numRef>
          </c:val>
          <c:extLst>
            <c:ext xmlns:c16="http://schemas.microsoft.com/office/drawing/2014/chart" uri="{C3380CC4-5D6E-409C-BE32-E72D297353CC}">
              <c16:uniqueId val="{0000000A-CAFA-4E89-BE54-2A7F91B5374B}"/>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7676459147486145"/>
          <c:y val="4.3805000600805097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7891199340919719"/>
        </c:manualLayout>
      </c:layout>
      <c:barChart>
        <c:barDir val="bar"/>
        <c:grouping val="percentStacked"/>
        <c:varyColors val="0"/>
        <c:ser>
          <c:idx val="0"/>
          <c:order val="0"/>
          <c:tx>
            <c:strRef>
              <c:f>Sheet1!$B$1</c:f>
              <c:strCache>
                <c:ptCount val="1"/>
                <c:pt idx="0">
                  <c:v>Very efficient54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65-491B-BA54-07D945DBB7D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Inter-religious dialogue</c:v>
                </c:pt>
                <c:pt idx="3">
                  <c:v>Media training for cross-cultural reporting</c:v>
                </c:pt>
                <c:pt idx="4">
                  <c:v>Exchange programmes involving people across the Mediterranean</c:v>
                </c:pt>
                <c:pt idx="5">
                  <c:v>Trainings in diversity management and radicalisation prevention</c:v>
                </c:pt>
                <c:pt idx="6">
                  <c:v>Cultural and artistic initiatives</c:v>
                </c:pt>
              </c:strCache>
            </c:strRef>
          </c:cat>
          <c:val>
            <c:numRef>
              <c:f>Sheet1!$B$2:$B$8</c:f>
              <c:numCache>
                <c:formatCode>0\%</c:formatCode>
                <c:ptCount val="7"/>
                <c:pt idx="0">
                  <c:v>83.5</c:v>
                </c:pt>
                <c:pt idx="1">
                  <c:v>81.599999999999994</c:v>
                </c:pt>
                <c:pt idx="2">
                  <c:v>71.7</c:v>
                </c:pt>
                <c:pt idx="3">
                  <c:v>71.400000000000006</c:v>
                </c:pt>
                <c:pt idx="4">
                  <c:v>66.5</c:v>
                </c:pt>
                <c:pt idx="5">
                  <c:v>64.7</c:v>
                </c:pt>
                <c:pt idx="6">
                  <c:v>64</c:v>
                </c:pt>
              </c:numCache>
            </c:numRef>
          </c:val>
          <c:extLst>
            <c:ext xmlns:c16="http://schemas.microsoft.com/office/drawing/2014/chart" uri="{C3380CC4-5D6E-409C-BE32-E72D297353CC}">
              <c16:uniqueId val="{00000001-1C65-491B-BA54-07D945DBB7D0}"/>
            </c:ext>
          </c:extLst>
        </c:ser>
        <c:ser>
          <c:idx val="1"/>
          <c:order val="1"/>
          <c:tx>
            <c:strRef>
              <c:f>Sheet1!$C$1</c:f>
              <c:strCache>
                <c:ptCount val="1"/>
                <c:pt idx="0">
                  <c:v>Somewhat efficient55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Inter-religious dialogue</c:v>
                </c:pt>
                <c:pt idx="3">
                  <c:v>Media training for cross-cultural reporting</c:v>
                </c:pt>
                <c:pt idx="4">
                  <c:v>Exchange programmes involving people across the Mediterranean</c:v>
                </c:pt>
                <c:pt idx="5">
                  <c:v>Trainings in diversity management and radicalisation prevention</c:v>
                </c:pt>
                <c:pt idx="6">
                  <c:v>Cultural and artistic initiatives</c:v>
                </c:pt>
              </c:strCache>
            </c:strRef>
          </c:cat>
          <c:val>
            <c:numRef>
              <c:f>Sheet1!$C$2:$C$8</c:f>
              <c:numCache>
                <c:formatCode>0\%</c:formatCode>
                <c:ptCount val="7"/>
                <c:pt idx="0">
                  <c:v>11.9</c:v>
                </c:pt>
                <c:pt idx="1">
                  <c:v>13.1</c:v>
                </c:pt>
                <c:pt idx="2">
                  <c:v>16.100000000000001</c:v>
                </c:pt>
                <c:pt idx="3">
                  <c:v>20.100000000000001</c:v>
                </c:pt>
                <c:pt idx="4">
                  <c:v>24.2</c:v>
                </c:pt>
                <c:pt idx="5">
                  <c:v>21.8</c:v>
                </c:pt>
                <c:pt idx="6">
                  <c:v>25.7</c:v>
                </c:pt>
              </c:numCache>
            </c:numRef>
          </c:val>
          <c:extLst>
            <c:ext xmlns:c16="http://schemas.microsoft.com/office/drawing/2014/chart" uri="{C3380CC4-5D6E-409C-BE32-E72D297353CC}">
              <c16:uniqueId val="{00000002-1C65-491B-BA54-07D945DBB7D0}"/>
            </c:ext>
          </c:extLst>
        </c:ser>
        <c:ser>
          <c:idx val="2"/>
          <c:order val="2"/>
          <c:tx>
            <c:strRef>
              <c:f>Sheet1!$D$1</c:f>
              <c:strCache>
                <c:ptCount val="1"/>
                <c:pt idx="0">
                  <c:v>Not very efficient56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Inter-religious dialogue</c:v>
                </c:pt>
                <c:pt idx="3">
                  <c:v>Media training for cross-cultural reporting</c:v>
                </c:pt>
                <c:pt idx="4">
                  <c:v>Exchange programmes involving people across the Mediterranean</c:v>
                </c:pt>
                <c:pt idx="5">
                  <c:v>Trainings in diversity management and radicalisation prevention</c:v>
                </c:pt>
                <c:pt idx="6">
                  <c:v>Cultural and artistic initiatives</c:v>
                </c:pt>
              </c:strCache>
            </c:strRef>
          </c:cat>
          <c:val>
            <c:numRef>
              <c:f>Sheet1!$D$2:$D$8</c:f>
              <c:numCache>
                <c:formatCode>0\%</c:formatCode>
                <c:ptCount val="7"/>
                <c:pt idx="0">
                  <c:v>1.5</c:v>
                </c:pt>
                <c:pt idx="1">
                  <c:v>0.8</c:v>
                </c:pt>
                <c:pt idx="2">
                  <c:v>2.2999999999999998</c:v>
                </c:pt>
                <c:pt idx="3">
                  <c:v>2.5</c:v>
                </c:pt>
                <c:pt idx="4">
                  <c:v>2</c:v>
                </c:pt>
                <c:pt idx="5">
                  <c:v>2.6</c:v>
                </c:pt>
                <c:pt idx="6">
                  <c:v>2.7</c:v>
                </c:pt>
              </c:numCache>
            </c:numRef>
          </c:val>
          <c:extLst>
            <c:ext xmlns:c16="http://schemas.microsoft.com/office/drawing/2014/chart" uri="{C3380CC4-5D6E-409C-BE32-E72D297353CC}">
              <c16:uniqueId val="{00000003-1C65-491B-BA54-07D945DBB7D0}"/>
            </c:ext>
          </c:extLst>
        </c:ser>
        <c:ser>
          <c:idx val="3"/>
          <c:order val="3"/>
          <c:tx>
            <c:strRef>
              <c:f>Sheet1!$E$1</c:f>
              <c:strCache>
                <c:ptCount val="1"/>
                <c:pt idx="0">
                  <c:v>Not at all efficient57</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Support of youth participation in public life</c:v>
                </c:pt>
                <c:pt idx="1">
                  <c:v>Education and youth programmes to foster youth-led dialogue initiatives</c:v>
                </c:pt>
                <c:pt idx="2">
                  <c:v>Inter-religious dialogue</c:v>
                </c:pt>
                <c:pt idx="3">
                  <c:v>Media training for cross-cultural reporting</c:v>
                </c:pt>
                <c:pt idx="4">
                  <c:v>Exchange programmes involving people across the Mediterranean</c:v>
                </c:pt>
                <c:pt idx="5">
                  <c:v>Trainings in diversity management and radicalisation prevention</c:v>
                </c:pt>
                <c:pt idx="6">
                  <c:v>Cultural and artistic initiatives</c:v>
                </c:pt>
              </c:strCache>
            </c:strRef>
          </c:cat>
          <c:val>
            <c:numRef>
              <c:f>Sheet1!$E$2:$E$8</c:f>
              <c:numCache>
                <c:formatCode>0\%</c:formatCode>
                <c:ptCount val="7"/>
                <c:pt idx="0">
                  <c:v>1</c:v>
                </c:pt>
                <c:pt idx="1">
                  <c:v>2.1</c:v>
                </c:pt>
                <c:pt idx="2">
                  <c:v>5.9</c:v>
                </c:pt>
                <c:pt idx="3">
                  <c:v>2.7</c:v>
                </c:pt>
                <c:pt idx="4">
                  <c:v>3</c:v>
                </c:pt>
                <c:pt idx="5">
                  <c:v>4.8</c:v>
                </c:pt>
                <c:pt idx="6">
                  <c:v>4.7</c:v>
                </c:pt>
              </c:numCache>
            </c:numRef>
          </c:val>
          <c:extLst>
            <c:ext xmlns:c16="http://schemas.microsoft.com/office/drawing/2014/chart" uri="{C3380CC4-5D6E-409C-BE32-E72D297353CC}">
              <c16:uniqueId val="{00000004-1C65-491B-BA54-07D945DBB7D0}"/>
            </c:ext>
          </c:extLst>
        </c:ser>
        <c:ser>
          <c:idx val="4"/>
          <c:order val="4"/>
          <c:tx>
            <c:strRef>
              <c:f>Sheet1!$F$1</c:f>
              <c:strCache>
                <c:ptCount val="1"/>
                <c:pt idx="0">
                  <c:v>DK/REF58</c:v>
                </c:pt>
              </c:strCache>
            </c:strRef>
          </c:tx>
          <c:spPr>
            <a:solidFill>
              <a:schemeClr val="bg1">
                <a:lumMod val="85000"/>
              </a:schemeClr>
            </a:solidFill>
            <a:ln>
              <a:noFill/>
            </a:ln>
            <a:effectLst/>
          </c:spPr>
          <c:invertIfNegative val="0"/>
          <c:cat>
            <c:strRef>
              <c:f>Sheet1!$A$2:$A$8</c:f>
              <c:strCache>
                <c:ptCount val="7"/>
                <c:pt idx="0">
                  <c:v>Support of youth participation in public life</c:v>
                </c:pt>
                <c:pt idx="1">
                  <c:v>Education and youth programmes to foster youth-led dialogue initiatives</c:v>
                </c:pt>
                <c:pt idx="2">
                  <c:v>Inter-religious dialogue</c:v>
                </c:pt>
                <c:pt idx="3">
                  <c:v>Media training for cross-cultural reporting</c:v>
                </c:pt>
                <c:pt idx="4">
                  <c:v>Exchange programmes involving people across the Mediterranean</c:v>
                </c:pt>
                <c:pt idx="5">
                  <c:v>Trainings in diversity management and radicalisation prevention</c:v>
                </c:pt>
                <c:pt idx="6">
                  <c:v>Cultural and artistic initiatives</c:v>
                </c:pt>
              </c:strCache>
            </c:strRef>
          </c:cat>
          <c:val>
            <c:numRef>
              <c:f>Sheet1!$F$2:$F$8</c:f>
              <c:numCache>
                <c:formatCode>0\%</c:formatCode>
                <c:ptCount val="7"/>
                <c:pt idx="0">
                  <c:v>2.1</c:v>
                </c:pt>
                <c:pt idx="1">
                  <c:v>2.4</c:v>
                </c:pt>
                <c:pt idx="2">
                  <c:v>4.0999999999999996</c:v>
                </c:pt>
                <c:pt idx="3">
                  <c:v>3.3</c:v>
                </c:pt>
                <c:pt idx="4">
                  <c:v>4.4000000000000004</c:v>
                </c:pt>
                <c:pt idx="5">
                  <c:v>6</c:v>
                </c:pt>
                <c:pt idx="6">
                  <c:v>2.8</c:v>
                </c:pt>
              </c:numCache>
            </c:numRef>
          </c:val>
          <c:extLst>
            <c:ext xmlns:c16="http://schemas.microsoft.com/office/drawing/2014/chart" uri="{C3380CC4-5D6E-409C-BE32-E72D297353CC}">
              <c16:uniqueId val="{00000000-235F-4E30-A015-F574B433BDA9}"/>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8279522628160674"/>
          <c:y val="2.1616948022691214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Very efficient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76-4F10-AAF5-2A389DECBC99}"/>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Sheet1!$B$15:$B$31</c:f>
              <c:numCache>
                <c:formatCode>General</c:formatCode>
                <c:ptCount val="17"/>
                <c:pt idx="0" formatCode="0.0\%">
                  <c:v>63.7</c:v>
                </c:pt>
                <c:pt idx="3" formatCode="0.0\%">
                  <c:v>37.4</c:v>
                </c:pt>
                <c:pt idx="6" formatCode="0.0\%">
                  <c:v>38.1</c:v>
                </c:pt>
                <c:pt idx="9" formatCode="0.0\%">
                  <c:v>50.9</c:v>
                </c:pt>
                <c:pt idx="12" formatCode="0.0\%">
                  <c:v>41.5</c:v>
                </c:pt>
                <c:pt idx="15" formatCode="0.0\%">
                  <c:v>37.700000000000003</c:v>
                </c:pt>
              </c:numCache>
            </c:numRef>
          </c:val>
          <c:extLst>
            <c:ext xmlns:c16="http://schemas.microsoft.com/office/drawing/2014/chart" uri="{C3380CC4-5D6E-409C-BE32-E72D297353CC}">
              <c16:uniqueId val="{00000001-A076-4F10-AAF5-2A389DECBC99}"/>
            </c:ext>
          </c:extLst>
        </c:ser>
        <c:ser>
          <c:idx val="1"/>
          <c:order val="1"/>
          <c:tx>
            <c:strRef>
              <c:f>Sheet1!$C$11</c:f>
              <c:strCache>
                <c:ptCount val="1"/>
                <c:pt idx="0">
                  <c:v>Somewhat efficient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Sheet1!$C$15:$C$31</c:f>
              <c:numCache>
                <c:formatCode>General</c:formatCode>
                <c:ptCount val="17"/>
                <c:pt idx="0" formatCode="0.0\%">
                  <c:v>29.1</c:v>
                </c:pt>
                <c:pt idx="3" formatCode="0.0\%">
                  <c:v>39</c:v>
                </c:pt>
                <c:pt idx="6" formatCode="0.0\%">
                  <c:v>44.8</c:v>
                </c:pt>
                <c:pt idx="9" formatCode="0.0\%">
                  <c:v>37.4</c:v>
                </c:pt>
                <c:pt idx="12" formatCode="0.0\%">
                  <c:v>39.4</c:v>
                </c:pt>
                <c:pt idx="15" formatCode="0.0\%">
                  <c:v>44.7</c:v>
                </c:pt>
              </c:numCache>
            </c:numRef>
          </c:val>
          <c:extLst>
            <c:ext xmlns:c16="http://schemas.microsoft.com/office/drawing/2014/chart" uri="{C3380CC4-5D6E-409C-BE32-E72D297353CC}">
              <c16:uniqueId val="{00000002-A076-4F10-AAF5-2A389DECBC99}"/>
            </c:ext>
          </c:extLst>
        </c:ser>
        <c:ser>
          <c:idx val="2"/>
          <c:order val="2"/>
          <c:tx>
            <c:strRef>
              <c:f>Sheet1!$D$11</c:f>
              <c:strCache>
                <c:ptCount val="1"/>
                <c:pt idx="0">
                  <c:v>Not very efficient</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Sheet1!$D$15:$D$31</c:f>
              <c:numCache>
                <c:formatCode>General</c:formatCode>
                <c:ptCount val="17"/>
                <c:pt idx="0" formatCode="0.0\%">
                  <c:v>4.0999999999999996</c:v>
                </c:pt>
                <c:pt idx="3" formatCode="0.0\%">
                  <c:v>12.4</c:v>
                </c:pt>
                <c:pt idx="6" formatCode="0.0\%">
                  <c:v>10.9</c:v>
                </c:pt>
                <c:pt idx="9" formatCode="0.0\%">
                  <c:v>6.4</c:v>
                </c:pt>
                <c:pt idx="12" formatCode="0.0\%">
                  <c:v>9.1999999999999993</c:v>
                </c:pt>
                <c:pt idx="15" formatCode="0.0\%">
                  <c:v>8.5</c:v>
                </c:pt>
              </c:numCache>
            </c:numRef>
          </c:val>
          <c:extLst>
            <c:ext xmlns:c16="http://schemas.microsoft.com/office/drawing/2014/chart" uri="{C3380CC4-5D6E-409C-BE32-E72D297353CC}">
              <c16:uniqueId val="{00000003-A076-4F10-AAF5-2A389DECBC99}"/>
            </c:ext>
          </c:extLst>
        </c:ser>
        <c:ser>
          <c:idx val="3"/>
          <c:order val="3"/>
          <c:tx>
            <c:strRef>
              <c:f>Sheet1!$E$11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Sheet1!$E$15:$E$31</c:f>
              <c:numCache>
                <c:formatCode>General</c:formatCode>
                <c:ptCount val="17"/>
                <c:pt idx="0" formatCode="0.0\%">
                  <c:v>2.1</c:v>
                </c:pt>
                <c:pt idx="3" formatCode="0.0\%">
                  <c:v>8.5</c:v>
                </c:pt>
                <c:pt idx="6" formatCode="0.0\%">
                  <c:v>4.5</c:v>
                </c:pt>
                <c:pt idx="9" formatCode="0.0\%">
                  <c:v>3.4</c:v>
                </c:pt>
                <c:pt idx="12" formatCode="0.0\%">
                  <c:v>6.1</c:v>
                </c:pt>
                <c:pt idx="15" formatCode="0.0\%">
                  <c:v>5.2</c:v>
                </c:pt>
              </c:numCache>
            </c:numRef>
          </c:val>
          <c:extLst>
            <c:ext xmlns:c16="http://schemas.microsoft.com/office/drawing/2014/chart" uri="{C3380CC4-5D6E-409C-BE32-E72D297353CC}">
              <c16:uniqueId val="{00000004-A076-4F10-AAF5-2A389DECBC99}"/>
            </c:ext>
          </c:extLst>
        </c:ser>
        <c:ser>
          <c:idx val="4"/>
          <c:order val="4"/>
          <c:tx>
            <c:strRef>
              <c:f>Sheet1!$F$11</c:f>
              <c:strCache>
                <c:ptCount val="1"/>
                <c:pt idx="0">
                  <c:v>DK/REF</c:v>
                </c:pt>
              </c:strCache>
            </c:strRef>
          </c:tx>
          <c:spPr>
            <a:solidFill>
              <a:sysClr val="window" lastClr="FFFFFF">
                <a:lumMod val="85000"/>
              </a:sysClr>
            </a:solidFill>
            <a:ln>
              <a:noFill/>
            </a:ln>
            <a:effectLst/>
          </c:spPr>
          <c:invertIfNegative val="0"/>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Sheet1!$F$15:$F$31</c:f>
              <c:numCache>
                <c:formatCode>General</c:formatCode>
                <c:ptCount val="17"/>
                <c:pt idx="0" formatCode="0.0\%">
                  <c:v>1.1000000000000001</c:v>
                </c:pt>
                <c:pt idx="3" formatCode="0.0\%">
                  <c:v>2.6</c:v>
                </c:pt>
                <c:pt idx="6" formatCode="0.0\%">
                  <c:v>1.9</c:v>
                </c:pt>
                <c:pt idx="9" formatCode="0.0\%">
                  <c:v>1.9</c:v>
                </c:pt>
                <c:pt idx="12" formatCode="0.0\%">
                  <c:v>3.8</c:v>
                </c:pt>
                <c:pt idx="15" formatCode="0.0\%">
                  <c:v>3.9</c:v>
                </c:pt>
              </c:numCache>
            </c:numRef>
          </c:val>
          <c:extLst>
            <c:ext xmlns:c16="http://schemas.microsoft.com/office/drawing/2014/chart" uri="{C3380CC4-5D6E-409C-BE32-E72D297353CC}">
              <c16:uniqueId val="{00000005-A076-4F10-AAF5-2A389DECBC99}"/>
            </c:ext>
          </c:extLst>
        </c:ser>
        <c:ser>
          <c:idx val="5"/>
          <c:order val="5"/>
          <c:tx>
            <c:strRef>
              <c:f>Sheet1!$G$11</c:f>
              <c:strCache>
                <c:ptCount val="1"/>
                <c:pt idx="0">
                  <c:v>Very efficient</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Sheet1!$G$15:$G$31</c:f>
              <c:numCache>
                <c:formatCode>0.0\%</c:formatCode>
                <c:ptCount val="17"/>
                <c:pt idx="1">
                  <c:v>62.1</c:v>
                </c:pt>
                <c:pt idx="4">
                  <c:v>52.1</c:v>
                </c:pt>
                <c:pt idx="7">
                  <c:v>49.6</c:v>
                </c:pt>
                <c:pt idx="10">
                  <c:v>50</c:v>
                </c:pt>
                <c:pt idx="13">
                  <c:v>47.9</c:v>
                </c:pt>
                <c:pt idx="16">
                  <c:v>56.5</c:v>
                </c:pt>
              </c:numCache>
            </c:numRef>
          </c:val>
          <c:extLst>
            <c:ext xmlns:c16="http://schemas.microsoft.com/office/drawing/2014/chart" uri="{C3380CC4-5D6E-409C-BE32-E72D297353CC}">
              <c16:uniqueId val="{00000006-A076-4F10-AAF5-2A389DECBC99}"/>
            </c:ext>
          </c:extLst>
        </c:ser>
        <c:ser>
          <c:idx val="6"/>
          <c:order val="6"/>
          <c:tx>
            <c:strRef>
              <c:f>Sheet1!$H$11</c:f>
              <c:strCache>
                <c:ptCount val="1"/>
                <c:pt idx="0">
                  <c:v>Somewhat efficient</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Sheet1!$H$15:$H$31</c:f>
              <c:numCache>
                <c:formatCode>0.0\%</c:formatCode>
                <c:ptCount val="17"/>
                <c:pt idx="1">
                  <c:v>30.4</c:v>
                </c:pt>
                <c:pt idx="4">
                  <c:v>28.5</c:v>
                </c:pt>
                <c:pt idx="7">
                  <c:v>38.200000000000003</c:v>
                </c:pt>
                <c:pt idx="10">
                  <c:v>37.4</c:v>
                </c:pt>
                <c:pt idx="13">
                  <c:v>35.4</c:v>
                </c:pt>
                <c:pt idx="16">
                  <c:v>34.5</c:v>
                </c:pt>
              </c:numCache>
            </c:numRef>
          </c:val>
          <c:extLst>
            <c:ext xmlns:c16="http://schemas.microsoft.com/office/drawing/2014/chart" uri="{C3380CC4-5D6E-409C-BE32-E72D297353CC}">
              <c16:uniqueId val="{00000007-A076-4F10-AAF5-2A389DECBC99}"/>
            </c:ext>
          </c:extLst>
        </c:ser>
        <c:ser>
          <c:idx val="7"/>
          <c:order val="7"/>
          <c:tx>
            <c:strRef>
              <c:f>Sheet1!$I$11</c:f>
              <c:strCache>
                <c:ptCount val="1"/>
                <c:pt idx="0">
                  <c:v>Not very efficient</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Sheet1!$I$15:$I$31</c:f>
              <c:numCache>
                <c:formatCode>0.0\%</c:formatCode>
                <c:ptCount val="17"/>
                <c:pt idx="1">
                  <c:v>2.7</c:v>
                </c:pt>
                <c:pt idx="4">
                  <c:v>6.4</c:v>
                </c:pt>
                <c:pt idx="7">
                  <c:v>4.9000000000000004</c:v>
                </c:pt>
                <c:pt idx="10">
                  <c:v>4.4000000000000004</c:v>
                </c:pt>
                <c:pt idx="13">
                  <c:v>4.8</c:v>
                </c:pt>
                <c:pt idx="16">
                  <c:v>3.8</c:v>
                </c:pt>
              </c:numCache>
            </c:numRef>
          </c:val>
          <c:extLst>
            <c:ext xmlns:c16="http://schemas.microsoft.com/office/drawing/2014/chart" uri="{C3380CC4-5D6E-409C-BE32-E72D297353CC}">
              <c16:uniqueId val="{00000008-A076-4F10-AAF5-2A389DECBC99}"/>
            </c:ext>
          </c:extLst>
        </c:ser>
        <c:ser>
          <c:idx val="8"/>
          <c:order val="8"/>
          <c:tx>
            <c:strRef>
              <c:f>Sheet1!$J$11</c:f>
              <c:strCache>
                <c:ptCount val="1"/>
                <c:pt idx="0">
                  <c:v>Not at all efficient</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Sheet1!$J$15:$J$31</c:f>
              <c:numCache>
                <c:formatCode>0.0\%</c:formatCode>
                <c:ptCount val="17"/>
                <c:pt idx="1">
                  <c:v>3.1</c:v>
                </c:pt>
                <c:pt idx="4">
                  <c:v>10.4</c:v>
                </c:pt>
                <c:pt idx="7">
                  <c:v>5.3</c:v>
                </c:pt>
                <c:pt idx="10">
                  <c:v>4.9000000000000004</c:v>
                </c:pt>
                <c:pt idx="13">
                  <c:v>7.2</c:v>
                </c:pt>
                <c:pt idx="16">
                  <c:v>3.1</c:v>
                </c:pt>
              </c:numCache>
            </c:numRef>
          </c:val>
          <c:extLst>
            <c:ext xmlns:c16="http://schemas.microsoft.com/office/drawing/2014/chart" uri="{C3380CC4-5D6E-409C-BE32-E72D297353CC}">
              <c16:uniqueId val="{00000009-A076-4F10-AAF5-2A389DECBC99}"/>
            </c:ext>
          </c:extLst>
        </c:ser>
        <c:ser>
          <c:idx val="9"/>
          <c:order val="9"/>
          <c:tx>
            <c:strRef>
              <c:f>Sheet1!$K$11</c:f>
              <c:strCache>
                <c:ptCount val="1"/>
                <c:pt idx="0">
                  <c:v>DK/REF</c:v>
                </c:pt>
              </c:strCache>
            </c:strRef>
          </c:tx>
          <c:spPr>
            <a:solidFill>
              <a:sysClr val="window" lastClr="FFFFFF">
                <a:lumMod val="85000"/>
              </a:sysClr>
            </a:solidFill>
            <a:ln>
              <a:noFill/>
            </a:ln>
            <a:effectLst/>
          </c:spPr>
          <c:invertIfNegative val="0"/>
          <c:cat>
            <c:strRef>
              <c:f>Sheet1!$A$15:$A$31</c:f>
              <c:strCache>
                <c:ptCount val="17"/>
                <c:pt idx="0">
                  <c:v>EU</c:v>
                </c:pt>
                <c:pt idx="1">
                  <c:v>SEM</c:v>
                </c:pt>
                <c:pt idx="3">
                  <c:v>EU</c:v>
                </c:pt>
                <c:pt idx="4">
                  <c:v>SEM</c:v>
                </c:pt>
                <c:pt idx="6">
                  <c:v>EU</c:v>
                </c:pt>
                <c:pt idx="7">
                  <c:v>SEM</c:v>
                </c:pt>
                <c:pt idx="9">
                  <c:v>EU</c:v>
                </c:pt>
                <c:pt idx="10">
                  <c:v>SEM</c:v>
                </c:pt>
                <c:pt idx="12">
                  <c:v>EU</c:v>
                </c:pt>
                <c:pt idx="13">
                  <c:v>SEM</c:v>
                </c:pt>
                <c:pt idx="15">
                  <c:v>EU</c:v>
                </c:pt>
                <c:pt idx="16">
                  <c:v>SEM</c:v>
                </c:pt>
              </c:strCache>
            </c:strRef>
          </c:cat>
          <c:val>
            <c:numRef>
              <c:f>Sheet1!$K$15:$K$31</c:f>
              <c:numCache>
                <c:formatCode>0.0\%</c:formatCode>
                <c:ptCount val="17"/>
                <c:pt idx="1">
                  <c:v>1.8</c:v>
                </c:pt>
                <c:pt idx="4">
                  <c:v>2.6</c:v>
                </c:pt>
                <c:pt idx="7">
                  <c:v>1.9</c:v>
                </c:pt>
                <c:pt idx="10">
                  <c:v>3.3</c:v>
                </c:pt>
                <c:pt idx="13">
                  <c:v>4.5999999999999996</c:v>
                </c:pt>
              </c:numCache>
            </c:numRef>
          </c:val>
          <c:extLst>
            <c:ext xmlns:c16="http://schemas.microsoft.com/office/drawing/2014/chart" uri="{C3380CC4-5D6E-409C-BE32-E72D297353CC}">
              <c16:uniqueId val="{0000000A-A076-4F10-AAF5-2A389DECBC99}"/>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7491297397763017"/>
          <c:y val="1.6686269671999241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8.4416707545354963E-2"/>
          <c:w val="0.44495490665779958"/>
          <c:h val="0.7891199340919719"/>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Sheet1!$B$2:$B$9</c:f>
              <c:numCache>
                <c:formatCode>0\%</c:formatCode>
                <c:ptCount val="8"/>
                <c:pt idx="0">
                  <c:v>89.6</c:v>
                </c:pt>
                <c:pt idx="1">
                  <c:v>89.3</c:v>
                </c:pt>
                <c:pt idx="2">
                  <c:v>85.3</c:v>
                </c:pt>
                <c:pt idx="3">
                  <c:v>76.099999999999994</c:v>
                </c:pt>
                <c:pt idx="4">
                  <c:v>72</c:v>
                </c:pt>
                <c:pt idx="5">
                  <c:v>65</c:v>
                </c:pt>
                <c:pt idx="6">
                  <c:v>63.4</c:v>
                </c:pt>
                <c:pt idx="7">
                  <c:v>59.6</c:v>
                </c:pt>
              </c:numCache>
            </c:numRef>
          </c:val>
          <c:extLst>
            <c:ext xmlns:c16="http://schemas.microsoft.com/office/drawing/2014/chart" uri="{C3380CC4-5D6E-409C-BE32-E72D297353CC}">
              <c16:uniqueId val="{00000001-9764-4536-97CC-B7C98EB4D2FC}"/>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Sheet1!$C$2:$C$9</c:f>
              <c:numCache>
                <c:formatCode>0\%</c:formatCode>
                <c:ptCount val="8"/>
                <c:pt idx="0">
                  <c:v>7.3</c:v>
                </c:pt>
                <c:pt idx="1">
                  <c:v>7.7</c:v>
                </c:pt>
                <c:pt idx="2">
                  <c:v>10.9</c:v>
                </c:pt>
                <c:pt idx="3">
                  <c:v>16.899999999999999</c:v>
                </c:pt>
                <c:pt idx="4">
                  <c:v>19</c:v>
                </c:pt>
                <c:pt idx="5">
                  <c:v>17.399999999999999</c:v>
                </c:pt>
                <c:pt idx="6">
                  <c:v>20.7</c:v>
                </c:pt>
                <c:pt idx="7">
                  <c:v>19.7</c:v>
                </c:pt>
              </c:numCache>
            </c:numRef>
          </c:val>
          <c:extLst>
            <c:ext xmlns:c16="http://schemas.microsoft.com/office/drawing/2014/chart" uri="{C3380CC4-5D6E-409C-BE32-E72D297353CC}">
              <c16:uniqueId val="{00000002-9764-4536-97CC-B7C98EB4D2FC}"/>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Sheet1!$D$2:$D$9</c:f>
              <c:numCache>
                <c:formatCode>0\%</c:formatCode>
                <c:ptCount val="8"/>
                <c:pt idx="0">
                  <c:v>2.4</c:v>
                </c:pt>
                <c:pt idx="1">
                  <c:v>2.2999999999999998</c:v>
                </c:pt>
                <c:pt idx="2">
                  <c:v>2.2999999999999998</c:v>
                </c:pt>
                <c:pt idx="3">
                  <c:v>4.9000000000000004</c:v>
                </c:pt>
                <c:pt idx="4">
                  <c:v>5.5</c:v>
                </c:pt>
                <c:pt idx="5">
                  <c:v>15</c:v>
                </c:pt>
                <c:pt idx="6">
                  <c:v>9.8000000000000007</c:v>
                </c:pt>
                <c:pt idx="7">
                  <c:v>12.5</c:v>
                </c:pt>
              </c:numCache>
            </c:numRef>
          </c:val>
          <c:extLst>
            <c:ext xmlns:c16="http://schemas.microsoft.com/office/drawing/2014/chart" uri="{C3380CC4-5D6E-409C-BE32-E72D297353CC}">
              <c16:uniqueId val="{00000003-9764-4536-97CC-B7C98EB4D2FC}"/>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Sheet1!$E$2:$E$9</c:f>
              <c:numCache>
                <c:formatCode>0\%</c:formatCode>
                <c:ptCount val="8"/>
                <c:pt idx="0">
                  <c:v>0.7</c:v>
                </c:pt>
                <c:pt idx="1">
                  <c:v>0.7</c:v>
                </c:pt>
                <c:pt idx="2">
                  <c:v>1.5</c:v>
                </c:pt>
                <c:pt idx="3">
                  <c:v>2.1</c:v>
                </c:pt>
                <c:pt idx="4">
                  <c:v>3.5</c:v>
                </c:pt>
                <c:pt idx="5">
                  <c:v>2.6</c:v>
                </c:pt>
                <c:pt idx="6">
                  <c:v>6.1</c:v>
                </c:pt>
                <c:pt idx="7">
                  <c:v>8.1999999999999993</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Morocco (2020)</a:t>
            </a:r>
          </a:p>
        </c:rich>
      </c:tx>
      <c:layout>
        <c:manualLayout>
          <c:xMode val="edge"/>
          <c:yMode val="edge"/>
          <c:x val="0.44923939904468591"/>
          <c:y val="2.187401069824535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647915078698126"/>
          <c:y val="9.6743403422084887E-2"/>
          <c:w val="0.42088388346298544"/>
          <c:h val="0.79651595161800992"/>
        </c:manualLayout>
      </c:layout>
      <c:barChart>
        <c:barDir val="bar"/>
        <c:grouping val="percentStacked"/>
        <c:varyColors val="0"/>
        <c:ser>
          <c:idx val="0"/>
          <c:order val="0"/>
          <c:tx>
            <c:strRef>
              <c:f>Sheet1!$B$1</c:f>
              <c:strCache>
                <c:ptCount val="1"/>
                <c:pt idx="0">
                  <c:v>Strongly characterise44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9A-4792-8FCB-D1AFE03003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Sheet1!$B$2:$B$8</c:f>
              <c:numCache>
                <c:formatCode>0\%</c:formatCode>
                <c:ptCount val="7"/>
                <c:pt idx="0">
                  <c:v>70.2</c:v>
                </c:pt>
                <c:pt idx="1">
                  <c:v>56.3</c:v>
                </c:pt>
                <c:pt idx="2">
                  <c:v>57</c:v>
                </c:pt>
                <c:pt idx="3">
                  <c:v>53</c:v>
                </c:pt>
                <c:pt idx="4">
                  <c:v>35</c:v>
                </c:pt>
                <c:pt idx="5">
                  <c:v>23.2</c:v>
                </c:pt>
                <c:pt idx="6">
                  <c:v>21.9</c:v>
                </c:pt>
              </c:numCache>
            </c:numRef>
          </c:val>
          <c:extLst>
            <c:ext xmlns:c16="http://schemas.microsoft.com/office/drawing/2014/chart" uri="{C3380CC4-5D6E-409C-BE32-E72D297353CC}">
              <c16:uniqueId val="{00000001-389A-4792-8FCB-D1AFE0300365}"/>
            </c:ext>
          </c:extLst>
        </c:ser>
        <c:ser>
          <c:idx val="1"/>
          <c:order val="1"/>
          <c:tx>
            <c:strRef>
              <c:f>Sheet1!$C$1</c:f>
              <c:strCache>
                <c:ptCount val="1"/>
                <c:pt idx="0">
                  <c:v>Somewhat characterise45</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Sheet1!$C$2:$C$8</c:f>
              <c:numCache>
                <c:formatCode>0\%</c:formatCode>
                <c:ptCount val="7"/>
                <c:pt idx="0">
                  <c:v>20</c:v>
                </c:pt>
                <c:pt idx="1">
                  <c:v>27.1</c:v>
                </c:pt>
                <c:pt idx="2">
                  <c:v>27.2</c:v>
                </c:pt>
                <c:pt idx="3">
                  <c:v>25.9</c:v>
                </c:pt>
                <c:pt idx="4">
                  <c:v>33.299999999999997</c:v>
                </c:pt>
                <c:pt idx="5">
                  <c:v>26</c:v>
                </c:pt>
                <c:pt idx="6">
                  <c:v>29.9</c:v>
                </c:pt>
              </c:numCache>
            </c:numRef>
          </c:val>
          <c:extLst>
            <c:ext xmlns:c16="http://schemas.microsoft.com/office/drawing/2014/chart" uri="{C3380CC4-5D6E-409C-BE32-E72D297353CC}">
              <c16:uniqueId val="{00000002-389A-4792-8FCB-D1AFE0300365}"/>
            </c:ext>
          </c:extLst>
        </c:ser>
        <c:ser>
          <c:idx val="2"/>
          <c:order val="2"/>
          <c:tx>
            <c:strRef>
              <c:f>Sheet1!$D$1</c:f>
              <c:strCache>
                <c:ptCount val="1"/>
                <c:pt idx="0">
                  <c:v>Not characterise at all46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3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Sheet1!$D$2:$D$8</c:f>
              <c:numCache>
                <c:formatCode>0\%</c:formatCode>
                <c:ptCount val="7"/>
                <c:pt idx="0">
                  <c:v>6.3</c:v>
                </c:pt>
                <c:pt idx="1">
                  <c:v>10.9</c:v>
                </c:pt>
                <c:pt idx="2">
                  <c:v>11.8</c:v>
                </c:pt>
                <c:pt idx="3">
                  <c:v>15.6</c:v>
                </c:pt>
                <c:pt idx="4">
                  <c:v>23.1</c:v>
                </c:pt>
                <c:pt idx="5">
                  <c:v>45.2</c:v>
                </c:pt>
                <c:pt idx="6">
                  <c:v>40</c:v>
                </c:pt>
              </c:numCache>
            </c:numRef>
          </c:val>
          <c:extLst>
            <c:ext xmlns:c16="http://schemas.microsoft.com/office/drawing/2014/chart" uri="{C3380CC4-5D6E-409C-BE32-E72D297353CC}">
              <c16:uniqueId val="{00000003-389A-4792-8FCB-D1AFE0300365}"/>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Sheet1!$A$2:$A$8</c:f>
              <c:strCache>
                <c:ptCount val="7"/>
                <c:pt idx="0">
                  <c:v>Hospitality</c:v>
                </c:pt>
                <c:pt idx="1">
                  <c:v>Common cultural heritage
 and history</c:v>
                </c:pt>
                <c:pt idx="2">
                  <c:v>Migration issues</c:v>
                </c:pt>
                <c:pt idx="3">
                  <c:v>Mediterranean way of life 
and food</c:v>
                </c:pt>
                <c:pt idx="4">
                  <c:v>Resistance to change</c:v>
                </c:pt>
                <c:pt idx="5">
                  <c:v>Instability and insecurity</c:v>
                </c:pt>
                <c:pt idx="6">
                  <c:v>Source of conflict</c:v>
                </c:pt>
              </c:strCache>
            </c:strRef>
          </c:cat>
          <c:val>
            <c:numRef>
              <c:f>Sheet1!$E$2:$E$8</c:f>
              <c:numCache>
                <c:formatCode>0\%</c:formatCode>
                <c:ptCount val="7"/>
                <c:pt idx="0">
                  <c:v>3.4</c:v>
                </c:pt>
                <c:pt idx="1">
                  <c:v>5.7</c:v>
                </c:pt>
                <c:pt idx="2">
                  <c:v>3.9</c:v>
                </c:pt>
                <c:pt idx="3">
                  <c:v>5.7</c:v>
                </c:pt>
                <c:pt idx="4">
                  <c:v>8.6</c:v>
                </c:pt>
                <c:pt idx="5">
                  <c:v>5.4</c:v>
                </c:pt>
                <c:pt idx="6">
                  <c:v>8.1999999999999993</c:v>
                </c:pt>
              </c:numCache>
            </c:numRef>
          </c:val>
          <c:extLst>
            <c:ext xmlns:c16="http://schemas.microsoft.com/office/drawing/2014/chart" uri="{C3380CC4-5D6E-409C-BE32-E72D297353CC}">
              <c16:uniqueId val="{00000004-389A-4792-8FCB-D1AFE030036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sz="1900"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61828402439617347"/>
          <c:y val="2.9012965548729182E-2"/>
        </c:manualLayout>
      </c:layout>
      <c:overlay val="0"/>
      <c:spPr>
        <a:noFill/>
        <a:ln>
          <a:noFill/>
        </a:ln>
        <a:effectLst/>
      </c:spPr>
      <c:txPr>
        <a:bodyPr rot="0" spcFirstLastPara="1" vertOverflow="ellipsis" vert="horz" wrap="square" anchor="ctr" anchorCtr="1"/>
        <a:lstStyle/>
        <a:p>
          <a:pPr>
            <a:lnSpc>
              <a:spcPts val="1600"/>
            </a:lnSpc>
            <a:defRPr sz="190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6939722068920402"/>
        </c:manualLayout>
      </c:layout>
      <c:barChart>
        <c:barDir val="bar"/>
        <c:grouping val="percentStacked"/>
        <c:varyColors val="0"/>
        <c:ser>
          <c:idx val="0"/>
          <c:order val="0"/>
          <c:tx>
            <c:strRef>
              <c:f>Sheet1!$B$11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E1-430E-A0AF-C9CDD03D56D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Sheet1!$B$12:$B$34</c:f>
              <c:numCache>
                <c:formatCode>General</c:formatCode>
                <c:ptCount val="23"/>
                <c:pt idx="0" formatCode="0.0\%">
                  <c:v>53.2</c:v>
                </c:pt>
                <c:pt idx="3" formatCode="0.0\%">
                  <c:v>41.2</c:v>
                </c:pt>
                <c:pt idx="6" formatCode="0.0\%">
                  <c:v>45.3</c:v>
                </c:pt>
                <c:pt idx="9" formatCode="0.0\%">
                  <c:v>47.9</c:v>
                </c:pt>
                <c:pt idx="12" formatCode="0.0\%">
                  <c:v>34.299999999999997</c:v>
                </c:pt>
                <c:pt idx="15" formatCode="0.0\%">
                  <c:v>37.299999999999997</c:v>
                </c:pt>
                <c:pt idx="18" formatCode="0.0\%">
                  <c:v>38.200000000000003</c:v>
                </c:pt>
                <c:pt idx="21" formatCode="0.0\%">
                  <c:v>35</c:v>
                </c:pt>
              </c:numCache>
            </c:numRef>
          </c:val>
          <c:extLst>
            <c:ext xmlns:c16="http://schemas.microsoft.com/office/drawing/2014/chart" uri="{C3380CC4-5D6E-409C-BE32-E72D297353CC}">
              <c16:uniqueId val="{00000001-0DE1-430E-A0AF-C9CDD03D56D6}"/>
            </c:ext>
          </c:extLst>
        </c:ser>
        <c:ser>
          <c:idx val="1"/>
          <c:order val="1"/>
          <c:tx>
            <c:strRef>
              <c:f>Sheet1!$C$11</c:f>
              <c:strCache>
                <c:ptCount val="1"/>
                <c:pt idx="0">
                  <c:v>Maybe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Sheet1!$C$12:$C$34</c:f>
              <c:numCache>
                <c:formatCode>General</c:formatCode>
                <c:ptCount val="23"/>
                <c:pt idx="0" formatCode="0.0\%">
                  <c:v>36.700000000000003</c:v>
                </c:pt>
                <c:pt idx="3" formatCode="0.0\%">
                  <c:v>42.8</c:v>
                </c:pt>
                <c:pt idx="6" formatCode="0.0\%">
                  <c:v>42.1</c:v>
                </c:pt>
                <c:pt idx="9" formatCode="0.0\%">
                  <c:v>41.2</c:v>
                </c:pt>
                <c:pt idx="12" formatCode="0.0\%">
                  <c:v>41.7</c:v>
                </c:pt>
                <c:pt idx="15" formatCode="0.0\%">
                  <c:v>37.6</c:v>
                </c:pt>
                <c:pt idx="18" formatCode="0.0\%">
                  <c:v>44.5</c:v>
                </c:pt>
                <c:pt idx="21" formatCode="0.0\%">
                  <c:v>46.6</c:v>
                </c:pt>
              </c:numCache>
            </c:numRef>
          </c:val>
          <c:extLst>
            <c:ext xmlns:c16="http://schemas.microsoft.com/office/drawing/2014/chart" uri="{C3380CC4-5D6E-409C-BE32-E72D297353CC}">
              <c16:uniqueId val="{00000002-0DE1-430E-A0AF-C9CDD03D56D6}"/>
            </c:ext>
          </c:extLst>
        </c:ser>
        <c:ser>
          <c:idx val="2"/>
          <c:order val="2"/>
          <c:tx>
            <c:strRef>
              <c:f>Sheet1!$D$11</c:f>
              <c:strCache>
                <c:ptCount val="1"/>
                <c:pt idx="0">
                  <c:v>No</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Sheet1!$D$12:$D$34</c:f>
              <c:numCache>
                <c:formatCode>General</c:formatCode>
                <c:ptCount val="23"/>
                <c:pt idx="0" formatCode="0.0\%">
                  <c:v>8.6999999999999993</c:v>
                </c:pt>
                <c:pt idx="3" formatCode="0.0\%">
                  <c:v>14</c:v>
                </c:pt>
                <c:pt idx="6" formatCode="0.0\%">
                  <c:v>11.3</c:v>
                </c:pt>
                <c:pt idx="9" formatCode="0.0\%">
                  <c:v>9.6</c:v>
                </c:pt>
                <c:pt idx="12" formatCode="0.0\%">
                  <c:v>20.100000000000001</c:v>
                </c:pt>
                <c:pt idx="15" formatCode="0.0\%">
                  <c:v>23.9</c:v>
                </c:pt>
                <c:pt idx="18" formatCode="0.0\%">
                  <c:v>15.4</c:v>
                </c:pt>
                <c:pt idx="21" formatCode="0.0\%">
                  <c:v>14.2</c:v>
                </c:pt>
              </c:numCache>
            </c:numRef>
          </c:val>
          <c:extLst>
            <c:ext xmlns:c16="http://schemas.microsoft.com/office/drawing/2014/chart" uri="{C3380CC4-5D6E-409C-BE32-E72D297353CC}">
              <c16:uniqueId val="{00000003-0DE1-430E-A0AF-C9CDD03D56D6}"/>
            </c:ext>
          </c:extLst>
        </c:ser>
        <c:ser>
          <c:idx val="3"/>
          <c:order val="3"/>
          <c:tx>
            <c:strRef>
              <c:f>Sheet1!$E$11</c:f>
              <c:strCache>
                <c:ptCount val="1"/>
                <c:pt idx="0">
                  <c:v>DK/REF</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Sheet1!$E$12:$E$34</c:f>
              <c:numCache>
                <c:formatCode>General</c:formatCode>
                <c:ptCount val="23"/>
                <c:pt idx="0" formatCode="0.0\%">
                  <c:v>1.5</c:v>
                </c:pt>
                <c:pt idx="3" formatCode="0.0\%">
                  <c:v>2</c:v>
                </c:pt>
                <c:pt idx="6" formatCode="0.0\%">
                  <c:v>1.3</c:v>
                </c:pt>
                <c:pt idx="9" formatCode="0.0\%">
                  <c:v>1.3</c:v>
                </c:pt>
                <c:pt idx="12" formatCode="0.0\%">
                  <c:v>3.9</c:v>
                </c:pt>
                <c:pt idx="15" formatCode="0.0\%">
                  <c:v>1.2</c:v>
                </c:pt>
                <c:pt idx="18" formatCode="0.0\%">
                  <c:v>1.8</c:v>
                </c:pt>
                <c:pt idx="21" formatCode="0.0\%">
                  <c:v>4.2</c:v>
                </c:pt>
              </c:numCache>
            </c:numRef>
          </c:val>
          <c:extLst>
            <c:ext xmlns:c16="http://schemas.microsoft.com/office/drawing/2014/chart" uri="{C3380CC4-5D6E-409C-BE32-E72D297353CC}">
              <c16:uniqueId val="{00000004-0DE1-430E-A0AF-C9CDD03D56D6}"/>
            </c:ext>
          </c:extLst>
        </c:ser>
        <c:ser>
          <c:idx val="4"/>
          <c:order val="4"/>
          <c:tx>
            <c:strRef>
              <c:f>Sheet1!$F$11</c:f>
              <c:strCache>
                <c:ptCount val="1"/>
                <c:pt idx="0">
                  <c:v>Definitely2</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Sheet1!$F$12:$F$34</c:f>
              <c:numCache>
                <c:formatCode>0.0\%</c:formatCode>
                <c:ptCount val="23"/>
                <c:pt idx="1">
                  <c:v>77.8</c:v>
                </c:pt>
                <c:pt idx="4">
                  <c:v>70.400000000000006</c:v>
                </c:pt>
                <c:pt idx="7">
                  <c:v>70.8</c:v>
                </c:pt>
                <c:pt idx="10">
                  <c:v>63.4</c:v>
                </c:pt>
                <c:pt idx="13">
                  <c:v>56.9</c:v>
                </c:pt>
                <c:pt idx="16">
                  <c:v>50.6</c:v>
                </c:pt>
                <c:pt idx="19">
                  <c:v>54.1</c:v>
                </c:pt>
                <c:pt idx="22">
                  <c:v>49.9</c:v>
                </c:pt>
              </c:numCache>
            </c:numRef>
          </c:val>
          <c:extLst>
            <c:ext xmlns:c16="http://schemas.microsoft.com/office/drawing/2014/chart" uri="{C3380CC4-5D6E-409C-BE32-E72D297353CC}">
              <c16:uniqueId val="{00000005-0DE1-430E-A0AF-C9CDD03D56D6}"/>
            </c:ext>
          </c:extLst>
        </c:ser>
        <c:ser>
          <c:idx val="5"/>
          <c:order val="5"/>
          <c:tx>
            <c:strRef>
              <c:f>Sheet1!$G$11</c:f>
              <c:strCache>
                <c:ptCount val="1"/>
                <c:pt idx="0">
                  <c:v>Maybe3</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Sheet1!$G$12:$G$34</c:f>
              <c:numCache>
                <c:formatCode>0.0\%</c:formatCode>
                <c:ptCount val="23"/>
                <c:pt idx="1">
                  <c:v>15.6</c:v>
                </c:pt>
                <c:pt idx="4">
                  <c:v>18.399999999999999</c:v>
                </c:pt>
                <c:pt idx="7">
                  <c:v>20.399999999999999</c:v>
                </c:pt>
                <c:pt idx="10">
                  <c:v>22.2</c:v>
                </c:pt>
                <c:pt idx="13">
                  <c:v>25.6</c:v>
                </c:pt>
                <c:pt idx="16">
                  <c:v>21.3</c:v>
                </c:pt>
                <c:pt idx="19">
                  <c:v>25.8</c:v>
                </c:pt>
                <c:pt idx="22">
                  <c:v>24.6</c:v>
                </c:pt>
              </c:numCache>
            </c:numRef>
          </c:val>
          <c:extLst>
            <c:ext xmlns:c16="http://schemas.microsoft.com/office/drawing/2014/chart" uri="{C3380CC4-5D6E-409C-BE32-E72D297353CC}">
              <c16:uniqueId val="{00000006-0DE1-430E-A0AF-C9CDD03D56D6}"/>
            </c:ext>
          </c:extLst>
        </c:ser>
        <c:ser>
          <c:idx val="6"/>
          <c:order val="6"/>
          <c:tx>
            <c:strRef>
              <c:f>Sheet1!$H$11</c:f>
              <c:strCache>
                <c:ptCount val="1"/>
                <c:pt idx="0">
                  <c:v>No4</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Sheet1!$H$12:$H$34</c:f>
              <c:numCache>
                <c:formatCode>0.0\%</c:formatCode>
                <c:ptCount val="23"/>
                <c:pt idx="1">
                  <c:v>5.8</c:v>
                </c:pt>
                <c:pt idx="4">
                  <c:v>9.9</c:v>
                </c:pt>
                <c:pt idx="7">
                  <c:v>7.4</c:v>
                </c:pt>
                <c:pt idx="10">
                  <c:v>12.3</c:v>
                </c:pt>
                <c:pt idx="13">
                  <c:v>14.4</c:v>
                </c:pt>
                <c:pt idx="16">
                  <c:v>26</c:v>
                </c:pt>
                <c:pt idx="19">
                  <c:v>16.3</c:v>
                </c:pt>
                <c:pt idx="22">
                  <c:v>19.399999999999999</c:v>
                </c:pt>
              </c:numCache>
            </c:numRef>
          </c:val>
          <c:extLst>
            <c:ext xmlns:c16="http://schemas.microsoft.com/office/drawing/2014/chart" uri="{C3380CC4-5D6E-409C-BE32-E72D297353CC}">
              <c16:uniqueId val="{00000007-0DE1-430E-A0AF-C9CDD03D56D6}"/>
            </c:ext>
          </c:extLst>
        </c:ser>
        <c:ser>
          <c:idx val="7"/>
          <c:order val="7"/>
          <c:tx>
            <c:strRef>
              <c:f>Sheet1!$I$11</c:f>
              <c:strCache>
                <c:ptCount val="1"/>
                <c:pt idx="0">
                  <c:v>DK/REF5</c:v>
                </c:pt>
              </c:strCache>
            </c:strRef>
          </c:tx>
          <c:spPr>
            <a:solidFill>
              <a:schemeClr val="bg1">
                <a:lumMod val="85000"/>
              </a:schemeClr>
            </a:solidFill>
            <a:ln>
              <a:noFill/>
            </a:ln>
            <a:effectLst/>
          </c:spPr>
          <c:invertIfNegative val="0"/>
          <c:cat>
            <c:strRef>
              <c:f>Sheet1!$A$12:$A$34</c:f>
              <c:strCache>
                <c:ptCount val="23"/>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pt idx="21">
                  <c:v>EU</c:v>
                </c:pt>
                <c:pt idx="22">
                  <c:v>SEM</c:v>
                </c:pt>
              </c:strCache>
            </c:strRef>
          </c:cat>
          <c:val>
            <c:numRef>
              <c:f>Sheet1!$I$12:$I$34</c:f>
              <c:numCache>
                <c:formatCode>0.0\%</c:formatCode>
                <c:ptCount val="23"/>
                <c:pt idx="1">
                  <c:v>0.8</c:v>
                </c:pt>
                <c:pt idx="4">
                  <c:v>1.3</c:v>
                </c:pt>
                <c:pt idx="7">
                  <c:v>1.4</c:v>
                </c:pt>
                <c:pt idx="10">
                  <c:v>2.2000000000000002</c:v>
                </c:pt>
                <c:pt idx="13">
                  <c:v>3</c:v>
                </c:pt>
                <c:pt idx="16">
                  <c:v>2.1</c:v>
                </c:pt>
                <c:pt idx="19">
                  <c:v>3.8</c:v>
                </c:pt>
                <c:pt idx="22">
                  <c:v>6.2</c:v>
                </c:pt>
              </c:numCache>
            </c:numRef>
          </c:val>
          <c:extLst>
            <c:ext xmlns:c16="http://schemas.microsoft.com/office/drawing/2014/chart" uri="{C3380CC4-5D6E-409C-BE32-E72D297353CC}">
              <c16:uniqueId val="{00000008-0DE1-430E-A0AF-C9CDD03D56D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(2012)</a:t>
            </a:r>
          </a:p>
        </c:rich>
      </c:tx>
      <c:layout>
        <c:manualLayout>
          <c:xMode val="edge"/>
          <c:yMode val="edge"/>
          <c:x val="0.45682953822864802"/>
          <c:y val="2.4082287198037202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9.1812725071392917E-2"/>
          <c:w val="0.33572129658503586"/>
          <c:h val="0.59682347841498484"/>
        </c:manualLayout>
      </c:layout>
      <c:barChart>
        <c:barDir val="bar"/>
        <c:grouping val="percentStacked"/>
        <c:varyColors val="0"/>
        <c:ser>
          <c:idx val="0"/>
          <c:order val="0"/>
          <c:tx>
            <c:strRef>
              <c:f>Sheet1!$BV$1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64-4536-97CC-B7C98EB4D2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Environmental sustainability</c:v>
                </c:pt>
                <c:pt idx="2">
                  <c:v>Equality between 
men and women</c:v>
                </c:pt>
                <c:pt idx="3">
                  <c:v>Entrepreneurship, innovation 
and youth employment</c:v>
                </c:pt>
                <c:pt idx="4">
                  <c:v>Individual freedom 
and rule of law</c:v>
                </c:pt>
              </c:strCache>
            </c:strRef>
          </c:cat>
          <c:val>
            <c:numRef>
              <c:f>Sheet1!$BV$2:$BV$6</c:f>
              <c:numCache>
                <c:formatCode>0.0\%</c:formatCode>
                <c:ptCount val="5"/>
                <c:pt idx="0">
                  <c:v>57</c:v>
                </c:pt>
                <c:pt idx="1">
                  <c:v>55</c:v>
                </c:pt>
                <c:pt idx="2">
                  <c:v>53</c:v>
                </c:pt>
                <c:pt idx="3">
                  <c:v>52</c:v>
                </c:pt>
                <c:pt idx="4">
                  <c:v>49</c:v>
                </c:pt>
              </c:numCache>
            </c:numRef>
          </c:val>
          <c:extLst>
            <c:ext xmlns:c16="http://schemas.microsoft.com/office/drawing/2014/chart" uri="{C3380CC4-5D6E-409C-BE32-E72D297353CC}">
              <c16:uniqueId val="{00000001-9764-4536-97CC-B7C98EB4D2FC}"/>
            </c:ext>
          </c:extLst>
        </c:ser>
        <c:ser>
          <c:idx val="1"/>
          <c:order val="1"/>
          <c:tx>
            <c:strRef>
              <c:f>Sheet1!$BW$1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Environmental sustainability</c:v>
                </c:pt>
                <c:pt idx="2">
                  <c:v>Equality between 
men and women</c:v>
                </c:pt>
                <c:pt idx="3">
                  <c:v>Entrepreneurship, innovation 
and youth employment</c:v>
                </c:pt>
                <c:pt idx="4">
                  <c:v>Individual freedom 
and rule of law</c:v>
                </c:pt>
              </c:strCache>
            </c:strRef>
          </c:cat>
          <c:val>
            <c:numRef>
              <c:f>Sheet1!$BW$2:$BW$6</c:f>
              <c:numCache>
                <c:formatCode>0.0\%</c:formatCode>
                <c:ptCount val="5"/>
                <c:pt idx="0">
                  <c:v>36</c:v>
                </c:pt>
                <c:pt idx="1">
                  <c:v>34</c:v>
                </c:pt>
                <c:pt idx="2">
                  <c:v>35</c:v>
                </c:pt>
                <c:pt idx="3">
                  <c:v>40</c:v>
                </c:pt>
                <c:pt idx="4">
                  <c:v>41</c:v>
                </c:pt>
              </c:numCache>
            </c:numRef>
          </c:val>
          <c:extLst>
            <c:ext xmlns:c16="http://schemas.microsoft.com/office/drawing/2014/chart" uri="{C3380CC4-5D6E-409C-BE32-E72D297353CC}">
              <c16:uniqueId val="{00000002-9764-4536-97CC-B7C98EB4D2FC}"/>
            </c:ext>
          </c:extLst>
        </c:ser>
        <c:ser>
          <c:idx val="2"/>
          <c:order val="2"/>
          <c:tx>
            <c:strRef>
              <c:f>Sheet1!$BX$1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Sheet1!$BU$2:$BU$6</c:f>
              <c:strCache>
                <c:ptCount val="5"/>
                <c:pt idx="0">
                  <c:v>Cultural diversity and 
prevention of extremism</c:v>
                </c:pt>
                <c:pt idx="1">
                  <c:v>Environmental sustainability</c:v>
                </c:pt>
                <c:pt idx="2">
                  <c:v>Equality between 
men and women</c:v>
                </c:pt>
                <c:pt idx="3">
                  <c:v>Entrepreneurship, innovation 
and youth employment</c:v>
                </c:pt>
                <c:pt idx="4">
                  <c:v>Individual freedom 
and rule of law</c:v>
                </c:pt>
              </c:strCache>
            </c:strRef>
          </c:cat>
          <c:val>
            <c:numRef>
              <c:f>Sheet1!$BX$2:$BX$6</c:f>
              <c:numCache>
                <c:formatCode>0.0\%</c:formatCode>
                <c:ptCount val="5"/>
                <c:pt idx="0">
                  <c:v>5</c:v>
                </c:pt>
                <c:pt idx="1">
                  <c:v>9</c:v>
                </c:pt>
                <c:pt idx="2">
                  <c:v>10</c:v>
                </c:pt>
                <c:pt idx="3">
                  <c:v>6</c:v>
                </c:pt>
                <c:pt idx="4">
                  <c:v>7</c:v>
                </c:pt>
              </c:numCache>
            </c:numRef>
          </c:val>
          <c:extLst>
            <c:ext xmlns:c16="http://schemas.microsoft.com/office/drawing/2014/chart" uri="{C3380CC4-5D6E-409C-BE32-E72D297353CC}">
              <c16:uniqueId val="{00000003-9764-4536-97CC-B7C98EB4D2FC}"/>
            </c:ext>
          </c:extLst>
        </c:ser>
        <c:ser>
          <c:idx val="3"/>
          <c:order val="3"/>
          <c:tx>
            <c:strRef>
              <c:f>Sheet1!$BY$1</c:f>
              <c:strCache>
                <c:ptCount val="1"/>
                <c:pt idx="0">
                  <c:v>DK/REF47</c:v>
                </c:pt>
              </c:strCache>
            </c:strRef>
          </c:tx>
          <c:spPr>
            <a:solidFill>
              <a:schemeClr val="bg1">
                <a:lumMod val="85000"/>
              </a:schemeClr>
            </a:solidFill>
            <a:ln>
              <a:noFill/>
            </a:ln>
            <a:effectLst/>
          </c:spPr>
          <c:invertIfNegative val="0"/>
          <c:cat>
            <c:strRef>
              <c:f>Sheet1!$BU$2:$BU$6</c:f>
              <c:strCache>
                <c:ptCount val="5"/>
                <c:pt idx="0">
                  <c:v>Cultural diversity and 
prevention of extremism</c:v>
                </c:pt>
                <c:pt idx="1">
                  <c:v>Environmental sustainability</c:v>
                </c:pt>
                <c:pt idx="2">
                  <c:v>Equality between 
men and women</c:v>
                </c:pt>
                <c:pt idx="3">
                  <c:v>Entrepreneurship, innovation 
and youth employment</c:v>
                </c:pt>
                <c:pt idx="4">
                  <c:v>Individual freedom 
and rule of law</c:v>
                </c:pt>
              </c:strCache>
            </c:strRef>
          </c:cat>
          <c:val>
            <c:numRef>
              <c:f>Sheet1!$BY$2:$BY$6</c:f>
              <c:numCache>
                <c:formatCode>0.0\%</c:formatCode>
                <c:ptCount val="5"/>
                <c:pt idx="0">
                  <c:v>2</c:v>
                </c:pt>
                <c:pt idx="1">
                  <c:v>2</c:v>
                </c:pt>
                <c:pt idx="2">
                  <c:v>1</c:v>
                </c:pt>
                <c:pt idx="3">
                  <c:v>2</c:v>
                </c:pt>
                <c:pt idx="4">
                  <c:v>3</c:v>
                </c:pt>
              </c:numCache>
            </c:numRef>
          </c:val>
          <c:extLst>
            <c:ext xmlns:c16="http://schemas.microsoft.com/office/drawing/2014/chart" uri="{C3380CC4-5D6E-409C-BE32-E72D297353CC}">
              <c16:uniqueId val="{00000004-9764-4536-97CC-B7C98EB4D2FC}"/>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(2009)</a:t>
            </a:r>
          </a:p>
        </c:rich>
      </c:tx>
      <c:layout>
        <c:manualLayout>
          <c:xMode val="edge"/>
          <c:yMode val="edge"/>
          <c:x val="0.44967020318915774"/>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092429829528719"/>
          <c:y val="9.1812725071392917E-2"/>
          <c:w val="0.44495490665779958"/>
          <c:h val="0.59682347841498484"/>
        </c:manualLayout>
      </c:layout>
      <c:barChart>
        <c:barDir val="bar"/>
        <c:grouping val="percentStacked"/>
        <c:varyColors val="0"/>
        <c:ser>
          <c:idx val="0"/>
          <c:order val="0"/>
          <c:tx>
            <c:strRef>
              <c:f>Sheet1!$B$1</c:f>
              <c:strCache>
                <c:ptCount val="1"/>
                <c:pt idx="0">
                  <c:v>Definitely</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A-4281-ADFD-A13A1E2963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Individual freedom and rule of law</c:v>
                </c:pt>
                <c:pt idx="3">
                  <c:v>Gender equality</c:v>
                </c:pt>
                <c:pt idx="4">
                  <c:v>Concern for the environment</c:v>
                </c:pt>
              </c:strCache>
            </c:strRef>
          </c:cat>
          <c:val>
            <c:numRef>
              <c:f>Sheet1!$B$2:$B$6</c:f>
              <c:numCache>
                <c:formatCode>General</c:formatCode>
                <c:ptCount val="5"/>
                <c:pt idx="0">
                  <c:v>52</c:v>
                </c:pt>
                <c:pt idx="1">
                  <c:v>50</c:v>
                </c:pt>
                <c:pt idx="2">
                  <c:v>48</c:v>
                </c:pt>
                <c:pt idx="3">
                  <c:v>41</c:v>
                </c:pt>
                <c:pt idx="4">
                  <c:v>37</c:v>
                </c:pt>
              </c:numCache>
            </c:numRef>
          </c:val>
          <c:extLst>
            <c:ext xmlns:c16="http://schemas.microsoft.com/office/drawing/2014/chart" uri="{C3380CC4-5D6E-409C-BE32-E72D297353CC}">
              <c16:uniqueId val="{00000001-EEFA-4281-ADFD-A13A1E296395}"/>
            </c:ext>
          </c:extLst>
        </c:ser>
        <c:ser>
          <c:idx val="1"/>
          <c:order val="1"/>
          <c:tx>
            <c:strRef>
              <c:f>Sheet1!$C$1</c:f>
              <c:strCache>
                <c:ptCount val="1"/>
                <c:pt idx="0">
                  <c:v>Maybe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Individual freedom and rule of law</c:v>
                </c:pt>
                <c:pt idx="3">
                  <c:v>Gender equality</c:v>
                </c:pt>
                <c:pt idx="4">
                  <c:v>Concern for the environment</c:v>
                </c:pt>
              </c:strCache>
            </c:strRef>
          </c:cat>
          <c:val>
            <c:numRef>
              <c:f>Sheet1!$C$2:$C$6</c:f>
              <c:numCache>
                <c:formatCode>General</c:formatCode>
                <c:ptCount val="5"/>
                <c:pt idx="0">
                  <c:v>41</c:v>
                </c:pt>
                <c:pt idx="1">
                  <c:v>37</c:v>
                </c:pt>
                <c:pt idx="2">
                  <c:v>38</c:v>
                </c:pt>
                <c:pt idx="3">
                  <c:v>8</c:v>
                </c:pt>
                <c:pt idx="4">
                  <c:v>8</c:v>
                </c:pt>
              </c:numCache>
            </c:numRef>
          </c:val>
          <c:extLst>
            <c:ext xmlns:c16="http://schemas.microsoft.com/office/drawing/2014/chart" uri="{C3380CC4-5D6E-409C-BE32-E72D297353CC}">
              <c16:uniqueId val="{00000002-EEFA-4281-ADFD-A13A1E296395}"/>
            </c:ext>
          </c:extLst>
        </c:ser>
        <c:ser>
          <c:idx val="2"/>
          <c:order val="2"/>
          <c:tx>
            <c:strRef>
              <c:f>Sheet1!$D$1</c:f>
              <c:strCache>
                <c:ptCount val="1"/>
                <c:pt idx="0">
                  <c:v>No</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Individual freedom and rule of law</c:v>
                </c:pt>
                <c:pt idx="3">
                  <c:v>Gender equality</c:v>
                </c:pt>
                <c:pt idx="4">
                  <c:v>Concern for the environment</c:v>
                </c:pt>
              </c:strCache>
            </c:strRef>
          </c:cat>
          <c:val>
            <c:numRef>
              <c:f>Sheet1!$D$2:$D$6</c:f>
              <c:numCache>
                <c:formatCode>General</c:formatCode>
                <c:ptCount val="5"/>
                <c:pt idx="0">
                  <c:v>3</c:v>
                </c:pt>
                <c:pt idx="1">
                  <c:v>4</c:v>
                </c:pt>
                <c:pt idx="2">
                  <c:v>11</c:v>
                </c:pt>
                <c:pt idx="3">
                  <c:v>4</c:v>
                </c:pt>
                <c:pt idx="4">
                  <c:v>6</c:v>
                </c:pt>
              </c:numCache>
            </c:numRef>
          </c:val>
          <c:extLst>
            <c:ext xmlns:c16="http://schemas.microsoft.com/office/drawing/2014/chart" uri="{C3380CC4-5D6E-409C-BE32-E72D297353CC}">
              <c16:uniqueId val="{00000003-EEFA-4281-ADFD-A13A1E296395}"/>
            </c:ext>
          </c:extLst>
        </c:ser>
        <c:ser>
          <c:idx val="3"/>
          <c:order val="3"/>
          <c:tx>
            <c:strRef>
              <c:f>Sheet1!$E$1</c:f>
              <c:strCache>
                <c:ptCount val="1"/>
                <c:pt idx="0">
                  <c:v>DK/REF</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Innovation and entrepreneurship</c:v>
                </c:pt>
                <c:pt idx="1">
                  <c:v>Respect for cultural diversity</c:v>
                </c:pt>
                <c:pt idx="2">
                  <c:v>Individual freedom and rule of law</c:v>
                </c:pt>
                <c:pt idx="3">
                  <c:v>Gender equality</c:v>
                </c:pt>
                <c:pt idx="4">
                  <c:v>Concern for the environment</c:v>
                </c:pt>
              </c:strCache>
            </c:strRef>
          </c:cat>
          <c:val>
            <c:numRef>
              <c:f>Sheet1!$E$2:$E$6</c:f>
              <c:numCache>
                <c:formatCode>General</c:formatCode>
                <c:ptCount val="5"/>
                <c:pt idx="0">
                  <c:v>4</c:v>
                </c:pt>
                <c:pt idx="1">
                  <c:v>8</c:v>
                </c:pt>
                <c:pt idx="2">
                  <c:v>4</c:v>
                </c:pt>
                <c:pt idx="3">
                  <c:v>49</c:v>
                </c:pt>
                <c:pt idx="4">
                  <c:v>6</c:v>
                </c:pt>
              </c:numCache>
            </c:numRef>
          </c:val>
          <c:extLst>
            <c:ext xmlns:c16="http://schemas.microsoft.com/office/drawing/2014/chart" uri="{C3380CC4-5D6E-409C-BE32-E72D297353CC}">
              <c16:uniqueId val="{00000004-EEFA-4281-ADFD-A13A1E296395}"/>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 (2020)</a:t>
            </a:r>
          </a:p>
        </c:rich>
      </c:tx>
      <c:layout>
        <c:manualLayout>
          <c:xMode val="edge"/>
          <c:yMode val="edge"/>
          <c:x val="0.51420187700350961"/>
          <c:y val="3.448184204752095E-3"/>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92669087074655"/>
          <c:y val="8.4416707545354963E-2"/>
          <c:w val="0.44661225533825244"/>
          <c:h val="0.85126515773522238"/>
        </c:manualLayout>
      </c:layout>
      <c:barChart>
        <c:barDir val="bar"/>
        <c:grouping val="percentStacked"/>
        <c:varyColors val="0"/>
        <c:ser>
          <c:idx val="0"/>
          <c:order val="0"/>
          <c:tx>
            <c:strRef>
              <c:f>Sheet1!$B$1</c:f>
              <c:strCache>
                <c:ptCount val="1"/>
                <c:pt idx="0">
                  <c:v>Definitely44</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73-430D-91AC-750551B9EC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Sheet1!$B$2:$B$9</c:f>
              <c:numCache>
                <c:formatCode>0\%</c:formatCode>
                <c:ptCount val="8"/>
                <c:pt idx="0">
                  <c:v>89.6</c:v>
                </c:pt>
                <c:pt idx="1">
                  <c:v>89.3</c:v>
                </c:pt>
                <c:pt idx="2">
                  <c:v>85.3</c:v>
                </c:pt>
                <c:pt idx="3">
                  <c:v>76.099999999999994</c:v>
                </c:pt>
                <c:pt idx="4">
                  <c:v>72</c:v>
                </c:pt>
                <c:pt idx="5">
                  <c:v>65</c:v>
                </c:pt>
                <c:pt idx="6">
                  <c:v>63.4</c:v>
                </c:pt>
                <c:pt idx="7">
                  <c:v>59.6</c:v>
                </c:pt>
              </c:numCache>
            </c:numRef>
          </c:val>
          <c:extLst>
            <c:ext xmlns:c16="http://schemas.microsoft.com/office/drawing/2014/chart" uri="{C3380CC4-5D6E-409C-BE32-E72D297353CC}">
              <c16:uniqueId val="{00000001-E473-430D-91AC-750551B9EC5E}"/>
            </c:ext>
          </c:extLst>
        </c:ser>
        <c:ser>
          <c:idx val="1"/>
          <c:order val="1"/>
          <c:tx>
            <c:strRef>
              <c:f>Sheet1!$C$1</c:f>
              <c:strCache>
                <c:ptCount val="1"/>
                <c:pt idx="0">
                  <c:v>Maybe45</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Sheet1!$C$2:$C$9</c:f>
              <c:numCache>
                <c:formatCode>0\%</c:formatCode>
                <c:ptCount val="8"/>
                <c:pt idx="0">
                  <c:v>7.3</c:v>
                </c:pt>
                <c:pt idx="1">
                  <c:v>7.7</c:v>
                </c:pt>
                <c:pt idx="2">
                  <c:v>10.9</c:v>
                </c:pt>
                <c:pt idx="3">
                  <c:v>16.899999999999999</c:v>
                </c:pt>
                <c:pt idx="4">
                  <c:v>19</c:v>
                </c:pt>
                <c:pt idx="5">
                  <c:v>17.399999999999999</c:v>
                </c:pt>
                <c:pt idx="6">
                  <c:v>20.7</c:v>
                </c:pt>
                <c:pt idx="7">
                  <c:v>19.7</c:v>
                </c:pt>
              </c:numCache>
            </c:numRef>
          </c:val>
          <c:extLst>
            <c:ext xmlns:c16="http://schemas.microsoft.com/office/drawing/2014/chart" uri="{C3380CC4-5D6E-409C-BE32-E72D297353CC}">
              <c16:uniqueId val="{00000002-E473-430D-91AC-750551B9EC5E}"/>
            </c:ext>
          </c:extLst>
        </c:ser>
        <c:ser>
          <c:idx val="2"/>
          <c:order val="2"/>
          <c:tx>
            <c:strRef>
              <c:f>Sheet1!$D$1</c:f>
              <c:strCache>
                <c:ptCount val="1"/>
                <c:pt idx="0">
                  <c:v>No46</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Sheet1!$D$2:$D$9</c:f>
              <c:numCache>
                <c:formatCode>0\%</c:formatCode>
                <c:ptCount val="8"/>
                <c:pt idx="0">
                  <c:v>2.4</c:v>
                </c:pt>
                <c:pt idx="1">
                  <c:v>2.2999999999999998</c:v>
                </c:pt>
                <c:pt idx="2">
                  <c:v>2.2999999999999998</c:v>
                </c:pt>
                <c:pt idx="3">
                  <c:v>4.9000000000000004</c:v>
                </c:pt>
                <c:pt idx="4">
                  <c:v>5.5</c:v>
                </c:pt>
                <c:pt idx="5">
                  <c:v>15</c:v>
                </c:pt>
                <c:pt idx="6">
                  <c:v>9.8000000000000007</c:v>
                </c:pt>
                <c:pt idx="7">
                  <c:v>12.5</c:v>
                </c:pt>
              </c:numCache>
            </c:numRef>
          </c:val>
          <c:extLst>
            <c:ext xmlns:c16="http://schemas.microsoft.com/office/drawing/2014/chart" uri="{C3380CC4-5D6E-409C-BE32-E72D297353CC}">
              <c16:uniqueId val="{00000003-E473-430D-91AC-750551B9EC5E}"/>
            </c:ext>
          </c:extLst>
        </c:ser>
        <c:ser>
          <c:idx val="3"/>
          <c:order val="3"/>
          <c:tx>
            <c:strRef>
              <c:f>Sheet1!$E$1</c:f>
              <c:strCache>
                <c:ptCount val="1"/>
                <c:pt idx="0">
                  <c:v>DK/REF47</c:v>
                </c:pt>
              </c:strCache>
            </c:strRef>
          </c:tx>
          <c:spPr>
            <a:solidFill>
              <a:schemeClr val="bg1">
                <a:lumMod val="85000"/>
              </a:schemeClr>
            </a:solidFill>
            <a:ln>
              <a:noFill/>
            </a:ln>
            <a:effectLst/>
          </c:spPr>
          <c:invertIfNegative val="0"/>
          <c:cat>
            <c:strRef>
              <c:f>Sheet1!$A$2:$A$9</c:f>
              <c:strCache>
                <c:ptCount val="8"/>
                <c:pt idx="0">
                  <c:v>Education and training</c:v>
                </c:pt>
                <c:pt idx="1">
                  <c:v>Environmental sustainability</c:v>
                </c:pt>
                <c:pt idx="2">
                  <c:v>Economic growth 
and employment</c:v>
                </c:pt>
                <c:pt idx="3">
                  <c:v>Recognition of cultural diversity</c:v>
                </c:pt>
                <c:pt idx="4">
                  <c:v>Fair response to refugee situation</c:v>
                </c:pt>
                <c:pt idx="5">
                  <c:v>Gender equality</c:v>
                </c:pt>
                <c:pt idx="6">
                  <c:v>Individual freedom 
and rule of law</c:v>
                </c:pt>
                <c:pt idx="7">
                  <c:v>Support for NGOs and 
civil society organisations</c:v>
                </c:pt>
              </c:strCache>
            </c:strRef>
          </c:cat>
          <c:val>
            <c:numRef>
              <c:f>Sheet1!$E$2:$E$9</c:f>
              <c:numCache>
                <c:formatCode>0\%</c:formatCode>
                <c:ptCount val="8"/>
                <c:pt idx="0">
                  <c:v>0.7</c:v>
                </c:pt>
                <c:pt idx="1">
                  <c:v>0.7</c:v>
                </c:pt>
                <c:pt idx="2">
                  <c:v>1.5</c:v>
                </c:pt>
                <c:pt idx="3">
                  <c:v>2.1</c:v>
                </c:pt>
                <c:pt idx="4">
                  <c:v>3.5</c:v>
                </c:pt>
                <c:pt idx="5">
                  <c:v>2.6</c:v>
                </c:pt>
                <c:pt idx="6">
                  <c:v>6.1</c:v>
                </c:pt>
                <c:pt idx="7">
                  <c:v>8.1999999999999993</c:v>
                </c:pt>
              </c:numCache>
            </c:numRef>
          </c:val>
          <c:extLst>
            <c:ext xmlns:c16="http://schemas.microsoft.com/office/drawing/2014/chart" uri="{C3380CC4-5D6E-409C-BE32-E72D297353CC}">
              <c16:uniqueId val="{00000004-E473-430D-91AC-750551B9EC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70396006060207372"/>
          <c:y val="2.654762637338319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7274094297243006"/>
          <c:y val="0.12632752345436754"/>
          <c:w val="0.42646744715216073"/>
          <c:h val="0.67817967120140243"/>
        </c:manualLayout>
      </c:layout>
      <c:barChart>
        <c:barDir val="bar"/>
        <c:grouping val="percentStacked"/>
        <c:varyColors val="0"/>
        <c:ser>
          <c:idx val="0"/>
          <c:order val="0"/>
          <c:tx>
            <c:strRef>
              <c:f>Sheet1!$B$1</c:f>
              <c:strCache>
                <c:ptCount val="1"/>
                <c:pt idx="0">
                  <c:v>Strongly agree47</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Sheet1!$B$2:$B$4</c:f>
              <c:numCache>
                <c:formatCode>0\%</c:formatCode>
                <c:ptCount val="3"/>
                <c:pt idx="0">
                  <c:v>78.900000000000006</c:v>
                </c:pt>
                <c:pt idx="1">
                  <c:v>62.2</c:v>
                </c:pt>
                <c:pt idx="2">
                  <c:v>55.5</c:v>
                </c:pt>
              </c:numCache>
            </c:numRef>
          </c:val>
          <c:extLst>
            <c:ext xmlns:c16="http://schemas.microsoft.com/office/drawing/2014/chart" uri="{C3380CC4-5D6E-409C-BE32-E72D297353CC}">
              <c16:uniqueId val="{00000001-979C-4F31-9B37-EFF6ABC0B35E}"/>
            </c:ext>
          </c:extLst>
        </c:ser>
        <c:ser>
          <c:idx val="1"/>
          <c:order val="1"/>
          <c:tx>
            <c:strRef>
              <c:f>Sheet1!$C$1</c:f>
              <c:strCache>
                <c:ptCount val="1"/>
                <c:pt idx="0">
                  <c:v>Somewhat agree48</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Sheet1!$C$2:$C$4</c:f>
              <c:numCache>
                <c:formatCode>0\%</c:formatCode>
                <c:ptCount val="3"/>
                <c:pt idx="0">
                  <c:v>12.9</c:v>
                </c:pt>
                <c:pt idx="1">
                  <c:v>22.7</c:v>
                </c:pt>
                <c:pt idx="2">
                  <c:v>20.399999999999999</c:v>
                </c:pt>
              </c:numCache>
            </c:numRef>
          </c:val>
          <c:extLst>
            <c:ext xmlns:c16="http://schemas.microsoft.com/office/drawing/2014/chart" uri="{C3380CC4-5D6E-409C-BE32-E72D297353CC}">
              <c16:uniqueId val="{00000002-979C-4F31-9B37-EFF6ABC0B35E}"/>
            </c:ext>
          </c:extLst>
        </c:ser>
        <c:ser>
          <c:idx val="2"/>
          <c:order val="2"/>
          <c:tx>
            <c:strRef>
              <c:f>Sheet1!$D$1</c:f>
              <c:strCache>
                <c:ptCount val="1"/>
                <c:pt idx="0">
                  <c:v>Somewhat disagree49</c:v>
                </c:pt>
              </c:strCache>
            </c:strRef>
          </c:tx>
          <c:spPr>
            <a:solidFill>
              <a:srgbClr val="F1BE48"/>
            </a:solidFill>
            <a:ln>
              <a:noFill/>
            </a:ln>
            <a:effectLst/>
          </c:spPr>
          <c:invertIfNegative val="0"/>
          <c:dLbls>
            <c:dLbl>
              <c:idx val="0"/>
              <c:layout>
                <c:manualLayout>
                  <c:x val="-1.8516174972313215E-3"/>
                  <c:y val="2.46572741773582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9C-4F31-9B37-EFF6ABC0B35E}"/>
                </c:ext>
              </c:extLst>
            </c:dLbl>
            <c:dLbl>
              <c:idx val="3"/>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79C-4F31-9B37-EFF6ABC0B35E}"/>
                </c:ext>
              </c:extLst>
            </c:dLbl>
            <c:numFmt formatCode="#,##0" sourceLinked="0"/>
            <c:spPr>
              <a:noFill/>
              <a:ln>
                <a:noFill/>
              </a:ln>
              <a:effectLst/>
            </c:spPr>
            <c:txPr>
              <a:bodyPr rot="0" spcFirstLastPara="1" vertOverflow="ellipsis" vert="horz" wrap="square" lIns="38100" tIns="19050" rIns="38100" bIns="19050" anchor="ctr" anchorCtr="0">
                <a:spAutoFit/>
              </a:bodyPr>
              <a:lstStyle/>
              <a:p>
                <a:pPr marL="0" algn="ctr">
                  <a:spcBef>
                    <a:spcPts val="600"/>
                  </a:spcBef>
                  <a:defRPr lang="en-GB"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Sheet1!$D$2:$D$4</c:f>
              <c:numCache>
                <c:formatCode>0\%</c:formatCode>
                <c:ptCount val="3"/>
                <c:pt idx="0">
                  <c:v>2.5</c:v>
                </c:pt>
                <c:pt idx="1">
                  <c:v>4.5999999999999996</c:v>
                </c:pt>
                <c:pt idx="2">
                  <c:v>8.9</c:v>
                </c:pt>
              </c:numCache>
            </c:numRef>
          </c:val>
          <c:extLst>
            <c:ext xmlns:c16="http://schemas.microsoft.com/office/drawing/2014/chart" uri="{C3380CC4-5D6E-409C-BE32-E72D297353CC}">
              <c16:uniqueId val="{00000005-979C-4F31-9B37-EFF6ABC0B35E}"/>
            </c:ext>
          </c:extLst>
        </c:ser>
        <c:ser>
          <c:idx val="3"/>
          <c:order val="3"/>
          <c:tx>
            <c:strRef>
              <c:f>Sheet1!$E$1</c:f>
              <c:strCache>
                <c:ptCount val="1"/>
                <c:pt idx="0">
                  <c:v>Strongly disagree50</c:v>
                </c:pt>
              </c:strCache>
            </c:strRef>
          </c:tx>
          <c:spPr>
            <a:solidFill>
              <a:srgbClr val="F57B29"/>
            </a:solidFill>
            <a:ln>
              <a:noFill/>
            </a:ln>
            <a:effectLst/>
          </c:spPr>
          <c:invertIfNegative val="0"/>
          <c:dLbls>
            <c:dLbl>
              <c:idx val="3"/>
              <c:numFmt formatCode="#,##0" sourceLinked="0"/>
              <c:spPr>
                <a:noFill/>
                <a:ln>
                  <a:noFill/>
                </a:ln>
                <a:effectLst/>
              </c:spPr>
              <c:txPr>
                <a:bodyPr rot="0" spcFirstLastPara="1" vertOverflow="ellipsis" vert="horz" wrap="square" lIns="38100" tIns="19050" rIns="38100" bIns="19050" anchor="ctr" anchorCtr="1">
                  <a:spAutoFit/>
                </a:bodyPr>
                <a:lstStyle/>
                <a:p>
                  <a:pPr marL="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79C-4F31-9B37-EFF6ABC0B35E}"/>
                </c:ext>
              </c:extLst>
            </c:dLbl>
            <c:numFmt formatCode="#,##0" sourceLinked="0"/>
            <c:spPr>
              <a:noFill/>
              <a:ln>
                <a:noFill/>
              </a:ln>
              <a:effectLst/>
            </c:spPr>
            <c:txPr>
              <a:bodyPr rot="0" spcFirstLastPara="1" vertOverflow="ellipsis" vert="horz" wrap="square" lIns="38100" tIns="19050" rIns="38100" bIns="19050" anchor="ctr" anchorCtr="1">
                <a:spAutoFit/>
              </a:bodyPr>
              <a:lstStyle/>
              <a:p>
                <a:pPr marL="72000">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Sheet1!$E$2:$E$4</c:f>
              <c:numCache>
                <c:formatCode>0\%</c:formatCode>
                <c:ptCount val="3"/>
                <c:pt idx="0">
                  <c:v>3.6</c:v>
                </c:pt>
                <c:pt idx="1">
                  <c:v>7.5</c:v>
                </c:pt>
                <c:pt idx="2">
                  <c:v>12.5</c:v>
                </c:pt>
              </c:numCache>
            </c:numRef>
          </c:val>
          <c:extLst>
            <c:ext xmlns:c16="http://schemas.microsoft.com/office/drawing/2014/chart" uri="{C3380CC4-5D6E-409C-BE32-E72D297353CC}">
              <c16:uniqueId val="{00000007-979C-4F31-9B37-EFF6ABC0B35E}"/>
            </c:ext>
          </c:extLst>
        </c:ser>
        <c:ser>
          <c:idx val="4"/>
          <c:order val="4"/>
          <c:tx>
            <c:strRef>
              <c:f>Sheet1!$F$1</c:f>
              <c:strCache>
                <c:ptCount val="1"/>
                <c:pt idx="0">
                  <c:v>DK/REF51</c:v>
                </c:pt>
              </c:strCache>
            </c:strRef>
          </c:tx>
          <c:spPr>
            <a:solidFill>
              <a:schemeClr val="bg1">
                <a:lumMod val="85000"/>
              </a:schemeClr>
            </a:solidFill>
            <a:ln>
              <a:noFill/>
            </a:ln>
            <a:effectLst/>
          </c:spPr>
          <c:invertIfNegative val="0"/>
          <c:cat>
            <c:strRef>
              <c:f>Sheet1!$A$2:$A$4</c:f>
              <c:strCache>
                <c:ptCount val="3"/>
                <c:pt idx="0">
                  <c:v>Digital technology can play an important role in facilitating dialogue between people from different cultures</c:v>
                </c:pt>
                <c:pt idx="1">
                  <c:v>Skills for intercultural dialogue can be enhanced via digital tools</c:v>
                </c:pt>
                <c:pt idx="2">
                  <c:v>Cultural barriers are less of an obstacle during online (digital) communication compared to offline (face-to-face) communication</c:v>
                </c:pt>
              </c:strCache>
            </c:strRef>
          </c:cat>
          <c:val>
            <c:numRef>
              <c:f>Sheet1!$F$2:$F$4</c:f>
              <c:numCache>
                <c:formatCode>0\%</c:formatCode>
                <c:ptCount val="3"/>
                <c:pt idx="0">
                  <c:v>2.2000000000000002</c:v>
                </c:pt>
                <c:pt idx="1">
                  <c:v>3</c:v>
                </c:pt>
                <c:pt idx="2">
                  <c:v>2.9</c:v>
                </c:pt>
              </c:numCache>
            </c:numRef>
          </c:val>
          <c:extLst>
            <c:ext xmlns:c16="http://schemas.microsoft.com/office/drawing/2014/chart" uri="{C3380CC4-5D6E-409C-BE32-E72D297353CC}">
              <c16:uniqueId val="{00000008-979C-4F31-9B37-EFF6ABC0B35E}"/>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r>
              <a:rPr lang="en-GB" sz="1350" i="1" dirty="0">
                <a:solidFill>
                  <a:schemeClr val="bg1">
                    <a:lumMod val="50000"/>
                  </a:schemeClr>
                </a:solidFill>
              </a:rPr>
              <a:t>Comparison with </a:t>
            </a:r>
          </a:p>
          <a:p>
            <a:pPr>
              <a:lnSpc>
                <a:spcPts val="1600"/>
              </a:lnSpc>
              <a:defRPr sz="1350" i="1">
                <a:solidFill>
                  <a:schemeClr val="bg1">
                    <a:lumMod val="50000"/>
                  </a:schemeClr>
                </a:solidFill>
              </a:defRPr>
            </a:pPr>
            <a:r>
              <a:rPr lang="en-GB" sz="1350" i="1" dirty="0">
                <a:solidFill>
                  <a:schemeClr val="bg1">
                    <a:lumMod val="50000"/>
                  </a:schemeClr>
                </a:solidFill>
              </a:rPr>
              <a:t>European/SEM average</a:t>
            </a:r>
          </a:p>
        </c:rich>
      </c:tx>
      <c:layout>
        <c:manualLayout>
          <c:xMode val="edge"/>
          <c:yMode val="edge"/>
          <c:x val="0.61828402439617347"/>
          <c:y val="2.4082287198037202E-2"/>
        </c:manualLayout>
      </c:layout>
      <c:overlay val="0"/>
      <c:spPr>
        <a:noFill/>
        <a:ln>
          <a:noFill/>
        </a:ln>
        <a:effectLst/>
      </c:spPr>
      <c:txPr>
        <a:bodyPr rot="0" spcFirstLastPara="1" vertOverflow="ellipsis" vert="horz" wrap="square" anchor="ctr" anchorCtr="1"/>
        <a:lstStyle/>
        <a:p>
          <a:pPr>
            <a:lnSpc>
              <a:spcPts val="1600"/>
            </a:lnSpc>
            <a:defRPr sz="135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160083541189652"/>
          <c:y val="0.162216891571167"/>
          <c:w val="0.43685383142094353"/>
          <c:h val="0.67520427883637357"/>
        </c:manualLayout>
      </c:layout>
      <c:barChart>
        <c:barDir val="bar"/>
        <c:grouping val="percentStacked"/>
        <c:varyColors val="0"/>
        <c:ser>
          <c:idx val="0"/>
          <c:order val="0"/>
          <c:tx>
            <c:strRef>
              <c:f>Sheet1!$B$7</c:f>
              <c:strCache>
                <c:ptCount val="1"/>
                <c:pt idx="0">
                  <c:v>Strongly agree</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F3-48CF-84F8-0045A488956D}"/>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Sheet1!$B$8:$B$15</c:f>
              <c:numCache>
                <c:formatCode>General</c:formatCode>
                <c:ptCount val="8"/>
                <c:pt idx="0" formatCode="0.0\%">
                  <c:v>53.2</c:v>
                </c:pt>
                <c:pt idx="3" formatCode="0.0\%">
                  <c:v>41.5</c:v>
                </c:pt>
                <c:pt idx="6" formatCode="0.0\%">
                  <c:v>32.799999999999997</c:v>
                </c:pt>
              </c:numCache>
            </c:numRef>
          </c:val>
          <c:extLst>
            <c:ext xmlns:c16="http://schemas.microsoft.com/office/drawing/2014/chart" uri="{C3380CC4-5D6E-409C-BE32-E72D297353CC}">
              <c16:uniqueId val="{00000001-E9F3-48CF-84F8-0045A488956D}"/>
            </c:ext>
          </c:extLst>
        </c:ser>
        <c:ser>
          <c:idx val="1"/>
          <c:order val="1"/>
          <c:tx>
            <c:strRef>
              <c:f>Sheet1!$C$7</c:f>
              <c:strCache>
                <c:ptCount val="1"/>
                <c:pt idx="0">
                  <c:v>Somewhat agree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Sheet1!$C$8:$C$15</c:f>
              <c:numCache>
                <c:formatCode>General</c:formatCode>
                <c:ptCount val="8"/>
                <c:pt idx="0" formatCode="0.0\%">
                  <c:v>34.5</c:v>
                </c:pt>
                <c:pt idx="3" formatCode="0.0\%">
                  <c:v>40.6</c:v>
                </c:pt>
                <c:pt idx="6" formatCode="0.0\%">
                  <c:v>36.1</c:v>
                </c:pt>
              </c:numCache>
            </c:numRef>
          </c:val>
          <c:extLst>
            <c:ext xmlns:c16="http://schemas.microsoft.com/office/drawing/2014/chart" uri="{C3380CC4-5D6E-409C-BE32-E72D297353CC}">
              <c16:uniqueId val="{00000002-E9F3-48CF-84F8-0045A488956D}"/>
            </c:ext>
          </c:extLst>
        </c:ser>
        <c:ser>
          <c:idx val="2"/>
          <c:order val="2"/>
          <c:tx>
            <c:strRef>
              <c:f>Sheet1!$D$7</c:f>
              <c:strCache>
                <c:ptCount val="1"/>
                <c:pt idx="0">
                  <c:v>Somewhat disagree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Sheet1!$D$8:$D$15</c:f>
              <c:numCache>
                <c:formatCode>General</c:formatCode>
                <c:ptCount val="8"/>
                <c:pt idx="0" formatCode="0.0\%">
                  <c:v>7.5</c:v>
                </c:pt>
                <c:pt idx="3" formatCode="0.0\%">
                  <c:v>10</c:v>
                </c:pt>
                <c:pt idx="6" formatCode="0.0\%">
                  <c:v>17.2</c:v>
                </c:pt>
              </c:numCache>
            </c:numRef>
          </c:val>
          <c:extLst>
            <c:ext xmlns:c16="http://schemas.microsoft.com/office/drawing/2014/chart" uri="{C3380CC4-5D6E-409C-BE32-E72D297353CC}">
              <c16:uniqueId val="{00000003-E9F3-48CF-84F8-0045A488956D}"/>
            </c:ext>
          </c:extLst>
        </c:ser>
        <c:ser>
          <c:idx val="3"/>
          <c:order val="3"/>
          <c:tx>
            <c:strRef>
              <c:f>Sheet1!$E$7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Sheet1!$E$8:$E$15</c:f>
              <c:numCache>
                <c:formatCode>General</c:formatCode>
                <c:ptCount val="8"/>
                <c:pt idx="0" formatCode="0.0\%">
                  <c:v>2.6</c:v>
                </c:pt>
                <c:pt idx="3" formatCode="0.0\%">
                  <c:v>3.4</c:v>
                </c:pt>
                <c:pt idx="6" formatCode="0.0\%">
                  <c:v>9.1999999999999993</c:v>
                </c:pt>
              </c:numCache>
            </c:numRef>
          </c:val>
          <c:extLst>
            <c:ext xmlns:c16="http://schemas.microsoft.com/office/drawing/2014/chart" uri="{C3380CC4-5D6E-409C-BE32-E72D297353CC}">
              <c16:uniqueId val="{00000004-E9F3-48CF-84F8-0045A488956D}"/>
            </c:ext>
          </c:extLst>
        </c:ser>
        <c:ser>
          <c:idx val="4"/>
          <c:order val="4"/>
          <c:tx>
            <c:strRef>
              <c:f>Sheet1!$F$7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Sheet1!$F$8:$F$15</c:f>
              <c:numCache>
                <c:formatCode>General</c:formatCode>
                <c:ptCount val="8"/>
                <c:pt idx="0" formatCode="0.0\%">
                  <c:v>1.2</c:v>
                </c:pt>
                <c:pt idx="3" formatCode="0.0\%">
                  <c:v>4.5</c:v>
                </c:pt>
                <c:pt idx="6" formatCode="0.0\%">
                  <c:v>4.5999999999999996</c:v>
                </c:pt>
              </c:numCache>
            </c:numRef>
          </c:val>
          <c:extLst>
            <c:ext xmlns:c16="http://schemas.microsoft.com/office/drawing/2014/chart" uri="{C3380CC4-5D6E-409C-BE32-E72D297353CC}">
              <c16:uniqueId val="{00000005-E9F3-48CF-84F8-0045A488956D}"/>
            </c:ext>
          </c:extLst>
        </c:ser>
        <c:ser>
          <c:idx val="5"/>
          <c:order val="5"/>
          <c:tx>
            <c:strRef>
              <c:f>Sheet1!$G$7</c:f>
              <c:strCache>
                <c:ptCount val="1"/>
                <c:pt idx="0">
                  <c:v>Strongly agree</c:v>
                </c:pt>
              </c:strCache>
            </c:strRef>
          </c:tx>
          <c:spPr>
            <a:solidFill>
              <a:srgbClr val="00768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Sheet1!$G$8:$G$15</c:f>
              <c:numCache>
                <c:formatCode>0.0\%</c:formatCode>
                <c:ptCount val="8"/>
                <c:pt idx="1">
                  <c:v>76.900000000000006</c:v>
                </c:pt>
                <c:pt idx="4">
                  <c:v>63.6</c:v>
                </c:pt>
                <c:pt idx="7">
                  <c:v>47.5</c:v>
                </c:pt>
              </c:numCache>
            </c:numRef>
          </c:val>
          <c:extLst>
            <c:ext xmlns:c16="http://schemas.microsoft.com/office/drawing/2014/chart" uri="{C3380CC4-5D6E-409C-BE32-E72D297353CC}">
              <c16:uniqueId val="{00000006-E9F3-48CF-84F8-0045A488956D}"/>
            </c:ext>
          </c:extLst>
        </c:ser>
        <c:ser>
          <c:idx val="6"/>
          <c:order val="6"/>
          <c:tx>
            <c:strRef>
              <c:f>Sheet1!$H$7</c:f>
              <c:strCache>
                <c:ptCount val="1"/>
                <c:pt idx="0">
                  <c:v>Somewhat agree</c:v>
                </c:pt>
              </c:strCache>
            </c:strRef>
          </c:tx>
          <c:spPr>
            <a:solidFill>
              <a:srgbClr val="71B2C9"/>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Sheet1!$H$8:$H$15</c:f>
              <c:numCache>
                <c:formatCode>0.0\%</c:formatCode>
                <c:ptCount val="8"/>
                <c:pt idx="1">
                  <c:v>16.600000000000001</c:v>
                </c:pt>
                <c:pt idx="4">
                  <c:v>25.1</c:v>
                </c:pt>
                <c:pt idx="7">
                  <c:v>26.8</c:v>
                </c:pt>
              </c:numCache>
            </c:numRef>
          </c:val>
          <c:extLst>
            <c:ext xmlns:c16="http://schemas.microsoft.com/office/drawing/2014/chart" uri="{C3380CC4-5D6E-409C-BE32-E72D297353CC}">
              <c16:uniqueId val="{00000007-E9F3-48CF-84F8-0045A488956D}"/>
            </c:ext>
          </c:extLst>
        </c:ser>
        <c:ser>
          <c:idx val="7"/>
          <c:order val="7"/>
          <c:tx>
            <c:strRef>
              <c:f>Sheet1!$I$7</c:f>
              <c:strCache>
                <c:ptCount val="1"/>
                <c:pt idx="0">
                  <c:v>Somewhat disagree</c:v>
                </c:pt>
              </c:strCache>
            </c:strRef>
          </c:tx>
          <c:spPr>
            <a:solidFill>
              <a:srgbClr val="F1BE4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Sheet1!$I$8:$I$15</c:f>
              <c:numCache>
                <c:formatCode>0.0\%</c:formatCode>
                <c:ptCount val="8"/>
                <c:pt idx="1">
                  <c:v>2.1</c:v>
                </c:pt>
                <c:pt idx="4">
                  <c:v>3.4</c:v>
                </c:pt>
                <c:pt idx="7">
                  <c:v>8.3000000000000007</c:v>
                </c:pt>
              </c:numCache>
            </c:numRef>
          </c:val>
          <c:extLst>
            <c:ext xmlns:c16="http://schemas.microsoft.com/office/drawing/2014/chart" uri="{C3380CC4-5D6E-409C-BE32-E72D297353CC}">
              <c16:uniqueId val="{00000008-E9F3-48CF-84F8-0045A488956D}"/>
            </c:ext>
          </c:extLst>
        </c:ser>
        <c:ser>
          <c:idx val="8"/>
          <c:order val="8"/>
          <c:tx>
            <c:strRef>
              <c:f>Sheet1!$J$7</c:f>
              <c:strCache>
                <c:ptCount val="1"/>
                <c:pt idx="0">
                  <c:v>Strongly disagree</c:v>
                </c:pt>
              </c:strCache>
            </c:strRef>
          </c:tx>
          <c:spPr>
            <a:solidFill>
              <a:srgbClr val="F57B2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Sheet1!$A$8:$A$15</c:f>
              <c:strCache>
                <c:ptCount val="8"/>
                <c:pt idx="0">
                  <c:v>EU</c:v>
                </c:pt>
                <c:pt idx="1">
                  <c:v>SEM</c:v>
                </c:pt>
                <c:pt idx="3">
                  <c:v>EU</c:v>
                </c:pt>
                <c:pt idx="4">
                  <c:v>SEM</c:v>
                </c:pt>
                <c:pt idx="6">
                  <c:v>EU</c:v>
                </c:pt>
                <c:pt idx="7">
                  <c:v>SEM</c:v>
                </c:pt>
              </c:strCache>
            </c:strRef>
          </c:cat>
          <c:val>
            <c:numRef>
              <c:f>Sheet1!$J$8:$J$15</c:f>
              <c:numCache>
                <c:formatCode>0.0\%</c:formatCode>
                <c:ptCount val="8"/>
                <c:pt idx="1">
                  <c:v>8.2842500000000001</c:v>
                </c:pt>
                <c:pt idx="4">
                  <c:v>6.1</c:v>
                </c:pt>
                <c:pt idx="7">
                  <c:v>15.7</c:v>
                </c:pt>
              </c:numCache>
            </c:numRef>
          </c:val>
          <c:extLst>
            <c:ext xmlns:c16="http://schemas.microsoft.com/office/drawing/2014/chart" uri="{C3380CC4-5D6E-409C-BE32-E72D297353CC}">
              <c16:uniqueId val="{00000009-E9F3-48CF-84F8-0045A488956D}"/>
            </c:ext>
          </c:extLst>
        </c:ser>
        <c:ser>
          <c:idx val="9"/>
          <c:order val="9"/>
          <c:tx>
            <c:strRef>
              <c:f>Sheet1!$K$7</c:f>
              <c:strCache>
                <c:ptCount val="1"/>
                <c:pt idx="0">
                  <c:v>DK/REF</c:v>
                </c:pt>
              </c:strCache>
            </c:strRef>
          </c:tx>
          <c:spPr>
            <a:solidFill>
              <a:sysClr val="window" lastClr="FFFFFF">
                <a:lumMod val="85000"/>
              </a:sysClr>
            </a:solidFill>
            <a:ln>
              <a:noFill/>
            </a:ln>
            <a:effectLst/>
          </c:spPr>
          <c:invertIfNegative val="0"/>
          <c:cat>
            <c:strRef>
              <c:f>Sheet1!$A$8:$A$15</c:f>
              <c:strCache>
                <c:ptCount val="8"/>
                <c:pt idx="0">
                  <c:v>EU</c:v>
                </c:pt>
                <c:pt idx="1">
                  <c:v>SEM</c:v>
                </c:pt>
                <c:pt idx="3">
                  <c:v>EU</c:v>
                </c:pt>
                <c:pt idx="4">
                  <c:v>SEM</c:v>
                </c:pt>
                <c:pt idx="6">
                  <c:v>EU</c:v>
                </c:pt>
                <c:pt idx="7">
                  <c:v>SEM</c:v>
                </c:pt>
              </c:strCache>
            </c:strRef>
          </c:cat>
          <c:val>
            <c:numRef>
              <c:f>Sheet1!$K$8:$K$15</c:f>
              <c:numCache>
                <c:formatCode>0.0\%</c:formatCode>
                <c:ptCount val="8"/>
                <c:pt idx="1">
                  <c:v>4.0999999999999996</c:v>
                </c:pt>
                <c:pt idx="4">
                  <c:v>1.9</c:v>
                </c:pt>
                <c:pt idx="7">
                  <c:v>1.7</c:v>
                </c:pt>
              </c:numCache>
            </c:numRef>
          </c:val>
          <c:extLst>
            <c:ext xmlns:c16="http://schemas.microsoft.com/office/drawing/2014/chart" uri="{C3380CC4-5D6E-409C-BE32-E72D297353CC}">
              <c16:uniqueId val="{0000000A-E9F3-48CF-84F8-0045A488956D}"/>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scaling>
        <c:delete val="1"/>
        <c:axPos val="t"/>
        <c:numFmt formatCode="0%" sourceLinked="1"/>
        <c:majorTickMark val="none"/>
        <c:minorTickMark val="none"/>
        <c:tickLblPos val="nextTo"/>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55711867130826642"/>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7537243668832119"/>
          <c:h val="0.83673999853632619"/>
        </c:manualLayout>
      </c:layout>
      <c:barChart>
        <c:barDir val="bar"/>
        <c:grouping val="clustered"/>
        <c:varyColors val="0"/>
        <c:ser>
          <c:idx val="0"/>
          <c:order val="0"/>
          <c:tx>
            <c:strRef>
              <c:f>Sheet1!$R$1</c:f>
              <c:strCache>
                <c:ptCount val="1"/>
                <c:pt idx="0">
                  <c:v>MA</c:v>
                </c:pt>
              </c:strCache>
            </c:strRef>
          </c:tx>
          <c:spPr>
            <a:solidFill>
              <a:srgbClr val="007681"/>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64-42FB-BBE3-16E56210C0DD}"/>
                </c:ext>
              </c:extLst>
            </c:dLbl>
            <c:dLbl>
              <c:idx val="8"/>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F13-48B9-B57D-51197BD085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SEM countries</c:v>
                </c:pt>
                <c:pt idx="2">
                  <c:v>Europe</c:v>
                </c:pt>
                <c:pt idx="3">
                  <c:v>North America</c:v>
                </c:pt>
                <c:pt idx="4">
                  <c:v>Gulf countries</c:v>
                </c:pt>
                <c:pt idx="5">
                  <c:v>Asia</c:v>
                </c:pt>
                <c:pt idx="6">
                  <c:v>Australia and Oceania</c:v>
                </c:pt>
                <c:pt idx="7">
                  <c:v>South America</c:v>
                </c:pt>
                <c:pt idx="8">
                  <c:v>DK/REF</c:v>
                </c:pt>
                <c:pt idx="9">
                  <c:v>Africa</c:v>
                </c:pt>
              </c:strCache>
            </c:strRef>
          </c:cat>
          <c:val>
            <c:numRef>
              <c:f>Sheet1!$R$2:$R$10</c:f>
              <c:numCache>
                <c:formatCode>0\%</c:formatCode>
                <c:ptCount val="9"/>
                <c:pt idx="0">
                  <c:v>49.1</c:v>
                </c:pt>
                <c:pt idx="1">
                  <c:v>21.5</c:v>
                </c:pt>
                <c:pt idx="2">
                  <c:v>18.899999999999999</c:v>
                </c:pt>
                <c:pt idx="3">
                  <c:v>4.0999999999999996</c:v>
                </c:pt>
                <c:pt idx="4">
                  <c:v>3.1</c:v>
                </c:pt>
                <c:pt idx="5">
                  <c:v>1.9</c:v>
                </c:pt>
                <c:pt idx="6">
                  <c:v>0.9</c:v>
                </c:pt>
                <c:pt idx="7">
                  <c:v>0.2</c:v>
                </c:pt>
                <c:pt idx="8">
                  <c:v>0.2</c:v>
                </c:pt>
              </c:numCache>
            </c:numRef>
          </c:val>
          <c:extLst>
            <c:ext xmlns:c16="http://schemas.microsoft.com/office/drawing/2014/chart" uri="{C3380CC4-5D6E-409C-BE32-E72D297353CC}">
              <c16:uniqueId val="{00000001-1F64-42FB-BBE3-16E56210C0DD}"/>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440" b="1" i="1" baseline="0" dirty="0">
                <a:effectLst/>
              </a:rPr>
              <a:t>Comparison with </a:t>
            </a:r>
            <a:endParaRPr lang="en-GB" sz="1440" dirty="0">
              <a:effectLst/>
            </a:endParaRPr>
          </a:p>
          <a:p>
            <a:pPr>
              <a:defRPr sz="1440" b="1"/>
            </a:pPr>
            <a:r>
              <a:rPr lang="en-GB" sz="1440" b="1" i="1" baseline="0" dirty="0">
                <a:effectLst/>
              </a:rPr>
              <a:t>European/SEM average</a:t>
            </a:r>
            <a:endParaRPr lang="en-GB" sz="1440" dirty="0">
              <a:effectLst/>
            </a:endParaRPr>
          </a:p>
        </c:rich>
      </c:tx>
      <c:layout>
        <c:manualLayout>
          <c:xMode val="edge"/>
          <c:yMode val="edge"/>
          <c:x val="0.42189519146995363"/>
          <c:y val="1.8942346199233196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103167630497198"/>
          <c:y val="0.12632752345436754"/>
          <c:w val="0.53338865126097101"/>
          <c:h val="0.85075341347562161"/>
        </c:manualLayout>
      </c:layout>
      <c:barChart>
        <c:barDir val="bar"/>
        <c:grouping val="clustered"/>
        <c:varyColors val="0"/>
        <c:ser>
          <c:idx val="0"/>
          <c:order val="0"/>
          <c:tx>
            <c:strRef>
              <c:f>Sheet1!$B$1</c:f>
              <c:strCache>
                <c:ptCount val="1"/>
                <c:pt idx="0">
                  <c:v>European countries</c:v>
                </c:pt>
              </c:strCache>
            </c:strRef>
          </c:tx>
          <c:spPr>
            <a:solidFill>
              <a:srgbClr val="F57B29"/>
            </a:solidFill>
            <a:ln>
              <a:no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8C2-4181-834D-887006A9733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Sheet1!$B$2:$B$11</c:f>
              <c:numCache>
                <c:formatCode>0.0\%</c:formatCode>
                <c:ptCount val="10"/>
                <c:pt idx="0">
                  <c:v>39.5</c:v>
                </c:pt>
                <c:pt idx="1">
                  <c:v>35.5</c:v>
                </c:pt>
                <c:pt idx="2">
                  <c:v>7.2</c:v>
                </c:pt>
                <c:pt idx="3">
                  <c:v>6.7</c:v>
                </c:pt>
                <c:pt idx="4">
                  <c:v>1.5</c:v>
                </c:pt>
                <c:pt idx="5">
                  <c:v>2.9</c:v>
                </c:pt>
                <c:pt idx="6">
                  <c:v>2.1</c:v>
                </c:pt>
                <c:pt idx="7">
                  <c:v>0.3</c:v>
                </c:pt>
                <c:pt idx="8">
                  <c:v>0.8</c:v>
                </c:pt>
                <c:pt idx="9">
                  <c:v>3.4</c:v>
                </c:pt>
              </c:numCache>
            </c:numRef>
          </c:val>
          <c:extLst>
            <c:ext xmlns:c16="http://schemas.microsoft.com/office/drawing/2014/chart" uri="{C3380CC4-5D6E-409C-BE32-E72D297353CC}">
              <c16:uniqueId val="{00000001-E8C2-4181-834D-887006A97336}"/>
            </c:ext>
          </c:extLst>
        </c:ser>
        <c:ser>
          <c:idx val="1"/>
          <c:order val="1"/>
          <c:tx>
            <c:strRef>
              <c:f>Sheet1!$C$1</c:f>
              <c:strCache>
                <c:ptCount val="1"/>
                <c:pt idx="0">
                  <c:v>SEM countries</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Country of residence</c:v>
                </c:pt>
                <c:pt idx="1">
                  <c:v>Europe</c:v>
                </c:pt>
                <c:pt idx="2">
                  <c:v>North America</c:v>
                </c:pt>
                <c:pt idx="3">
                  <c:v>Australia and Oceania</c:v>
                </c:pt>
                <c:pt idx="4">
                  <c:v>South America</c:v>
                </c:pt>
                <c:pt idx="5">
                  <c:v>Asia</c:v>
                </c:pt>
                <c:pt idx="6">
                  <c:v>SEM countries</c:v>
                </c:pt>
                <c:pt idx="7">
                  <c:v>Gulf countries</c:v>
                </c:pt>
                <c:pt idx="8">
                  <c:v>Africa</c:v>
                </c:pt>
                <c:pt idx="9">
                  <c:v>DK/REF</c:v>
                </c:pt>
              </c:strCache>
            </c:strRef>
          </c:cat>
          <c:val>
            <c:numRef>
              <c:f>Sheet1!$C$2:$C$11</c:f>
              <c:numCache>
                <c:formatCode>0.0\%</c:formatCode>
                <c:ptCount val="10"/>
                <c:pt idx="0">
                  <c:v>49.3</c:v>
                </c:pt>
                <c:pt idx="1">
                  <c:v>19.8</c:v>
                </c:pt>
                <c:pt idx="2">
                  <c:v>6.3</c:v>
                </c:pt>
                <c:pt idx="3">
                  <c:v>0.8</c:v>
                </c:pt>
                <c:pt idx="4">
                  <c:v>0.6</c:v>
                </c:pt>
                <c:pt idx="5">
                  <c:v>1.8</c:v>
                </c:pt>
                <c:pt idx="6">
                  <c:v>14.2</c:v>
                </c:pt>
                <c:pt idx="7">
                  <c:v>4.7</c:v>
                </c:pt>
                <c:pt idx="8">
                  <c:v>0.6</c:v>
                </c:pt>
                <c:pt idx="9">
                  <c:v>2</c:v>
                </c:pt>
              </c:numCache>
            </c:numRef>
          </c:val>
          <c:extLst>
            <c:ext xmlns:c16="http://schemas.microsoft.com/office/drawing/2014/chart" uri="{C3380CC4-5D6E-409C-BE32-E72D297353CC}">
              <c16:uniqueId val="{00000002-E8C2-4181-834D-887006A97336}"/>
            </c:ext>
          </c:extLst>
        </c:ser>
        <c:dLbls>
          <c:showLegendKey val="0"/>
          <c:showVal val="0"/>
          <c:showCatName val="0"/>
          <c:showSerName val="0"/>
          <c:showPercent val="0"/>
          <c:showBubbleSize val="0"/>
        </c:dLbls>
        <c:gapWidth val="42"/>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1"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70"/>
        </c:scaling>
        <c:delete val="0"/>
        <c:axPos val="t"/>
        <c:numFmt formatCode="0.0\%" sourceLinked="1"/>
        <c:majorTickMark val="out"/>
        <c:minorTickMark val="none"/>
        <c:tickLblPos val="nextTo"/>
        <c:spPr>
          <a:noFill/>
          <a:ln>
            <a:solidFill>
              <a:schemeClr val="accent1">
                <a:alpha val="0"/>
              </a:schemeClr>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548482464"/>
        <c:crosses val="autoZero"/>
        <c:crossBetween val="between"/>
        <c:majorUnit val="10"/>
      </c:valAx>
      <c:spPr>
        <a:noFill/>
        <a:ln>
          <a:noFill/>
        </a:ln>
        <a:effectLst/>
      </c:spPr>
    </c:plotArea>
    <c:legend>
      <c:legendPos val="r"/>
      <c:layout>
        <c:manualLayout>
          <c:xMode val="edge"/>
          <c:yMode val="edge"/>
          <c:x val="0.65972750103789635"/>
          <c:y val="0.84981736107376971"/>
          <c:w val="0.3070821078359714"/>
          <c:h val="0.114007377770133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r>
              <a:rPr lang="en-GB" sz="1900" b="1" dirty="0"/>
              <a:t>Morocco</a:t>
            </a:r>
          </a:p>
        </c:rich>
      </c:tx>
      <c:layout>
        <c:manualLayout>
          <c:xMode val="edge"/>
          <c:yMode val="edge"/>
          <c:x val="0.64899032901639164"/>
          <c:y val="3.147830472407516E-2"/>
        </c:manualLayout>
      </c:layout>
      <c:overlay val="0"/>
      <c:spPr>
        <a:noFill/>
        <a:ln>
          <a:noFill/>
        </a:ln>
        <a:effectLst/>
      </c:spPr>
      <c:txPr>
        <a:bodyPr rot="0" spcFirstLastPara="1" vertOverflow="ellipsis" vert="horz" wrap="square" anchor="ctr" anchorCtr="1"/>
        <a:lstStyle/>
        <a:p>
          <a:pPr>
            <a:defRPr sz="19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462759521734736"/>
          <c:y val="0.12632752345436754"/>
          <c:w val="0.44495490665779958"/>
          <c:h val="0.82116934337146974"/>
        </c:manualLayout>
      </c:layout>
      <c:barChart>
        <c:barDir val="bar"/>
        <c:grouping val="stacked"/>
        <c:varyColors val="0"/>
        <c:ser>
          <c:idx val="0"/>
          <c:order val="0"/>
          <c:tx>
            <c:strRef>
              <c:f>Sheet1!$AX$1</c:f>
              <c:strCache>
                <c:ptCount val="1"/>
                <c:pt idx="0">
                  <c:v>Column35</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63-456A-8B91-6E242FBAA3E6}"/>
                </c:ext>
              </c:extLst>
            </c:dLbl>
            <c:dLbl>
              <c:idx val="5"/>
              <c:delete val="1"/>
              <c:extLst>
                <c:ext xmlns:c15="http://schemas.microsoft.com/office/drawing/2012/chart" uri="{CE6537A1-D6FC-4f65-9D91-7224C49458BB}"/>
                <c:ext xmlns:c16="http://schemas.microsoft.com/office/drawing/2014/chart" uri="{C3380CC4-5D6E-409C-BE32-E72D297353CC}">
                  <c16:uniqueId val="{00000002-8F4B-4790-A339-845FC9C33A42}"/>
                </c:ext>
              </c:extLst>
            </c:dLbl>
            <c:dLbl>
              <c:idx val="6"/>
              <c:delete val="1"/>
              <c:extLst>
                <c:ext xmlns:c15="http://schemas.microsoft.com/office/drawing/2012/chart" uri="{CE6537A1-D6FC-4f65-9D91-7224C49458BB}"/>
                <c:ext xmlns:c16="http://schemas.microsoft.com/office/drawing/2014/chart" uri="{C3380CC4-5D6E-409C-BE32-E72D297353CC}">
                  <c16:uniqueId val="{00000001-3F63-456A-8B91-6E242FBAA3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Sheet1!$AX$2:$AX$8</c:f>
              <c:numCache>
                <c:formatCode>0\%</c:formatCode>
                <c:ptCount val="7"/>
                <c:pt idx="0">
                  <c:v>34.299999999999997</c:v>
                </c:pt>
                <c:pt idx="1">
                  <c:v>26.6</c:v>
                </c:pt>
                <c:pt idx="2">
                  <c:v>19.600000000000001</c:v>
                </c:pt>
                <c:pt idx="3">
                  <c:v>14.7</c:v>
                </c:pt>
                <c:pt idx="4">
                  <c:v>3.7</c:v>
                </c:pt>
                <c:pt idx="5">
                  <c:v>0.9</c:v>
                </c:pt>
                <c:pt idx="6" formatCode="0.0\%">
                  <c:v>0.2</c:v>
                </c:pt>
              </c:numCache>
            </c:numRef>
          </c:val>
          <c:extLst>
            <c:ext xmlns:c16="http://schemas.microsoft.com/office/drawing/2014/chart" uri="{C3380CC4-5D6E-409C-BE32-E72D297353CC}">
              <c16:uniqueId val="{00000002-3F63-456A-8B91-6E242FBAA3E6}"/>
            </c:ext>
          </c:extLst>
        </c:ser>
        <c:ser>
          <c:idx val="1"/>
          <c:order val="1"/>
          <c:tx>
            <c:strRef>
              <c:f>Sheet1!$AY$1</c:f>
              <c:strCache>
                <c:ptCount val="1"/>
                <c:pt idx="0">
                  <c:v>Column36</c:v>
                </c:pt>
              </c:strCache>
            </c:strRef>
          </c:tx>
          <c:spPr>
            <a:solidFill>
              <a:srgbClr val="71B2C9"/>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8F4B-4790-A339-845FC9C33A42}"/>
                </c:ext>
              </c:extLst>
            </c:dLbl>
            <c:dLbl>
              <c:idx val="6"/>
              <c:delete val="1"/>
              <c:extLst>
                <c:ext xmlns:c15="http://schemas.microsoft.com/office/drawing/2012/chart" uri="{CE6537A1-D6FC-4f65-9D91-7224C49458BB}"/>
                <c:ext xmlns:c16="http://schemas.microsoft.com/office/drawing/2014/chart" uri="{C3380CC4-5D6E-409C-BE32-E72D297353CC}">
                  <c16:uniqueId val="{00000000-8F4B-4790-A339-845FC9C33A42}"/>
                </c:ext>
              </c:extLst>
            </c:dLbl>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Sheet1!$AY$2:$AY$8</c:f>
              <c:numCache>
                <c:formatCode>0\%</c:formatCode>
                <c:ptCount val="7"/>
                <c:pt idx="0">
                  <c:v>23.3</c:v>
                </c:pt>
                <c:pt idx="1">
                  <c:v>27.2</c:v>
                </c:pt>
                <c:pt idx="2">
                  <c:v>19.899999999999999</c:v>
                </c:pt>
                <c:pt idx="3">
                  <c:v>19.3</c:v>
                </c:pt>
                <c:pt idx="4">
                  <c:v>7.8</c:v>
                </c:pt>
                <c:pt idx="5">
                  <c:v>2.2000000000000002</c:v>
                </c:pt>
                <c:pt idx="6" formatCode="0.0\%">
                  <c:v>0.4</c:v>
                </c:pt>
              </c:numCache>
            </c:numRef>
          </c:val>
          <c:extLst>
            <c:ext xmlns:c16="http://schemas.microsoft.com/office/drawing/2014/chart" uri="{C3380CC4-5D6E-409C-BE32-E72D297353CC}">
              <c16:uniqueId val="{00000003-3F63-456A-8B91-6E242FBAA3E6}"/>
            </c:ext>
          </c:extLst>
        </c:ser>
        <c:ser>
          <c:idx val="2"/>
          <c:order val="2"/>
          <c:tx>
            <c:strRef>
              <c:f>Sheet1!$AZ$1</c:f>
              <c:strCache>
                <c:ptCount val="1"/>
                <c:pt idx="0">
                  <c:v>Column37</c:v>
                </c:pt>
              </c:strCache>
            </c:strRef>
          </c:tx>
          <c:spPr>
            <a:no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Religious beliefs /practices</c:v>
                </c:pt>
                <c:pt idx="1">
                  <c:v>Family solidarity</c:v>
                </c:pt>
                <c:pt idx="2">
                  <c:v>Obedience</c:v>
                </c:pt>
                <c:pt idx="3">
                  <c:v>Respect for the other cultures</c:v>
                </c:pt>
                <c:pt idx="4">
                  <c:v>Independence </c:v>
                </c:pt>
                <c:pt idx="5">
                  <c:v>Curiosity</c:v>
                </c:pt>
                <c:pt idx="6">
                  <c:v>DK/REF</c:v>
                </c:pt>
              </c:strCache>
            </c:strRef>
          </c:cat>
          <c:val>
            <c:numRef>
              <c:f>Sheet1!$AZ$2:$AZ$8</c:f>
              <c:numCache>
                <c:formatCode>0.0\%</c:formatCode>
                <c:ptCount val="7"/>
                <c:pt idx="0">
                  <c:v>57.599999999999994</c:v>
                </c:pt>
                <c:pt idx="1">
                  <c:v>53.8</c:v>
                </c:pt>
                <c:pt idx="2">
                  <c:v>39.5</c:v>
                </c:pt>
                <c:pt idx="3">
                  <c:v>34</c:v>
                </c:pt>
                <c:pt idx="4">
                  <c:v>11.5</c:v>
                </c:pt>
                <c:pt idx="5">
                  <c:v>3.1</c:v>
                </c:pt>
                <c:pt idx="6">
                  <c:v>0.60000000000000009</c:v>
                </c:pt>
              </c:numCache>
            </c:numRef>
          </c:val>
          <c:extLst>
            <c:ext xmlns:c16="http://schemas.microsoft.com/office/drawing/2014/chart" uri="{C3380CC4-5D6E-409C-BE32-E72D297353CC}">
              <c16:uniqueId val="{00000004-3F63-456A-8B91-6E242FBAA3E6}"/>
            </c:ext>
          </c:extLst>
        </c:ser>
        <c:dLbls>
          <c:showLegendKey val="0"/>
          <c:showVal val="0"/>
          <c:showCatName val="0"/>
          <c:showSerName val="0"/>
          <c:showPercent val="0"/>
          <c:showBubbleSize val="0"/>
        </c:dLbls>
        <c:gapWidth val="42"/>
        <c:overlap val="100"/>
        <c:axId val="548482464"/>
        <c:axId val="548482792"/>
      </c:barChart>
      <c:catAx>
        <c:axId val="54848246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48482792"/>
        <c:crosses val="autoZero"/>
        <c:auto val="1"/>
        <c:lblAlgn val="ctr"/>
        <c:lblOffset val="100"/>
        <c:noMultiLvlLbl val="0"/>
      </c:catAx>
      <c:valAx>
        <c:axId val="548482792"/>
        <c:scaling>
          <c:orientation val="minMax"/>
          <c:max val="80"/>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r>
              <a:rPr lang="en-GB" sz="1900" i="1" dirty="0">
                <a:solidFill>
                  <a:schemeClr val="bg1">
                    <a:lumMod val="50000"/>
                  </a:schemeClr>
                </a:solidFill>
              </a:rPr>
              <a:t>Comparison with </a:t>
            </a:r>
          </a:p>
          <a:p>
            <a:pPr>
              <a:lnSpc>
                <a:spcPts val="1600"/>
              </a:lnSpc>
              <a:defRPr i="1">
                <a:solidFill>
                  <a:schemeClr val="bg1">
                    <a:lumMod val="50000"/>
                  </a:schemeClr>
                </a:solidFill>
              </a:defRPr>
            </a:pPr>
            <a:r>
              <a:rPr lang="en-GB" sz="1900" i="1" dirty="0">
                <a:solidFill>
                  <a:schemeClr val="bg1">
                    <a:lumMod val="50000"/>
                  </a:schemeClr>
                </a:solidFill>
              </a:rPr>
              <a:t>European/SEM average</a:t>
            </a:r>
          </a:p>
        </c:rich>
      </c:tx>
      <c:layout>
        <c:manualLayout>
          <c:xMode val="edge"/>
          <c:yMode val="edge"/>
          <c:x val="0.59344180409945202"/>
          <c:y val="1.1755591321307268E-2"/>
        </c:manualLayout>
      </c:layout>
      <c:overlay val="0"/>
      <c:spPr>
        <a:noFill/>
        <a:ln>
          <a:noFill/>
        </a:ln>
        <a:effectLst/>
      </c:spPr>
      <c:txPr>
        <a:bodyPr rot="0" spcFirstLastPara="1" vertOverflow="ellipsis" vert="horz" wrap="square" anchor="ctr" anchorCtr="1"/>
        <a:lstStyle/>
        <a:p>
          <a:pPr>
            <a:lnSpc>
              <a:spcPts val="1600"/>
            </a:lnSpc>
            <a:defRPr sz="1440" b="1" i="1" u="none" strike="noStrike" kern="1200" spc="0" baseline="0">
              <a:solidFill>
                <a:schemeClr val="bg1">
                  <a:lumMod val="50000"/>
                </a:schemeClr>
              </a:solidFill>
              <a:latin typeface="+mn-lt"/>
              <a:ea typeface="+mn-ea"/>
              <a:cs typeface="+mn-cs"/>
            </a:defRPr>
          </a:pPr>
          <a:endParaRPr lang="en-US"/>
        </a:p>
      </c:txPr>
    </c:title>
    <c:autoTitleDeleted val="0"/>
    <c:plotArea>
      <c:layout>
        <c:manualLayout>
          <c:layoutTarget val="inner"/>
          <c:xMode val="edge"/>
          <c:yMode val="edge"/>
          <c:x val="0.548698560753757"/>
          <c:y val="0.11646611682485279"/>
          <c:w val="0.42798163189230182"/>
          <c:h val="0.79032639731833221"/>
        </c:manualLayout>
      </c:layout>
      <c:barChart>
        <c:barDir val="bar"/>
        <c:grouping val="stacked"/>
        <c:varyColors val="0"/>
        <c:ser>
          <c:idx val="0"/>
          <c:order val="0"/>
          <c:tx>
            <c:strRef>
              <c:f>Sheet1!$C$11</c:f>
              <c:strCache>
                <c:ptCount val="1"/>
                <c:pt idx="0">
                  <c:v>Most important</c:v>
                </c:pt>
              </c:strCache>
            </c:strRef>
          </c:tx>
          <c:spPr>
            <a:solidFill>
              <a:srgbClr val="007681"/>
            </a:solidFill>
            <a:ln>
              <a:noFill/>
            </a:ln>
            <a:effectLst/>
          </c:spPr>
          <c:invertIfNegative val="0"/>
          <c:dLbls>
            <c:dLbl>
              <c:idx val="4"/>
              <c:layout>
                <c:manualLayout>
                  <c:x val="2.802940660178842E-3"/>
                  <c:y val="2.927416391964483E-3"/>
                </c:manualLayout>
              </c:layout>
              <c:numFmt formatCode="#,##0" sourceLinked="0"/>
              <c:spPr>
                <a:noFill/>
                <a:ln>
                  <a:noFill/>
                </a:ln>
                <a:effectLst/>
              </c:spPr>
              <c:txPr>
                <a:bodyPr rot="0" spcFirstLastPara="1" vertOverflow="ellipsis" vert="horz" wrap="square" anchor="ctr" anchorCtr="1"/>
                <a:lstStyle/>
                <a:p>
                  <a:pPr algn="ct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B3-4CE7-AA2E-DF08517BCFA6}"/>
                </c:ext>
              </c:extLst>
            </c:dLbl>
            <c:dLbl>
              <c:idx val="18"/>
              <c:delete val="1"/>
              <c:extLst>
                <c:ext xmlns:c15="http://schemas.microsoft.com/office/drawing/2012/chart" uri="{CE6537A1-D6FC-4f65-9D91-7224C49458BB}"/>
                <c:ext xmlns:c16="http://schemas.microsoft.com/office/drawing/2014/chart" uri="{C3380CC4-5D6E-409C-BE32-E72D297353CC}">
                  <c16:uniqueId val="{00000001-2BB3-4CE7-AA2E-DF08517BCFA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Sheet1!$C$12:$C$31</c:f>
              <c:numCache>
                <c:formatCode>General</c:formatCode>
                <c:ptCount val="20"/>
                <c:pt idx="0" formatCode="0.0\%">
                  <c:v>3.9</c:v>
                </c:pt>
                <c:pt idx="3" formatCode="0.0\%">
                  <c:v>25</c:v>
                </c:pt>
                <c:pt idx="6" formatCode="0.0\%">
                  <c:v>5.7</c:v>
                </c:pt>
                <c:pt idx="9" formatCode="0.0\%">
                  <c:v>24.7</c:v>
                </c:pt>
                <c:pt idx="12" formatCode="0.0\%">
                  <c:v>18.399999999999999</c:v>
                </c:pt>
                <c:pt idx="15" formatCode="0.0\%">
                  <c:v>21.5</c:v>
                </c:pt>
                <c:pt idx="18" formatCode="0.0\%">
                  <c:v>0.8</c:v>
                </c:pt>
              </c:numCache>
            </c:numRef>
          </c:val>
          <c:extLst>
            <c:ext xmlns:c16="http://schemas.microsoft.com/office/drawing/2014/chart" uri="{C3380CC4-5D6E-409C-BE32-E72D297353CC}">
              <c16:uniqueId val="{00000002-2BB3-4CE7-AA2E-DF08517BCFA6}"/>
            </c:ext>
          </c:extLst>
        </c:ser>
        <c:ser>
          <c:idx val="1"/>
          <c:order val="1"/>
          <c:tx>
            <c:strRef>
              <c:f>Sheet1!$D$11</c:f>
              <c:strCache>
                <c:ptCount val="1"/>
                <c:pt idx="0">
                  <c:v>Second most important</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0B-4E90-B95B-2609E30EECD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0B-4E90-B95B-2609E30EECD6}"/>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0B-4E90-B95B-2609E30EECD6}"/>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0B-4E90-B95B-2609E30EECD6}"/>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0B-4E90-B95B-2609E30EECD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Sheet1!$D$12:$D$31</c:f>
              <c:numCache>
                <c:formatCode>General</c:formatCode>
                <c:ptCount val="20"/>
                <c:pt idx="0" formatCode="0.0\%">
                  <c:v>4.3</c:v>
                </c:pt>
                <c:pt idx="3" formatCode="0.0\%">
                  <c:v>22.3</c:v>
                </c:pt>
                <c:pt idx="6" formatCode="0.0\%">
                  <c:v>4.9000000000000004</c:v>
                </c:pt>
                <c:pt idx="9" formatCode="0.0\%">
                  <c:v>28.6</c:v>
                </c:pt>
                <c:pt idx="12" formatCode="0.0\%">
                  <c:v>21.3</c:v>
                </c:pt>
                <c:pt idx="15" formatCode="0.0\%">
                  <c:v>17.399999999999999</c:v>
                </c:pt>
                <c:pt idx="18" formatCode="0.0\%">
                  <c:v>1.2</c:v>
                </c:pt>
              </c:numCache>
            </c:numRef>
          </c:val>
          <c:extLst>
            <c:ext xmlns:c16="http://schemas.microsoft.com/office/drawing/2014/chart" uri="{C3380CC4-5D6E-409C-BE32-E72D297353CC}">
              <c16:uniqueId val="{00000004-2BB3-4CE7-AA2E-DF08517BCFA6}"/>
            </c:ext>
          </c:extLst>
        </c:ser>
        <c:ser>
          <c:idx val="2"/>
          <c:order val="2"/>
          <c:tx>
            <c:strRef>
              <c:f>Sheet1!$E$11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Sheet1!$E$12:$E$31</c:f>
              <c:numCache>
                <c:formatCode>General</c:formatCode>
                <c:ptCount val="20"/>
                <c:pt idx="0" formatCode="0.0\%">
                  <c:v>8.1999999999999993</c:v>
                </c:pt>
                <c:pt idx="3" formatCode="0.0\%">
                  <c:v>47.3</c:v>
                </c:pt>
                <c:pt idx="6" formatCode="0.0\%">
                  <c:v>10.600000000000001</c:v>
                </c:pt>
                <c:pt idx="9" formatCode="0.0\%">
                  <c:v>53.3</c:v>
                </c:pt>
                <c:pt idx="12" formatCode="0.0\%">
                  <c:v>39.700000000000003</c:v>
                </c:pt>
                <c:pt idx="15" formatCode="0.0\%">
                  <c:v>38.9</c:v>
                </c:pt>
                <c:pt idx="18" formatCode="0.0\%">
                  <c:v>2</c:v>
                </c:pt>
              </c:numCache>
            </c:numRef>
          </c:val>
          <c:extLst>
            <c:ext xmlns:c16="http://schemas.microsoft.com/office/drawing/2014/chart" uri="{C3380CC4-5D6E-409C-BE32-E72D297353CC}">
              <c16:uniqueId val="{00000005-2BB3-4CE7-AA2E-DF08517BCFA6}"/>
            </c:ext>
          </c:extLst>
        </c:ser>
        <c:ser>
          <c:idx val="4"/>
          <c:order val="3"/>
          <c:tx>
            <c:strRef>
              <c:f>Sheet1!$F$11</c:f>
              <c:strCache>
                <c:ptCount val="1"/>
                <c:pt idx="0">
                  <c:v>Most important</c:v>
                </c:pt>
              </c:strCache>
            </c:strRef>
          </c:tx>
          <c:spPr>
            <a:solidFill>
              <a:srgbClr val="007681"/>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6-2BB3-4CE7-AA2E-DF08517BCFA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Sheet1!$F$12:$F$31</c:f>
              <c:numCache>
                <c:formatCode>0.0\%</c:formatCode>
                <c:ptCount val="20"/>
                <c:pt idx="1">
                  <c:v>42.1</c:v>
                </c:pt>
                <c:pt idx="4">
                  <c:v>18.399999999999999</c:v>
                </c:pt>
                <c:pt idx="7">
                  <c:v>20.5</c:v>
                </c:pt>
                <c:pt idx="10">
                  <c:v>11.2</c:v>
                </c:pt>
                <c:pt idx="13">
                  <c:v>3.6</c:v>
                </c:pt>
                <c:pt idx="16">
                  <c:v>3.8</c:v>
                </c:pt>
                <c:pt idx="19">
                  <c:v>0.4</c:v>
                </c:pt>
              </c:numCache>
            </c:numRef>
          </c:val>
          <c:extLst>
            <c:ext xmlns:c16="http://schemas.microsoft.com/office/drawing/2014/chart" uri="{C3380CC4-5D6E-409C-BE32-E72D297353CC}">
              <c16:uniqueId val="{00000007-2BB3-4CE7-AA2E-DF08517BCFA6}"/>
            </c:ext>
          </c:extLst>
        </c:ser>
        <c:ser>
          <c:idx val="5"/>
          <c:order val="4"/>
          <c:tx>
            <c:strRef>
              <c:f>Sheet1!$G$11</c:f>
              <c:strCache>
                <c:ptCount val="1"/>
                <c:pt idx="0">
                  <c:v>Second most important</c:v>
                </c:pt>
              </c:strCache>
            </c:strRef>
          </c:tx>
          <c:spPr>
            <a:solidFill>
              <a:srgbClr val="71B2C9"/>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8-2BB3-4CE7-AA2E-DF08517BCFA6}"/>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Sheet1!$G$12:$G$31</c:f>
              <c:numCache>
                <c:formatCode>0.0\%</c:formatCode>
                <c:ptCount val="20"/>
                <c:pt idx="1">
                  <c:v>22.7</c:v>
                </c:pt>
                <c:pt idx="4">
                  <c:v>21.9</c:v>
                </c:pt>
                <c:pt idx="7">
                  <c:v>22.3</c:v>
                </c:pt>
                <c:pt idx="10">
                  <c:v>17.399999999999999</c:v>
                </c:pt>
                <c:pt idx="13">
                  <c:v>8.4</c:v>
                </c:pt>
                <c:pt idx="16">
                  <c:v>6.8</c:v>
                </c:pt>
                <c:pt idx="19">
                  <c:v>0.6</c:v>
                </c:pt>
              </c:numCache>
            </c:numRef>
          </c:val>
          <c:extLst>
            <c:ext xmlns:c16="http://schemas.microsoft.com/office/drawing/2014/chart" uri="{C3380CC4-5D6E-409C-BE32-E72D297353CC}">
              <c16:uniqueId val="{00000009-2BB3-4CE7-AA2E-DF08517BCFA6}"/>
            </c:ext>
          </c:extLst>
        </c:ser>
        <c:ser>
          <c:idx val="6"/>
          <c:order val="5"/>
          <c:tx>
            <c:strRef>
              <c:f>Sheet1!$H$11</c:f>
              <c:strCache>
                <c:ptCount val="1"/>
                <c:pt idx="0">
                  <c:v>Total</c:v>
                </c:pt>
              </c:strCache>
            </c:strRef>
          </c:tx>
          <c:spPr>
            <a:no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1" u="none" strike="noStrike" kern="1200" baseline="0">
                    <a:solidFill>
                      <a:schemeClr val="tx2">
                        <a:lumMod val="7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Sheet1!$B$12:$B$31</c:f>
              <c:strCache>
                <c:ptCount val="20"/>
                <c:pt idx="0">
                  <c:v>EU</c:v>
                </c:pt>
                <c:pt idx="1">
                  <c:v>SEM</c:v>
                </c:pt>
                <c:pt idx="3">
                  <c:v>EU</c:v>
                </c:pt>
                <c:pt idx="4">
                  <c:v>SEM</c:v>
                </c:pt>
                <c:pt idx="6">
                  <c:v>EU</c:v>
                </c:pt>
                <c:pt idx="7">
                  <c:v>SEM</c:v>
                </c:pt>
                <c:pt idx="9">
                  <c:v>EU</c:v>
                </c:pt>
                <c:pt idx="10">
                  <c:v>SEM</c:v>
                </c:pt>
                <c:pt idx="12">
                  <c:v>EU</c:v>
                </c:pt>
                <c:pt idx="13">
                  <c:v>SEM</c:v>
                </c:pt>
                <c:pt idx="15">
                  <c:v>EU</c:v>
                </c:pt>
                <c:pt idx="16">
                  <c:v>SEM</c:v>
                </c:pt>
                <c:pt idx="18">
                  <c:v>EU</c:v>
                </c:pt>
                <c:pt idx="19">
                  <c:v>SEM</c:v>
                </c:pt>
              </c:strCache>
            </c:strRef>
          </c:cat>
          <c:val>
            <c:numRef>
              <c:f>Sheet1!$H$12:$H$31</c:f>
              <c:numCache>
                <c:formatCode>0.0\%</c:formatCode>
                <c:ptCount val="20"/>
                <c:pt idx="1">
                  <c:v>64.8</c:v>
                </c:pt>
                <c:pt idx="4">
                  <c:v>40.299999999999997</c:v>
                </c:pt>
                <c:pt idx="7">
                  <c:v>42.8</c:v>
                </c:pt>
                <c:pt idx="10">
                  <c:v>28.599999999999998</c:v>
                </c:pt>
                <c:pt idx="13">
                  <c:v>12</c:v>
                </c:pt>
                <c:pt idx="16">
                  <c:v>10.6</c:v>
                </c:pt>
                <c:pt idx="19">
                  <c:v>1</c:v>
                </c:pt>
              </c:numCache>
            </c:numRef>
          </c:val>
          <c:extLst>
            <c:ext xmlns:c16="http://schemas.microsoft.com/office/drawing/2014/chart" uri="{C3380CC4-5D6E-409C-BE32-E72D297353CC}">
              <c16:uniqueId val="{0000000A-2BB3-4CE7-AA2E-DF08517BCFA6}"/>
            </c:ext>
          </c:extLst>
        </c:ser>
        <c:dLbls>
          <c:showLegendKey val="0"/>
          <c:showVal val="0"/>
          <c:showCatName val="0"/>
          <c:showSerName val="0"/>
          <c:showPercent val="0"/>
          <c:showBubbleSize val="0"/>
        </c:dLbls>
        <c:gapWidth val="10"/>
        <c:overlap val="100"/>
        <c:axId val="548482464"/>
        <c:axId val="548482792"/>
      </c:barChart>
      <c:catAx>
        <c:axId val="548482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bg1">
                    <a:lumMod val="50000"/>
                  </a:schemeClr>
                </a:solidFill>
                <a:latin typeface="+mn-lt"/>
                <a:ea typeface="+mn-ea"/>
                <a:cs typeface="+mn-cs"/>
              </a:defRPr>
            </a:pPr>
            <a:endParaRPr lang="en-US"/>
          </a:p>
        </c:txPr>
        <c:crossAx val="548482792"/>
        <c:crosses val="autoZero"/>
        <c:auto val="1"/>
        <c:lblAlgn val="ctr"/>
        <c:lblOffset val="50"/>
        <c:noMultiLvlLbl val="0"/>
      </c:catAx>
      <c:valAx>
        <c:axId val="548482792"/>
        <c:scaling>
          <c:orientation val="minMax"/>
          <c:max val="80"/>
        </c:scaling>
        <c:delete val="0"/>
        <c:axPos val="t"/>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548482464"/>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bg1">
              <a:lumMod val="9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0.71561</cdr:x>
      <cdr:y>0.12901</cdr:y>
    </cdr:from>
    <cdr:to>
      <cdr:x>0.87561</cdr:x>
      <cdr:y>0.20061</cdr:y>
    </cdr:to>
    <cdr:sp macro="" textlink="">
      <cdr:nvSpPr>
        <cdr:cNvPr id="2" name="TextBox 1"/>
        <cdr:cNvSpPr txBox="1"/>
      </cdr:nvSpPr>
      <cdr:spPr>
        <a:xfrm xmlns:a="http://schemas.openxmlformats.org/drawingml/2006/main">
          <a:off x="4147499" y="566659"/>
          <a:ext cx="927326" cy="3145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2.xml><?xml version="1.0" encoding="utf-8"?>
<c:userShapes xmlns:c="http://schemas.openxmlformats.org/drawingml/2006/chart">
  <cdr:relSizeAnchor xmlns:cdr="http://schemas.openxmlformats.org/drawingml/2006/chartDrawing">
    <cdr:from>
      <cdr:x>0.70136</cdr:x>
      <cdr:y>0.14782</cdr:y>
    </cdr:from>
    <cdr:to>
      <cdr:x>0.87081</cdr:x>
      <cdr:y>0.20887</cdr:y>
    </cdr:to>
    <cdr:sp macro="" textlink="">
      <cdr:nvSpPr>
        <cdr:cNvPr id="2" name="TextBox 1"/>
        <cdr:cNvSpPr txBox="1"/>
      </cdr:nvSpPr>
      <cdr:spPr>
        <a:xfrm xmlns:a="http://schemas.openxmlformats.org/drawingml/2006/main">
          <a:off x="3838286" y="761461"/>
          <a:ext cx="927326" cy="314502"/>
        </a:xfrm>
        <a:prstGeom xmlns:a="http://schemas.openxmlformats.org/drawingml/2006/main" prst="rect">
          <a:avLst/>
        </a:prstGeom>
        <a:noFill xmlns:a="http://schemas.openxmlformats.org/drawingml/2006/main"/>
      </cdr:spPr>
      <cdr:txBody>
        <a:bodyPr xmlns:a="http://schemas.openxmlformats.org/drawingml/2006/main" wrap="square" lIns="72000" tIns="36000" rIns="72000" b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yes</a:t>
          </a:r>
        </a:p>
      </cdr:txBody>
    </cdr:sp>
  </cdr:relSizeAnchor>
</c:userShapes>
</file>

<file path=ppt/drawings/drawing3.xml><?xml version="1.0" encoding="utf-8"?>
<c:userShapes xmlns:c="http://schemas.openxmlformats.org/drawingml/2006/chart">
  <cdr:relSizeAnchor xmlns:cdr="http://schemas.openxmlformats.org/drawingml/2006/chartDrawing">
    <cdr:from>
      <cdr:x>0.32505</cdr:x>
      <cdr:y>0.1385</cdr:y>
    </cdr:from>
    <cdr:to>
      <cdr:x>0.81052</cdr:x>
      <cdr:y>0.26788</cdr:y>
    </cdr:to>
    <cdr:sp macro="" textlink="">
      <cdr:nvSpPr>
        <cdr:cNvPr id="2" name="TextBox 1"/>
        <cdr:cNvSpPr txBox="1"/>
      </cdr:nvSpPr>
      <cdr:spPr>
        <a:xfrm xmlns:a="http://schemas.openxmlformats.org/drawingml/2006/main">
          <a:off x="2448272" y="639568"/>
          <a:ext cx="3656496" cy="59746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550" dirty="0">
              <a:solidFill>
                <a:schemeClr val="tx1">
                  <a:lumMod val="75000"/>
                  <a:lumOff val="25000"/>
                </a:schemeClr>
              </a:solidFill>
            </a:rPr>
            <a:t>% of respondents who talked to or met someone from a European country</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061" y="9371795"/>
            <a:ext cx="1335458" cy="25200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9075"/>
            <a:ext cx="1335458" cy="252000"/>
          </a:xfrm>
          <a:prstGeom prst="rect">
            <a:avLst/>
          </a:prstGeom>
        </p:spPr>
      </p:pic>
      <p:sp>
        <p:nvSpPr>
          <p:cNvPr id="4" name="Slide Image Placeholder 3"/>
          <p:cNvSpPr>
            <a:spLocks noGrp="1" noRot="1" noChangeAspect="1"/>
          </p:cNvSpPr>
          <p:nvPr>
            <p:ph type="sldImg" idx="2"/>
          </p:nvPr>
        </p:nvSpPr>
        <p:spPr bwMode="gray">
          <a:xfrm>
            <a:off x="177800" y="192088"/>
            <a:ext cx="6419850" cy="361315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9"/>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21" name="TextBox 20"/>
          <p:cNvSpPr txBox="1"/>
          <p:nvPr userDrawn="1"/>
        </p:nvSpPr>
        <p:spPr bwMode="gray">
          <a:xfrm>
            <a:off x="545654"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0" name="Text Placeholder 5"/>
          <p:cNvSpPr>
            <a:spLocks noGrp="1"/>
          </p:cNvSpPr>
          <p:nvPr>
            <p:ph type="body" sz="quarter" idx="13" hasCustomPrompt="1"/>
          </p:nvPr>
        </p:nvSpPr>
        <p:spPr>
          <a:xfrm>
            <a:off x="561826" y="2563773"/>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 Placeholder 5"/>
          <p:cNvSpPr>
            <a:spLocks noGrp="1"/>
          </p:cNvSpPr>
          <p:nvPr>
            <p:ph type="body" sz="quarter" idx="16" hasCustomPrompt="1"/>
          </p:nvPr>
        </p:nvSpPr>
        <p:spPr>
          <a:xfrm>
            <a:off x="561107" y="1631308"/>
            <a:ext cx="2921807" cy="684000"/>
          </a:xfrm>
          <a:solidFill>
            <a:schemeClr val="accent3"/>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1</a:t>
            </a:r>
          </a:p>
        </p:txBody>
      </p:sp>
      <p:sp>
        <p:nvSpPr>
          <p:cNvPr id="15" name="TextBox 14"/>
          <p:cNvSpPr txBox="1"/>
          <p:nvPr userDrawn="1"/>
        </p:nvSpPr>
        <p:spPr>
          <a:xfrm>
            <a:off x="556671" y="6011868"/>
            <a:ext cx="6163216" cy="406265"/>
          </a:xfrm>
          <a:prstGeom prst="rect">
            <a:avLst/>
          </a:prstGeom>
          <a:noFill/>
        </p:spPr>
        <p:txBody>
          <a:bodyPr wrap="square" lIns="0" tIns="0" rIns="0" bIns="0" rtlCol="0">
            <a:spAutoFit/>
          </a:bodyPr>
          <a:lstStyle/>
          <a:p>
            <a:pPr lvl="0">
              <a:lnSpc>
                <a:spcPct val="110000"/>
              </a:lnSpc>
              <a:spcBef>
                <a:spcPts val="2400"/>
              </a:spcBef>
              <a:buClr>
                <a:schemeClr val="bg2"/>
              </a:buClr>
            </a:pPr>
            <a:r>
              <a:rPr lang="en-GB" sz="1200" dirty="0">
                <a:solidFill>
                  <a:schemeClr val="bg1"/>
                </a:solidFill>
                <a:latin typeface="Calibri" pitchFamily="34" charset="0"/>
              </a:rPr>
              <a:t>© 2016 Ipsos.  All rights reserved. Contains Ipsos' Confidential and Proprietary information and may not be disclosed or reproduced without the prior written consent of Ipsos.</a:t>
            </a:r>
            <a:endParaRPr lang="en-GB" sz="12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638926"/>
            <a:ext cx="3550216" cy="669924"/>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47330"/>
            <a:ext cx="3756187" cy="598488"/>
          </a:xfrm>
          <a:solidFill>
            <a:srgbClr val="F57B2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3" name="Content Placeholder 2"/>
          <p:cNvSpPr>
            <a:spLocks noGrp="1"/>
          </p:cNvSpPr>
          <p:nvPr>
            <p:ph idx="1" hasCustomPrompt="1"/>
          </p:nvPr>
        </p:nvSpPr>
        <p:spPr bwMode="black">
          <a:xfrm>
            <a:off x="566643" y="1739916"/>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738077"/>
            <a:ext cx="3756187" cy="598488"/>
          </a:xfrm>
          <a:solidFill>
            <a:srgbClr val="F57B29"/>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ext Placeholder 5"/>
          <p:cNvSpPr>
            <a:spLocks noGrp="1"/>
          </p:cNvSpPr>
          <p:nvPr>
            <p:ph type="body" sz="quarter" idx="14" hasCustomPrompt="1"/>
          </p:nvPr>
        </p:nvSpPr>
        <p:spPr bwMode="gray">
          <a:xfrm>
            <a:off x="558767" y="144977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6"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500400"/>
            <a:ext cx="2941236" cy="562137"/>
          </a:xfrm>
          <a:solidFill>
            <a:srgbClr val="71B2C9"/>
          </a:solidFill>
        </p:spPr>
        <p:txBody>
          <a:bodyPr lIns="72000" tIns="36000" rIns="72000"/>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66647" y="1152000"/>
            <a:ext cx="2536254" cy="374400"/>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615600"/>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5"/>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7" y="1302551"/>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7"/>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23" y="2189032"/>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50" y="684289"/>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1" hasCustomPrompt="1"/>
          </p:nvPr>
        </p:nvSpPr>
        <p:spPr>
          <a:xfrm>
            <a:off x="566641" y="1739005"/>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9005"/>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1" y="1738999"/>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9"/>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5" y="926719"/>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1" y="2298651"/>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51"/>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2673" y="5384234"/>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ext Placeholder 5"/>
          <p:cNvSpPr>
            <a:spLocks noGrp="1"/>
          </p:cNvSpPr>
          <p:nvPr>
            <p:ph type="body" sz="quarter" idx="13" hasCustomPrompt="1"/>
          </p:nvPr>
        </p:nvSpPr>
        <p:spPr>
          <a:xfrm>
            <a:off x="561107" y="4494361"/>
            <a:ext cx="2921807" cy="684000"/>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Title line 2</a:t>
            </a: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657" y="6552689"/>
            <a:ext cx="3600697" cy="679449"/>
          </a:xfrm>
          <a:prstGeom prst="rect">
            <a:avLst/>
          </a:prstGeom>
        </p:spPr>
      </p:pic>
      <p:pic>
        <p:nvPicPr>
          <p:cNvPr id="2" name="Picture 1"/>
          <p:cNvPicPr>
            <a:picLocks noChangeAspect="1"/>
          </p:cNvPicPr>
          <p:nvPr userDrawn="1"/>
        </p:nvPicPr>
        <p:blipFill rotWithShape="1">
          <a:blip r:embed="rId3"/>
          <a:srcRect l="11805" t="22695" r="162" b="1132"/>
          <a:stretch/>
        </p:blipFill>
        <p:spPr>
          <a:xfrm>
            <a:off x="167159" y="166973"/>
            <a:ext cx="13115610" cy="3996000"/>
          </a:xfrm>
          <a:prstGeom prst="rect">
            <a:avLst/>
          </a:prstGeom>
        </p:spPr>
      </p:pic>
      <p:pic>
        <p:nvPicPr>
          <p:cNvPr id="17" name="Content Placeholder 3"/>
          <p:cNvPicPr>
            <a:picLocks noChangeAspect="1"/>
          </p:cNvPicPr>
          <p:nvPr userDrawn="1"/>
        </p:nvPicPr>
        <p:blipFill rotWithShape="1">
          <a:blip r:embed="rId4">
            <a:extLst>
              <a:ext uri="{28A0092B-C50C-407E-A947-70E740481C1C}">
                <a14:useLocalDpi xmlns:a14="http://schemas.microsoft.com/office/drawing/2010/main" val="0"/>
              </a:ext>
            </a:extLst>
          </a:blip>
          <a:srcRect l="1" r="1894"/>
          <a:stretch/>
        </p:blipFill>
        <p:spPr bwMode="auto">
          <a:xfrm>
            <a:off x="337342" y="161268"/>
            <a:ext cx="2876193" cy="111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2215"/>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66641" y="2235803"/>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0" hasCustomPrompt="1"/>
          </p:nvPr>
        </p:nvSpPr>
        <p:spPr>
          <a:xfrm>
            <a:off x="566643"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2"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8" name="Content Placeholder 7"/>
          <p:cNvSpPr>
            <a:spLocks noGrp="1"/>
          </p:cNvSpPr>
          <p:nvPr>
            <p:ph sz="quarter" idx="13" hasCustomPrompt="1"/>
          </p:nvPr>
        </p:nvSpPr>
        <p:spPr>
          <a:xfrm>
            <a:off x="566643"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2"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2" hasCustomPrompt="1"/>
          </p:nvPr>
        </p:nvSpPr>
        <p:spPr>
          <a:xfrm>
            <a:off x="566643"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2"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wrap="none" lIns="82819" tIns="72000" rIns="82819" bIns="0" rtlCol="0" anchor="ctr">
            <a:spAutoFit/>
          </a:bodyPr>
          <a:lstStyle>
            <a:lvl1pPr>
              <a:defRPr lang="en-GB" dirty="0"/>
            </a:lvl1pPr>
          </a:lstStyle>
          <a:p>
            <a:pPr lvl="0" algn="l"/>
            <a:r>
              <a:rPr lang="en-US" dirty="0"/>
              <a:t>Click to edit title</a:t>
            </a:r>
            <a:endParaRPr lang="en-GB" dirty="0"/>
          </a:p>
        </p:txBody>
      </p:sp>
      <p:sp>
        <p:nvSpPr>
          <p:cNvPr id="5" name="Content Placeholder 4"/>
          <p:cNvSpPr>
            <a:spLocks noGrp="1"/>
          </p:cNvSpPr>
          <p:nvPr>
            <p:ph sz="quarter" idx="14" hasCustomPrompt="1"/>
          </p:nvPr>
        </p:nvSpPr>
        <p:spPr>
          <a:xfrm>
            <a:off x="533841" y="2237311"/>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60" y="2237311"/>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7"/>
            <a:ext cx="8054686" cy="4878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20015"/>
            <a:ext cx="3756187" cy="598488"/>
          </a:xfrm>
          <a:solidFill>
            <a:srgbClr val="71B2C9"/>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4"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4"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2"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3"/>
            <a:ext cx="8054686" cy="4226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7"/>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9" y="1763717"/>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7"/>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 name="Title 1"/>
          <p:cNvSpPr>
            <a:spLocks noGrp="1"/>
          </p:cNvSpPr>
          <p:nvPr>
            <p:ph type="ctrTitle" hasCustomPrompt="1"/>
          </p:nvPr>
        </p:nvSpPr>
        <p:spPr bwMode="gray">
          <a:xfrm>
            <a:off x="516930" y="3211793"/>
            <a:ext cx="2320089" cy="598488"/>
          </a:xfrm>
          <a:solidFill>
            <a:srgbClr val="F57B29"/>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6" name="Text Placeholder 5"/>
          <p:cNvSpPr>
            <a:spLocks noGrp="1"/>
          </p:cNvSpPr>
          <p:nvPr>
            <p:ph type="body" sz="quarter" idx="12" hasCustomPrompt="1"/>
          </p:nvPr>
        </p:nvSpPr>
        <p:spPr>
          <a:xfrm>
            <a:off x="516930" y="4511832"/>
            <a:ext cx="3468056" cy="525785"/>
          </a:xfrm>
          <a:solidFill>
            <a:srgbClr val="71B2C9"/>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9" name="TextBox 18"/>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930" y="6440720"/>
            <a:ext cx="4006375" cy="7560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2793" b="-567"/>
          <a:stretch/>
        </p:blipFill>
        <p:spPr bwMode="auto">
          <a:xfrm>
            <a:off x="9252094" y="180231"/>
            <a:ext cx="4030675" cy="7197716"/>
          </a:xfrm>
          <a:prstGeom prst="rect">
            <a:avLst/>
          </a:prstGeom>
          <a:solidFill>
            <a:srgbClr val="FFFFFF"/>
          </a:solidFill>
          <a:ln>
            <a:noFill/>
          </a:ln>
        </p:spPr>
      </p:pic>
      <p:pic>
        <p:nvPicPr>
          <p:cNvPr id="14"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62435" y="158522"/>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9"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9"/>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9" y="2235809"/>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9"/>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42043"/>
            <a:ext cx="3756187" cy="598488"/>
          </a:xfrm>
          <a:solidFill>
            <a:srgbClr val="71B2C9"/>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3"/>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9" y="2235803"/>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3"/>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7" y="932207"/>
            <a:ext cx="3756187" cy="598488"/>
          </a:xfrm>
          <a:solidFill>
            <a:srgbClr val="71B2C9"/>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1" y="942043"/>
            <a:ext cx="4416432" cy="598488"/>
          </a:xfrm>
          <a:solidFill>
            <a:srgbClr val="71B2C9"/>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7" y="1662010"/>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5" y="6642100"/>
            <a:ext cx="3840162" cy="180000"/>
          </a:xfrm>
          <a:noFill/>
        </p:spPr>
        <p:txBody>
          <a:bodyPr lIns="0" tIns="0" rIns="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6" y="6642100"/>
            <a:ext cx="8055071" cy="180000"/>
          </a:xfrm>
          <a:noFill/>
        </p:spPr>
        <p:txBody>
          <a:bodyPr lIns="0" tIns="0" rIns="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itle 1"/>
          <p:cNvSpPr>
            <a:spLocks noGrp="1"/>
          </p:cNvSpPr>
          <p:nvPr>
            <p:ph type="ctrTitle" hasCustomPrompt="1"/>
          </p:nvPr>
        </p:nvSpPr>
        <p:spPr bwMode="gray">
          <a:xfrm>
            <a:off x="4471805" y="2419687"/>
            <a:ext cx="2320089" cy="598488"/>
          </a:xfrm>
          <a:solidFill>
            <a:srgbClr val="F57B29"/>
          </a:solidFill>
        </p:spPr>
        <p:txBody>
          <a:bodyPr wrap="square" lIns="82819" tIns="36000" rIns="82819" bIns="3600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4482644" y="320457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1" name="TextBox 10"/>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1051" y="6490258"/>
            <a:ext cx="3605639" cy="680400"/>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t="11650" b="-567"/>
          <a:stretch/>
        </p:blipFill>
        <p:spPr bwMode="auto">
          <a:xfrm>
            <a:off x="107054" y="108223"/>
            <a:ext cx="4030675" cy="7291433"/>
          </a:xfrm>
          <a:prstGeom prst="rect">
            <a:avLst/>
          </a:prstGeom>
          <a:solidFill>
            <a:srgbClr val="FFFFFF"/>
          </a:solidFill>
          <a:ln>
            <a:noFill/>
          </a:ln>
        </p:spPr>
      </p:pic>
      <p:pic>
        <p:nvPicPr>
          <p:cNvPr id="16" name="Content Placeholder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9167" y="130374"/>
            <a:ext cx="3398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9" name="TextBox 18"/>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3" name="TextBox 22"/>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3"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12"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24" name="TextBox 2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5" name="TextBox 2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8"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60"/>
            <a:ext cx="180001"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5" y="920753"/>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31"/>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7" name="TextBox 16"/>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60" y="3219526"/>
            <a:ext cx="8575262" cy="1122221"/>
          </a:xfrm>
          <a:noFill/>
        </p:spPr>
        <p:txBody>
          <a:bodyPr wrap="none" anchor="ctr"/>
          <a:lstStyle>
            <a:lvl1pPr algn="ctr">
              <a:lnSpc>
                <a:spcPct val="110000"/>
              </a:lnSpc>
              <a:defRPr sz="6200"/>
            </a:lvl1pPr>
          </a:lstStyle>
          <a:p>
            <a:r>
              <a:rPr lang="en-US" dirty="0"/>
              <a:t>Click to add statement</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TextBox 12"/>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4" name="TextBox 13"/>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71" y="4500711"/>
            <a:ext cx="6153433"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6"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6"/>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6" cy="305696"/>
          </a:xfrm>
          <a:prstGeom prst="rect">
            <a:avLst/>
          </a:prstGeom>
        </p:spPr>
      </p:pic>
      <p:sp>
        <p:nvSpPr>
          <p:cNvPr id="3" name="Media Placeholder 2"/>
          <p:cNvSpPr>
            <a:spLocks noGrp="1"/>
          </p:cNvSpPr>
          <p:nvPr>
            <p:ph type="media" sz="quarter" idx="12" hasCustomPrompt="1"/>
          </p:nvPr>
        </p:nvSpPr>
        <p:spPr>
          <a:xfrm>
            <a:off x="169690"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6" name="TextBox 15"/>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6" y="108225"/>
            <a:ext cx="180001"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5" name="Content Placeholder 6"/>
          <p:cNvSpPr>
            <a:spLocks noGrp="1"/>
          </p:cNvSpPr>
          <p:nvPr>
            <p:ph sz="quarter" idx="12"/>
          </p:nvPr>
        </p:nvSpPr>
        <p:spPr>
          <a:xfrm>
            <a:off x="7083586"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5" y="932945"/>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23"/>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9" y="181480"/>
            <a:ext cx="6451200" cy="7196461"/>
          </a:xfrm>
        </p:spPr>
        <p:txBody>
          <a:bodyPr/>
          <a:lstStyle>
            <a:lvl1pPr>
              <a:defRPr>
                <a:solidFill>
                  <a:schemeClr val="bg1"/>
                </a:solidFill>
              </a:defRPr>
            </a:lvl1pPr>
          </a:lstStyle>
          <a:p>
            <a:r>
              <a:rPr lang="en-US"/>
              <a:t>Click icon to add media</a:t>
            </a:r>
            <a:endParaRPr lang="en-GB" dirty="0"/>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20" name="TextBox 19"/>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4"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5" name="TextBox 14"/>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3" y="4013853"/>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1932792"/>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8" y="4218438"/>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9" y="4218438"/>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9" y="4218438"/>
            <a:ext cx="4212000" cy="3149417"/>
          </a:xfrm>
          <a:solidFill>
            <a:schemeClr val="accent5"/>
          </a:solidFill>
        </p:spPr>
        <p:txBody>
          <a:bodyPr/>
          <a:lstStyle>
            <a:lvl1pPr marL="0" indent="0">
              <a:buNone/>
              <a:defRPr sz="1800"/>
            </a:lvl1pPr>
          </a:lstStyle>
          <a:p>
            <a:r>
              <a:rPr lang="en-GB" dirty="0"/>
              <a:t>Click to insert image</a:t>
            </a:r>
          </a:p>
        </p:txBody>
      </p:sp>
      <p:sp>
        <p:nvSpPr>
          <p:cNvPr id="17"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
        <p:nvSpPr>
          <p:cNvPr id="19" name="TextBox 18"/>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802"/>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13" name="Picture Placeholder 21"/>
          <p:cNvSpPr>
            <a:spLocks noGrp="1"/>
          </p:cNvSpPr>
          <p:nvPr>
            <p:ph type="pic" sz="quarter" idx="13" hasCustomPrompt="1"/>
          </p:nvPr>
        </p:nvSpPr>
        <p:spPr>
          <a:xfrm>
            <a:off x="183261" y="4223796"/>
            <a:ext cx="6443171"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8" name="TextBox 17"/>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 Fly 3 - Tri Image">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ctrTitle" hasCustomPrompt="1"/>
          </p:nvPr>
        </p:nvSpPr>
        <p:spPr bwMode="gray">
          <a:xfrm>
            <a:off x="556812" y="2604113"/>
            <a:ext cx="2363113"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3</a:t>
            </a:r>
            <a:endParaRPr lang="en-GB" dirty="0"/>
          </a:p>
        </p:txBody>
      </p:sp>
      <p:sp>
        <p:nvSpPr>
          <p:cNvPr id="69" name="Text Placeholder 68"/>
          <p:cNvSpPr>
            <a:spLocks noGrp="1"/>
          </p:cNvSpPr>
          <p:nvPr>
            <p:ph type="body" sz="quarter" idx="10" hasCustomPrompt="1"/>
          </p:nvPr>
        </p:nvSpPr>
        <p:spPr bwMode="gray">
          <a:xfrm>
            <a:off x="556812" y="3959925"/>
            <a:ext cx="5739731" cy="2682175"/>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802"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60"/>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4" name="TextBox 2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0317107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5"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3" y="2061030"/>
            <a:ext cx="11763919" cy="598488"/>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92" y="4284664"/>
            <a:ext cx="13073473"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10"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bwMode="gray">
          <a:xfrm>
            <a:off x="539678"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16" name="TextBox 1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9" y="3128920"/>
            <a:ext cx="5939757" cy="2091871"/>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err="1"/>
              <a:t>Firstname</a:t>
            </a:r>
            <a:r>
              <a:rPr lang="en-US" dirty="0"/>
              <a:t> </a:t>
            </a:r>
            <a:r>
              <a:rPr lang="en-US" dirty="0" err="1"/>
              <a:t>Lastname</a:t>
            </a:r>
            <a:endParaRPr lang="en-US" dirty="0"/>
          </a:p>
          <a:p>
            <a:pPr lvl="0"/>
            <a:r>
              <a:rPr lang="en-US" dirty="0"/>
              <a:t>Job title</a:t>
            </a:r>
          </a:p>
          <a:p>
            <a:pPr lvl="0"/>
            <a:r>
              <a:rPr lang="en-US" dirty="0"/>
              <a:t>	020 #### ####</a:t>
            </a:r>
            <a:br>
              <a:rPr lang="en-US" dirty="0"/>
            </a:br>
            <a:r>
              <a:rPr lang="en-US" dirty="0"/>
              <a:t>	##### ######	firstname.lastname@ipsos.com</a:t>
            </a:r>
            <a:endParaRPr lang="en-GB" dirty="0"/>
          </a:p>
        </p:txBody>
      </p:sp>
      <p:sp>
        <p:nvSpPr>
          <p:cNvPr id="159" name="Freeform 7"/>
          <p:cNvSpPr>
            <a:spLocks noChangeAspect="1" noEditPoints="1"/>
          </p:cNvSpPr>
          <p:nvPr userDrawn="1"/>
        </p:nvSpPr>
        <p:spPr bwMode="auto">
          <a:xfrm>
            <a:off x="646035" y="4764299"/>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4" y="441506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grpSp>
        <p:nvGrpSpPr>
          <p:cNvPr id="28" name="Group 27"/>
          <p:cNvGrpSpPr>
            <a:grpSpLocks noChangeAspect="1"/>
          </p:cNvGrpSpPr>
          <p:nvPr userDrawn="1"/>
        </p:nvGrpSpPr>
        <p:grpSpPr>
          <a:xfrm>
            <a:off x="646963" y="40895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29" name="TextBox 28">
            <a:hlinkClick r:id="rId2"/>
          </p:cNvPr>
          <p:cNvSpPr txBox="1"/>
          <p:nvPr userDrawn="1"/>
        </p:nvSpPr>
        <p:spPr>
          <a:xfrm>
            <a:off x="6933380"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www.ipsos-mori.com/</a:t>
            </a:r>
          </a:p>
        </p:txBody>
      </p:sp>
      <p:sp>
        <p:nvSpPr>
          <p:cNvPr id="23"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TextBox 20"/>
          <p:cNvSpPr txBox="1"/>
          <p:nvPr userDrawn="1"/>
        </p:nvSpPr>
        <p:spPr bwMode="gray">
          <a:xfrm>
            <a:off x="549203" y="7380294"/>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Intercultural Trends in the Euro-Mediterranean Region –  Results by country</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2674" y="6462713"/>
            <a:ext cx="2939684" cy="554717"/>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7" y="253098"/>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42"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9"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6" name="TextBox 5"/>
          <p:cNvSpPr txBox="1"/>
          <p:nvPr userDrawn="1"/>
        </p:nvSpPr>
        <p:spPr>
          <a:xfrm>
            <a:off x="507325"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endParaRPr lang="en-GB" sz="1800" dirty="0">
              <a:solidFill>
                <a:schemeClr val="bg1"/>
              </a:solidFill>
            </a:endParaRP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5"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
        <p:nvSpPr>
          <p:cNvPr id="50" name="TextBox 49"/>
          <p:cNvSpPr txBox="1"/>
          <p:nvPr userDrawn="1"/>
        </p:nvSpPr>
        <p:spPr>
          <a:xfrm>
            <a:off x="679682" y="1271109"/>
            <a:ext cx="1512168" cy="259870"/>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200" dirty="0">
                <a:solidFill>
                  <a:schemeClr val="bg1"/>
                </a:solidFill>
              </a:rPr>
              <a:t>Left margin</a:t>
            </a:r>
          </a:p>
        </p:txBody>
      </p:sp>
      <p:sp>
        <p:nvSpPr>
          <p:cNvPr id="51" name="TextBox 50"/>
          <p:cNvSpPr txBox="1"/>
          <p:nvPr userDrawn="1"/>
        </p:nvSpPr>
        <p:spPr>
          <a:xfrm>
            <a:off x="11184383" y="1260351"/>
            <a:ext cx="1512168" cy="259870"/>
          </a:xfrm>
          <a:prstGeom prst="rect">
            <a:avLst/>
          </a:prstGeom>
          <a:noFill/>
        </p:spPr>
        <p:txBody>
          <a:bodyPr wrap="square" lIns="72000" tIns="36000" rIns="72000" bIns="36000" rtlCol="0">
            <a:spAutoFit/>
          </a:bodyPr>
          <a:lstStyle/>
          <a:p>
            <a:pPr algn="r">
              <a:lnSpc>
                <a:spcPct val="110000"/>
              </a:lnSpc>
              <a:spcBef>
                <a:spcPts val="2400"/>
              </a:spcBef>
              <a:buClr>
                <a:schemeClr val="bg2"/>
              </a:buClr>
            </a:pPr>
            <a:r>
              <a:rPr lang="en-GB" sz="1200" dirty="0">
                <a:solidFill>
                  <a:schemeClr val="bg1"/>
                </a:solidFill>
              </a:rPr>
              <a:t>Right margin</a:t>
            </a:r>
          </a:p>
        </p:txBody>
      </p:sp>
      <p:sp>
        <p:nvSpPr>
          <p:cNvPr id="59" name="Isosceles Triangle 58"/>
          <p:cNvSpPr/>
          <p:nvPr userDrawn="1"/>
        </p:nvSpPr>
        <p:spPr bwMode="gray">
          <a:xfrm rot="16200000">
            <a:off x="589168"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0" name="Isosceles Triangle 59"/>
          <p:cNvSpPr/>
          <p:nvPr userDrawn="1"/>
        </p:nvSpPr>
        <p:spPr bwMode="gray">
          <a:xfrm rot="5400000" flipH="1">
            <a:off x="12721032" y="136503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nvGrpSpPr>
          <p:cNvPr id="61" name="Group 60"/>
          <p:cNvGrpSpPr/>
          <p:nvPr userDrawn="1"/>
        </p:nvGrpSpPr>
        <p:grpSpPr>
          <a:xfrm>
            <a:off x="563844" y="1229439"/>
            <a:ext cx="12348880" cy="4495408"/>
            <a:chOff x="555842" y="1507287"/>
            <a:chExt cx="9574208" cy="3024336"/>
          </a:xfrm>
        </p:grpSpPr>
        <p:cxnSp>
          <p:nvCxnSpPr>
            <p:cNvPr id="62" name="Straight Connector 61"/>
            <p:cNvCxnSpPr/>
            <p:nvPr userDrawn="1"/>
          </p:nvCxnSpPr>
          <p:spPr>
            <a:xfrm>
              <a:off x="555842"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10130050" y="1507287"/>
              <a:ext cx="0" cy="3024336"/>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userDrawn="1"/>
        </p:nvGrpSpPr>
        <p:grpSpPr>
          <a:xfrm>
            <a:off x="560916" y="2052439"/>
            <a:ext cx="12347841" cy="2592288"/>
            <a:chOff x="560916" y="2772519"/>
            <a:chExt cx="12347841" cy="2592288"/>
          </a:xfrm>
        </p:grpSpPr>
        <p:sp>
          <p:nvSpPr>
            <p:cNvPr id="52" name="Rectangle 51"/>
            <p:cNvSpPr/>
            <p:nvPr userDrawn="1"/>
          </p:nvSpPr>
          <p:spPr bwMode="gray">
            <a:xfrm>
              <a:off x="560916"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3" name="Rectangle 52"/>
            <p:cNvSpPr/>
            <p:nvPr userDrawn="1"/>
          </p:nvSpPr>
          <p:spPr bwMode="gray">
            <a:xfrm>
              <a:off x="4835837" y="4788743"/>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54" name="Rectangle 53"/>
            <p:cNvSpPr/>
            <p:nvPr userDrawn="1"/>
          </p:nvSpPr>
          <p:spPr bwMode="gray">
            <a:xfrm>
              <a:off x="9110757" y="4780276"/>
              <a:ext cx="379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3 box layout (10.55</a:t>
              </a:r>
              <a:r>
                <a:rPr lang="en-GB" sz="1600" b="1" baseline="0" dirty="0">
                  <a:solidFill>
                    <a:schemeClr val="bg1"/>
                  </a:solidFill>
                </a:rPr>
                <a:t> cm)</a:t>
              </a:r>
              <a:endParaRPr lang="en-GB" sz="1600" b="1" dirty="0">
                <a:solidFill>
                  <a:schemeClr val="bg1"/>
                </a:solidFill>
              </a:endParaRPr>
            </a:p>
          </p:txBody>
        </p:sp>
        <p:sp>
          <p:nvSpPr>
            <p:cNvPr id="64" name="Rectangle 63"/>
            <p:cNvSpPr/>
            <p:nvPr userDrawn="1"/>
          </p:nvSpPr>
          <p:spPr bwMode="gray">
            <a:xfrm>
              <a:off x="569382"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6" name="Rectangle 65"/>
            <p:cNvSpPr/>
            <p:nvPr userDrawn="1"/>
          </p:nvSpPr>
          <p:spPr bwMode="gray">
            <a:xfrm>
              <a:off x="6943356" y="3772080"/>
              <a:ext cx="5958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2 box layout (16.55 cm)</a:t>
              </a:r>
            </a:p>
          </p:txBody>
        </p:sp>
        <p:sp>
          <p:nvSpPr>
            <p:cNvPr id="67" name="Rectangle 66"/>
            <p:cNvSpPr/>
            <p:nvPr userDrawn="1"/>
          </p:nvSpPr>
          <p:spPr bwMode="gray">
            <a:xfrm>
              <a:off x="575313" y="2772519"/>
              <a:ext cx="12330000" cy="5760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b="1" dirty="0">
                  <a:solidFill>
                    <a:schemeClr val="bg1"/>
                  </a:solidFill>
                </a:rPr>
                <a:t>1 box (34.25 cm)</a:t>
              </a:r>
            </a:p>
          </p:txBody>
        </p:sp>
        <p:sp>
          <p:nvSpPr>
            <p:cNvPr id="68" name="Isosceles Triangle 67"/>
            <p:cNvSpPr/>
            <p:nvPr userDrawn="1"/>
          </p:nvSpPr>
          <p:spPr bwMode="gray">
            <a:xfrm rot="16200000" flipH="1">
              <a:off x="553162"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Isosceles Triangle 68"/>
            <p:cNvSpPr/>
            <p:nvPr userDrawn="1"/>
          </p:nvSpPr>
          <p:spPr bwMode="gray">
            <a:xfrm rot="16200000" flipH="1">
              <a:off x="56014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0" name="Isosceles Triangle 69"/>
            <p:cNvSpPr/>
            <p:nvPr userDrawn="1"/>
          </p:nvSpPr>
          <p:spPr bwMode="gray">
            <a:xfrm rot="16200000" flipH="1">
              <a:off x="589167"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1" name="Isosceles Triangle 70"/>
            <p:cNvSpPr/>
            <p:nvPr userDrawn="1"/>
          </p:nvSpPr>
          <p:spPr bwMode="gray">
            <a:xfrm rot="5400000">
              <a:off x="6312323"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2" name="Isosceles Triangle 71"/>
            <p:cNvSpPr/>
            <p:nvPr userDrawn="1"/>
          </p:nvSpPr>
          <p:spPr bwMode="gray">
            <a:xfrm rot="5400000">
              <a:off x="12716085"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3" name="Isosceles Triangle 72"/>
            <p:cNvSpPr/>
            <p:nvPr userDrawn="1"/>
          </p:nvSpPr>
          <p:spPr bwMode="gray">
            <a:xfrm rot="16200000" flipH="1">
              <a:off x="6951928" y="402672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4" name="Isosceles Triangle 73"/>
            <p:cNvSpPr/>
            <p:nvPr userDrawn="1"/>
          </p:nvSpPr>
          <p:spPr bwMode="gray">
            <a:xfrm rot="5400000">
              <a:off x="415208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Isosceles Triangle 74"/>
            <p:cNvSpPr/>
            <p:nvPr userDrawn="1"/>
          </p:nvSpPr>
          <p:spPr bwMode="gray">
            <a:xfrm rot="5400000">
              <a:off x="8498036"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6" name="Isosceles Triangle 75"/>
            <p:cNvSpPr/>
            <p:nvPr userDrawn="1"/>
          </p:nvSpPr>
          <p:spPr bwMode="gray">
            <a:xfrm rot="5400000">
              <a:off x="12721032"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Isosceles Triangle 76"/>
            <p:cNvSpPr/>
            <p:nvPr userDrawn="1"/>
          </p:nvSpPr>
          <p:spPr bwMode="gray">
            <a:xfrm rot="5400000">
              <a:off x="12716085" y="3024546"/>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Isosceles Triangle 77"/>
            <p:cNvSpPr/>
            <p:nvPr userDrawn="1"/>
          </p:nvSpPr>
          <p:spPr bwMode="gray">
            <a:xfrm rot="16200000" flipH="1">
              <a:off x="4788313" y="5039157"/>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cxnSp>
        <p:nvCxnSpPr>
          <p:cNvPr id="79" name="Straight Connector 78"/>
          <p:cNvCxnSpPr/>
          <p:nvPr userDrawn="1"/>
        </p:nvCxnSpPr>
        <p:spPr>
          <a:xfrm>
            <a:off x="600686" y="1552655"/>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userDrawn="1"/>
        </p:nvSpPr>
        <p:spPr>
          <a:xfrm>
            <a:off x="5691544" y="1075823"/>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Base of heading here</a:t>
            </a:r>
          </a:p>
        </p:txBody>
      </p:sp>
      <p:sp>
        <p:nvSpPr>
          <p:cNvPr id="81" name="Isosceles Triangle 80"/>
          <p:cNvSpPr/>
          <p:nvPr userDrawn="1"/>
        </p:nvSpPr>
        <p:spPr bwMode="gray">
          <a:xfrm rot="10800000" flipH="1">
            <a:off x="6637712" y="1388149"/>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2" name="TextBox 81"/>
          <p:cNvSpPr txBox="1"/>
          <p:nvPr userDrawn="1"/>
        </p:nvSpPr>
        <p:spPr bwMode="gray">
          <a:xfrm>
            <a:off x="2665288" y="4746408"/>
            <a:ext cx="8091319" cy="923330"/>
          </a:xfrm>
          <a:prstGeom prst="rect">
            <a:avLst/>
          </a:prstGeom>
          <a:noFill/>
        </p:spPr>
        <p:txBody>
          <a:bodyPr wrap="none" rtlCol="0" anchor="ctr">
            <a:spAutoFit/>
          </a:bodyPr>
          <a:lstStyle/>
          <a:p>
            <a:pPr algn="ctr"/>
            <a:r>
              <a:rPr lang="en-GB" sz="5400" b="1" dirty="0">
                <a:solidFill>
                  <a:schemeClr val="bg1"/>
                </a:solidFill>
                <a:latin typeface="Segoe UI" panose="020B0502040204020203" pitchFamily="34" charset="0"/>
              </a:rPr>
              <a:t>Drawing guides markers</a:t>
            </a:r>
          </a:p>
        </p:txBody>
      </p:sp>
      <p:sp>
        <p:nvSpPr>
          <p:cNvPr id="83" name="TextBox 82"/>
          <p:cNvSpPr txBox="1"/>
          <p:nvPr userDrawn="1"/>
        </p:nvSpPr>
        <p:spPr>
          <a:xfrm>
            <a:off x="2725896" y="5666552"/>
            <a:ext cx="7970102"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Use these markers to realign</a:t>
            </a:r>
            <a:r>
              <a:rPr lang="en-GB" sz="1800" baseline="0" dirty="0">
                <a:solidFill>
                  <a:schemeClr val="bg1"/>
                </a:solidFill>
              </a:rPr>
              <a:t> guides</a:t>
            </a:r>
            <a:endParaRPr lang="en-GB" sz="1800" dirty="0">
              <a:solidFill>
                <a:schemeClr val="bg1"/>
              </a:solidFill>
            </a:endParaRPr>
          </a:p>
        </p:txBody>
      </p:sp>
      <p:cxnSp>
        <p:nvCxnSpPr>
          <p:cNvPr id="84" name="Straight Connector 83"/>
          <p:cNvCxnSpPr/>
          <p:nvPr userDrawn="1"/>
        </p:nvCxnSpPr>
        <p:spPr>
          <a:xfrm>
            <a:off x="575313" y="6457501"/>
            <a:ext cx="1232751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5" name="Isosceles Triangle 84"/>
          <p:cNvSpPr/>
          <p:nvPr userDrawn="1"/>
        </p:nvSpPr>
        <p:spPr bwMode="gray">
          <a:xfrm rot="10800000" flipH="1">
            <a:off x="6626729" y="6360090"/>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6" name="TextBox 85"/>
          <p:cNvSpPr txBox="1"/>
          <p:nvPr userDrawn="1"/>
        </p:nvSpPr>
        <p:spPr>
          <a:xfrm>
            <a:off x="5675771" y="6078434"/>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End</a:t>
            </a:r>
            <a:r>
              <a:rPr lang="en-GB" sz="1200" baseline="0" dirty="0">
                <a:solidFill>
                  <a:schemeClr val="bg1"/>
                </a:solidFill>
              </a:rPr>
              <a:t> of page</a:t>
            </a:r>
            <a:endParaRPr lang="en-GB" sz="1200" dirty="0">
              <a:solidFill>
                <a:schemeClr val="bg1"/>
              </a:solidFill>
            </a:endParaRPr>
          </a:p>
        </p:txBody>
      </p:sp>
      <p:sp>
        <p:nvSpPr>
          <p:cNvPr id="87" name="TextBox 86"/>
          <p:cNvSpPr txBox="1"/>
          <p:nvPr userDrawn="1"/>
        </p:nvSpPr>
        <p:spPr>
          <a:xfrm>
            <a:off x="5674609" y="136966"/>
            <a:ext cx="2071298" cy="27583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200" dirty="0">
                <a:solidFill>
                  <a:schemeClr val="bg1"/>
                </a:solidFill>
              </a:rPr>
              <a:t>Chapter markers here</a:t>
            </a:r>
          </a:p>
        </p:txBody>
      </p:sp>
      <p:sp>
        <p:nvSpPr>
          <p:cNvPr id="88" name="Isosceles Triangle 87"/>
          <p:cNvSpPr/>
          <p:nvPr userDrawn="1"/>
        </p:nvSpPr>
        <p:spPr bwMode="gray">
          <a:xfrm rot="10800000" flipH="1">
            <a:off x="5783783"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9" name="Isosceles Triangle 88"/>
          <p:cNvSpPr/>
          <p:nvPr userDrawn="1"/>
        </p:nvSpPr>
        <p:spPr bwMode="gray">
          <a:xfrm rot="10800000" flipH="1">
            <a:off x="7439967" y="235754"/>
            <a:ext cx="167059" cy="72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cxnSp>
        <p:nvCxnSpPr>
          <p:cNvPr id="90" name="Straight Connector 89"/>
          <p:cNvCxnSpPr/>
          <p:nvPr userDrawn="1"/>
        </p:nvCxnSpPr>
        <p:spPr>
          <a:xfrm>
            <a:off x="589978" y="360577"/>
            <a:ext cx="12300670"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Presentation - 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37933" y="3481391"/>
            <a:ext cx="11763919" cy="598488"/>
          </a:xfrm>
          <a:noFill/>
        </p:spPr>
        <p:txBody>
          <a:bodyPr wrap="square" anchor="ctr"/>
          <a:lstStyle>
            <a:lvl1pPr>
              <a:defRPr sz="5400"/>
            </a:lvl1pPr>
          </a:lstStyle>
          <a:p>
            <a:r>
              <a:rPr lang="en-US" dirty="0"/>
              <a:t>Click to add statement</a:t>
            </a:r>
            <a:endParaRPr lang="en-GB" dirty="0"/>
          </a:p>
        </p:txBody>
      </p:sp>
      <p:sp>
        <p:nvSpPr>
          <p:cNvPr id="24" name="Frame 23"/>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9" name="TextBox 8"/>
          <p:cNvSpPr txBox="1"/>
          <p:nvPr userDrawn="1"/>
        </p:nvSpPr>
        <p:spPr bwMode="gray">
          <a:xfrm>
            <a:off x="546249" y="7380295"/>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Box 5"/>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spTree>
    <p:extLst>
      <p:ext uri="{BB962C8B-B14F-4D97-AF65-F5344CB8AC3E}">
        <p14:creationId xmlns:p14="http://schemas.microsoft.com/office/powerpoint/2010/main" val="36643752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227455" y="179388"/>
            <a:ext cx="12984866" cy="7200900"/>
          </a:xfrm>
          <a:solidFill>
            <a:schemeClr val="tx1"/>
          </a:solidFill>
        </p:spPr>
        <p:txBody>
          <a:bodyPr>
            <a:normAutofit/>
          </a:bodyPr>
          <a:lstStyle>
            <a:lvl1pPr>
              <a:defRPr sz="1600" baseline="0">
                <a:solidFill>
                  <a:schemeClr val="bg1"/>
                </a:solidFill>
              </a:defRPr>
            </a:lvl1pPr>
          </a:lstStyle>
          <a:p>
            <a:r>
              <a:rPr lang="en-GB" dirty="0"/>
              <a:t>Click icon to place image (or select frame and copy/paste image into it)</a:t>
            </a:r>
          </a:p>
        </p:txBody>
      </p:sp>
      <p:sp>
        <p:nvSpPr>
          <p:cNvPr id="3" name="Subtitle 2"/>
          <p:cNvSpPr>
            <a:spLocks noGrp="1"/>
          </p:cNvSpPr>
          <p:nvPr>
            <p:ph type="subTitle" idx="1" hasCustomPrompt="1"/>
          </p:nvPr>
        </p:nvSpPr>
        <p:spPr bwMode="gray">
          <a:xfrm>
            <a:off x="694054" y="4194212"/>
            <a:ext cx="6030800" cy="478968"/>
          </a:xfrm>
          <a:solidFill>
            <a:schemeClr val="accent2"/>
          </a:solidFill>
        </p:spPr>
        <p:txBody>
          <a:bodyPr wrap="none" lIns="72000" tIns="36000" rIns="72000" bIns="36000" rtlCol="0" anchor="t">
            <a:spAutoFit/>
          </a:bodyPr>
          <a:lstStyle>
            <a:lvl1pPr marL="0" indent="0">
              <a:buNone/>
              <a:defRPr lang="en-GB" sz="2400" b="1" baseline="0" dirty="0" smtClean="0">
                <a:solidFill>
                  <a:schemeClr val="bg1"/>
                </a:solidFill>
                <a:latin typeface="+mj-lt"/>
              </a:defRPr>
            </a:lvl1pPr>
          </a:lstStyle>
          <a:p>
            <a:pPr lvl="0">
              <a:spcBef>
                <a:spcPct val="0"/>
              </a:spcBef>
            </a:pPr>
            <a:r>
              <a:rPr lang="en-US" dirty="0"/>
              <a:t>Click to edit subtitle Click to add subtitle</a:t>
            </a:r>
            <a:endParaRPr lang="en-GB" dirty="0"/>
          </a:p>
        </p:txBody>
      </p:sp>
      <p:sp>
        <p:nvSpPr>
          <p:cNvPr id="69" name="Text Placeholder 68"/>
          <p:cNvSpPr>
            <a:spLocks noGrp="1"/>
          </p:cNvSpPr>
          <p:nvPr>
            <p:ph type="body" sz="quarter" idx="10" hasCustomPrompt="1"/>
          </p:nvPr>
        </p:nvSpPr>
        <p:spPr bwMode="gray">
          <a:xfrm>
            <a:off x="694053" y="4798059"/>
            <a:ext cx="6153435" cy="1080000"/>
          </a:xfrm>
        </p:spPr>
        <p:txBody>
          <a:bodyPr wrap="square" lIns="0" tIns="0" rIns="0" bIns="0">
            <a:noAutofit/>
          </a:bodyPr>
          <a:lstStyle>
            <a:lvl1pPr marL="0" indent="0">
              <a:spcBef>
                <a:spcPts val="120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text</a:t>
            </a:r>
            <a:endParaRPr lang="en-GB" dirty="0"/>
          </a:p>
        </p:txBody>
      </p:sp>
      <p:sp>
        <p:nvSpPr>
          <p:cNvPr id="2" name="Title 1"/>
          <p:cNvSpPr>
            <a:spLocks noGrp="1"/>
          </p:cNvSpPr>
          <p:nvPr>
            <p:ph type="ctrTitle" hasCustomPrompt="1"/>
          </p:nvPr>
        </p:nvSpPr>
        <p:spPr bwMode="gray">
          <a:xfrm>
            <a:off x="694054" y="3310965"/>
            <a:ext cx="3256835" cy="781171"/>
          </a:xfrm>
          <a:solidFill>
            <a:schemeClr val="accent3"/>
          </a:solidFill>
        </p:spPr>
        <p:txBody>
          <a:bodyPr vert="horz" wrap="none" lIns="72000" tIns="18000" rIns="72000" bIns="18000" rtlCol="0" anchor="b">
            <a:spAutoFit/>
          </a:bodyPr>
          <a:lstStyle>
            <a:lvl1pPr>
              <a:defRPr lang="en-GB" sz="4400" baseline="0" dirty="0"/>
            </a:lvl1pPr>
          </a:lstStyle>
          <a:p>
            <a:pPr marL="0" lvl="0" indent="0" algn="l">
              <a:lnSpc>
                <a:spcPct val="110000"/>
              </a:lnSpc>
              <a:spcBef>
                <a:spcPct val="0"/>
              </a:spcBef>
              <a:spcAft>
                <a:spcPts val="600"/>
              </a:spcAft>
              <a:buClr>
                <a:schemeClr val="bg2"/>
              </a:buClr>
              <a:buFontTx/>
            </a:pPr>
            <a:r>
              <a:rPr lang="en-US" dirty="0"/>
              <a:t>with image.</a:t>
            </a:r>
            <a:endParaRPr lang="en-GB" dirty="0"/>
          </a:p>
        </p:txBody>
      </p:sp>
      <p:sp>
        <p:nvSpPr>
          <p:cNvPr id="158" name="Frame 157"/>
          <p:cNvSpPr/>
          <p:nvPr userDrawn="1"/>
        </p:nvSpPr>
        <p:spPr bwMode="gray">
          <a:xfrm>
            <a:off x="0" y="-167"/>
            <a:ext cx="13439775" cy="7561430"/>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12" name="TextBox 11"/>
          <p:cNvSpPr txBox="1"/>
          <p:nvPr userDrawn="1"/>
        </p:nvSpPr>
        <p:spPr bwMode="gray">
          <a:xfrm>
            <a:off x="536724" y="7380289"/>
            <a:ext cx="6153435"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Document Name Here  |  Month 2016</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(DELETE CLASSIFICATION)</a:t>
            </a:r>
          </a:p>
        </p:txBody>
      </p:sp>
      <p:sp>
        <p:nvSpPr>
          <p:cNvPr id="6" name="Text Placeholder 5"/>
          <p:cNvSpPr>
            <a:spLocks noGrp="1"/>
          </p:cNvSpPr>
          <p:nvPr>
            <p:ph type="body" sz="quarter" idx="13" hasCustomPrompt="1"/>
          </p:nvPr>
        </p:nvSpPr>
        <p:spPr>
          <a:xfrm>
            <a:off x="694335" y="2377793"/>
            <a:ext cx="2698990" cy="781171"/>
          </a:xfrm>
          <a:solidFill>
            <a:schemeClr val="accent3"/>
          </a:solidFill>
        </p:spPr>
        <p:txBody>
          <a:bodyPr wrap="none" lIns="72000" tIns="18000" rIns="72000" bIns="18000" rtlCol="0" anchor="b">
            <a:spAutoFit/>
          </a:bodyPr>
          <a:lstStyle>
            <a:lvl1pPr marL="0" indent="0">
              <a:buFontTx/>
              <a:buNone/>
              <a:defRPr lang="en-GB" sz="4400" b="1" baseline="0" dirty="0">
                <a:solidFill>
                  <a:schemeClr val="bg1"/>
                </a:solidFill>
                <a:latin typeface="+mj-lt"/>
              </a:defRPr>
            </a:lvl1pPr>
          </a:lstStyle>
          <a:p>
            <a:pPr marL="0" lvl="0">
              <a:spcBef>
                <a:spcPct val="0"/>
              </a:spcBef>
              <a:buNone/>
            </a:pPr>
            <a:r>
              <a:rPr lang="en-US" dirty="0"/>
              <a:t>Title slide</a:t>
            </a:r>
            <a:endParaRPr lang="en-GB" dirty="0"/>
          </a:p>
        </p:txBody>
      </p:sp>
      <p:sp>
        <p:nvSpPr>
          <p:cNvPr id="14" name="TextBox 13"/>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57682029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resentation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87183" y="764997"/>
            <a:ext cx="3368453" cy="562137"/>
          </a:xfrm>
          <a:solidFill>
            <a:srgbClr val="F57B29"/>
          </a:solidFill>
        </p:spPr>
        <p:txBody>
          <a:bodyPr tIns="18000" bIns="18000"/>
          <a:lstStyle>
            <a:lvl1pPr algn="l">
              <a:defRPr>
                <a:latin typeface="+mj-lt"/>
              </a:defRPr>
            </a:lvl1pPr>
          </a:lstStyle>
          <a:p>
            <a:r>
              <a:rPr lang="en-US" dirty="0"/>
              <a:t>Click to edit title</a:t>
            </a:r>
            <a:endParaRPr lang="en-GB" dirty="0"/>
          </a:p>
        </p:txBody>
      </p:sp>
      <p:sp>
        <p:nvSpPr>
          <p:cNvPr id="4" name="Content Placeholder 3"/>
          <p:cNvSpPr>
            <a:spLocks noGrp="1"/>
          </p:cNvSpPr>
          <p:nvPr>
            <p:ph sz="quarter" idx="15"/>
          </p:nvPr>
        </p:nvSpPr>
        <p:spPr>
          <a:xfrm>
            <a:off x="694336" y="1963739"/>
            <a:ext cx="12059086" cy="468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6" hasCustomPrompt="1"/>
          </p:nvPr>
        </p:nvSpPr>
        <p:spPr>
          <a:xfrm>
            <a:off x="694337" y="1408819"/>
            <a:ext cx="3465611" cy="406265"/>
          </a:xfrm>
          <a:solidFill>
            <a:schemeClr val="tx2"/>
          </a:solidFill>
        </p:spPr>
        <p:txBody>
          <a:bodyPr vert="horz" wrap="none" lIns="72000" tIns="0" rIns="72000" bIns="0" rtlCol="0">
            <a:spAutoFit/>
          </a:bodyPr>
          <a:lstStyle>
            <a:lvl1pPr marL="273050" indent="-273050">
              <a:buNone/>
              <a:defRPr lang="en-US" sz="2400" b="1" dirty="0" smtClean="0">
                <a:solidFill>
                  <a:schemeClr val="bg1"/>
                </a:solidFill>
                <a:latin typeface="+mj-lt"/>
              </a:defRPr>
            </a:lvl1pPr>
          </a:lstStyle>
          <a:p>
            <a:pPr marL="0" lvl="0" indent="0">
              <a:spcBef>
                <a:spcPts val="300"/>
              </a:spcBef>
              <a:spcAft>
                <a:spcPts val="300"/>
              </a:spcAft>
            </a:pPr>
            <a:r>
              <a:rPr lang="en-US" dirty="0"/>
              <a:t>Subtitle text (optional)</a:t>
            </a:r>
          </a:p>
        </p:txBody>
      </p:sp>
    </p:spTree>
    <p:extLst>
      <p:ext uri="{BB962C8B-B14F-4D97-AF65-F5344CB8AC3E}">
        <p14:creationId xmlns:p14="http://schemas.microsoft.com/office/powerpoint/2010/main" val="1289244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eport - 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7682" y="1046023"/>
            <a:ext cx="9855805" cy="634840"/>
          </a:xfrm>
        </p:spPr>
        <p:txBody>
          <a:bodyPr/>
          <a:lstStyle>
            <a:lvl1pPr algn="l">
              <a:defRPr b="1" baseline="0"/>
            </a:lvl1pPr>
          </a:lstStyle>
          <a:p>
            <a:r>
              <a:rPr lang="en-US" dirty="0"/>
              <a:t>Click to edit                                                          title</a:t>
            </a:r>
            <a:endParaRPr lang="en-GB" dirty="0"/>
          </a:p>
        </p:txBody>
      </p:sp>
      <p:sp>
        <p:nvSpPr>
          <p:cNvPr id="4" name="Content Placeholder 3"/>
          <p:cNvSpPr>
            <a:spLocks noGrp="1"/>
          </p:cNvSpPr>
          <p:nvPr>
            <p:ph sz="quarter" idx="11"/>
          </p:nvPr>
        </p:nvSpPr>
        <p:spPr>
          <a:xfrm>
            <a:off x="694336" y="2124447"/>
            <a:ext cx="12059086" cy="4338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2" hasCustomPrompt="1"/>
          </p:nvPr>
        </p:nvSpPr>
        <p:spPr>
          <a:xfrm>
            <a:off x="688387" y="1682530"/>
            <a:ext cx="2882246" cy="304699"/>
          </a:xfrm>
          <a:solidFill>
            <a:srgbClr val="71B2C9"/>
          </a:solidFill>
        </p:spPr>
        <p:txBody>
          <a:bodyPr vert="horz" wrap="none" lIns="72000" tIns="0" rIns="72000" bIns="0" rtlCol="0">
            <a:spAutoFit/>
          </a:bodyPr>
          <a:lstStyle>
            <a:lvl1pPr>
              <a:buFontTx/>
              <a:buNone/>
              <a:defRPr lang="en-GB" sz="1800" b="1" dirty="0">
                <a:solidFill>
                  <a:schemeClr val="bg1"/>
                </a:solidFill>
                <a:latin typeface="+mj-lt"/>
              </a:defRPr>
            </a:lvl1pPr>
          </a:lstStyle>
          <a:p>
            <a:pPr marL="0" lvl="0" indent="0">
              <a:spcBef>
                <a:spcPts val="300"/>
              </a:spcBef>
              <a:spcAft>
                <a:spcPts val="300"/>
              </a:spcAft>
              <a:buNone/>
            </a:pPr>
            <a:r>
              <a:rPr lang="en-US" dirty="0"/>
              <a:t>Click to </a:t>
            </a:r>
            <a:r>
              <a:rPr lang="en-US" dirty="0" err="1"/>
              <a:t>ejdit</a:t>
            </a:r>
            <a:r>
              <a:rPr lang="en-US" dirty="0"/>
              <a:t> Master text.</a:t>
            </a:r>
            <a:endParaRPr lang="en-GB" dirty="0"/>
          </a:p>
        </p:txBody>
      </p:sp>
    </p:spTree>
    <p:extLst>
      <p:ext uri="{BB962C8B-B14F-4D97-AF65-F5344CB8AC3E}">
        <p14:creationId xmlns:p14="http://schemas.microsoft.com/office/powerpoint/2010/main" val="35164086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ly 4 - Double Image">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61"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12" y="3959925"/>
            <a:ext cx="5877987" cy="2682175"/>
          </a:xfrm>
        </p:spPr>
        <p:txBody>
          <a:bodyPr wrap="square" lIns="0" tIns="0" rIns="0" bIns="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4" name="Rectangle 3"/>
          <p:cNvSpPr/>
          <p:nvPr userDrawn="1"/>
        </p:nvSpPr>
        <p:spPr bwMode="gray">
          <a:xfrm>
            <a:off x="6629887" y="161215"/>
            <a:ext cx="180001"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1"/>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4"/>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7" name="Title 1"/>
          <p:cNvSpPr>
            <a:spLocks noGrp="1"/>
          </p:cNvSpPr>
          <p:nvPr>
            <p:ph type="ctrTitle" hasCustomPrompt="1"/>
          </p:nvPr>
        </p:nvSpPr>
        <p:spPr bwMode="gray">
          <a:xfrm>
            <a:off x="556812" y="2604113"/>
            <a:ext cx="2320089"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Fly style 4</a:t>
            </a:r>
            <a:endParaRPr lang="en-GB" dirty="0"/>
          </a:p>
        </p:txBody>
      </p:sp>
      <p:sp>
        <p:nvSpPr>
          <p:cNvPr id="18" name="Text Placeholder 5"/>
          <p:cNvSpPr>
            <a:spLocks noGrp="1"/>
          </p:cNvSpPr>
          <p:nvPr>
            <p:ph type="body" sz="quarter" idx="12" hasCustomPrompt="1"/>
          </p:nvPr>
        </p:nvSpPr>
        <p:spPr>
          <a:xfrm>
            <a:off x="556809" y="3313433"/>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21" name="TextBox 20"/>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5" name="TextBox 14"/>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439225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ly - v5">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79389" y="179387"/>
            <a:ext cx="13101024" cy="360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69" name="Text Placeholder 68"/>
          <p:cNvSpPr>
            <a:spLocks noGrp="1"/>
          </p:cNvSpPr>
          <p:nvPr>
            <p:ph type="body" sz="quarter" idx="10" hasCustomPrompt="1"/>
          </p:nvPr>
        </p:nvSpPr>
        <p:spPr bwMode="black">
          <a:xfrm>
            <a:off x="556806" y="5474337"/>
            <a:ext cx="12361600" cy="1167769"/>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8" name="Picture Placeholder 7"/>
          <p:cNvSpPr>
            <a:spLocks noGrp="1"/>
          </p:cNvSpPr>
          <p:nvPr>
            <p:ph type="pic" sz="quarter" idx="11" hasCustomPrompt="1"/>
          </p:nvPr>
        </p:nvSpPr>
        <p:spPr>
          <a:xfrm>
            <a:off x="179391" y="179388"/>
            <a:ext cx="13079411" cy="3511243"/>
          </a:xfrm>
          <a:solidFill>
            <a:schemeClr val="bg1">
              <a:lumMod val="95000"/>
            </a:schemeClr>
          </a:solidFill>
        </p:spPr>
        <p:txBody>
          <a:bodyPr>
            <a:normAutofit/>
          </a:bodyPr>
          <a:lstStyle>
            <a:lvl1pPr marL="0" indent="0">
              <a:buNone/>
              <a:defRPr sz="1600" baseline="0"/>
            </a:lvl1pPr>
          </a:lstStyle>
          <a:p>
            <a:r>
              <a:rPr lang="en-GB" dirty="0"/>
              <a:t>Picture placeholder – insert image here</a:t>
            </a:r>
          </a:p>
        </p:txBody>
      </p:sp>
      <p:sp>
        <p:nvSpPr>
          <p:cNvPr id="11"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Title 1"/>
          <p:cNvSpPr>
            <a:spLocks noGrp="1"/>
          </p:cNvSpPr>
          <p:nvPr>
            <p:ph type="ctrTitle" hasCustomPrompt="1"/>
          </p:nvPr>
        </p:nvSpPr>
        <p:spPr bwMode="gray">
          <a:xfrm>
            <a:off x="556812" y="4094552"/>
            <a:ext cx="3756187" cy="598488"/>
          </a:xfrm>
          <a:solidFill>
            <a:srgbClr val="F57B29"/>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20" name="Text Placeholder 5"/>
          <p:cNvSpPr>
            <a:spLocks noGrp="1"/>
          </p:cNvSpPr>
          <p:nvPr>
            <p:ph type="body" sz="quarter" idx="12" hasCustomPrompt="1"/>
          </p:nvPr>
        </p:nvSpPr>
        <p:spPr>
          <a:xfrm>
            <a:off x="556809" y="4803872"/>
            <a:ext cx="3468056"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Rectangle 17"/>
          <p:cNvSpPr/>
          <p:nvPr userDrawn="1"/>
        </p:nvSpPr>
        <p:spPr bwMode="gray">
          <a:xfrm>
            <a:off x="0" y="3690631"/>
            <a:ext cx="13344623"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17" name="TextBox 16"/>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6234769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13" name="Text Placeholder 5"/>
          <p:cNvSpPr>
            <a:spLocks noGrp="1"/>
          </p:cNvSpPr>
          <p:nvPr>
            <p:ph type="body" sz="quarter" idx="13" hasCustomPrompt="1"/>
          </p:nvPr>
        </p:nvSpPr>
        <p:spPr>
          <a:xfrm>
            <a:off x="561826" y="2563773"/>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4" name="Text Placeholder 8"/>
          <p:cNvSpPr>
            <a:spLocks noGrp="1"/>
          </p:cNvSpPr>
          <p:nvPr>
            <p:ph type="body" sz="quarter" idx="14" hasCustomPrompt="1"/>
          </p:nvPr>
        </p:nvSpPr>
        <p:spPr>
          <a:xfrm>
            <a:off x="562545" y="352544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7" name="Text Placeholder 13"/>
          <p:cNvSpPr>
            <a:spLocks noGrp="1"/>
          </p:cNvSpPr>
          <p:nvPr>
            <p:ph type="body" sz="quarter" idx="15" hasCustomPrompt="1"/>
          </p:nvPr>
        </p:nvSpPr>
        <p:spPr>
          <a:xfrm>
            <a:off x="563264" y="4457909"/>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8" name="Text Placeholder 5"/>
          <p:cNvSpPr>
            <a:spLocks noGrp="1"/>
          </p:cNvSpPr>
          <p:nvPr>
            <p:ph type="body" sz="quarter" idx="16" hasCustomPrompt="1"/>
          </p:nvPr>
        </p:nvSpPr>
        <p:spPr>
          <a:xfrm>
            <a:off x="561107" y="1631308"/>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1</a:t>
            </a:r>
          </a:p>
        </p:txBody>
      </p:sp>
      <p:sp>
        <p:nvSpPr>
          <p:cNvPr id="15" name="TextBox 14"/>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2" name="TextBox 21"/>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9" name="Rectangle 6"/>
          <p:cNvSpPr/>
          <p:nvPr userDrawn="1"/>
        </p:nvSpPr>
        <p:spPr bwMode="gray">
          <a:xfrm>
            <a:off x="0" y="5"/>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5"/>
          <p:cNvSpPr>
            <a:spLocks noGrp="1"/>
          </p:cNvSpPr>
          <p:nvPr>
            <p:ph type="body" sz="quarter" idx="13" hasCustomPrompt="1"/>
          </p:nvPr>
        </p:nvSpPr>
        <p:spPr>
          <a:xfrm>
            <a:off x="561107" y="2494715"/>
            <a:ext cx="4147527" cy="781171"/>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2</a:t>
            </a:r>
          </a:p>
        </p:txBody>
      </p:sp>
      <p:sp>
        <p:nvSpPr>
          <p:cNvPr id="11" name="Text Placeholder 8"/>
          <p:cNvSpPr>
            <a:spLocks noGrp="1"/>
          </p:cNvSpPr>
          <p:nvPr>
            <p:ph type="body" sz="quarter" idx="14" hasCustomPrompt="1"/>
          </p:nvPr>
        </p:nvSpPr>
        <p:spPr>
          <a:xfrm>
            <a:off x="561107" y="3449797"/>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3</a:t>
            </a:r>
          </a:p>
        </p:txBody>
      </p:sp>
      <p:sp>
        <p:nvSpPr>
          <p:cNvPr id="16" name="Text Placeholder 13"/>
          <p:cNvSpPr>
            <a:spLocks noGrp="1"/>
          </p:cNvSpPr>
          <p:nvPr>
            <p:ph type="body" sz="quarter" idx="15" hasCustomPrompt="1"/>
          </p:nvPr>
        </p:nvSpPr>
        <p:spPr>
          <a:xfrm>
            <a:off x="561107" y="4339324"/>
            <a:ext cx="4147527" cy="722758"/>
          </a:xfrm>
          <a:solidFill>
            <a:srgbClr val="F57B29"/>
          </a:solidFill>
        </p:spPr>
        <p:txBody>
          <a:bodyPr vert="horz" wrap="none" lIns="72000" tIns="18000" rIns="72000" bIns="18000" rtlCol="0" anchor="ctr">
            <a:spAutoFit/>
          </a:bodyPr>
          <a:lstStyle>
            <a:lvl1pPr>
              <a:defRPr lang="en-US" sz="4400" b="1" dirty="0" smtClean="0">
                <a:solidFill>
                  <a:schemeClr val="bg1"/>
                </a:solidFill>
                <a:latin typeface="+mj-lt"/>
              </a:defRPr>
            </a:lvl1pPr>
          </a:lstStyle>
          <a:p>
            <a:pPr marL="0" lvl="0" indent="0">
              <a:spcBef>
                <a:spcPct val="0"/>
              </a:spcBef>
              <a:buFontTx/>
              <a:buNone/>
            </a:pPr>
            <a:r>
              <a:rPr lang="en-US" dirty="0"/>
              <a:t>Sentence line 4</a:t>
            </a:r>
          </a:p>
        </p:txBody>
      </p:sp>
      <p:sp>
        <p:nvSpPr>
          <p:cNvPr id="17" name="Text Placeholder 5"/>
          <p:cNvSpPr>
            <a:spLocks noGrp="1"/>
          </p:cNvSpPr>
          <p:nvPr>
            <p:ph type="body" sz="quarter" idx="16" hasCustomPrompt="1"/>
          </p:nvPr>
        </p:nvSpPr>
        <p:spPr>
          <a:xfrm>
            <a:off x="561107" y="1597400"/>
            <a:ext cx="4147527" cy="781171"/>
          </a:xfrm>
          <a:solidFill>
            <a:srgbClr val="F57B29"/>
          </a:solidFill>
        </p:spPr>
        <p:txBody>
          <a:bodyPr wrap="none" lIns="72000" tIns="18000" rIns="72000" bIns="18000" rtlCol="0" anchor="ctr">
            <a:spAutoFit/>
          </a:bodyPr>
          <a:lstStyle>
            <a:lvl1pPr marL="0" indent="0" algn="l">
              <a:buFontTx/>
              <a:buNone/>
              <a:defRPr lang="en-US" sz="4400" b="1" dirty="0" smtClean="0">
                <a:solidFill>
                  <a:schemeClr val="bg1"/>
                </a:solidFill>
                <a:latin typeface="+mj-lt"/>
              </a:defRPr>
            </a:lvl1pPr>
            <a:lvl2pPr>
              <a:defRPr lang="en-US" dirty="0" smtClean="0"/>
            </a:lvl2pPr>
            <a:lvl3pPr>
              <a:defRPr lang="en-US" dirty="0" smtClean="0"/>
            </a:lvl3pPr>
            <a:lvl4pPr>
              <a:defRPr lang="en-US" dirty="0" smtClean="0"/>
            </a:lvl4pPr>
            <a:lvl5pPr>
              <a:defRPr lang="en-GB" dirty="0"/>
            </a:lvl5pPr>
          </a:lstStyle>
          <a:p>
            <a:pPr lvl="0">
              <a:spcBef>
                <a:spcPct val="0"/>
              </a:spcBef>
              <a:buNone/>
            </a:pPr>
            <a:r>
              <a:rPr lang="en-US" dirty="0"/>
              <a:t>Sentence line 1</a:t>
            </a:r>
          </a:p>
        </p:txBody>
      </p:sp>
      <p:sp>
        <p:nvSpPr>
          <p:cNvPr id="18" name="TextBox 17"/>
          <p:cNvSpPr txBox="1"/>
          <p:nvPr userDrawn="1"/>
        </p:nvSpPr>
        <p:spPr bwMode="gray">
          <a:xfrm>
            <a:off x="555179" y="7377947"/>
            <a:ext cx="6153433" cy="180975"/>
          </a:xfrm>
          <a:prstGeom prst="rect">
            <a:avLst/>
          </a:prstGeom>
          <a:noFill/>
        </p:spPr>
        <p:txBody>
          <a:bodyPr wrap="none" lIns="0" tIns="0" rIns="0" bIns="0" rtlCol="0" anchor="ctr">
            <a:noAutofit/>
          </a:bodyPr>
          <a:lstStyle/>
          <a:p>
            <a:r>
              <a:rPr lang="en-GB" sz="700" dirty="0">
                <a:solidFill>
                  <a:schemeClr val="tx1"/>
                </a:solidFill>
                <a:latin typeface="+mn-lt"/>
              </a:rPr>
              <a:t>Document Name Here  |  Month 2016</a:t>
            </a:r>
            <a:r>
              <a:rPr lang="en-GB" sz="700" baseline="0" dirty="0">
                <a:solidFill>
                  <a:schemeClr val="tx1"/>
                </a:solidFill>
                <a:latin typeface="+mn-lt"/>
              </a:rPr>
              <a:t> </a:t>
            </a:r>
            <a:r>
              <a:rPr lang="en-GB" sz="700" dirty="0">
                <a:solidFill>
                  <a:schemeClr val="tx1"/>
                </a:solidFill>
                <a:latin typeface="+mn-lt"/>
              </a:rPr>
              <a:t>|  Version 1  |  Public  |  Internal Use Only  |  Confidential  |  Strictly  Confidential (DELETE CLASSIFICATION)</a:t>
            </a:r>
          </a:p>
        </p:txBody>
      </p:sp>
      <p:sp>
        <p:nvSpPr>
          <p:cNvPr id="20" name="TextBox 19"/>
          <p:cNvSpPr txBox="1"/>
          <p:nvPr userDrawn="1"/>
        </p:nvSpPr>
        <p:spPr>
          <a:xfrm>
            <a:off x="12856690" y="7399656"/>
            <a:ext cx="426079" cy="140423"/>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tx1"/>
              </a:solidFill>
              <a:latin typeface="Segoe UI Light"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2674" y="6923314"/>
            <a:ext cx="2043116" cy="385535"/>
          </a:xfrm>
          <a:prstGeom prst="rect">
            <a:avLst/>
          </a:prstGeom>
        </p:spPr>
      </p:pic>
    </p:spTree>
    <p:extLst>
      <p:ext uri="{BB962C8B-B14F-4D97-AF65-F5344CB8AC3E}">
        <p14:creationId xmlns:p14="http://schemas.microsoft.com/office/powerpoint/2010/main" val="7302147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jpe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90" y="179389"/>
            <a:ext cx="13085761"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856690" y="7399656"/>
            <a:ext cx="426079" cy="152349"/>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9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9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202" y="633775"/>
            <a:ext cx="2963086" cy="562137"/>
          </a:xfrm>
          <a:prstGeom prst="rect">
            <a:avLst/>
          </a:prstGeom>
          <a:solidFill>
            <a:srgbClr val="71B2C9"/>
          </a:solidFill>
        </p:spPr>
        <p:txBody>
          <a:bodyPr wrap="none" lIns="82819" tIns="36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8"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Box 7"/>
          <p:cNvSpPr txBox="1"/>
          <p:nvPr/>
        </p:nvSpPr>
        <p:spPr bwMode="gray">
          <a:xfrm>
            <a:off x="539678" y="7380294"/>
            <a:ext cx="4896000" cy="180975"/>
          </a:xfrm>
          <a:prstGeom prst="rect">
            <a:avLst/>
          </a:prstGeom>
          <a:noFill/>
        </p:spPr>
        <p:txBody>
          <a:bodyPr wrap="none" lIns="0" tIns="0" rIns="0" bIns="0" rtlCol="0" anchor="ctr">
            <a:noAutofit/>
          </a:bodyPr>
          <a:lstStyle/>
          <a:p>
            <a:pPr marL="0" marR="0" indent="0" algn="l" defTabSz="1051802" rtl="0" eaLnBrk="1" fontAlgn="auto" latinLnBrk="0" hangingPunct="1">
              <a:lnSpc>
                <a:spcPct val="100000"/>
              </a:lnSpc>
              <a:spcBef>
                <a:spcPts val="0"/>
              </a:spcBef>
              <a:spcAft>
                <a:spcPts val="0"/>
              </a:spcAft>
              <a:buClrTx/>
              <a:buSzTx/>
              <a:buFontTx/>
              <a:buNone/>
              <a:tabLst/>
              <a:defRPr/>
            </a:pPr>
            <a:r>
              <a:rPr lang="en-GB" sz="700" dirty="0">
                <a:solidFill>
                  <a:schemeClr val="bg1"/>
                </a:solidFill>
                <a:latin typeface="Segoe UI Light" panose="020B0502040204020203" pitchFamily="34" charset="0"/>
              </a:rPr>
              <a:t>Intercultural Trends in the Euro-Mediterranean Region – </a:t>
            </a:r>
            <a:r>
              <a:rPr lang="en-GB" sz="700" baseline="0" dirty="0">
                <a:solidFill>
                  <a:schemeClr val="bg1"/>
                </a:solidFill>
                <a:latin typeface="Segoe UI Light" panose="020B0502040204020203" pitchFamily="34" charset="0"/>
              </a:rPr>
              <a:t> Results by country</a:t>
            </a:r>
            <a:endParaRPr lang="en-GB" sz="700" dirty="0">
              <a:solidFill>
                <a:schemeClr val="bg1"/>
              </a:solidFill>
              <a:latin typeface="Segoe UI Light" panose="020B0502040204020203" pitchFamily="34" charset="0"/>
            </a:endParaRPr>
          </a:p>
        </p:txBody>
      </p:sp>
      <p:pic>
        <p:nvPicPr>
          <p:cNvPr id="10" name="Picture 9"/>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556750" y="6923650"/>
            <a:ext cx="2041343" cy="385200"/>
          </a:xfrm>
          <a:prstGeom prst="rect">
            <a:avLst/>
          </a:prstGeom>
        </p:spPr>
      </p:pic>
      <p:pic>
        <p:nvPicPr>
          <p:cNvPr id="9" name="Content Placeholder 3"/>
          <p:cNvPicPr>
            <a:picLocks noChangeAspect="1"/>
          </p:cNvPicPr>
          <p:nvPr userDrawn="1"/>
        </p:nvPicPr>
        <p:blipFill>
          <a:blip r:embed="rId59" cstate="print">
            <a:extLst>
              <a:ext uri="{28A0092B-C50C-407E-A947-70E740481C1C}">
                <a14:useLocalDpi xmlns:a14="http://schemas.microsoft.com/office/drawing/2010/main" val="0"/>
              </a:ext>
            </a:extLst>
          </a:blip>
          <a:srcRect/>
          <a:stretch>
            <a:fillRect/>
          </a:stretch>
        </p:blipFill>
        <p:spPr bwMode="auto">
          <a:xfrm>
            <a:off x="11468057" y="6825453"/>
            <a:ext cx="141683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874" r:id="rId5"/>
    <p:sldLayoutId id="2147483875" r:id="rId6"/>
    <p:sldLayoutId id="2147483883" r:id="rId7"/>
    <p:sldLayoutId id="2147483671" r:id="rId8"/>
    <p:sldLayoutId id="2147483672" r:id="rId9"/>
    <p:sldLayoutId id="2147483867" r:id="rId10"/>
    <p:sldLayoutId id="2147483882" r:id="rId11"/>
    <p:sldLayoutId id="2147483650" r:id="rId12"/>
    <p:sldLayoutId id="2147483673" r:id="rId13"/>
    <p:sldLayoutId id="2147483659" r:id="rId14"/>
    <p:sldLayoutId id="2147483674" r:id="rId15"/>
    <p:sldLayoutId id="2147483896" r:id="rId16"/>
    <p:sldLayoutId id="2147483662" r:id="rId17"/>
    <p:sldLayoutId id="2147483675" r:id="rId18"/>
    <p:sldLayoutId id="2147483660" r:id="rId19"/>
    <p:sldLayoutId id="2147483676" r:id="rId20"/>
    <p:sldLayoutId id="2147483663" r:id="rId21"/>
    <p:sldLayoutId id="2147483678" r:id="rId22"/>
    <p:sldLayoutId id="2147483664" r:id="rId23"/>
    <p:sldLayoutId id="2147483677" r:id="rId24"/>
    <p:sldLayoutId id="2147483665" r:id="rId25"/>
    <p:sldLayoutId id="2147483679" r:id="rId26"/>
    <p:sldLayoutId id="2147483666" r:id="rId27"/>
    <p:sldLayoutId id="2147483680" r:id="rId28"/>
    <p:sldLayoutId id="2147483775" r:id="rId29"/>
    <p:sldLayoutId id="2147483776" r:id="rId30"/>
    <p:sldLayoutId id="2147483777" r:id="rId31"/>
    <p:sldLayoutId id="2147483778" r:id="rId32"/>
    <p:sldLayoutId id="2147483667" r:id="rId33"/>
    <p:sldLayoutId id="2147483681" r:id="rId34"/>
    <p:sldLayoutId id="2147483668" r:id="rId35"/>
    <p:sldLayoutId id="2147483682" r:id="rId36"/>
    <p:sldLayoutId id="2147483669" r:id="rId37"/>
    <p:sldLayoutId id="2147483683" r:id="rId38"/>
    <p:sldLayoutId id="2147483905" r:id="rId39"/>
    <p:sldLayoutId id="2147483906" r:id="rId40"/>
    <p:sldLayoutId id="2147483908" r:id="rId41"/>
    <p:sldLayoutId id="2147483907" r:id="rId42"/>
    <p:sldLayoutId id="2147483909" r:id="rId43"/>
    <p:sldLayoutId id="2147483713" r:id="rId44"/>
    <p:sldLayoutId id="2147483916" r:id="rId45"/>
    <p:sldLayoutId id="2147483917" r:id="rId46"/>
    <p:sldLayoutId id="2147483915" r:id="rId47"/>
    <p:sldLayoutId id="2147483884" r:id="rId48"/>
    <p:sldLayoutId id="2147483888" r:id="rId49"/>
    <p:sldLayoutId id="2147483889" r:id="rId50"/>
    <p:sldLayoutId id="2147483860" r:id="rId51"/>
    <p:sldLayoutId id="2147483901" r:id="rId52"/>
    <p:sldLayoutId id="2147483923" r:id="rId53"/>
    <p:sldLayoutId id="2147484048" r:id="rId54"/>
    <p:sldLayoutId id="2147484049" r:id="rId55"/>
    <p:sldLayoutId id="2147484050" r:id="rId56"/>
  </p:sldLayoutIdLst>
  <p:transition>
    <p:fade/>
  </p:transition>
  <p:hf hdr="0" ftr="0" dt="0"/>
  <p:txStyles>
    <p:titleStyle>
      <a:lvl1pPr algn="ctr" defTabSz="1051802" rtl="0" eaLnBrk="1" latinLnBrk="0" hangingPunct="1">
        <a:lnSpc>
          <a:spcPts val="4100"/>
        </a:lnSpc>
        <a:spcBef>
          <a:spcPts val="0"/>
        </a:spcBef>
        <a:buNone/>
        <a:defRPr lang="en-GB" sz="28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0.emf"/><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1.emf"/><Relationship Id="rId1" Type="http://schemas.openxmlformats.org/officeDocument/2006/relationships/slideLayout" Target="../slideLayouts/slideLayout14.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emf"/><Relationship Id="rId1" Type="http://schemas.openxmlformats.org/officeDocument/2006/relationships/slideLayout" Target="../slideLayouts/slideLayout1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hart" Target="../charts/chart20.xml"/><Relationship Id="rId1" Type="http://schemas.openxmlformats.org/officeDocument/2006/relationships/slideLayout" Target="../slideLayouts/slideLayout12.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4.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4.xml"/><Relationship Id="rId4" Type="http://schemas.openxmlformats.org/officeDocument/2006/relationships/chart" Target="../charts/char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39.xml"/><Relationship Id="rId1" Type="http://schemas.openxmlformats.org/officeDocument/2006/relationships/slideLayout" Target="../slideLayouts/slideLayout12.xml"/><Relationship Id="rId4" Type="http://schemas.openxmlformats.org/officeDocument/2006/relationships/chart" Target="../charts/chart40.xml"/></Relationships>
</file>

<file path=ppt/slides/_rels/slide2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chart" Target="../charts/chart42.xml"/></Relationships>
</file>

<file path=ppt/slides/_rels/slide2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15.emf"/><Relationship Id="rId1" Type="http://schemas.openxmlformats.org/officeDocument/2006/relationships/slideLayout" Target="../slideLayouts/slideLayout12.xml"/><Relationship Id="rId4" Type="http://schemas.openxmlformats.org/officeDocument/2006/relationships/chart" Target="../charts/chart44.xml"/></Relationships>
</file>

<file path=ppt/slides/_rels/slide2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49.xml"/><Relationship Id="rId1" Type="http://schemas.openxmlformats.org/officeDocument/2006/relationships/slideLayout" Target="../slideLayouts/slideLayout14.xml"/><Relationship Id="rId4" Type="http://schemas.openxmlformats.org/officeDocument/2006/relationships/chart" Target="../charts/chart50.xml"/></Relationships>
</file>

<file path=ppt/slides/_rels/slide3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4.xml"/><Relationship Id="rId5" Type="http://schemas.openxmlformats.org/officeDocument/2006/relationships/chart" Target="../charts/chart53.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54.xml"/><Relationship Id="rId1" Type="http://schemas.openxmlformats.org/officeDocument/2006/relationships/slideLayout" Target="../slideLayouts/slideLayout14.xml"/><Relationship Id="rId4" Type="http://schemas.openxmlformats.org/officeDocument/2006/relationships/chart" Target="../charts/char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8.xml"/><Relationship Id="rId1" Type="http://schemas.openxmlformats.org/officeDocument/2006/relationships/slideLayout" Target="../slideLayouts/slideLayout14.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4.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61087" y="5623387"/>
            <a:ext cx="4436373" cy="491946"/>
          </a:xfrm>
        </p:spPr>
        <p:txBody>
          <a:bodyPr/>
          <a:lstStyle/>
          <a:p>
            <a:r>
              <a:rPr lang="en-GB" dirty="0"/>
              <a:t>Country results: Morocco</a:t>
            </a:r>
          </a:p>
        </p:txBody>
      </p:sp>
      <p:sp>
        <p:nvSpPr>
          <p:cNvPr id="3" name="Text Placeholder 2"/>
          <p:cNvSpPr>
            <a:spLocks noGrp="1"/>
          </p:cNvSpPr>
          <p:nvPr>
            <p:ph type="body" sz="quarter" idx="13"/>
          </p:nvPr>
        </p:nvSpPr>
        <p:spPr>
          <a:xfrm>
            <a:off x="552673" y="4741416"/>
            <a:ext cx="10221563" cy="621127"/>
          </a:xfrm>
        </p:spPr>
        <p:txBody>
          <a:bodyPr/>
          <a:lstStyle/>
          <a:p>
            <a:pPr>
              <a:lnSpc>
                <a:spcPct val="100000"/>
              </a:lnSpc>
              <a:spcBef>
                <a:spcPts val="0"/>
              </a:spcBef>
              <a:spcAft>
                <a:spcPts val="0"/>
              </a:spcAft>
            </a:pPr>
            <a:r>
              <a:rPr lang="en-GB" sz="3800" dirty="0"/>
              <a:t>Intercultural Trends in the Euro-Med Region</a:t>
            </a:r>
          </a:p>
        </p:txBody>
      </p:sp>
    </p:spTree>
    <p:extLst>
      <p:ext uri="{BB962C8B-B14F-4D97-AF65-F5344CB8AC3E}">
        <p14:creationId xmlns:p14="http://schemas.microsoft.com/office/powerpoint/2010/main" val="26004256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459055"/>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p>
          <a:p>
            <a:r>
              <a:rPr lang="en-GB" dirty="0">
                <a:solidFill>
                  <a:schemeClr val="tx1">
                    <a:lumMod val="75000"/>
                    <a:lumOff val="25000"/>
                  </a:schemeClr>
                </a:solidFill>
              </a:rPr>
              <a:t>Base: all respondents (%), by country</a:t>
            </a:r>
          </a:p>
        </p:txBody>
      </p:sp>
      <p:pic>
        <p:nvPicPr>
          <p:cNvPr id="12" name="Picture 11"/>
          <p:cNvPicPr>
            <a:picLocks noChangeAspect="1"/>
          </p:cNvPicPr>
          <p:nvPr/>
        </p:nvPicPr>
        <p:blipFill rotWithShape="1">
          <a:blip r:embed="rId2"/>
          <a:srcRect l="17765" t="87720" r="46855" b="753"/>
          <a:stretch/>
        </p:blipFill>
        <p:spPr>
          <a:xfrm>
            <a:off x="5999807" y="6762782"/>
            <a:ext cx="2503636" cy="612000"/>
          </a:xfrm>
          <a:prstGeom prst="rect">
            <a:avLst/>
          </a:prstGeom>
        </p:spPr>
      </p:pic>
      <p:graphicFrame>
        <p:nvGraphicFramePr>
          <p:cNvPr id="15" name="Content Placeholder 6">
            <a:extLst>
              <a:ext uri="{FF2B5EF4-FFF2-40B4-BE49-F238E27FC236}">
                <a16:creationId xmlns:a16="http://schemas.microsoft.com/office/drawing/2014/main" id="{1B5ACAD0-8B4B-41AB-A8E0-1BDD275133D6}"/>
              </a:ext>
            </a:extLst>
          </p:cNvPr>
          <p:cNvGraphicFramePr>
            <a:graphicFrameLocks/>
          </p:cNvGraphicFramePr>
          <p:nvPr>
            <p:extLst>
              <p:ext uri="{D42A27DB-BD31-4B8C-83A1-F6EECF244321}">
                <p14:modId xmlns:p14="http://schemas.microsoft.com/office/powerpoint/2010/main" val="483144657"/>
              </p:ext>
            </p:extLst>
          </p:nvPr>
        </p:nvGraphicFramePr>
        <p:xfrm>
          <a:off x="166571" y="1242417"/>
          <a:ext cx="4920992"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6">
            <a:extLst>
              <a:ext uri="{FF2B5EF4-FFF2-40B4-BE49-F238E27FC236}">
                <a16:creationId xmlns:a16="http://schemas.microsoft.com/office/drawing/2014/main" id="{2AFEFE96-8A40-44EC-A233-A162834476AF}"/>
              </a:ext>
            </a:extLst>
          </p:cNvPr>
          <p:cNvGraphicFramePr>
            <a:graphicFrameLocks/>
          </p:cNvGraphicFramePr>
          <p:nvPr>
            <p:extLst>
              <p:ext uri="{D42A27DB-BD31-4B8C-83A1-F6EECF244321}">
                <p14:modId xmlns:p14="http://schemas.microsoft.com/office/powerpoint/2010/main" val="168991185"/>
              </p:ext>
            </p:extLst>
          </p:nvPr>
        </p:nvGraphicFramePr>
        <p:xfrm>
          <a:off x="4343623" y="1227033"/>
          <a:ext cx="4920992"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ontent Placeholder 6">
            <a:extLst>
              <a:ext uri="{FF2B5EF4-FFF2-40B4-BE49-F238E27FC236}">
                <a16:creationId xmlns:a16="http://schemas.microsoft.com/office/drawing/2014/main" id="{37AB1C76-4111-42CE-9387-0CD3C71F6A04}"/>
              </a:ext>
            </a:extLst>
          </p:cNvPr>
          <p:cNvGraphicFramePr>
            <a:graphicFrameLocks/>
          </p:cNvGraphicFramePr>
          <p:nvPr>
            <p:extLst>
              <p:ext uri="{D42A27DB-BD31-4B8C-83A1-F6EECF244321}">
                <p14:modId xmlns:p14="http://schemas.microsoft.com/office/powerpoint/2010/main" val="305690128"/>
              </p:ext>
            </p:extLst>
          </p:nvPr>
        </p:nvGraphicFramePr>
        <p:xfrm>
          <a:off x="8664103" y="1256735"/>
          <a:ext cx="4920992" cy="5151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91408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54168" y="1661188"/>
            <a:ext cx="3489855" cy="412748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593400" cy="561600"/>
          </a:xfrm>
          <a:solidFill>
            <a:srgbClr val="71B2C9"/>
          </a:solidFill>
        </p:spPr>
        <p:txBody>
          <a:bodyPr wrap="square" lIns="72000" tIns="36000" rIns="72000" bIns="0" rtlCol="0" anchor="b">
            <a:spAutoFit/>
          </a:bodyPr>
          <a:lstStyle/>
          <a:p>
            <a:r>
              <a:rPr lang="en-GB" dirty="0"/>
              <a:t>Perceptions about women’s roles in society</a:t>
            </a:r>
          </a:p>
        </p:txBody>
      </p:sp>
      <p:sp>
        <p:nvSpPr>
          <p:cNvPr id="4" name="Text Placeholder 3"/>
          <p:cNvSpPr>
            <a:spLocks noGrp="1"/>
          </p:cNvSpPr>
          <p:nvPr>
            <p:ph type="body" sz="quarter" idx="14"/>
          </p:nvPr>
        </p:nvSpPr>
        <p:spPr>
          <a:xfrm>
            <a:off x="566647" y="1152000"/>
            <a:ext cx="6162759" cy="374400"/>
          </a:xfrm>
        </p:spPr>
        <p:txBody>
          <a:bodyPr/>
          <a:lstStyle/>
          <a:p>
            <a:r>
              <a:rPr lang="en-GB" dirty="0"/>
              <a:t>Should women be playing a greater role?</a:t>
            </a:r>
          </a:p>
        </p:txBody>
      </p:sp>
      <p:pic>
        <p:nvPicPr>
          <p:cNvPr id="8" name="Picture 7"/>
          <p:cNvPicPr>
            <a:picLocks noChangeAspect="1"/>
          </p:cNvPicPr>
          <p:nvPr/>
        </p:nvPicPr>
        <p:blipFill rotWithShape="1">
          <a:blip r:embed="rId2"/>
          <a:srcRect l="11542" t="93039" r="10004" b="1713"/>
          <a:stretch/>
        </p:blipFill>
        <p:spPr>
          <a:xfrm>
            <a:off x="5329570" y="5914898"/>
            <a:ext cx="5875200" cy="288000"/>
          </a:xfrm>
          <a:prstGeom prst="rect">
            <a:avLst/>
          </a:prstGeom>
        </p:spPr>
      </p:pic>
      <p:sp>
        <p:nvSpPr>
          <p:cNvPr id="10" name="TextBox 9"/>
          <p:cNvSpPr txBox="1"/>
          <p:nvPr/>
        </p:nvSpPr>
        <p:spPr>
          <a:xfrm>
            <a:off x="1751460" y="1939220"/>
            <a:ext cx="2702708" cy="326619"/>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500" b="1" dirty="0">
                <a:solidFill>
                  <a:schemeClr val="bg1">
                    <a:lumMod val="50000"/>
                  </a:schemeClr>
                </a:solidFill>
              </a:rPr>
              <a:t>Women’s role in: </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Compared to their present role in your country, do you think that women should be playing a greater, the same, or lesser role in each of the following domains: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2804373734"/>
              </p:ext>
            </p:extLst>
          </p:nvPr>
        </p:nvGraphicFramePr>
        <p:xfrm>
          <a:off x="920835" y="1612237"/>
          <a:ext cx="7023188"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10B19552-C990-49CD-BDBA-60B33991E338}"/>
              </a:ext>
            </a:extLst>
          </p:cNvPr>
          <p:cNvGraphicFramePr>
            <a:graphicFrameLocks/>
          </p:cNvGraphicFramePr>
          <p:nvPr>
            <p:extLst>
              <p:ext uri="{D42A27DB-BD31-4B8C-83A1-F6EECF244321}">
                <p14:modId xmlns:p14="http://schemas.microsoft.com/office/powerpoint/2010/main" val="2269169994"/>
              </p:ext>
            </p:extLst>
          </p:nvPr>
        </p:nvGraphicFramePr>
        <p:xfrm>
          <a:off x="5142439" y="1653033"/>
          <a:ext cx="7157188" cy="44117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87824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7200"/>
          </a:xfrm>
          <a:solidFill>
            <a:srgbClr val="F57B29"/>
          </a:solidFill>
        </p:spPr>
        <p:txBody>
          <a:bodyPr wrap="square" lIns="82819" tIns="36000" rIns="82819" bIns="36000" rtlCol="0" anchor="ctr">
            <a:spAutoFit/>
          </a:bodyPr>
          <a:lstStyle/>
          <a:p>
            <a:r>
              <a:rPr lang="en-GB" dirty="0"/>
              <a:t>Cross-cultural media reporting</a:t>
            </a:r>
          </a:p>
        </p:txBody>
      </p:sp>
    </p:spTree>
    <p:extLst>
      <p:ext uri="{BB962C8B-B14F-4D97-AF65-F5344CB8AC3E}">
        <p14:creationId xmlns:p14="http://schemas.microsoft.com/office/powerpoint/2010/main" val="753189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4415631" y="1381274"/>
            <a:ext cx="3364072" cy="4566459"/>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2"/>
          <a:srcRect t="92028"/>
          <a:stretch/>
        </p:blipFill>
        <p:spPr>
          <a:xfrm>
            <a:off x="4049267" y="5947733"/>
            <a:ext cx="8226424" cy="414000"/>
          </a:xfrm>
          <a:prstGeom prst="rect">
            <a:avLst/>
          </a:prstGeom>
        </p:spPr>
      </p:pic>
      <p:graphicFrame>
        <p:nvGraphicFramePr>
          <p:cNvPr id="12" name="Content Placeholder 6"/>
          <p:cNvGraphicFramePr>
            <a:graphicFrameLocks/>
          </p:cNvGraphicFramePr>
          <p:nvPr>
            <p:extLst>
              <p:ext uri="{D42A27DB-BD31-4B8C-83A1-F6EECF244321}">
                <p14:modId xmlns:p14="http://schemas.microsoft.com/office/powerpoint/2010/main" val="2046138652"/>
              </p:ext>
            </p:extLst>
          </p:nvPr>
        </p:nvGraphicFramePr>
        <p:xfrm>
          <a:off x="920835" y="1309198"/>
          <a:ext cx="6858868"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a:extLst>
              <a:ext uri="{FF2B5EF4-FFF2-40B4-BE49-F238E27FC236}">
                <a16:creationId xmlns:a16="http://schemas.microsoft.com/office/drawing/2014/main" id="{1D2E3CBB-B128-4819-83F4-00851EFB9A1A}"/>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8AAF801B-EDD1-4E80-A11E-D54272C9DA43}"/>
              </a:ext>
            </a:extLst>
          </p:cNvPr>
          <p:cNvGraphicFramePr>
            <a:graphicFrameLocks/>
          </p:cNvGraphicFramePr>
          <p:nvPr>
            <p:extLst>
              <p:ext uri="{D42A27DB-BD31-4B8C-83A1-F6EECF244321}">
                <p14:modId xmlns:p14="http://schemas.microsoft.com/office/powerpoint/2010/main" val="1654008275"/>
              </p:ext>
            </p:extLst>
          </p:nvPr>
        </p:nvGraphicFramePr>
        <p:xfrm>
          <a:off x="4919687"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05125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p:cNvGraphicFramePr>
          <p:nvPr>
            <p:extLst>
              <p:ext uri="{D42A27DB-BD31-4B8C-83A1-F6EECF244321}">
                <p14:modId xmlns:p14="http://schemas.microsoft.com/office/powerpoint/2010/main" val="2140149546"/>
              </p:ext>
            </p:extLst>
          </p:nvPr>
        </p:nvGraphicFramePr>
        <p:xfrm>
          <a:off x="4763084" y="1676546"/>
          <a:ext cx="4051404" cy="49627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5600"/>
            <a:ext cx="11049784" cy="561600"/>
          </a:xfrm>
          <a:solidFill>
            <a:srgbClr val="71B2C9"/>
          </a:solidFill>
        </p:spPr>
        <p:txBody>
          <a:bodyPr wrap="square" lIns="72000" tIns="36000" rIns="72000" bIns="36000" rtlCol="0" anchor="b">
            <a:spAutoFit/>
          </a:bodyPr>
          <a:lstStyle/>
          <a:p>
            <a:r>
              <a:rPr lang="en-GB" sz="2800" dirty="0"/>
              <a:t>Interest in news and information about SEM/European countries</a:t>
            </a:r>
          </a:p>
        </p:txBody>
      </p:sp>
      <p:pic>
        <p:nvPicPr>
          <p:cNvPr id="10" name="Picture 9"/>
          <p:cNvPicPr>
            <a:picLocks noChangeAspect="1"/>
          </p:cNvPicPr>
          <p:nvPr/>
        </p:nvPicPr>
        <p:blipFill rotWithShape="1">
          <a:blip r:embed="rId3"/>
          <a:srcRect t="92028"/>
          <a:stretch/>
        </p:blipFill>
        <p:spPr>
          <a:xfrm>
            <a:off x="2753945" y="6069920"/>
            <a:ext cx="8226424" cy="414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1372876104"/>
              </p:ext>
            </p:extLst>
          </p:nvPr>
        </p:nvGraphicFramePr>
        <p:xfrm>
          <a:off x="8505288" y="1676546"/>
          <a:ext cx="4484220" cy="548011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5">
            <a:extLst>
              <a:ext uri="{FF2B5EF4-FFF2-40B4-BE49-F238E27FC236}">
                <a16:creationId xmlns:a16="http://schemas.microsoft.com/office/drawing/2014/main" id="{C29C930F-78CF-4B39-BC91-C9C74D8C37A9}"/>
              </a:ext>
            </a:extLst>
          </p:cNvPr>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about the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interested are you in knowing about their:</a:t>
            </a:r>
          </a:p>
          <a:p>
            <a:r>
              <a:rPr lang="en-GB"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85A36F9A-318D-4070-AD32-1D6560E4257E}"/>
              </a:ext>
            </a:extLst>
          </p:cNvPr>
          <p:cNvGraphicFramePr>
            <a:graphicFrameLocks/>
          </p:cNvGraphicFramePr>
          <p:nvPr>
            <p:extLst>
              <p:ext uri="{D42A27DB-BD31-4B8C-83A1-F6EECF244321}">
                <p14:modId xmlns:p14="http://schemas.microsoft.com/office/powerpoint/2010/main" val="1402435472"/>
              </p:ext>
            </p:extLst>
          </p:nvPr>
        </p:nvGraphicFramePr>
        <p:xfrm>
          <a:off x="-271058" y="1676546"/>
          <a:ext cx="4988285" cy="4540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60461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3623543" y="1710688"/>
            <a:ext cx="3240360" cy="4302192"/>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6945328" cy="562137"/>
          </a:xfrm>
        </p:spPr>
        <p:txBody>
          <a:bodyPr/>
          <a:lstStyle/>
          <a:p>
            <a:r>
              <a:rPr lang="en-GB" dirty="0"/>
              <a:t>Media role in shaping public perception</a:t>
            </a:r>
          </a:p>
        </p:txBody>
      </p:sp>
      <p:sp>
        <p:nvSpPr>
          <p:cNvPr id="7" name="Text Placeholder 6"/>
          <p:cNvSpPr>
            <a:spLocks noGrp="1"/>
          </p:cNvSpPr>
          <p:nvPr>
            <p:ph type="body" sz="quarter" idx="14"/>
          </p:nvPr>
        </p:nvSpPr>
        <p:spPr>
          <a:xfrm>
            <a:off x="566647" y="1152002"/>
            <a:ext cx="11719472" cy="374398"/>
          </a:xfrm>
        </p:spPr>
        <p:txBody>
          <a:bodyPr/>
          <a:lstStyle/>
          <a:p>
            <a:r>
              <a:rPr lang="en-GB" dirty="0"/>
              <a:t>Did media cause a change in views about people from SEM/European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During the past 12 months, have you seen, read or heard anything in the media that has influenced your view of people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196807601"/>
              </p:ext>
            </p:extLst>
          </p:nvPr>
        </p:nvGraphicFramePr>
        <p:xfrm>
          <a:off x="403326" y="1822460"/>
          <a:ext cx="7056782" cy="450208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bwMode="gray">
          <a:xfrm>
            <a:off x="13272615" y="1822460"/>
            <a:ext cx="167160" cy="518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aphicFrame>
        <p:nvGraphicFramePr>
          <p:cNvPr id="13" name="Content Placeholder 6">
            <a:extLst>
              <a:ext uri="{FF2B5EF4-FFF2-40B4-BE49-F238E27FC236}">
                <a16:creationId xmlns:a16="http://schemas.microsoft.com/office/drawing/2014/main" id="{A125020A-EE14-406E-865A-0FA999929E6B}"/>
              </a:ext>
            </a:extLst>
          </p:cNvPr>
          <p:cNvGraphicFramePr>
            <a:graphicFrameLocks/>
          </p:cNvGraphicFramePr>
          <p:nvPr>
            <p:extLst>
              <p:ext uri="{D42A27DB-BD31-4B8C-83A1-F6EECF244321}">
                <p14:modId xmlns:p14="http://schemas.microsoft.com/office/powerpoint/2010/main" val="1206208231"/>
              </p:ext>
            </p:extLst>
          </p:nvPr>
        </p:nvGraphicFramePr>
        <p:xfrm>
          <a:off x="7079927" y="171609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EBB7CFE7-3BD5-4DA8-AB97-44D6DDD63034}"/>
              </a:ext>
            </a:extLst>
          </p:cNvPr>
          <p:cNvGraphicFramePr>
            <a:graphicFrameLocks/>
          </p:cNvGraphicFramePr>
          <p:nvPr>
            <p:extLst>
              <p:ext uri="{D42A27DB-BD31-4B8C-83A1-F6EECF244321}">
                <p14:modId xmlns:p14="http://schemas.microsoft.com/office/powerpoint/2010/main" val="3249321413"/>
              </p:ext>
            </p:extLst>
          </p:nvPr>
        </p:nvGraphicFramePr>
        <p:xfrm>
          <a:off x="3911576" y="1703027"/>
          <a:ext cx="720079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3573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9545720" cy="562137"/>
          </a:xfrm>
        </p:spPr>
        <p:txBody>
          <a:bodyPr/>
          <a:lstStyle/>
          <a:p>
            <a:r>
              <a:rPr lang="en-GB" dirty="0"/>
              <a:t>Most trusted media sources for cross-cultural reporting</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Which of the following sources do you trust most for information about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a:t>
            </a:r>
          </a:p>
          <a:p>
            <a:r>
              <a:rPr lang="en-GB"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3201962288"/>
              </p:ext>
            </p:extLst>
          </p:nvPr>
        </p:nvGraphicFramePr>
        <p:xfrm>
          <a:off x="887239" y="1316416"/>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4A164341-ABF9-42B1-83A2-16B58382D5B4}"/>
              </a:ext>
            </a:extLst>
          </p:cNvPr>
          <p:cNvGraphicFramePr>
            <a:graphicFrameLocks/>
          </p:cNvGraphicFramePr>
          <p:nvPr>
            <p:extLst>
              <p:ext uri="{D42A27DB-BD31-4B8C-83A1-F6EECF244321}">
                <p14:modId xmlns:p14="http://schemas.microsoft.com/office/powerpoint/2010/main" val="3214381280"/>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1569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4426777" cy="547200"/>
          </a:xfrm>
        </p:spPr>
        <p:txBody>
          <a:bodyPr/>
          <a:lstStyle/>
          <a:p>
            <a:r>
              <a:rPr lang="en-GB" dirty="0"/>
              <a:t>Interaction and dialogue</a:t>
            </a:r>
          </a:p>
        </p:txBody>
      </p:sp>
    </p:spTree>
    <p:extLst>
      <p:ext uri="{BB962C8B-B14F-4D97-AF65-F5344CB8AC3E}">
        <p14:creationId xmlns:p14="http://schemas.microsoft.com/office/powerpoint/2010/main" val="20713813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459975" cy="561600"/>
          </a:xfrm>
        </p:spPr>
        <p:txBody>
          <a:bodyPr/>
          <a:lstStyle/>
          <a:p>
            <a:r>
              <a:rPr lang="en-GB" dirty="0"/>
              <a:t>Interactions with people from different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(top bar in the chart)</a:t>
            </a:r>
            <a:br>
              <a:rPr lang="en-GB" b="1" dirty="0">
                <a:solidFill>
                  <a:schemeClr val="tx1">
                    <a:lumMod val="75000"/>
                    <a:lumOff val="25000"/>
                  </a:schemeClr>
                </a:solidFill>
              </a:rPr>
            </a:br>
            <a:r>
              <a:rPr lang="en-GB" b="1" dirty="0">
                <a:solidFill>
                  <a:schemeClr val="tx1">
                    <a:lumMod val="75000"/>
                    <a:lumOff val="25000"/>
                  </a:schemeClr>
                </a:solidFill>
              </a:rPr>
              <a:t>Do you have any relatives or friends who live in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r>
              <a:rPr lang="en-GB" i="1" dirty="0">
                <a:solidFill>
                  <a:schemeClr val="tx1">
                    <a:lumMod val="75000"/>
                    <a:lumOff val="25000"/>
                  </a:schemeClr>
                </a:solidFill>
              </a:rPr>
              <a:t>(bottom bar) </a:t>
            </a:r>
            <a:endParaRPr lang="en-GB" b="1" i="1"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2797099844"/>
              </p:ext>
            </p:extLst>
          </p:nvPr>
        </p:nvGraphicFramePr>
        <p:xfrm>
          <a:off x="844196" y="1557788"/>
          <a:ext cx="5795783"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a:extLst>
              <a:ext uri="{FF2B5EF4-FFF2-40B4-BE49-F238E27FC236}">
                <a16:creationId xmlns:a16="http://schemas.microsoft.com/office/drawing/2014/main" id="{9E5AFB70-E6B3-4EBB-9257-9DD29F4FF232}"/>
              </a:ext>
            </a:extLst>
          </p:cNvPr>
          <p:cNvGraphicFramePr>
            <a:graphicFrameLocks/>
          </p:cNvGraphicFramePr>
          <p:nvPr>
            <p:extLst>
              <p:ext uri="{D42A27DB-BD31-4B8C-83A1-F6EECF244321}">
                <p14:modId xmlns:p14="http://schemas.microsoft.com/office/powerpoint/2010/main" val="1183429974"/>
              </p:ext>
            </p:extLst>
          </p:nvPr>
        </p:nvGraphicFramePr>
        <p:xfrm>
          <a:off x="6799797" y="1404367"/>
          <a:ext cx="5824746" cy="515142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7527F3D-8124-472A-9FEA-245B51EB1911}"/>
              </a:ext>
            </a:extLst>
          </p:cNvPr>
          <p:cNvSpPr txBox="1"/>
          <p:nvPr/>
        </p:nvSpPr>
        <p:spPr>
          <a:xfrm>
            <a:off x="12163530" y="4428703"/>
            <a:ext cx="432049" cy="291096"/>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82</a:t>
            </a:r>
          </a:p>
        </p:txBody>
      </p:sp>
    </p:spTree>
    <p:extLst>
      <p:ext uri="{BB962C8B-B14F-4D97-AF65-F5344CB8AC3E}">
        <p14:creationId xmlns:p14="http://schemas.microsoft.com/office/powerpoint/2010/main" val="223640654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52002"/>
            <a:ext cx="3339101" cy="374398"/>
          </a:xfrm>
        </p:spPr>
        <p:txBody>
          <a:bodyPr/>
          <a:lstStyle/>
          <a:p>
            <a:r>
              <a:rPr lang="en-GB" dirty="0"/>
              <a:t>Method of interaction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this/these person(s) you have interacted with, was this mainly through: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743291715"/>
              </p:ext>
            </p:extLst>
          </p:nvPr>
        </p:nvGraphicFramePr>
        <p:xfrm>
          <a:off x="887239" y="1526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6">
            <a:extLst>
              <a:ext uri="{FF2B5EF4-FFF2-40B4-BE49-F238E27FC236}">
                <a16:creationId xmlns:a16="http://schemas.microsoft.com/office/drawing/2014/main" id="{60F7E6EE-27C3-4B7D-995F-C79A2908448E}"/>
              </a:ext>
            </a:extLst>
          </p:cNvPr>
          <p:cNvGraphicFramePr>
            <a:graphicFrameLocks/>
          </p:cNvGraphicFramePr>
          <p:nvPr>
            <p:extLst>
              <p:ext uri="{D42A27DB-BD31-4B8C-83A1-F6EECF244321}">
                <p14:modId xmlns:p14="http://schemas.microsoft.com/office/powerpoint/2010/main" val="1312451763"/>
              </p:ext>
            </p:extLst>
          </p:nvPr>
        </p:nvGraphicFramePr>
        <p:xfrm>
          <a:off x="6215831" y="1559967"/>
          <a:ext cx="6984776"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8168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3756187" cy="561600"/>
          </a:xfrm>
          <a:solidFill>
            <a:srgbClr val="71B2C9"/>
          </a:solidFill>
        </p:spPr>
        <p:txBody>
          <a:bodyPr/>
          <a:lstStyle/>
          <a:p>
            <a:r>
              <a:rPr lang="en-GB" sz="2800" dirty="0"/>
              <a:t>Methodological note</a:t>
            </a:r>
          </a:p>
        </p:txBody>
      </p:sp>
      <p:sp>
        <p:nvSpPr>
          <p:cNvPr id="3" name="Content Placeholder 2"/>
          <p:cNvSpPr>
            <a:spLocks noGrp="1"/>
          </p:cNvSpPr>
          <p:nvPr>
            <p:ph sz="quarter" idx="10"/>
          </p:nvPr>
        </p:nvSpPr>
        <p:spPr>
          <a:xfrm>
            <a:off x="566647" y="1404367"/>
            <a:ext cx="10185688" cy="4903098"/>
          </a:xfrm>
        </p:spPr>
        <p:txBody>
          <a:bodyPr/>
          <a:lstStyle/>
          <a:p>
            <a:r>
              <a:rPr lang="en-GB" sz="1800" dirty="0"/>
              <a:t>The Anna Lindh Foundation commissioned Ipsos to undertake its third opinion poll to measure intercultural trends in the Euro-Mediterranean Region. </a:t>
            </a:r>
          </a:p>
          <a:p>
            <a:r>
              <a:rPr lang="en-GB" sz="1800" dirty="0"/>
              <a:t>The opinion poll was carried out in eight European countries (</a:t>
            </a:r>
            <a:r>
              <a:rPr lang="en-GB" sz="1800" b="1" dirty="0"/>
              <a:t>Croatia, Cyprus, Czechia, Germany, Greece, Ireland, Romania, Sweden</a:t>
            </a:r>
            <a:r>
              <a:rPr lang="en-GB" sz="1800" dirty="0"/>
              <a:t>) and five SEM countries/territories (</a:t>
            </a:r>
            <a:r>
              <a:rPr lang="en-GB" sz="1800" b="1" dirty="0"/>
              <a:t>Algeria, Jordan, Lebanon, Mauritania, Morocco</a:t>
            </a:r>
            <a:r>
              <a:rPr lang="en-GB" sz="1800" dirty="0"/>
              <a:t>). </a:t>
            </a:r>
          </a:p>
          <a:p>
            <a:r>
              <a:rPr lang="en-GB" sz="1800" dirty="0"/>
              <a:t>The target population consists of all individuals aged 15 or older (16 in Czechia and Sweden), resident in each of the countries covered. In all countries, the target sample size was 1,000 fully-completed interviews. Fieldwork for all countries bar Mauritania took place between 9 March  2020 and 16 June 2020, with a suspension of fieldwork part-way through due to the COVID-19 pandemic. Fieldwork in Mauritania took place between 28 August 2020 and 09 October 2020.</a:t>
            </a:r>
          </a:p>
          <a:p>
            <a:r>
              <a:rPr lang="en-GB" sz="1800" dirty="0"/>
              <a:t>In all countries, a CATI (Computer Assisted Telephone Interviewing) methodology was implemented. Random probability sampling was used in all countries except Mauritania, where quota sampling was used.</a:t>
            </a:r>
          </a:p>
          <a:p>
            <a:r>
              <a:rPr lang="en-GB" sz="1800" dirty="0"/>
              <a:t>All findings presented are based on weighted data. A post-stratification weight was calculated that corrects for imbalances in the samples with respect to gender, age and activity status. Where the percentages provided do not add up to or exceed 100%, this may be due to rounding.</a:t>
            </a:r>
          </a:p>
          <a:p>
            <a:pPr marL="0" indent="0">
              <a:buNone/>
            </a:pPr>
            <a:endParaRPr lang="en-GB" sz="1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3372" t="8691" r="36324" b="11751"/>
          <a:stretch/>
        </p:blipFill>
        <p:spPr>
          <a:xfrm>
            <a:off x="10464303" y="334321"/>
            <a:ext cx="2786350" cy="6290614"/>
          </a:xfrm>
          <a:prstGeom prst="rect">
            <a:avLst/>
          </a:prstGeom>
        </p:spPr>
      </p:pic>
    </p:spTree>
    <p:extLst>
      <p:ext uri="{BB962C8B-B14F-4D97-AF65-F5344CB8AC3E}">
        <p14:creationId xmlns:p14="http://schemas.microsoft.com/office/powerpoint/2010/main" val="32118454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97341"/>
            <a:ext cx="8459975" cy="561600"/>
          </a:xfrm>
        </p:spPr>
        <p:txBody>
          <a:bodyPr/>
          <a:lstStyle/>
          <a:p>
            <a:r>
              <a:rPr lang="en-GB" dirty="0"/>
              <a:t>Interactions with people from different countries</a:t>
            </a:r>
          </a:p>
        </p:txBody>
      </p:sp>
      <p:sp>
        <p:nvSpPr>
          <p:cNvPr id="4" name="Text Placeholder 5"/>
          <p:cNvSpPr txBox="1">
            <a:spLocks/>
          </p:cNvSpPr>
          <p:nvPr/>
        </p:nvSpPr>
        <p:spPr>
          <a:xfrm>
            <a:off x="685509" y="5880222"/>
            <a:ext cx="12371082" cy="1019545"/>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b="1" i="1" dirty="0">
                <a:solidFill>
                  <a:schemeClr val="tx1">
                    <a:lumMod val="75000"/>
                    <a:lumOff val="25000"/>
                  </a:schemeClr>
                </a:solidFill>
              </a:rPr>
              <a:t>Due to differences in question wording, caution should be exercised when comparing the 2020/2016 and 2012 results.</a:t>
            </a:r>
          </a:p>
          <a:p>
            <a:r>
              <a:rPr lang="en-GB" dirty="0">
                <a:solidFill>
                  <a:schemeClr val="tx1">
                    <a:lumMod val="75000"/>
                    <a:lumOff val="25000"/>
                  </a:schemeClr>
                </a:solidFill>
              </a:rPr>
              <a:t>Survey question (2020 and 2016): </a:t>
            </a:r>
            <a:r>
              <a:rPr lang="en-GB" b="1" dirty="0">
                <a:solidFill>
                  <a:schemeClr val="tx1">
                    <a:lumMod val="75000"/>
                    <a:lumOff val="25000"/>
                  </a:schemeClr>
                </a:solidFill>
              </a:rPr>
              <a:t>In the past 12 months, have you talked to or met someone from a country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/a European country </a:t>
            </a:r>
            <a:r>
              <a:rPr lang="en-GB" dirty="0">
                <a:solidFill>
                  <a:schemeClr val="tx1">
                    <a:lumMod val="75000"/>
                    <a:lumOff val="25000"/>
                  </a:schemeClr>
                </a:solidFill>
              </a:rPr>
              <a:t>(asked in SEM countries)</a:t>
            </a:r>
            <a:r>
              <a:rPr lang="en-GB" b="1" dirty="0">
                <a:solidFill>
                  <a:schemeClr val="tx1">
                    <a:lumMod val="75000"/>
                    <a:lumOff val="25000"/>
                  </a:schemeClr>
                </a:solidFill>
              </a:rPr>
              <a:t>? Thinking of this/these person(s) you have interacted with, was this mainly through: </a:t>
            </a:r>
          </a:p>
          <a:p>
            <a:pPr>
              <a:spcBef>
                <a:spcPts val="0"/>
              </a:spcBef>
            </a:pPr>
            <a:r>
              <a:rPr lang="en-GB" dirty="0">
                <a:solidFill>
                  <a:schemeClr val="tx1">
                    <a:lumMod val="75000"/>
                    <a:lumOff val="25000"/>
                  </a:schemeClr>
                </a:solidFill>
              </a:rPr>
              <a:t>Survey question (2012): </a:t>
            </a:r>
            <a:r>
              <a:rPr lang="en-GB" b="1" dirty="0">
                <a:solidFill>
                  <a:schemeClr val="tx1">
                    <a:lumMod val="75000"/>
                    <a:lumOff val="25000"/>
                  </a:schemeClr>
                </a:solidFill>
              </a:rPr>
              <a:t>In the last 12 months have you personally talked to or met with any person (or persons)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How did you meet or talk to that person?</a:t>
            </a:r>
          </a:p>
          <a:p>
            <a:r>
              <a:rPr lang="en-GB" dirty="0">
                <a:solidFill>
                  <a:schemeClr val="tx1">
                    <a:lumMod val="75000"/>
                    <a:lumOff val="25000"/>
                  </a:schemeClr>
                </a:solidFill>
              </a:rPr>
              <a:t>Base: all respondents </a:t>
            </a:r>
            <a:r>
              <a:rPr lang="en-GB" i="1" dirty="0">
                <a:solidFill>
                  <a:schemeClr val="tx1">
                    <a:lumMod val="75000"/>
                    <a:lumOff val="25000"/>
                  </a:schemeClr>
                </a:solidFill>
              </a:rPr>
              <a:t>(left-hand chart) </a:t>
            </a:r>
            <a:r>
              <a:rPr lang="en-GB" dirty="0">
                <a:solidFill>
                  <a:schemeClr val="tx1">
                    <a:lumMod val="75000"/>
                    <a:lumOff val="25000"/>
                  </a:schemeClr>
                </a:solidFill>
              </a:rPr>
              <a:t>and respondents who have talked to or met someone from a SEM/European country in the past 12 months </a:t>
            </a:r>
            <a:r>
              <a:rPr lang="en-GB" i="1" dirty="0">
                <a:solidFill>
                  <a:schemeClr val="tx1">
                    <a:lumMod val="75000"/>
                    <a:lumOff val="25000"/>
                  </a:schemeClr>
                </a:solidFill>
              </a:rPr>
              <a:t>(right-hand chart) </a:t>
            </a:r>
            <a:r>
              <a:rPr lang="en-GB" dirty="0">
                <a:solidFill>
                  <a:schemeClr val="tx1">
                    <a:lumMod val="75000"/>
                    <a:lumOff val="25000"/>
                  </a:schemeClr>
                </a:solidFill>
              </a:rPr>
              <a:t>(%), by country</a:t>
            </a:r>
          </a:p>
        </p:txBody>
      </p:sp>
      <p:pic>
        <p:nvPicPr>
          <p:cNvPr id="3" name="Picture 2"/>
          <p:cNvPicPr>
            <a:picLocks noChangeAspect="1"/>
          </p:cNvPicPr>
          <p:nvPr/>
        </p:nvPicPr>
        <p:blipFill>
          <a:blip r:embed="rId2"/>
          <a:stretch>
            <a:fillRect/>
          </a:stretch>
        </p:blipFill>
        <p:spPr>
          <a:xfrm>
            <a:off x="311175" y="995336"/>
            <a:ext cx="3529890" cy="646232"/>
          </a:xfrm>
          <a:prstGeom prst="rect">
            <a:avLst/>
          </a:prstGeom>
        </p:spPr>
      </p:pic>
      <p:graphicFrame>
        <p:nvGraphicFramePr>
          <p:cNvPr id="11" name="Content Placeholder 6"/>
          <p:cNvGraphicFramePr>
            <a:graphicFrameLocks/>
          </p:cNvGraphicFramePr>
          <p:nvPr>
            <p:extLst>
              <p:ext uri="{D42A27DB-BD31-4B8C-83A1-F6EECF244321}">
                <p14:modId xmlns:p14="http://schemas.microsoft.com/office/powerpoint/2010/main" val="2408427144"/>
              </p:ext>
            </p:extLst>
          </p:nvPr>
        </p:nvGraphicFramePr>
        <p:xfrm>
          <a:off x="-660825" y="1471672"/>
          <a:ext cx="7531875" cy="4617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6">
            <a:extLst>
              <a:ext uri="{FF2B5EF4-FFF2-40B4-BE49-F238E27FC236}">
                <a16:creationId xmlns:a16="http://schemas.microsoft.com/office/drawing/2014/main" id="{B3FCCD6A-2DDD-4B7B-93E4-4980AA372D00}"/>
              </a:ext>
            </a:extLst>
          </p:cNvPr>
          <p:cNvGraphicFramePr>
            <a:graphicFrameLocks/>
          </p:cNvGraphicFramePr>
          <p:nvPr>
            <p:extLst>
              <p:ext uri="{D42A27DB-BD31-4B8C-83A1-F6EECF244321}">
                <p14:modId xmlns:p14="http://schemas.microsoft.com/office/powerpoint/2010/main" val="3439269741"/>
              </p:ext>
            </p:extLst>
          </p:nvPr>
        </p:nvGraphicFramePr>
        <p:xfrm>
          <a:off x="6359847" y="1627898"/>
          <a:ext cx="6192688" cy="4248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3306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497689" y="1710688"/>
            <a:ext cx="2808311" cy="4302191"/>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25471"/>
            <a:ext cx="4459985" cy="511995"/>
          </a:xfrm>
        </p:spPr>
        <p:txBody>
          <a:bodyPr/>
          <a:lstStyle/>
          <a:p>
            <a:r>
              <a:rPr lang="en-GB" dirty="0"/>
              <a:t>Cross-cultural encounters</a:t>
            </a:r>
          </a:p>
        </p:txBody>
      </p:sp>
      <p:sp>
        <p:nvSpPr>
          <p:cNvPr id="7" name="Text Placeholder 6"/>
          <p:cNvSpPr>
            <a:spLocks noGrp="1"/>
          </p:cNvSpPr>
          <p:nvPr>
            <p:ph type="body" sz="quarter" idx="14"/>
          </p:nvPr>
        </p:nvSpPr>
        <p:spPr>
          <a:xfrm>
            <a:off x="566647" y="1136069"/>
            <a:ext cx="11092698" cy="406265"/>
          </a:xfrm>
        </p:spPr>
        <p:txBody>
          <a:bodyPr/>
          <a:lstStyle/>
          <a:p>
            <a:r>
              <a:rPr lang="en-GB" dirty="0"/>
              <a:t>Did meeting people from SEM/European countries cause a change in views?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Thinking of your encounter(s) with this/these person(s), did meeting or talking to them change or reinforce your view of people from countries bordering the southern and eastern shore of the Mediterranean Sea </a:t>
            </a:r>
            <a:r>
              <a:rPr lang="en-GB" dirty="0">
                <a:solidFill>
                  <a:schemeClr val="tx1">
                    <a:lumMod val="75000"/>
                    <a:lumOff val="25000"/>
                  </a:schemeClr>
                </a:solidFill>
              </a:rPr>
              <a:t>(asked in European countries)</a:t>
            </a:r>
            <a:r>
              <a:rPr lang="en-GB" b="1" dirty="0">
                <a:solidFill>
                  <a:schemeClr val="tx1">
                    <a:lumMod val="75000"/>
                    <a:lumOff val="25000"/>
                  </a:schemeClr>
                </a:solidFill>
              </a:rPr>
              <a:t>/European countries </a:t>
            </a:r>
            <a:r>
              <a:rPr lang="en-GB" dirty="0">
                <a:solidFill>
                  <a:schemeClr val="tx1">
                    <a:lumMod val="75000"/>
                    <a:lumOff val="25000"/>
                  </a:schemeClr>
                </a:solidFill>
              </a:rPr>
              <a:t>(asked in SEM countries)</a:t>
            </a:r>
            <a:r>
              <a:rPr lang="en-GB" b="1" dirty="0">
                <a:solidFill>
                  <a:schemeClr val="tx1">
                    <a:lumMod val="75000"/>
                    <a:lumOff val="25000"/>
                  </a:schemeClr>
                </a:solidFill>
              </a:rPr>
              <a:t>? </a:t>
            </a:r>
            <a:endParaRPr lang="en-GB" dirty="0">
              <a:solidFill>
                <a:schemeClr val="tx1">
                  <a:lumMod val="75000"/>
                  <a:lumOff val="25000"/>
                </a:schemeClr>
              </a:solidFill>
            </a:endParaRPr>
          </a:p>
          <a:p>
            <a:r>
              <a:rPr lang="en-GB" dirty="0">
                <a:solidFill>
                  <a:schemeClr val="tx1">
                    <a:lumMod val="75000"/>
                    <a:lumOff val="25000"/>
                  </a:schemeClr>
                </a:solidFill>
              </a:rPr>
              <a:t>Base: respondents who have talked to or met someone from a SEM/European country in the past 12 months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2816127196"/>
              </p:ext>
            </p:extLst>
          </p:nvPr>
        </p:nvGraphicFramePr>
        <p:xfrm>
          <a:off x="566647" y="1661450"/>
          <a:ext cx="6009224" cy="4587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E6F0FB14-D432-4D6D-A282-AF99CE51A3CE}"/>
              </a:ext>
            </a:extLst>
          </p:cNvPr>
          <p:cNvGraphicFramePr>
            <a:graphicFrameLocks/>
          </p:cNvGraphicFramePr>
          <p:nvPr>
            <p:extLst>
              <p:ext uri="{D42A27DB-BD31-4B8C-83A1-F6EECF244321}">
                <p14:modId xmlns:p14="http://schemas.microsoft.com/office/powerpoint/2010/main" val="2061336176"/>
              </p:ext>
            </p:extLst>
          </p:nvPr>
        </p:nvGraphicFramePr>
        <p:xfrm>
          <a:off x="6608431" y="1628043"/>
          <a:ext cx="7200798"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7C47789B-CFB2-43F6-9932-6EBFBF0B0CC2}"/>
              </a:ext>
            </a:extLst>
          </p:cNvPr>
          <p:cNvGraphicFramePr>
            <a:graphicFrameLocks/>
          </p:cNvGraphicFramePr>
          <p:nvPr>
            <p:extLst>
              <p:ext uri="{D42A27DB-BD31-4B8C-83A1-F6EECF244321}">
                <p14:modId xmlns:p14="http://schemas.microsoft.com/office/powerpoint/2010/main" val="3106404850"/>
              </p:ext>
            </p:extLst>
          </p:nvPr>
        </p:nvGraphicFramePr>
        <p:xfrm>
          <a:off x="3695552" y="1686561"/>
          <a:ext cx="7200798"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2550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298549" cy="561600"/>
          </a:xfrm>
          <a:solidFill>
            <a:srgbClr val="71B2C9"/>
          </a:solidFill>
        </p:spPr>
        <p:txBody>
          <a:bodyPr wrap="none" lIns="82819" tIns="72000" rIns="82819" bIns="36000" rtlCol="0" anchor="ctr">
            <a:spAutoFit/>
          </a:bodyPr>
          <a:lstStyle/>
          <a:p>
            <a:r>
              <a:rPr lang="en-GB" dirty="0"/>
              <a:t>Barriers to cross-cultural encounters</a:t>
            </a:r>
          </a:p>
        </p:txBody>
      </p:sp>
      <p:sp>
        <p:nvSpPr>
          <p:cNvPr id="10" name="Text Placeholder 5">
            <a:extLst>
              <a:ext uri="{FF2B5EF4-FFF2-40B4-BE49-F238E27FC236}">
                <a16:creationId xmlns:a16="http://schemas.microsoft.com/office/drawing/2014/main" id="{6D23E99D-C531-47DE-9BFA-70CB2F5FEE4F}"/>
              </a:ext>
            </a:extLst>
          </p:cNvPr>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To what extent, if at all, are each of the following a barrier, when meeting with or talking to people from different cultures?</a:t>
            </a:r>
          </a:p>
          <a:p>
            <a:r>
              <a:rPr lang="en-GB" dirty="0">
                <a:solidFill>
                  <a:schemeClr val="tx1">
                    <a:lumMod val="75000"/>
                    <a:lumOff val="25000"/>
                  </a:schemeClr>
                </a:solidFill>
              </a:rPr>
              <a:t>[share who say it is “a big barrier” or “somewhat of a barrier”]</a:t>
            </a:r>
            <a:r>
              <a:rPr lang="en-GB" b="1" dirty="0">
                <a:solidFill>
                  <a:schemeClr val="tx1">
                    <a:lumMod val="75000"/>
                    <a:lumOff val="25000"/>
                  </a:schemeClr>
                </a:solidFill>
              </a:rPr>
              <a:t>  </a:t>
            </a:r>
          </a:p>
          <a:p>
            <a:r>
              <a:rPr lang="en-GB" dirty="0">
                <a:solidFill>
                  <a:schemeClr val="tx1">
                    <a:lumMod val="75000"/>
                    <a:lumOff val="25000"/>
                  </a:schemeClr>
                </a:solidFill>
              </a:rPr>
              <a:t>Base: all respondents (%), by country and country group</a:t>
            </a:r>
          </a:p>
        </p:txBody>
      </p:sp>
      <p:graphicFrame>
        <p:nvGraphicFramePr>
          <p:cNvPr id="11" name="Content Placeholder 6">
            <a:extLst>
              <a:ext uri="{FF2B5EF4-FFF2-40B4-BE49-F238E27FC236}">
                <a16:creationId xmlns:a16="http://schemas.microsoft.com/office/drawing/2014/main" id="{5E083BB0-29C3-4A23-AD2C-DA0636FF7B61}"/>
              </a:ext>
            </a:extLst>
          </p:cNvPr>
          <p:cNvGraphicFramePr>
            <a:graphicFrameLocks/>
          </p:cNvGraphicFramePr>
          <p:nvPr>
            <p:extLst>
              <p:ext uri="{D42A27DB-BD31-4B8C-83A1-F6EECF244321}">
                <p14:modId xmlns:p14="http://schemas.microsoft.com/office/powerpoint/2010/main" val="1683352915"/>
              </p:ext>
            </p:extLst>
          </p:nvPr>
        </p:nvGraphicFramePr>
        <p:xfrm>
          <a:off x="527199"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63947601-5BC0-4D81-BEB9-0FE0F6271376}"/>
              </a:ext>
            </a:extLst>
          </p:cNvPr>
          <p:cNvGraphicFramePr>
            <a:graphicFrameLocks/>
          </p:cNvGraphicFramePr>
          <p:nvPr>
            <p:extLst>
              <p:ext uri="{D42A27DB-BD31-4B8C-83A1-F6EECF244321}">
                <p14:modId xmlns:p14="http://schemas.microsoft.com/office/powerpoint/2010/main" val="3045680509"/>
              </p:ext>
            </p:extLst>
          </p:nvPr>
        </p:nvGraphicFramePr>
        <p:xfrm>
          <a:off x="6719887" y="1324263"/>
          <a:ext cx="655272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9162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8171193" cy="547200"/>
          </a:xfrm>
        </p:spPr>
        <p:txBody>
          <a:bodyPr/>
          <a:lstStyle/>
          <a:p>
            <a:r>
              <a:rPr lang="en-GB" dirty="0"/>
              <a:t>Living together in multi-cultural environments</a:t>
            </a:r>
          </a:p>
        </p:txBody>
      </p:sp>
    </p:spTree>
    <p:extLst>
      <p:ext uri="{BB962C8B-B14F-4D97-AF65-F5344CB8AC3E}">
        <p14:creationId xmlns:p14="http://schemas.microsoft.com/office/powerpoint/2010/main" val="31285844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487639" y="1570993"/>
            <a:ext cx="3456384" cy="4229628"/>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dirty="0">
                <a:solidFill>
                  <a:schemeClr val="tx1">
                    <a:lumMod val="75000"/>
                    <a:lumOff val="25000"/>
                  </a:schemeClr>
                </a:solidFill>
              </a:rPr>
              <a:t>Base: all respondents (%), by country and country group</a:t>
            </a:r>
          </a:p>
        </p:txBody>
      </p:sp>
      <p:graphicFrame>
        <p:nvGraphicFramePr>
          <p:cNvPr id="12" name="Content Placeholder 6"/>
          <p:cNvGraphicFramePr>
            <a:graphicFrameLocks/>
          </p:cNvGraphicFramePr>
          <p:nvPr>
            <p:extLst>
              <p:ext uri="{D42A27DB-BD31-4B8C-83A1-F6EECF244321}">
                <p14:modId xmlns:p14="http://schemas.microsoft.com/office/powerpoint/2010/main" val="1365145847"/>
              </p:ext>
            </p:extLst>
          </p:nvPr>
        </p:nvGraphicFramePr>
        <p:xfrm>
          <a:off x="913774" y="1563559"/>
          <a:ext cx="6886233"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rotWithShape="1">
          <a:blip r:embed="rId3"/>
          <a:srcRect t="91989" b="662"/>
          <a:stretch/>
        </p:blipFill>
        <p:spPr>
          <a:xfrm>
            <a:off x="3551535" y="5711844"/>
            <a:ext cx="8963540" cy="468000"/>
          </a:xfrm>
          <a:prstGeom prst="rect">
            <a:avLst/>
          </a:prstGeom>
        </p:spPr>
      </p:pic>
      <p:graphicFrame>
        <p:nvGraphicFramePr>
          <p:cNvPr id="13" name="Content Placeholder 6">
            <a:extLst>
              <a:ext uri="{FF2B5EF4-FFF2-40B4-BE49-F238E27FC236}">
                <a16:creationId xmlns:a16="http://schemas.microsoft.com/office/drawing/2014/main" id="{5B9AB0BD-3C8B-4FF4-BD4D-D80FC6F6F37C}"/>
              </a:ext>
            </a:extLst>
          </p:cNvPr>
          <p:cNvGraphicFramePr>
            <a:graphicFrameLocks/>
          </p:cNvGraphicFramePr>
          <p:nvPr>
            <p:extLst>
              <p:ext uri="{D42A27DB-BD31-4B8C-83A1-F6EECF244321}">
                <p14:modId xmlns:p14="http://schemas.microsoft.com/office/powerpoint/2010/main" val="2815201376"/>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667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615600"/>
            <a:ext cx="8673520" cy="561600"/>
          </a:xfrm>
          <a:solidFill>
            <a:srgbClr val="71B2C9"/>
          </a:solidFill>
        </p:spPr>
        <p:txBody>
          <a:bodyPr wrap="square" lIns="72000" tIns="36000" rIns="72000" bIns="36000" rtlCol="0" anchor="b">
            <a:spAutoFit/>
          </a:bodyPr>
          <a:lstStyle/>
          <a:p>
            <a:r>
              <a:rPr lang="en-GB" dirty="0"/>
              <a:t>Perceptions about religious and cultural diversity</a:t>
            </a:r>
          </a:p>
        </p:txBody>
      </p:sp>
      <p:sp>
        <p:nvSpPr>
          <p:cNvPr id="6" name="Text Placeholder 5"/>
          <p:cNvSpPr txBox="1">
            <a:spLocks/>
          </p:cNvSpPr>
          <p:nvPr/>
        </p:nvSpPr>
        <p:spPr>
          <a:xfrm>
            <a:off x="2652295" y="6323542"/>
            <a:ext cx="9252168"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How much do you agree or disagree with the following statements?</a:t>
            </a:r>
          </a:p>
          <a:p>
            <a:r>
              <a:rPr lang="en-GB" b="1" dirty="0">
                <a:solidFill>
                  <a:schemeClr val="tx1">
                    <a:lumMod val="75000"/>
                    <a:lumOff val="25000"/>
                  </a:schemeClr>
                </a:solidFill>
              </a:rPr>
              <a:t>*In 2012, </a:t>
            </a:r>
            <a:r>
              <a:rPr lang="en-GB" dirty="0">
                <a:solidFill>
                  <a:schemeClr val="tx1">
                    <a:lumMod val="75000"/>
                    <a:lumOff val="25000"/>
                  </a:schemeClr>
                </a:solidFill>
              </a:rPr>
              <a:t>question wording referred to having the same right and opportunities to participate in public life, meaning the results are not directly comparable. </a:t>
            </a:r>
          </a:p>
          <a:p>
            <a:r>
              <a:rPr lang="en-GB" dirty="0">
                <a:solidFill>
                  <a:schemeClr val="tx1">
                    <a:lumMod val="75000"/>
                    <a:lumOff val="25000"/>
                  </a:schemeClr>
                </a:solidFill>
              </a:rPr>
              <a:t>Base: all respondents (%), by country</a:t>
            </a:r>
          </a:p>
        </p:txBody>
      </p:sp>
      <p:pic>
        <p:nvPicPr>
          <p:cNvPr id="9" name="Picture 8"/>
          <p:cNvPicPr>
            <a:picLocks noChangeAspect="1"/>
          </p:cNvPicPr>
          <p:nvPr/>
        </p:nvPicPr>
        <p:blipFill rotWithShape="1">
          <a:blip r:embed="rId2"/>
          <a:srcRect t="91989" b="662"/>
          <a:stretch/>
        </p:blipFill>
        <p:spPr>
          <a:xfrm>
            <a:off x="3551535" y="5711844"/>
            <a:ext cx="8963540" cy="468000"/>
          </a:xfrm>
          <a:prstGeom prst="rect">
            <a:avLst/>
          </a:prstGeom>
        </p:spPr>
      </p:pic>
      <p:graphicFrame>
        <p:nvGraphicFramePr>
          <p:cNvPr id="7" name="Content Placeholder 6">
            <a:extLst>
              <a:ext uri="{FF2B5EF4-FFF2-40B4-BE49-F238E27FC236}">
                <a16:creationId xmlns:a16="http://schemas.microsoft.com/office/drawing/2014/main" id="{823B37BE-CFDE-4920-B278-479C0B073D79}"/>
              </a:ext>
            </a:extLst>
          </p:cNvPr>
          <p:cNvGraphicFramePr>
            <a:graphicFrameLocks/>
          </p:cNvGraphicFramePr>
          <p:nvPr>
            <p:extLst>
              <p:ext uri="{D42A27DB-BD31-4B8C-83A1-F6EECF244321}">
                <p14:modId xmlns:p14="http://schemas.microsoft.com/office/powerpoint/2010/main" val="1397159845"/>
              </p:ext>
            </p:extLst>
          </p:nvPr>
        </p:nvGraphicFramePr>
        <p:xfrm>
          <a:off x="5135711" y="1513961"/>
          <a:ext cx="6345313"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8BABA3BB-A98B-41D8-B4E4-F4B8216D740B}"/>
              </a:ext>
            </a:extLst>
          </p:cNvPr>
          <p:cNvGraphicFramePr>
            <a:graphicFrameLocks/>
          </p:cNvGraphicFramePr>
          <p:nvPr>
            <p:extLst>
              <p:ext uri="{D42A27DB-BD31-4B8C-83A1-F6EECF244321}">
                <p14:modId xmlns:p14="http://schemas.microsoft.com/office/powerpoint/2010/main" val="1968492670"/>
              </p:ext>
            </p:extLst>
          </p:nvPr>
        </p:nvGraphicFramePr>
        <p:xfrm>
          <a:off x="815231" y="1569913"/>
          <a:ext cx="6886233"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27242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4368413" y="1419711"/>
            <a:ext cx="3438052" cy="4358810"/>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9184" cy="561600"/>
          </a:xfrm>
          <a:solidFill>
            <a:srgbClr val="71B2C9"/>
          </a:solidFill>
        </p:spPr>
        <p:txBody>
          <a:bodyPr wrap="square" lIns="72000" tIns="36000" rIns="72000" bIns="36000" rtlCol="0" anchor="b">
            <a:spAutoFit/>
          </a:bodyPr>
          <a:lstStyle/>
          <a:p>
            <a:r>
              <a:rPr lang="en-GB" sz="2800" dirty="0"/>
              <a:t>Cultura</a:t>
            </a:r>
            <a:r>
              <a:rPr lang="en-GB" dirty="0"/>
              <a:t>l diversity and t</a:t>
            </a:r>
            <a:r>
              <a:rPr lang="en-GB" sz="2800" dirty="0"/>
              <a:t>olerance</a:t>
            </a:r>
          </a:p>
        </p:txBody>
      </p:sp>
      <p:sp>
        <p:nvSpPr>
          <p:cNvPr id="6"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 am now going to read out a number of scenarios. For each of them, please tell me whether you would mind a lot, mind a little, or whether you would not mind too much, or not mind at all.</a:t>
            </a:r>
          </a:p>
          <a:p>
            <a:r>
              <a:rPr lang="en-GB" dirty="0">
                <a:solidFill>
                  <a:schemeClr val="tx1">
                    <a:lumMod val="75000"/>
                    <a:lumOff val="25000"/>
                  </a:schemeClr>
                </a:solidFill>
              </a:rPr>
              <a:t>Base: all respondents (%), by country and country group</a:t>
            </a:r>
          </a:p>
        </p:txBody>
      </p:sp>
      <p:pic>
        <p:nvPicPr>
          <p:cNvPr id="8" name="Picture 7"/>
          <p:cNvPicPr>
            <a:picLocks noChangeAspect="1"/>
          </p:cNvPicPr>
          <p:nvPr/>
        </p:nvPicPr>
        <p:blipFill rotWithShape="1">
          <a:blip r:embed="rId2"/>
          <a:srcRect l="18834" t="90864" r="17478" b="1802"/>
          <a:stretch/>
        </p:blipFill>
        <p:spPr>
          <a:xfrm>
            <a:off x="4624281" y="5722189"/>
            <a:ext cx="7614000" cy="378000"/>
          </a:xfrm>
          <a:prstGeom prst="rect">
            <a:avLst/>
          </a:prstGeom>
        </p:spPr>
      </p:pic>
      <p:sp>
        <p:nvSpPr>
          <p:cNvPr id="3" name="TextBox 2"/>
          <p:cNvSpPr txBox="1"/>
          <p:nvPr/>
        </p:nvSpPr>
        <p:spPr>
          <a:xfrm>
            <a:off x="920835" y="1692000"/>
            <a:ext cx="2702708" cy="309691"/>
          </a:xfrm>
          <a:prstGeom prst="rect">
            <a:avLst/>
          </a:prstGeom>
          <a:noFill/>
        </p:spPr>
        <p:txBody>
          <a:bodyPr wrap="square" lIns="72000" tIns="36000" rIns="72000" bIns="36000" rtlCol="0">
            <a:spAutoFit/>
          </a:bodyPr>
          <a:lstStyle/>
          <a:p>
            <a:pPr>
              <a:lnSpc>
                <a:spcPct val="110000"/>
              </a:lnSpc>
              <a:spcBef>
                <a:spcPts val="2400"/>
              </a:spcBef>
              <a:buClr>
                <a:schemeClr val="bg2"/>
              </a:buClr>
            </a:pPr>
            <a:r>
              <a:rPr lang="en-GB" sz="1400" b="1" dirty="0">
                <a:solidFill>
                  <a:schemeClr val="bg1">
                    <a:lumMod val="50000"/>
                  </a:schemeClr>
                </a:solidFill>
              </a:rPr>
              <a:t>Would you mind: </a:t>
            </a:r>
          </a:p>
        </p:txBody>
      </p:sp>
      <p:graphicFrame>
        <p:nvGraphicFramePr>
          <p:cNvPr id="12" name="Content Placeholder 6"/>
          <p:cNvGraphicFramePr>
            <a:graphicFrameLocks/>
          </p:cNvGraphicFramePr>
          <p:nvPr>
            <p:extLst>
              <p:ext uri="{D42A27DB-BD31-4B8C-83A1-F6EECF244321}">
                <p14:modId xmlns:p14="http://schemas.microsoft.com/office/powerpoint/2010/main" val="2035845710"/>
              </p:ext>
            </p:extLst>
          </p:nvPr>
        </p:nvGraphicFramePr>
        <p:xfrm>
          <a:off x="920835" y="1310400"/>
          <a:ext cx="6807164"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6">
            <a:extLst>
              <a:ext uri="{FF2B5EF4-FFF2-40B4-BE49-F238E27FC236}">
                <a16:creationId xmlns:a16="http://schemas.microsoft.com/office/drawing/2014/main" id="{FFF58DC7-DEBB-4FD2-BD81-A0F4E217C00A}"/>
              </a:ext>
            </a:extLst>
          </p:cNvPr>
          <p:cNvGraphicFramePr>
            <a:graphicFrameLocks/>
          </p:cNvGraphicFramePr>
          <p:nvPr>
            <p:extLst>
              <p:ext uri="{D42A27DB-BD31-4B8C-83A1-F6EECF244321}">
                <p14:modId xmlns:p14="http://schemas.microsoft.com/office/powerpoint/2010/main" val="3220860774"/>
              </p:ext>
            </p:extLst>
          </p:nvPr>
        </p:nvGraphicFramePr>
        <p:xfrm>
          <a:off x="5065403" y="1477100"/>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051402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15632" y="1633046"/>
            <a:ext cx="3240360" cy="434909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500400"/>
            <a:ext cx="7862647" cy="562137"/>
          </a:xfrm>
          <a:solidFill>
            <a:srgbClr val="71B2C9"/>
          </a:solidFill>
        </p:spPr>
        <p:txBody>
          <a:bodyPr wrap="none" lIns="72000" tIns="36000" rIns="72000" bIns="0" rtlCol="0" anchor="ctr">
            <a:spAutoFit/>
          </a:bodyPr>
          <a:lstStyle/>
          <a:p>
            <a:r>
              <a:rPr lang="en-GB" dirty="0"/>
              <a:t>Living together in multicultural environments</a:t>
            </a:r>
          </a:p>
        </p:txBody>
      </p:sp>
      <p:sp>
        <p:nvSpPr>
          <p:cNvPr id="9" name="Text Placeholder 8"/>
          <p:cNvSpPr>
            <a:spLocks noGrp="1"/>
          </p:cNvSpPr>
          <p:nvPr>
            <p:ph type="body" sz="quarter" idx="14"/>
          </p:nvPr>
        </p:nvSpPr>
        <p:spPr>
          <a:xfrm>
            <a:off x="566647" y="1152000"/>
            <a:ext cx="7183551" cy="374398"/>
          </a:xfrm>
        </p:spPr>
        <p:txBody>
          <a:bodyPr/>
          <a:lstStyle/>
          <a:p>
            <a:r>
              <a:rPr lang="en-GB" dirty="0"/>
              <a:t>Actions that can help people live better together</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Today’s societies are becoming more and more diverse as a result of migration. How efficient do you think that each of the following actions would be in helping people live better together in a multi-cultural environment?</a:t>
            </a:r>
          </a:p>
          <a:p>
            <a:r>
              <a:rPr lang="en-GB" sz="1000" dirty="0">
                <a:solidFill>
                  <a:schemeClr val="tx1">
                    <a:lumMod val="75000"/>
                    <a:lumOff val="25000"/>
                  </a:schemeClr>
                </a:solidFill>
              </a:rPr>
              <a:t>Base: all respondents (%), by country and country group</a:t>
            </a:r>
          </a:p>
        </p:txBody>
      </p:sp>
      <p:graphicFrame>
        <p:nvGraphicFramePr>
          <p:cNvPr id="5" name="Content Placeholder 6"/>
          <p:cNvGraphicFramePr>
            <a:graphicFrameLocks/>
          </p:cNvGraphicFramePr>
          <p:nvPr>
            <p:extLst>
              <p:ext uri="{D42A27DB-BD31-4B8C-83A1-F6EECF244321}">
                <p14:modId xmlns:p14="http://schemas.microsoft.com/office/powerpoint/2010/main" val="879315895"/>
              </p:ext>
            </p:extLst>
          </p:nvPr>
        </p:nvGraphicFramePr>
        <p:xfrm>
          <a:off x="920835" y="1369393"/>
          <a:ext cx="6858868"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6">
            <a:extLst>
              <a:ext uri="{FF2B5EF4-FFF2-40B4-BE49-F238E27FC236}">
                <a16:creationId xmlns:a16="http://schemas.microsoft.com/office/drawing/2014/main" id="{40782E3A-1445-4344-9D18-E1209E74CDEF}"/>
              </a:ext>
            </a:extLst>
          </p:cNvPr>
          <p:cNvGraphicFramePr>
            <a:graphicFrameLocks/>
          </p:cNvGraphicFramePr>
          <p:nvPr>
            <p:extLst>
              <p:ext uri="{D42A27DB-BD31-4B8C-83A1-F6EECF244321}">
                <p14:modId xmlns:p14="http://schemas.microsoft.com/office/powerpoint/2010/main" val="1238090985"/>
              </p:ext>
            </p:extLst>
          </p:nvPr>
        </p:nvGraphicFramePr>
        <p:xfrm>
          <a:off x="5186771" y="1526398"/>
          <a:ext cx="7157188"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1A4428AA-620B-46BE-A930-D5E00DF15285}"/>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420861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415630" y="1583749"/>
            <a:ext cx="3261599" cy="450506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5" name="Content Placeholder 6"/>
          <p:cNvGraphicFramePr>
            <a:graphicFrameLocks/>
          </p:cNvGraphicFramePr>
          <p:nvPr>
            <p:extLst>
              <p:ext uri="{D42A27DB-BD31-4B8C-83A1-F6EECF244321}">
                <p14:modId xmlns:p14="http://schemas.microsoft.com/office/powerpoint/2010/main" val="1987613792"/>
              </p:ext>
            </p:extLst>
          </p:nvPr>
        </p:nvGraphicFramePr>
        <p:xfrm>
          <a:off x="889070" y="1337215"/>
          <a:ext cx="685886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525471"/>
            <a:ext cx="6490028" cy="511995"/>
          </a:xfrm>
        </p:spPr>
        <p:txBody>
          <a:bodyPr lIns="72000" tIns="36000" rIns="72000"/>
          <a:lstStyle/>
          <a:p>
            <a:r>
              <a:rPr lang="en-GB" dirty="0"/>
              <a:t>Tackling polarisation and hate speech</a:t>
            </a:r>
          </a:p>
        </p:txBody>
      </p:sp>
      <p:sp>
        <p:nvSpPr>
          <p:cNvPr id="9" name="Text Placeholder 8"/>
          <p:cNvSpPr>
            <a:spLocks noGrp="1"/>
          </p:cNvSpPr>
          <p:nvPr>
            <p:ph type="body" sz="quarter" idx="14"/>
          </p:nvPr>
        </p:nvSpPr>
        <p:spPr>
          <a:xfrm>
            <a:off x="566647" y="1152000"/>
            <a:ext cx="11198689" cy="374398"/>
          </a:xfrm>
        </p:spPr>
        <p:txBody>
          <a:bodyPr/>
          <a:lstStyle/>
          <a:p>
            <a:r>
              <a:rPr lang="en-GB" dirty="0"/>
              <a:t>Preventing and dealing with challenges such as hate speech and polarisation</a:t>
            </a:r>
          </a:p>
        </p:txBody>
      </p:sp>
      <p:sp>
        <p:nvSpPr>
          <p:cNvPr id="6" name="Text Placeholder 5"/>
          <p:cNvSpPr txBox="1">
            <a:spLocks/>
          </p:cNvSpPr>
          <p:nvPr/>
        </p:nvSpPr>
        <p:spPr>
          <a:xfrm>
            <a:off x="3063095" y="5748154"/>
            <a:ext cx="8213946" cy="1594595"/>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Many countries, in Europe and in the countries on the southern and eastern Mediterranean shores, are facing challenges, such as hate speech and opposing cultural views. How effective do you think that each of the following will be in preventing and dealing with these challenges?</a:t>
            </a:r>
          </a:p>
          <a:p>
            <a:r>
              <a:rPr lang="en-GB" sz="1000" dirty="0">
                <a:solidFill>
                  <a:schemeClr val="tx1">
                    <a:lumMod val="75000"/>
                    <a:lumOff val="25000"/>
                  </a:schemeClr>
                </a:solidFill>
              </a:rPr>
              <a:t>Base: all respondents (%), by country and country group</a:t>
            </a:r>
          </a:p>
        </p:txBody>
      </p:sp>
      <p:graphicFrame>
        <p:nvGraphicFramePr>
          <p:cNvPr id="13" name="Content Placeholder 6">
            <a:extLst>
              <a:ext uri="{FF2B5EF4-FFF2-40B4-BE49-F238E27FC236}">
                <a16:creationId xmlns:a16="http://schemas.microsoft.com/office/drawing/2014/main" id="{01089642-851A-4989-BCBE-79F7DCA44A86}"/>
              </a:ext>
            </a:extLst>
          </p:cNvPr>
          <p:cNvGraphicFramePr>
            <a:graphicFrameLocks/>
          </p:cNvGraphicFramePr>
          <p:nvPr>
            <p:extLst>
              <p:ext uri="{D42A27DB-BD31-4B8C-83A1-F6EECF244321}">
                <p14:modId xmlns:p14="http://schemas.microsoft.com/office/powerpoint/2010/main" val="1789052118"/>
              </p:ext>
            </p:extLst>
          </p:nvPr>
        </p:nvGraphicFramePr>
        <p:xfrm>
          <a:off x="5220359" y="1476042"/>
          <a:ext cx="7157188"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a:extLst>
              <a:ext uri="{FF2B5EF4-FFF2-40B4-BE49-F238E27FC236}">
                <a16:creationId xmlns:a16="http://schemas.microsoft.com/office/drawing/2014/main" id="{9343D00B-9BE4-4ABD-A94A-6A1139665779}"/>
              </a:ext>
            </a:extLst>
          </p:cNvPr>
          <p:cNvPicPr>
            <a:picLocks noChangeAspect="1"/>
          </p:cNvPicPr>
          <p:nvPr/>
        </p:nvPicPr>
        <p:blipFill>
          <a:blip r:embed="rId4"/>
          <a:stretch>
            <a:fillRect/>
          </a:stretch>
        </p:blipFill>
        <p:spPr>
          <a:xfrm>
            <a:off x="2615431" y="6097715"/>
            <a:ext cx="8343672" cy="447737"/>
          </a:xfrm>
          <a:prstGeom prst="rect">
            <a:avLst/>
          </a:prstGeom>
        </p:spPr>
      </p:pic>
    </p:spTree>
    <p:extLst>
      <p:ext uri="{BB962C8B-B14F-4D97-AF65-F5344CB8AC3E}">
        <p14:creationId xmlns:p14="http://schemas.microsoft.com/office/powerpoint/2010/main" val="215722530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Gains from Euro-Med cooperation</a:t>
            </a:r>
          </a:p>
        </p:txBody>
      </p:sp>
    </p:spTree>
    <p:extLst>
      <p:ext uri="{BB962C8B-B14F-4D97-AF65-F5344CB8AC3E}">
        <p14:creationId xmlns:p14="http://schemas.microsoft.com/office/powerpoint/2010/main" val="1384131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7811153" cy="547200"/>
          </a:xfrm>
        </p:spPr>
        <p:txBody>
          <a:bodyPr/>
          <a:lstStyle/>
          <a:p>
            <a:r>
              <a:rPr lang="en-GB" dirty="0"/>
              <a:t>Representation of the Mediterranean region</a:t>
            </a:r>
          </a:p>
        </p:txBody>
      </p:sp>
    </p:spTree>
    <p:extLst>
      <p:ext uri="{BB962C8B-B14F-4D97-AF65-F5344CB8AC3E}">
        <p14:creationId xmlns:p14="http://schemas.microsoft.com/office/powerpoint/2010/main" val="25323971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350269" y="1616691"/>
            <a:ext cx="3268512" cy="4491035"/>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3" name="Content Placeholder 6"/>
          <p:cNvGraphicFramePr>
            <a:graphicFrameLocks/>
          </p:cNvGraphicFramePr>
          <p:nvPr>
            <p:extLst>
              <p:ext uri="{D42A27DB-BD31-4B8C-83A1-F6EECF244321}">
                <p14:modId xmlns:p14="http://schemas.microsoft.com/office/powerpoint/2010/main" val="2747836877"/>
              </p:ext>
            </p:extLst>
          </p:nvPr>
        </p:nvGraphicFramePr>
        <p:xfrm>
          <a:off x="920835" y="1541891"/>
          <a:ext cx="6858868"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Your country, with other European/SEM countries, has decided to reinforce closer cooperation with SEM/European countries. Which of the following do you think your society can gain by reinforcing such cooperation?</a:t>
            </a:r>
          </a:p>
          <a:p>
            <a:r>
              <a:rPr lang="en-GB" dirty="0">
                <a:solidFill>
                  <a:schemeClr val="tx1">
                    <a:lumMod val="75000"/>
                    <a:lumOff val="25000"/>
                  </a:schemeClr>
                </a:solidFill>
              </a:rPr>
              <a:t>Base: all respondents (%), by country and country group</a:t>
            </a:r>
          </a:p>
        </p:txBody>
      </p:sp>
      <p:pic>
        <p:nvPicPr>
          <p:cNvPr id="9" name="Picture 8"/>
          <p:cNvPicPr>
            <a:picLocks noChangeAspect="1"/>
          </p:cNvPicPr>
          <p:nvPr/>
        </p:nvPicPr>
        <p:blipFill rotWithShape="1">
          <a:blip r:embed="rId3"/>
          <a:srcRect l="10414" t="10129" r="32859" b="84631"/>
          <a:stretch/>
        </p:blipFill>
        <p:spPr>
          <a:xfrm>
            <a:off x="5810303" y="6088224"/>
            <a:ext cx="4206240" cy="292100"/>
          </a:xfrm>
          <a:prstGeom prst="rect">
            <a:avLst/>
          </a:prstGeom>
        </p:spPr>
      </p:pic>
      <p:graphicFrame>
        <p:nvGraphicFramePr>
          <p:cNvPr id="12" name="Content Placeholder 6">
            <a:extLst>
              <a:ext uri="{FF2B5EF4-FFF2-40B4-BE49-F238E27FC236}">
                <a16:creationId xmlns:a16="http://schemas.microsoft.com/office/drawing/2014/main" id="{445A7A43-C552-4E8B-852B-E2E1DBEFA809}"/>
              </a:ext>
            </a:extLst>
          </p:cNvPr>
          <p:cNvGraphicFramePr>
            <a:graphicFrameLocks/>
          </p:cNvGraphicFramePr>
          <p:nvPr>
            <p:extLst>
              <p:ext uri="{D42A27DB-BD31-4B8C-83A1-F6EECF244321}">
                <p14:modId xmlns:p14="http://schemas.microsoft.com/office/powerpoint/2010/main" val="3308206505"/>
              </p:ext>
            </p:extLst>
          </p:nvPr>
        </p:nvGraphicFramePr>
        <p:xfrm>
          <a:off x="4775671" y="1314585"/>
          <a:ext cx="7560840" cy="5299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9261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p:cNvGraphicFramePr>
          <p:nvPr>
            <p:extLst>
              <p:ext uri="{D42A27DB-BD31-4B8C-83A1-F6EECF244321}">
                <p14:modId xmlns:p14="http://schemas.microsoft.com/office/powerpoint/2010/main" val="622163511"/>
              </p:ext>
            </p:extLst>
          </p:nvPr>
        </p:nvGraphicFramePr>
        <p:xfrm>
          <a:off x="5063703" y="1525105"/>
          <a:ext cx="4999379"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6" y="498974"/>
            <a:ext cx="6009225" cy="562137"/>
          </a:xfrm>
          <a:solidFill>
            <a:srgbClr val="71B2C9"/>
          </a:solidFill>
        </p:spPr>
        <p:txBody>
          <a:bodyPr wrap="square" lIns="72000" tIns="36000" rIns="72000" bIns="0" rtlCol="0" anchor="b">
            <a:spAutoFit/>
          </a:bodyPr>
          <a:lstStyle/>
          <a:p>
            <a:r>
              <a:rPr lang="en-GB" sz="2800" dirty="0"/>
              <a:t>Gains from Euro-Med cooperation</a:t>
            </a:r>
          </a:p>
        </p:txBody>
      </p:sp>
      <p:sp>
        <p:nvSpPr>
          <p:cNvPr id="6" name="Text Placeholder 5"/>
          <p:cNvSpPr txBox="1">
            <a:spLocks/>
          </p:cNvSpPr>
          <p:nvPr/>
        </p:nvSpPr>
        <p:spPr>
          <a:xfrm>
            <a:off x="466795" y="5433352"/>
            <a:ext cx="12601400" cy="1707168"/>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b="1" i="1" dirty="0">
                <a:solidFill>
                  <a:schemeClr val="tx1">
                    <a:lumMod val="75000"/>
                    <a:lumOff val="25000"/>
                  </a:schemeClr>
                </a:solidFill>
              </a:rPr>
              <a:t>Due to substantial differences in question wording, caution should be exercises when comparing the 2016 and 2012 results.</a:t>
            </a:r>
          </a:p>
          <a:p>
            <a:r>
              <a:rPr lang="en-GB" dirty="0">
                <a:solidFill>
                  <a:schemeClr val="tx1">
                    <a:lumMod val="75000"/>
                    <a:lumOff val="25000"/>
                  </a:schemeClr>
                </a:solidFill>
              </a:rPr>
              <a:t>Survey question (2020): </a:t>
            </a:r>
            <a:r>
              <a:rPr lang="en-GB" b="1" dirty="0">
                <a:solidFill>
                  <a:schemeClr val="tx1">
                    <a:lumMod val="75000"/>
                    <a:lumOff val="25000"/>
                  </a:schemeClr>
                </a:solidFill>
              </a:rPr>
              <a:t>Your country, along with other countries bordering the southern and eastern shore of the Mediterranean Sea, has decided to reinforce closer cooperation with European countries. Which of the following do you think your society can improve by reinforcing such cooperation?</a:t>
            </a:r>
            <a:endParaRPr lang="en-GB" dirty="0">
              <a:solidFill>
                <a:schemeClr val="tx1">
                  <a:lumMod val="75000"/>
                  <a:lumOff val="25000"/>
                </a:schemeClr>
              </a:solidFill>
            </a:endParaRPr>
          </a:p>
          <a:p>
            <a:r>
              <a:rPr lang="en-GB" dirty="0">
                <a:solidFill>
                  <a:schemeClr val="tx1">
                    <a:lumMod val="75000"/>
                    <a:lumOff val="25000"/>
                  </a:schemeClr>
                </a:solidFill>
              </a:rPr>
              <a:t>Survey question (2016): </a:t>
            </a:r>
            <a:r>
              <a:rPr lang="en-GB" b="1" dirty="0">
                <a:solidFill>
                  <a:schemeClr val="tx1">
                    <a:lumMod val="75000"/>
                    <a:lumOff val="25000"/>
                  </a:schemeClr>
                </a:solidFill>
              </a:rPr>
              <a:t>Your country, with other European/SEM countries, has decided to reinforce closer cooperation with SEM/European countries in the framework of the European Neighbourhood Policy. Which of the following do you think your society can gain by reinforcing such cooperation?</a:t>
            </a:r>
          </a:p>
          <a:p>
            <a:r>
              <a:rPr lang="en-GB" dirty="0">
                <a:solidFill>
                  <a:schemeClr val="tx1">
                    <a:lumMod val="75000"/>
                    <a:lumOff val="25000"/>
                  </a:schemeClr>
                </a:solidFill>
              </a:rPr>
              <a:t>Survey question (2012): </a:t>
            </a:r>
            <a:r>
              <a:rPr lang="en-GB" b="1" dirty="0">
                <a:solidFill>
                  <a:schemeClr val="tx1">
                    <a:lumMod val="75000"/>
                    <a:lumOff val="25000"/>
                  </a:schemeClr>
                </a:solidFill>
              </a:rPr>
              <a:t>Your country, with other European countries and the countries on the southern and eastern shore of the Mediterranean, has decided to establish closer political, economic and cultural exchanges, within a project called “Union for the Mediterranean.” Which of these aspects do you think your society can gain from such a shared project?</a:t>
            </a:r>
          </a:p>
          <a:p>
            <a:r>
              <a:rPr lang="en-GB" dirty="0">
                <a:solidFill>
                  <a:schemeClr val="tx1">
                    <a:lumMod val="75000"/>
                    <a:lumOff val="25000"/>
                  </a:schemeClr>
                </a:solidFill>
              </a:rPr>
              <a:t>		    Base: all respondents (%), by country</a:t>
            </a:r>
          </a:p>
        </p:txBody>
      </p:sp>
      <p:graphicFrame>
        <p:nvGraphicFramePr>
          <p:cNvPr id="9" name="Content Placeholder 6"/>
          <p:cNvGraphicFramePr>
            <a:graphicFrameLocks/>
          </p:cNvGraphicFramePr>
          <p:nvPr>
            <p:extLst>
              <p:ext uri="{D42A27DB-BD31-4B8C-83A1-F6EECF244321}">
                <p14:modId xmlns:p14="http://schemas.microsoft.com/office/powerpoint/2010/main" val="276682678"/>
              </p:ext>
            </p:extLst>
          </p:nvPr>
        </p:nvGraphicFramePr>
        <p:xfrm>
          <a:off x="9157108" y="1525106"/>
          <a:ext cx="4055679" cy="515142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rotWithShape="1">
          <a:blip r:embed="rId4"/>
          <a:srcRect l="10414" t="10129" r="32859" b="84631"/>
          <a:stretch/>
        </p:blipFill>
        <p:spPr>
          <a:xfrm>
            <a:off x="4958235" y="5148783"/>
            <a:ext cx="4389120" cy="304800"/>
          </a:xfrm>
          <a:prstGeom prst="rect">
            <a:avLst/>
          </a:prstGeom>
        </p:spPr>
      </p:pic>
      <p:graphicFrame>
        <p:nvGraphicFramePr>
          <p:cNvPr id="10" name="Content Placeholder 6">
            <a:extLst>
              <a:ext uri="{FF2B5EF4-FFF2-40B4-BE49-F238E27FC236}">
                <a16:creationId xmlns:a16="http://schemas.microsoft.com/office/drawing/2014/main" id="{DE3D7157-E16B-4AC5-B8A5-0995F009ED47}"/>
              </a:ext>
            </a:extLst>
          </p:cNvPr>
          <p:cNvGraphicFramePr>
            <a:graphicFrameLocks/>
          </p:cNvGraphicFramePr>
          <p:nvPr>
            <p:extLst>
              <p:ext uri="{D42A27DB-BD31-4B8C-83A1-F6EECF244321}">
                <p14:modId xmlns:p14="http://schemas.microsoft.com/office/powerpoint/2010/main" val="3043006764"/>
              </p:ext>
            </p:extLst>
          </p:nvPr>
        </p:nvGraphicFramePr>
        <p:xfrm>
          <a:off x="-408905" y="1522714"/>
          <a:ext cx="5926787" cy="38373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628143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8330"/>
            <a:ext cx="6010953" cy="548346"/>
          </a:xfrm>
        </p:spPr>
        <p:txBody>
          <a:bodyPr/>
          <a:lstStyle/>
          <a:p>
            <a:r>
              <a:rPr lang="en-GB" dirty="0"/>
              <a:t>Impact of digital technology</a:t>
            </a:r>
          </a:p>
        </p:txBody>
      </p:sp>
    </p:spTree>
    <p:extLst>
      <p:ext uri="{BB962C8B-B14F-4D97-AF65-F5344CB8AC3E}">
        <p14:creationId xmlns:p14="http://schemas.microsoft.com/office/powerpoint/2010/main" val="20603306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559647" y="1616692"/>
            <a:ext cx="3384376" cy="4198306"/>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6" y="549116"/>
            <a:ext cx="6009225" cy="511995"/>
          </a:xfrm>
          <a:solidFill>
            <a:srgbClr val="71B2C9"/>
          </a:solidFill>
        </p:spPr>
        <p:txBody>
          <a:bodyPr wrap="square" lIns="72000" tIns="36000" rIns="72000" bIns="0" rtlCol="0" anchor="b">
            <a:spAutoFit/>
          </a:bodyPr>
          <a:lstStyle/>
          <a:p>
            <a:r>
              <a:rPr lang="en-GB" sz="2800" dirty="0"/>
              <a:t>Impact of digital technology</a:t>
            </a:r>
          </a:p>
        </p:txBody>
      </p:sp>
      <p:sp>
        <p:nvSpPr>
          <p:cNvPr id="6" name="Text Placeholder 5"/>
          <p:cNvSpPr txBox="1">
            <a:spLocks/>
          </p:cNvSpPr>
          <p:nvPr/>
        </p:nvSpPr>
        <p:spPr>
          <a:xfrm>
            <a:off x="3049200" y="6361200"/>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With regard to the use of digital technology, please tell me to what extent you agree or disagree with each of the following statements:</a:t>
            </a:r>
          </a:p>
          <a:p>
            <a:r>
              <a:rPr lang="en-GB" dirty="0">
                <a:solidFill>
                  <a:schemeClr val="tx1">
                    <a:lumMod val="75000"/>
                    <a:lumOff val="25000"/>
                  </a:schemeClr>
                </a:solidFill>
              </a:rPr>
              <a:t>Base: all respondents (%), by country and country group</a:t>
            </a:r>
          </a:p>
        </p:txBody>
      </p:sp>
      <p:graphicFrame>
        <p:nvGraphicFramePr>
          <p:cNvPr id="14" name="Content Placeholder 6">
            <a:extLst>
              <a:ext uri="{FF2B5EF4-FFF2-40B4-BE49-F238E27FC236}">
                <a16:creationId xmlns:a16="http://schemas.microsoft.com/office/drawing/2014/main" id="{2AB49880-BAC7-439F-8838-A6917C68B503}"/>
              </a:ext>
            </a:extLst>
          </p:cNvPr>
          <p:cNvGraphicFramePr>
            <a:graphicFrameLocks/>
          </p:cNvGraphicFramePr>
          <p:nvPr>
            <p:extLst>
              <p:ext uri="{D42A27DB-BD31-4B8C-83A1-F6EECF244321}">
                <p14:modId xmlns:p14="http://schemas.microsoft.com/office/powerpoint/2010/main" val="463949670"/>
              </p:ext>
            </p:extLst>
          </p:nvPr>
        </p:nvGraphicFramePr>
        <p:xfrm>
          <a:off x="566646" y="1563559"/>
          <a:ext cx="7233361"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a:extLst>
              <a:ext uri="{FF2B5EF4-FFF2-40B4-BE49-F238E27FC236}">
                <a16:creationId xmlns:a16="http://schemas.microsoft.com/office/drawing/2014/main" id="{D76E8661-3AFE-4FF2-8F4B-10A71A306600}"/>
              </a:ext>
            </a:extLst>
          </p:cNvPr>
          <p:cNvPicPr>
            <a:picLocks noChangeAspect="1"/>
          </p:cNvPicPr>
          <p:nvPr/>
        </p:nvPicPr>
        <p:blipFill rotWithShape="1">
          <a:blip r:embed="rId3"/>
          <a:srcRect t="91989" b="662"/>
          <a:stretch/>
        </p:blipFill>
        <p:spPr>
          <a:xfrm>
            <a:off x="3839567" y="5818515"/>
            <a:ext cx="8963540" cy="468000"/>
          </a:xfrm>
          <a:prstGeom prst="rect">
            <a:avLst/>
          </a:prstGeom>
        </p:spPr>
      </p:pic>
      <p:graphicFrame>
        <p:nvGraphicFramePr>
          <p:cNvPr id="9" name="Content Placeholder 6">
            <a:extLst>
              <a:ext uri="{FF2B5EF4-FFF2-40B4-BE49-F238E27FC236}">
                <a16:creationId xmlns:a16="http://schemas.microsoft.com/office/drawing/2014/main" id="{10E2B43F-A7C6-4302-8C50-28C376C0946E}"/>
              </a:ext>
            </a:extLst>
          </p:cNvPr>
          <p:cNvGraphicFramePr>
            <a:graphicFrameLocks/>
          </p:cNvGraphicFramePr>
          <p:nvPr>
            <p:extLst>
              <p:ext uri="{D42A27DB-BD31-4B8C-83A1-F6EECF244321}">
                <p14:modId xmlns:p14="http://schemas.microsoft.com/office/powerpoint/2010/main" val="4004273458"/>
              </p:ext>
            </p:extLst>
          </p:nvPr>
        </p:nvGraphicFramePr>
        <p:xfrm>
          <a:off x="5220359" y="1570993"/>
          <a:ext cx="7157188" cy="471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157980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33259"/>
            <a:ext cx="6370993" cy="598488"/>
          </a:xfrm>
        </p:spPr>
        <p:txBody>
          <a:bodyPr/>
          <a:lstStyle/>
          <a:p>
            <a:r>
              <a:rPr lang="en-GB" dirty="0"/>
              <a:t>Demographic profile of the samples</a:t>
            </a:r>
          </a:p>
        </p:txBody>
      </p:sp>
    </p:spTree>
    <p:extLst>
      <p:ext uri="{BB962C8B-B14F-4D97-AF65-F5344CB8AC3E}">
        <p14:creationId xmlns:p14="http://schemas.microsoft.com/office/powerpoint/2010/main" val="28755329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sz="quarter" idx="4294967295"/>
            <p:extLst>
              <p:ext uri="{D42A27DB-BD31-4B8C-83A1-F6EECF244321}">
                <p14:modId xmlns:p14="http://schemas.microsoft.com/office/powerpoint/2010/main" val="3763462709"/>
              </p:ext>
            </p:extLst>
          </p:nvPr>
        </p:nvGraphicFramePr>
        <p:xfrm>
          <a:off x="2039367" y="524423"/>
          <a:ext cx="9217023" cy="6139200"/>
        </p:xfrm>
        <a:graphic>
          <a:graphicData uri="http://schemas.openxmlformats.org/drawingml/2006/table">
            <a:tbl>
              <a:tblPr firstRow="1" bandRow="1">
                <a:tableStyleId>{5C22544A-7EE6-4342-B048-85BDC9FD1C3A}</a:tableStyleId>
              </a:tblPr>
              <a:tblGrid>
                <a:gridCol w="1374581">
                  <a:extLst>
                    <a:ext uri="{9D8B030D-6E8A-4147-A177-3AD203B41FA5}">
                      <a16:colId xmlns:a16="http://schemas.microsoft.com/office/drawing/2014/main" val="20000"/>
                    </a:ext>
                  </a:extLst>
                </a:gridCol>
                <a:gridCol w="2547430">
                  <a:extLst>
                    <a:ext uri="{9D8B030D-6E8A-4147-A177-3AD203B41FA5}">
                      <a16:colId xmlns:a16="http://schemas.microsoft.com/office/drawing/2014/main" val="20001"/>
                    </a:ext>
                  </a:extLst>
                </a:gridCol>
                <a:gridCol w="1765004">
                  <a:extLst>
                    <a:ext uri="{9D8B030D-6E8A-4147-A177-3AD203B41FA5}">
                      <a16:colId xmlns:a16="http://schemas.microsoft.com/office/drawing/2014/main" val="4171358075"/>
                    </a:ext>
                  </a:extLst>
                </a:gridCol>
                <a:gridCol w="1765004">
                  <a:extLst>
                    <a:ext uri="{9D8B030D-6E8A-4147-A177-3AD203B41FA5}">
                      <a16:colId xmlns:a16="http://schemas.microsoft.com/office/drawing/2014/main" val="1244863659"/>
                    </a:ext>
                  </a:extLst>
                </a:gridCol>
                <a:gridCol w="1765004">
                  <a:extLst>
                    <a:ext uri="{9D8B030D-6E8A-4147-A177-3AD203B41FA5}">
                      <a16:colId xmlns:a16="http://schemas.microsoft.com/office/drawing/2014/main" val="2774390870"/>
                    </a:ext>
                  </a:extLst>
                </a:gridCol>
              </a:tblGrid>
              <a:tr h="576000">
                <a:tc>
                  <a:txBody>
                    <a:bodyPr/>
                    <a:lstStyle/>
                    <a:p>
                      <a:pPr marL="0" algn="r" rtl="0" eaLnBrk="1" fontAlgn="t" latinLnBrk="0" hangingPunct="1">
                        <a:spcBef>
                          <a:spcPts val="0"/>
                        </a:spcBef>
                        <a:spcAft>
                          <a:spcPts val="0"/>
                        </a:spcAft>
                      </a:pPr>
                      <a:endParaRPr lang="en-GB" sz="1400" b="0" i="0" u="none" strike="noStrike" dirty="0">
                        <a:solidFill>
                          <a:schemeClr val="tx1">
                            <a:lumMod val="85000"/>
                            <a:lumOff val="15000"/>
                          </a:schemeClr>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108000" marB="108000" anchor="ctr">
                    <a:lnL w="12700" cmpd="sng">
                      <a:noFill/>
                    </a:lnL>
                    <a:lnR w="12700" cap="flat" cmpd="sng" algn="ctr">
                      <a:noFill/>
                      <a:prstDash val="solid"/>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eaLnBrk="1" fontAlgn="ctr" latinLnBrk="0" hangingPunct="1">
                        <a:spcBef>
                          <a:spcPts val="0"/>
                        </a:spcBef>
                        <a:spcAft>
                          <a:spcPts val="0"/>
                        </a:spcAft>
                      </a:pPr>
                      <a:endParaRPr lang="en-GB" sz="1400" b="1" i="0" u="none" strike="noStrike"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108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Morocco </a:t>
                      </a:r>
                    </a:p>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(n=1,020)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European</a:t>
                      </a:r>
                      <a:r>
                        <a:rPr lang="en-GB" sz="1400" b="1" u="none" strike="noStrike" kern="1200" baseline="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 countries (n=8,171)</a:t>
                      </a:r>
                      <a:endPar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spcBef>
                          <a:spcPts val="0"/>
                        </a:spcBef>
                        <a:spcAft>
                          <a:spcPts val="0"/>
                        </a:spcAft>
                      </a:pPr>
                      <a:r>
                        <a:rPr lang="en-GB" sz="1400" b="1" u="none" strike="noStrike" kern="1200" dirty="0">
                          <a:solidFill>
                            <a:srgbClr val="F57B29"/>
                          </a:solidFill>
                          <a:effectLst/>
                          <a:latin typeface="Segoe UI" panose="020B0502040204020203" pitchFamily="34" charset="0"/>
                          <a:ea typeface="Segoe UI" panose="020B0502040204020203" pitchFamily="34" charset="0"/>
                          <a:cs typeface="Segoe UI" panose="020B0502040204020203" pitchFamily="34" charset="0"/>
                        </a:rPr>
                        <a:t>SEM countries (n=5,093)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571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000">
                <a:tc>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Gender</a:t>
                      </a:r>
                    </a:p>
                  </a:txBody>
                  <a:tcPr marL="72000" marR="72000" marT="36000" marB="36000" anchor="ctr">
                    <a:lnL w="12700" cmpd="sng">
                      <a:noFill/>
                    </a:lnL>
                    <a:lnR w="12700" cap="flat" cmpd="sng" algn="ctr">
                      <a:noFill/>
                      <a:prstDash val="solid"/>
                      <a:round/>
                      <a:headEnd type="none" w="med" len="med"/>
                      <a:tailEnd type="none" w="med" len="med"/>
                    </a:lnR>
                    <a:lnT w="571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571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a:txBody>
                    <a:bodyPr/>
                    <a:lstStyle/>
                    <a:p>
                      <a:pPr marL="0" algn="l" rtl="0" eaLnBrk="1" fontAlgn="ctr" latinLnBrk="0" hangingPunct="1">
                        <a:spcBef>
                          <a:spcPts val="200"/>
                        </a:spcBef>
                        <a:spcAft>
                          <a:spcPts val="200"/>
                        </a:spcAft>
                      </a:pPr>
                      <a:endPar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Women</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660872"/>
                  </a:ext>
                </a:extLst>
              </a:tr>
              <a:tr h="234000">
                <a:tc rowSpan="5">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Age</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15-29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30-49</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9670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50-64</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123250"/>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65+</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5677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412017"/>
                  </a:ext>
                </a:extLst>
              </a:tr>
              <a:tr h="234000">
                <a:tc rowSpan="3">
                  <a:txBody>
                    <a:bodyPr/>
                    <a:lstStyle/>
                    <a:p>
                      <a:pPr marL="0" algn="l" rtl="0" eaLnBrk="1" fontAlgn="ctr" latinLnBrk="0" hangingPunct="1">
                        <a:spcBef>
                          <a:spcPts val="200"/>
                        </a:spcBef>
                        <a:spcAft>
                          <a:spcPts val="200"/>
                        </a:spcAft>
                      </a:pPr>
                      <a:r>
                        <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Activity status</a:t>
                      </a: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Economically active</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57%</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96816"/>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Not currently in paid work</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58%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931186"/>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DK/REF</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6823360"/>
                  </a:ext>
                </a:extLst>
              </a:tr>
              <a:tr h="234000">
                <a:tc rowSpan="3">
                  <a:txBody>
                    <a:bodyPr/>
                    <a:lstStyle/>
                    <a:p>
                      <a:pPr marL="0" algn="l" rtl="0" eaLnBrk="1" fontAlgn="ctr" latinLnBrk="0" hangingPunct="1">
                        <a:spcBef>
                          <a:spcPts val="200"/>
                        </a:spcBef>
                        <a:spcAft>
                          <a:spcPts val="20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 of education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Primary education or less</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62%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4000">
                <a:tc vMerge="1">
                  <a:txBody>
                    <a:bodyPr/>
                    <a:lstStyle/>
                    <a:p>
                      <a:endParaRPr lang="en-GB"/>
                    </a:p>
                  </a:txBody>
                  <a:tcPr/>
                </a:tc>
                <a:tc>
                  <a:txBody>
                    <a:bodyPr/>
                    <a:lstStyle/>
                    <a:p>
                      <a:pPr marL="0" marR="0" indent="0" algn="l"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Secondary</a:t>
                      </a:r>
                      <a:r>
                        <a:rPr lang="en-GB" sz="1400" b="0" i="0" u="none" strike="noStrike" kern="1200" baseline="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 or </a:t>
                      </a: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post-secondary non-tertiary education</a:t>
                      </a:r>
                    </a:p>
                  </a:txBody>
                  <a:tcPr marL="72000" marR="72000" marT="0" marB="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1091044"/>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University-level education</a:t>
                      </a:r>
                      <a:endParaRPr lang="en-GB" sz="1400" b="0" i="0" u="none" strike="noStrike"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26%</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31%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4723"/>
                  </a:ext>
                </a:extLst>
              </a:tr>
              <a:tr h="234000">
                <a:tc rowSpan="6">
                  <a:txBody>
                    <a:bodyPr/>
                    <a:lstStyle/>
                    <a:p>
                      <a:pPr marL="0" algn="l" rtl="0" eaLnBrk="1" fontAlgn="ctr" latinLnBrk="0" hangingPunct="1">
                        <a:spcBef>
                          <a:spcPts val="0"/>
                        </a:spcBef>
                        <a:spcAft>
                          <a:spcPts val="0"/>
                        </a:spcAft>
                      </a:pPr>
                      <a:r>
                        <a:rPr lang="en-GB" sz="1400" b="1" u="none" strike="noStrike"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Religion</a:t>
                      </a:r>
                      <a:endParaRPr lang="en-GB" sz="1400" b="1" i="0" u="none" strike="noStrike" dirty="0">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72000" marT="36000" marB="36000" anchor="ctr">
                    <a:lnL w="12700" cmpd="sng">
                      <a:noFill/>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Roman Catholic</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solidFill>
                        <a:schemeClr val="bg2"/>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Protestant</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18%</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636342"/>
                  </a:ext>
                </a:extLst>
              </a:tr>
              <a:tr h="234000">
                <a:tc vMerge="1">
                  <a:txBody>
                    <a:bodyPr/>
                    <a:lstStyle/>
                    <a:p>
                      <a:endParaRPr lang="en-GB"/>
                    </a:p>
                  </a:txBody>
                  <a:tcPr/>
                </a:tc>
                <a:tc>
                  <a:txBody>
                    <a:bodyPr/>
                    <a:lstStyle/>
                    <a:p>
                      <a:pPr marL="0" algn="l" defTabSz="1051802" rtl="0" eaLnBrk="1" fontAlgn="ctr" latinLnBrk="0" hangingPunct="1">
                        <a:spcBef>
                          <a:spcPts val="0"/>
                        </a:spcBef>
                        <a:spcAft>
                          <a:spcPts val="0"/>
                        </a:spcAft>
                      </a:pPr>
                      <a:r>
                        <a:rPr lang="en-GB" sz="1400" b="0" i="0" u="none" strike="noStrike" kern="1200" dirty="0">
                          <a:solidFill>
                            <a:schemeClr val="tx1"/>
                          </a:solidFill>
                          <a:effectLst/>
                          <a:latin typeface="Segoe UI Light" panose="020B0502040204020203" pitchFamily="34" charset="0"/>
                          <a:ea typeface="Segoe UI" panose="020B0502040204020203" pitchFamily="34" charset="0"/>
                          <a:cs typeface="Segoe UI" panose="020B0502040204020203" pitchFamily="34" charset="0"/>
                        </a:rPr>
                        <a:t>Muslim</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2%</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93%</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369793"/>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Jewish</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&lt; 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221197"/>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Other</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0%</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1%</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8908031"/>
                  </a:ext>
                </a:extLst>
              </a:tr>
              <a:tr h="234000">
                <a:tc vMerge="1">
                  <a:txBody>
                    <a:bodyPr/>
                    <a:lstStyle/>
                    <a:p>
                      <a:endParaRPr lang="en-GB"/>
                    </a:p>
                  </a:txBody>
                  <a:tcPr/>
                </a:tc>
                <a:tc>
                  <a:txBody>
                    <a:bodyPr/>
                    <a:lstStyle/>
                    <a:p>
                      <a:pPr marL="0" algn="l" rtl="0" eaLnBrk="1" fontAlgn="ctr" latinLnBrk="0" hangingPunct="1">
                        <a:spcBef>
                          <a:spcPts val="0"/>
                        </a:spcBef>
                        <a:spcAft>
                          <a:spcPts val="0"/>
                        </a:spcAft>
                      </a:pPr>
                      <a:r>
                        <a:rPr lang="en-GB" sz="1400" u="none" strike="noStrike" kern="1200" dirty="0">
                          <a:effectLst/>
                          <a:latin typeface="Segoe UI Light" panose="020B0502040204020203" pitchFamily="34" charset="0"/>
                        </a:rPr>
                        <a:t>Unaffiliated</a:t>
                      </a:r>
                    </a:p>
                  </a:txBody>
                  <a:tcPr marL="72000" marR="72000" marT="36000" marB="36000" anchor="ctr">
                    <a:lnL w="12700" cap="flat" cmpd="sng" algn="ctr">
                      <a:noFill/>
                      <a:prstDash val="solid"/>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9%</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51802" rtl="0" eaLnBrk="1" fontAlgn="ctr"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Segoe UI Light" panose="020B0502040204020203" pitchFamily="34" charset="0"/>
                          <a:ea typeface="+mn-ea"/>
                          <a:cs typeface="+mn-cs"/>
                        </a:rPr>
                        <a:t>35%</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51802" rtl="0" eaLnBrk="1" fontAlgn="ctr" latinLnBrk="0" hangingPunct="1"/>
                      <a:r>
                        <a:rPr lang="en-GB" sz="1400" b="0" i="0" u="none" strike="noStrike" kern="1200" dirty="0">
                          <a:solidFill>
                            <a:srgbClr val="000000"/>
                          </a:solidFill>
                          <a:effectLst/>
                          <a:latin typeface="Segoe UI Light" panose="020B0502040204020203" pitchFamily="34" charset="0"/>
                          <a:ea typeface="+mn-ea"/>
                          <a:cs typeface="+mn-cs"/>
                        </a:rPr>
                        <a:t>4%</a:t>
                      </a:r>
                    </a:p>
                  </a:txBody>
                  <a:tcPr marL="9525" marR="9525" marT="9525" marB="0" anchor="ctr">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171826"/>
                  </a:ext>
                </a:extLst>
              </a:tr>
            </a:tbl>
          </a:graphicData>
        </a:graphic>
      </p:graphicFrame>
      <p:sp>
        <p:nvSpPr>
          <p:cNvPr id="6" name="Text Placeholder 5"/>
          <p:cNvSpPr txBox="1">
            <a:spLocks/>
          </p:cNvSpPr>
          <p:nvPr/>
        </p:nvSpPr>
        <p:spPr>
          <a:xfrm>
            <a:off x="2759447" y="6516935"/>
            <a:ext cx="8207191"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This table compares the sample profiles (after weighting) by country and country group. A post-stratification weight was applied that corrects for imbalances in the samples with respect to gender, age and activity status. Note: in Jordan, no questions were asked about religion</a:t>
            </a:r>
          </a:p>
        </p:txBody>
      </p:sp>
      <p:sp>
        <p:nvSpPr>
          <p:cNvPr id="5" name="Title 1"/>
          <p:cNvSpPr>
            <a:spLocks noGrp="1"/>
          </p:cNvSpPr>
          <p:nvPr>
            <p:ph type="title"/>
          </p:nvPr>
        </p:nvSpPr>
        <p:spPr>
          <a:xfrm>
            <a:off x="383183" y="468263"/>
            <a:ext cx="3662956" cy="562137"/>
          </a:xfrm>
          <a:solidFill>
            <a:srgbClr val="71B2C9"/>
          </a:solidFill>
        </p:spPr>
        <p:txBody>
          <a:bodyPr wrap="square" lIns="72000" tIns="36000" rIns="72000" bIns="0" rtlCol="0" anchor="b">
            <a:spAutoFit/>
          </a:bodyPr>
          <a:lstStyle/>
          <a:p>
            <a:r>
              <a:rPr lang="en-GB" dirty="0"/>
              <a:t>Demographic profile</a:t>
            </a:r>
          </a:p>
        </p:txBody>
      </p:sp>
    </p:spTree>
    <p:extLst>
      <p:ext uri="{BB962C8B-B14F-4D97-AF65-F5344CB8AC3E}">
        <p14:creationId xmlns:p14="http://schemas.microsoft.com/office/powerpoint/2010/main" val="390168390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6669" y="2700511"/>
            <a:ext cx="5939757" cy="2368357"/>
          </a:xfrm>
        </p:spPr>
        <p:txBody>
          <a:bodyPr/>
          <a:lstStyle/>
          <a:p>
            <a:r>
              <a:rPr lang="en-GB" b="1" dirty="0"/>
              <a:t>Femke De Keulenaer</a:t>
            </a:r>
          </a:p>
          <a:p>
            <a:r>
              <a:rPr lang="en-GB" dirty="0"/>
              <a:t>Research director, Ipsos SRI</a:t>
            </a:r>
          </a:p>
          <a:p>
            <a:endParaRPr lang="en-GB" dirty="0"/>
          </a:p>
          <a:p>
            <a:pPr>
              <a:lnSpc>
                <a:spcPct val="100000"/>
              </a:lnSpc>
              <a:spcBef>
                <a:spcPts val="100"/>
              </a:spcBef>
              <a:spcAft>
                <a:spcPts val="100"/>
              </a:spcAft>
            </a:pPr>
            <a:r>
              <a:rPr lang="en-GB" sz="2000" dirty="0"/>
              <a:t>     +32 2 642 48 60</a:t>
            </a:r>
          </a:p>
          <a:p>
            <a:pPr>
              <a:lnSpc>
                <a:spcPct val="100000"/>
              </a:lnSpc>
              <a:spcBef>
                <a:spcPts val="100"/>
              </a:spcBef>
              <a:spcAft>
                <a:spcPts val="100"/>
              </a:spcAft>
            </a:pPr>
            <a:r>
              <a:rPr lang="en-GB" sz="2000" dirty="0"/>
              <a:t>     +32 485 18 23 50</a:t>
            </a:r>
          </a:p>
          <a:p>
            <a:pPr>
              <a:lnSpc>
                <a:spcPct val="100000"/>
              </a:lnSpc>
              <a:spcBef>
                <a:spcPts val="100"/>
              </a:spcBef>
              <a:spcAft>
                <a:spcPts val="100"/>
              </a:spcAft>
            </a:pPr>
            <a:r>
              <a:rPr lang="en-GB" sz="2000" dirty="0"/>
              <a:t>      femke.dekeulenaer@ipsos.com</a:t>
            </a:r>
          </a:p>
        </p:txBody>
      </p:sp>
    </p:spTree>
    <p:extLst>
      <p:ext uri="{BB962C8B-B14F-4D97-AF65-F5344CB8AC3E}">
        <p14:creationId xmlns:p14="http://schemas.microsoft.com/office/powerpoint/2010/main" val="434973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127599" y="1381274"/>
            <a:ext cx="3268512" cy="4703613"/>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graphicFrame>
        <p:nvGraphicFramePr>
          <p:cNvPr id="10" name="Content Placeholder 6"/>
          <p:cNvGraphicFramePr>
            <a:graphicFrameLocks/>
          </p:cNvGraphicFramePr>
          <p:nvPr>
            <p:extLst>
              <p:ext uri="{D42A27DB-BD31-4B8C-83A1-F6EECF244321}">
                <p14:modId xmlns:p14="http://schemas.microsoft.com/office/powerpoint/2010/main" val="3067145094"/>
              </p:ext>
            </p:extLst>
          </p:nvPr>
        </p:nvGraphicFramePr>
        <p:xfrm>
          <a:off x="455191" y="1381274"/>
          <a:ext cx="7216933"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 and country group</a:t>
            </a:r>
          </a:p>
        </p:txBody>
      </p:sp>
      <p:pic>
        <p:nvPicPr>
          <p:cNvPr id="7" name="Picture 6"/>
          <p:cNvPicPr>
            <a:picLocks noChangeAspect="1"/>
          </p:cNvPicPr>
          <p:nvPr/>
        </p:nvPicPr>
        <p:blipFill rotWithShape="1">
          <a:blip r:embed="rId3"/>
          <a:srcRect t="93121"/>
          <a:stretch/>
        </p:blipFill>
        <p:spPr>
          <a:xfrm>
            <a:off x="3936619" y="6136695"/>
            <a:ext cx="8302840" cy="396000"/>
          </a:xfrm>
          <a:prstGeom prst="rect">
            <a:avLst/>
          </a:prstGeom>
        </p:spPr>
      </p:pic>
      <p:graphicFrame>
        <p:nvGraphicFramePr>
          <p:cNvPr id="13" name="Content Placeholder 6">
            <a:extLst>
              <a:ext uri="{FF2B5EF4-FFF2-40B4-BE49-F238E27FC236}">
                <a16:creationId xmlns:a16="http://schemas.microsoft.com/office/drawing/2014/main" id="{429B114E-F02A-4B40-A577-5CA360869661}"/>
              </a:ext>
            </a:extLst>
          </p:cNvPr>
          <p:cNvGraphicFramePr>
            <a:graphicFrameLocks/>
          </p:cNvGraphicFramePr>
          <p:nvPr>
            <p:extLst>
              <p:ext uri="{D42A27DB-BD31-4B8C-83A1-F6EECF244321}">
                <p14:modId xmlns:p14="http://schemas.microsoft.com/office/powerpoint/2010/main" val="443611105"/>
              </p:ext>
            </p:extLst>
          </p:nvPr>
        </p:nvGraphicFramePr>
        <p:xfrm>
          <a:off x="4775671" y="1381274"/>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5174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6"/>
          <p:cNvGraphicFramePr>
            <a:graphicFrameLocks/>
          </p:cNvGraphicFramePr>
          <p:nvPr>
            <p:extLst>
              <p:ext uri="{D42A27DB-BD31-4B8C-83A1-F6EECF244321}">
                <p14:modId xmlns:p14="http://schemas.microsoft.com/office/powerpoint/2010/main" val="2311871277"/>
              </p:ext>
            </p:extLst>
          </p:nvPr>
        </p:nvGraphicFramePr>
        <p:xfrm>
          <a:off x="4558228" y="1371975"/>
          <a:ext cx="4536505"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66647" y="614957"/>
            <a:ext cx="7521392" cy="559952"/>
          </a:xfrm>
        </p:spPr>
        <p:txBody>
          <a:bodyPr/>
          <a:lstStyle/>
          <a:p>
            <a:r>
              <a:rPr lang="en-GB" dirty="0"/>
              <a:t>Characteristics of the Mediterranean region</a:t>
            </a:r>
          </a:p>
        </p:txBody>
      </p:sp>
      <p:sp>
        <p:nvSpPr>
          <p:cNvPr id="6" name="Text Placeholder 5"/>
          <p:cNvSpPr txBox="1">
            <a:spLocks/>
          </p:cNvSpPr>
          <p:nvPr/>
        </p:nvSpPr>
        <p:spPr>
          <a:xfrm>
            <a:off x="3048753" y="6363786"/>
            <a:ext cx="8213946" cy="739632"/>
          </a:xfrm>
          <a:prstGeom prst="rect">
            <a:avLst/>
          </a:prstGeom>
          <a:noFill/>
        </p:spPr>
        <p:txBody>
          <a:bodyPr vert="horz" lIns="0" tIns="0" rIns="0" bIns="0" rtlCol="0" anchor="b">
            <a:noAutofit/>
          </a:bodyPr>
          <a:lstStyle>
            <a:lvl1pPr indent="0">
              <a:lnSpc>
                <a:spcPct val="110000"/>
              </a:lnSpc>
              <a:spcBef>
                <a:spcPts val="600"/>
              </a:spcBef>
              <a:spcAft>
                <a:spcPts val="0"/>
              </a:spcAft>
              <a:buClr>
                <a:schemeClr val="bg2"/>
              </a:buClr>
              <a:buFontTx/>
              <a:buNone/>
              <a:defRPr sz="800"/>
            </a:lvl1pPr>
            <a:lvl2pPr marL="525902"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marL="2103606"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sz="1000" dirty="0">
                <a:solidFill>
                  <a:schemeClr val="tx1">
                    <a:lumMod val="75000"/>
                    <a:lumOff val="25000"/>
                  </a:schemeClr>
                </a:solidFill>
              </a:rPr>
              <a:t>Survey question: </a:t>
            </a:r>
            <a:r>
              <a:rPr lang="en-GB" sz="1000" b="1" dirty="0">
                <a:solidFill>
                  <a:schemeClr val="tx1">
                    <a:lumMod val="75000"/>
                    <a:lumOff val="25000"/>
                  </a:schemeClr>
                </a:solidFill>
              </a:rPr>
              <a:t>Different people have different thoughts about what the Mediterranean region represents. I will read out a set of ideas and images; please tell me if you think these characterise the Mediterranean region strongly, somewhat or not at all.</a:t>
            </a:r>
          </a:p>
          <a:p>
            <a:r>
              <a:rPr lang="en-GB" sz="1000" dirty="0">
                <a:solidFill>
                  <a:schemeClr val="tx1">
                    <a:lumMod val="75000"/>
                    <a:lumOff val="25000"/>
                  </a:schemeClr>
                </a:solidFill>
              </a:rPr>
              <a:t>Base: all respondents (%), by country</a:t>
            </a:r>
          </a:p>
        </p:txBody>
      </p:sp>
      <p:pic>
        <p:nvPicPr>
          <p:cNvPr id="7" name="Picture 6"/>
          <p:cNvPicPr>
            <a:picLocks noChangeAspect="1"/>
          </p:cNvPicPr>
          <p:nvPr/>
        </p:nvPicPr>
        <p:blipFill rotWithShape="1">
          <a:blip r:embed="rId3"/>
          <a:srcRect t="93121"/>
          <a:stretch/>
        </p:blipFill>
        <p:spPr>
          <a:xfrm>
            <a:off x="2521064" y="5991288"/>
            <a:ext cx="8302840" cy="396000"/>
          </a:xfrm>
          <a:prstGeom prst="rect">
            <a:avLst/>
          </a:prstGeom>
        </p:spPr>
      </p:pic>
      <p:graphicFrame>
        <p:nvGraphicFramePr>
          <p:cNvPr id="9" name="Content Placeholder 6"/>
          <p:cNvGraphicFramePr>
            <a:graphicFrameLocks/>
          </p:cNvGraphicFramePr>
          <p:nvPr>
            <p:extLst>
              <p:ext uri="{D42A27DB-BD31-4B8C-83A1-F6EECF244321}">
                <p14:modId xmlns:p14="http://schemas.microsoft.com/office/powerpoint/2010/main" val="296392939"/>
              </p:ext>
            </p:extLst>
          </p:nvPr>
        </p:nvGraphicFramePr>
        <p:xfrm>
          <a:off x="8775049" y="1371975"/>
          <a:ext cx="4536505" cy="51514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6">
            <a:extLst>
              <a:ext uri="{FF2B5EF4-FFF2-40B4-BE49-F238E27FC236}">
                <a16:creationId xmlns:a16="http://schemas.microsoft.com/office/drawing/2014/main" id="{0AD2C9B4-8B73-4963-80EA-67961F422D1B}"/>
              </a:ext>
            </a:extLst>
          </p:cNvPr>
          <p:cNvGraphicFramePr>
            <a:graphicFrameLocks/>
          </p:cNvGraphicFramePr>
          <p:nvPr>
            <p:extLst>
              <p:ext uri="{D42A27DB-BD31-4B8C-83A1-F6EECF244321}">
                <p14:modId xmlns:p14="http://schemas.microsoft.com/office/powerpoint/2010/main" val="1971951448"/>
              </p:ext>
            </p:extLst>
          </p:nvPr>
        </p:nvGraphicFramePr>
        <p:xfrm>
          <a:off x="-192881" y="1429919"/>
          <a:ext cx="5070793" cy="48961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45770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00" y="615600"/>
            <a:ext cx="6696468" cy="561600"/>
          </a:xfrm>
          <a:solidFill>
            <a:srgbClr val="71B2C9"/>
          </a:solidFill>
        </p:spPr>
        <p:txBody>
          <a:bodyPr wrap="square" lIns="82819" tIns="72000" rIns="82819" bIns="36000" rtlCol="0" anchor="ctr">
            <a:spAutoFit/>
          </a:bodyPr>
          <a:lstStyle/>
          <a:p>
            <a:r>
              <a:rPr lang="en-GB" dirty="0"/>
              <a:t>Preferred countries to start a new life</a:t>
            </a:r>
          </a:p>
        </p:txBody>
      </p:sp>
      <p:sp>
        <p:nvSpPr>
          <p:cNvPr id="6" name="Text Placeholder 5"/>
          <p:cNvSpPr txBox="1">
            <a:spLocks/>
          </p:cNvSpPr>
          <p:nvPr/>
        </p:nvSpPr>
        <p:spPr>
          <a:xfrm>
            <a:off x="3049200" y="6361200"/>
            <a:ext cx="8424936"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a:t>
            </a:r>
            <a:r>
              <a:rPr lang="en-GB" b="1" dirty="0">
                <a:solidFill>
                  <a:schemeClr val="tx1">
                    <a:lumMod val="75000"/>
                    <a:lumOff val="25000"/>
                  </a:schemeClr>
                </a:solidFill>
              </a:rPr>
              <a:t>: If you could start a new life, in which country of the world would you start it?</a:t>
            </a:r>
          </a:p>
          <a:p>
            <a:r>
              <a:rPr lang="en-GB" dirty="0">
                <a:solidFill>
                  <a:schemeClr val="tx1">
                    <a:lumMod val="75000"/>
                    <a:lumOff val="25000"/>
                  </a:schemeClr>
                </a:solidFill>
              </a:rPr>
              <a:t>Base: all respondents (%), by country and country group</a:t>
            </a:r>
          </a:p>
        </p:txBody>
      </p:sp>
      <p:graphicFrame>
        <p:nvGraphicFramePr>
          <p:cNvPr id="8" name="Content Placeholder 6"/>
          <p:cNvGraphicFramePr>
            <a:graphicFrameLocks/>
          </p:cNvGraphicFramePr>
          <p:nvPr>
            <p:extLst>
              <p:ext uri="{D42A27DB-BD31-4B8C-83A1-F6EECF244321}">
                <p14:modId xmlns:p14="http://schemas.microsoft.com/office/powerpoint/2010/main" val="932772561"/>
              </p:ext>
            </p:extLst>
          </p:nvPr>
        </p:nvGraphicFramePr>
        <p:xfrm>
          <a:off x="565200" y="1310400"/>
          <a:ext cx="6408710" cy="5151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6">
            <a:extLst>
              <a:ext uri="{FF2B5EF4-FFF2-40B4-BE49-F238E27FC236}">
                <a16:creationId xmlns:a16="http://schemas.microsoft.com/office/drawing/2014/main" id="{E6AD3B1A-B498-4C5B-ADF0-A484F6D0DB2F}"/>
              </a:ext>
            </a:extLst>
          </p:cNvPr>
          <p:cNvGraphicFramePr>
            <a:graphicFrameLocks/>
          </p:cNvGraphicFramePr>
          <p:nvPr>
            <p:extLst>
              <p:ext uri="{D42A27DB-BD31-4B8C-83A1-F6EECF244321}">
                <p14:modId xmlns:p14="http://schemas.microsoft.com/office/powerpoint/2010/main" val="1689024696"/>
              </p:ext>
            </p:extLst>
          </p:nvPr>
        </p:nvGraphicFramePr>
        <p:xfrm>
          <a:off x="7151935" y="1314648"/>
          <a:ext cx="5472608" cy="51514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0826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3350" y="2656800"/>
            <a:ext cx="5434889" cy="548346"/>
          </a:xfrm>
          <a:solidFill>
            <a:srgbClr val="F57B29"/>
          </a:solidFill>
        </p:spPr>
        <p:txBody>
          <a:bodyPr wrap="square" lIns="82819" tIns="36000" rIns="82819" bIns="36000" rtlCol="0" anchor="ctr">
            <a:spAutoFit/>
          </a:bodyPr>
          <a:lstStyle/>
          <a:p>
            <a:r>
              <a:rPr lang="en-GB" dirty="0"/>
              <a:t>Values and mutual perceptions</a:t>
            </a:r>
          </a:p>
        </p:txBody>
      </p:sp>
    </p:spTree>
    <p:extLst>
      <p:ext uri="{BB962C8B-B14F-4D97-AF65-F5344CB8AC3E}">
        <p14:creationId xmlns:p14="http://schemas.microsoft.com/office/powerpoint/2010/main" val="35308990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gray">
          <a:xfrm>
            <a:off x="3717670" y="1216324"/>
            <a:ext cx="2871609" cy="4867677"/>
          </a:xfrm>
          <a:prstGeom prst="rect">
            <a:avLst/>
          </a:prstGeom>
          <a:solidFill>
            <a:srgbClr val="F57B29">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defTabSz="914400">
              <a:lnSpc>
                <a:spcPct val="110000"/>
              </a:lnSpc>
              <a:spcBef>
                <a:spcPts val="2400"/>
              </a:spcBef>
              <a:buClr>
                <a:srgbClr val="007681"/>
              </a:buClr>
            </a:pPr>
            <a:endParaRPr lang="en-GB" sz="2000" dirty="0">
              <a:solidFill>
                <a:prstClr val="white"/>
              </a:solidFill>
              <a:latin typeface="Segoe UI"/>
            </a:endParaRPr>
          </a:p>
        </p:txBody>
      </p:sp>
      <p:sp>
        <p:nvSpPr>
          <p:cNvPr id="2" name="Title 1"/>
          <p:cNvSpPr>
            <a:spLocks noGrp="1"/>
          </p:cNvSpPr>
          <p:nvPr>
            <p:ph type="title"/>
          </p:nvPr>
        </p:nvSpPr>
        <p:spPr>
          <a:xfrm>
            <a:off x="566647" y="615600"/>
            <a:ext cx="5642937" cy="561600"/>
          </a:xfrm>
          <a:solidFill>
            <a:srgbClr val="71B2C9"/>
          </a:solidFill>
        </p:spPr>
        <p:txBody>
          <a:bodyPr wrap="square" lIns="82819" tIns="72000" rIns="82819" bIns="36000" rtlCol="0" anchor="ctr">
            <a:spAutoFit/>
          </a:bodyPr>
          <a:lstStyle/>
          <a:p>
            <a:r>
              <a:rPr lang="en-GB" dirty="0"/>
              <a:t>Key values when raising children</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endParaRPr lang="en-GB" dirty="0">
              <a:solidFill>
                <a:schemeClr val="tx1">
                  <a:lumMod val="75000"/>
                  <a:lumOff val="25000"/>
                </a:schemeClr>
              </a:solidFill>
            </a:endParaRP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3021909585"/>
              </p:ext>
            </p:extLst>
          </p:nvPr>
        </p:nvGraphicFramePr>
        <p:xfrm>
          <a:off x="270823" y="1174255"/>
          <a:ext cx="6858868" cy="515142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rotWithShape="1">
          <a:blip r:embed="rId3"/>
          <a:srcRect l="17765" t="87720" r="46855" b="753"/>
          <a:stretch/>
        </p:blipFill>
        <p:spPr>
          <a:xfrm>
            <a:off x="10464303" y="5426696"/>
            <a:ext cx="2503636" cy="612000"/>
          </a:xfrm>
          <a:prstGeom prst="rect">
            <a:avLst/>
          </a:prstGeom>
        </p:spPr>
      </p:pic>
      <p:graphicFrame>
        <p:nvGraphicFramePr>
          <p:cNvPr id="10" name="Content Placeholder 6">
            <a:extLst>
              <a:ext uri="{FF2B5EF4-FFF2-40B4-BE49-F238E27FC236}">
                <a16:creationId xmlns:a16="http://schemas.microsoft.com/office/drawing/2014/main" id="{FD0B81EF-D639-406A-9C39-A8E496678048}"/>
              </a:ext>
            </a:extLst>
          </p:cNvPr>
          <p:cNvGraphicFramePr>
            <a:graphicFrameLocks/>
          </p:cNvGraphicFramePr>
          <p:nvPr>
            <p:extLst>
              <p:ext uri="{D42A27DB-BD31-4B8C-83A1-F6EECF244321}">
                <p14:modId xmlns:p14="http://schemas.microsoft.com/office/powerpoint/2010/main" val="946623918"/>
              </p:ext>
            </p:extLst>
          </p:nvPr>
        </p:nvGraphicFramePr>
        <p:xfrm>
          <a:off x="4415631" y="1284586"/>
          <a:ext cx="7157188"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55641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7" y="500399"/>
            <a:ext cx="5642937" cy="561600"/>
          </a:xfrm>
        </p:spPr>
        <p:txBody>
          <a:bodyPr/>
          <a:lstStyle/>
          <a:p>
            <a:r>
              <a:rPr lang="en-GB" dirty="0"/>
              <a:t>Key values when raising children</a:t>
            </a:r>
          </a:p>
        </p:txBody>
      </p:sp>
      <p:sp>
        <p:nvSpPr>
          <p:cNvPr id="7" name="Text Placeholder 6"/>
          <p:cNvSpPr>
            <a:spLocks noGrp="1"/>
          </p:cNvSpPr>
          <p:nvPr>
            <p:ph type="body" sz="quarter" idx="14"/>
          </p:nvPr>
        </p:nvSpPr>
        <p:spPr>
          <a:xfrm>
            <a:off x="566647" y="1152003"/>
            <a:ext cx="11572381" cy="374398"/>
          </a:xfrm>
        </p:spPr>
        <p:txBody>
          <a:bodyPr/>
          <a:lstStyle/>
          <a:p>
            <a:r>
              <a:rPr lang="en-GB" dirty="0"/>
              <a:t>Perceptions about key values for parents raising children in European countries</a:t>
            </a:r>
          </a:p>
        </p:txBody>
      </p:sp>
      <p:sp>
        <p:nvSpPr>
          <p:cNvPr id="4" name="Text Placeholder 5"/>
          <p:cNvSpPr txBox="1">
            <a:spLocks/>
          </p:cNvSpPr>
          <p:nvPr/>
        </p:nvSpPr>
        <p:spPr>
          <a:xfrm>
            <a:off x="3049199" y="6364800"/>
            <a:ext cx="8135183" cy="739632"/>
          </a:xfrm>
          <a:prstGeom prst="rect">
            <a:avLst/>
          </a:prstGeom>
          <a:noFill/>
        </p:spPr>
        <p:txBody>
          <a:bodyPr vert="horz" lIns="0" tIns="0" rIns="0" bIns="0" rtlCol="0" anchor="b">
            <a:noAutofit/>
          </a:bodyPr>
          <a:lstStyle>
            <a:defPPr>
              <a:defRPr lang="en-US"/>
            </a:defPPr>
            <a:lvl1pPr indent="0">
              <a:lnSpc>
                <a:spcPct val="110000"/>
              </a:lnSpc>
              <a:spcBef>
                <a:spcPts val="600"/>
              </a:spcBef>
              <a:spcAft>
                <a:spcPts val="0"/>
              </a:spcAft>
              <a:buClr>
                <a:schemeClr val="bg2"/>
              </a:buClr>
              <a:buFontTx/>
              <a:buNone/>
              <a:defRPr sz="1000"/>
            </a:lvl1pPr>
            <a:lvl2pPr indent="0">
              <a:lnSpc>
                <a:spcPct val="110000"/>
              </a:lnSpc>
              <a:spcBef>
                <a:spcPts val="600"/>
              </a:spcBef>
              <a:spcAft>
                <a:spcPts val="600"/>
              </a:spcAft>
              <a:buClr>
                <a:schemeClr val="bg2"/>
              </a:buClr>
              <a:buFontTx/>
              <a:buNone/>
              <a:defRPr sz="2400"/>
            </a:lvl2pPr>
            <a:lvl3pPr marL="1051804" indent="0">
              <a:lnSpc>
                <a:spcPct val="110000"/>
              </a:lnSpc>
              <a:spcBef>
                <a:spcPts val="600"/>
              </a:spcBef>
              <a:spcAft>
                <a:spcPts val="600"/>
              </a:spcAft>
              <a:buClr>
                <a:schemeClr val="bg2"/>
              </a:buClr>
              <a:buFontTx/>
              <a:buNone/>
              <a:defRPr sz="20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solidFill>
                  <a:schemeClr val="tx1">
                    <a:lumMod val="75000"/>
                    <a:lumOff val="25000"/>
                  </a:schemeClr>
                </a:solidFill>
              </a:rPr>
              <a:t>Survey question: </a:t>
            </a:r>
            <a:r>
              <a:rPr lang="en-GB" b="1" dirty="0">
                <a:solidFill>
                  <a:schemeClr val="tx1">
                    <a:lumMod val="75000"/>
                    <a:lumOff val="25000"/>
                  </a:schemeClr>
                </a:solidFill>
              </a:rPr>
              <a:t>In bringing up their children, parents in different countries may place different emphasis on different values. Assuming that we limit ourselves to six values only, I’d like to know which one of these is most important, to you personally, when raising children? And the second most important?</a:t>
            </a:r>
            <a:br>
              <a:rPr lang="en-GB" b="1" dirty="0">
                <a:solidFill>
                  <a:schemeClr val="tx1">
                    <a:lumMod val="75000"/>
                    <a:lumOff val="25000"/>
                  </a:schemeClr>
                </a:solidFill>
              </a:rPr>
            </a:br>
            <a:r>
              <a:rPr lang="en-GB" b="1" dirty="0">
                <a:solidFill>
                  <a:schemeClr val="tx1">
                    <a:lumMod val="75000"/>
                    <a:lumOff val="25000"/>
                  </a:schemeClr>
                </a:solidFill>
              </a:rPr>
              <a:t>And which one of these six do you think is most important to parents raising children in Europe? And the second most important?</a:t>
            </a:r>
          </a:p>
          <a:p>
            <a:r>
              <a:rPr lang="en-GB" dirty="0">
                <a:solidFill>
                  <a:schemeClr val="tx1">
                    <a:lumMod val="75000"/>
                    <a:lumOff val="25000"/>
                  </a:schemeClr>
                </a:solidFill>
              </a:rPr>
              <a:t>Base: all respondents (%), by country and country group</a:t>
            </a:r>
          </a:p>
        </p:txBody>
      </p:sp>
      <p:graphicFrame>
        <p:nvGraphicFramePr>
          <p:cNvPr id="9" name="Content Placeholder 6"/>
          <p:cNvGraphicFramePr>
            <a:graphicFrameLocks/>
          </p:cNvGraphicFramePr>
          <p:nvPr>
            <p:extLst>
              <p:ext uri="{D42A27DB-BD31-4B8C-83A1-F6EECF244321}">
                <p14:modId xmlns:p14="http://schemas.microsoft.com/office/powerpoint/2010/main" val="3454715297"/>
              </p:ext>
            </p:extLst>
          </p:nvPr>
        </p:nvGraphicFramePr>
        <p:xfrm>
          <a:off x="383183" y="1651927"/>
          <a:ext cx="5328592" cy="51514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551036" y="1542335"/>
            <a:ext cx="5328592" cy="1012384"/>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900" b="1" dirty="0">
                <a:solidFill>
                  <a:schemeClr val="tx2">
                    <a:lumMod val="75000"/>
                  </a:schemeClr>
                </a:solidFill>
              </a:rPr>
              <a:t>Perceptions in Morocco about key values of parents in:</a:t>
            </a:r>
            <a:br>
              <a:rPr lang="en-GB" sz="1900" b="1" dirty="0">
                <a:solidFill>
                  <a:schemeClr val="tx2">
                    <a:lumMod val="75000"/>
                  </a:schemeClr>
                </a:solidFill>
              </a:rPr>
            </a:br>
            <a:r>
              <a:rPr lang="en-GB" sz="1900" dirty="0">
                <a:solidFill>
                  <a:schemeClr val="tx2">
                    <a:lumMod val="75000"/>
                  </a:schemeClr>
                </a:solidFill>
              </a:rPr>
              <a:t>       &amp;</a:t>
            </a:r>
          </a:p>
        </p:txBody>
      </p:sp>
      <p:graphicFrame>
        <p:nvGraphicFramePr>
          <p:cNvPr id="12" name="Content Placeholder 6">
            <a:extLst>
              <a:ext uri="{FF2B5EF4-FFF2-40B4-BE49-F238E27FC236}">
                <a16:creationId xmlns:a16="http://schemas.microsoft.com/office/drawing/2014/main" id="{59AD4A52-AD2F-418A-BCD5-86FCC4CB1647}"/>
              </a:ext>
            </a:extLst>
          </p:cNvPr>
          <p:cNvGraphicFramePr>
            <a:graphicFrameLocks/>
          </p:cNvGraphicFramePr>
          <p:nvPr>
            <p:extLst>
              <p:ext uri="{D42A27DB-BD31-4B8C-83A1-F6EECF244321}">
                <p14:modId xmlns:p14="http://schemas.microsoft.com/office/powerpoint/2010/main" val="851711850"/>
              </p:ext>
            </p:extLst>
          </p:nvPr>
        </p:nvGraphicFramePr>
        <p:xfrm>
          <a:off x="7116790" y="1651187"/>
          <a:ext cx="5328592" cy="51514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6">
            <a:extLst>
              <a:ext uri="{FF2B5EF4-FFF2-40B4-BE49-F238E27FC236}">
                <a16:creationId xmlns:a16="http://schemas.microsoft.com/office/drawing/2014/main" id="{A627B615-0EDF-4FFF-B527-0114BF09B6A3}"/>
              </a:ext>
            </a:extLst>
          </p:cNvPr>
          <p:cNvGraphicFramePr>
            <a:graphicFrameLocks/>
          </p:cNvGraphicFramePr>
          <p:nvPr>
            <p:extLst>
              <p:ext uri="{D42A27DB-BD31-4B8C-83A1-F6EECF244321}">
                <p14:modId xmlns:p14="http://schemas.microsoft.com/office/powerpoint/2010/main" val="4219072358"/>
              </p:ext>
            </p:extLst>
          </p:nvPr>
        </p:nvGraphicFramePr>
        <p:xfrm>
          <a:off x="4084105" y="1654565"/>
          <a:ext cx="5328592" cy="5151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8280299"/>
      </p:ext>
    </p:extLst>
  </p:cSld>
  <p:clrMapOvr>
    <a:masterClrMapping/>
  </p:clrMapOvr>
  <p:transition>
    <p:fade/>
  </p:transition>
</p:sld>
</file>

<file path=ppt/theme/theme1.xml><?xml version="1.0" encoding="utf-8"?>
<a:theme xmlns:a="http://schemas.openxmlformats.org/drawingml/2006/main" name="Presentation - Cerise">
  <a:themeElements>
    <a:clrScheme name="Custom 1">
      <a:dk1>
        <a:srgbClr val="222223"/>
      </a:dk1>
      <a:lt1>
        <a:sysClr val="window" lastClr="FFFFFF"/>
      </a:lt1>
      <a:dk2>
        <a:srgbClr val="888B8D"/>
      </a:dk2>
      <a:lt2>
        <a:srgbClr val="007681"/>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extLst>
    <a:ext uri="{05A4C25C-085E-4340-85A3-A5531E510DB2}">
      <thm15:themeFamily xmlns:thm15="http://schemas.microsoft.com/office/thememl/2012/main" name="_SRI_16-9 widescreen_ Ipsos Template (2016)_v1.potx" id="{AC73484A-8EFF-4125-97D2-99913F0B3358}" vid="{1DE74E32-EE03-45C4-90D6-1B8E09C87B67}"/>
    </a:ext>
  </a:ext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Teal">
    <a:dk1>
      <a:srgbClr val="222223"/>
    </a:dk1>
    <a:lt1>
      <a:sysClr val="window" lastClr="FFFFFF"/>
    </a:lt1>
    <a:dk2>
      <a:srgbClr val="888B8D"/>
    </a:dk2>
    <a:lt2>
      <a:srgbClr val="007681"/>
    </a:lt2>
    <a:accent1>
      <a:srgbClr val="68AD5D"/>
    </a:accent1>
    <a:accent2>
      <a:srgbClr val="71B2C9"/>
    </a:accent2>
    <a:accent3>
      <a:srgbClr val="FF585D"/>
    </a:accent3>
    <a:accent4>
      <a:srgbClr val="DB333B"/>
    </a:accent4>
    <a:accent5>
      <a:srgbClr val="F1BE48"/>
    </a:accent5>
    <a:accent6>
      <a:srgbClr val="693C5E"/>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_SRI_16-9 widescreen_ Ipsos Template (2016)</Template>
  <TotalTime>0</TotalTime>
  <Words>2534</Words>
  <Application>Microsoft Office PowerPoint</Application>
  <PresentationFormat>Custom</PresentationFormat>
  <Paragraphs>319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Geomanist Light</vt:lpstr>
      <vt:lpstr>Segoe UI</vt:lpstr>
      <vt:lpstr>Segoe UI Light</vt:lpstr>
      <vt:lpstr>Wingdings</vt:lpstr>
      <vt:lpstr>Presentation - Cerise</vt:lpstr>
      <vt:lpstr>PowerPoint Presentation</vt:lpstr>
      <vt:lpstr>Methodological note</vt:lpstr>
      <vt:lpstr>Representation of the Mediterranean region</vt:lpstr>
      <vt:lpstr>Characteristics of the Mediterranean region</vt:lpstr>
      <vt:lpstr>Characteristics of the Mediterranean region</vt:lpstr>
      <vt:lpstr>Preferred countries to start a new life</vt:lpstr>
      <vt:lpstr>Values and mutual perceptions</vt:lpstr>
      <vt:lpstr>Key values when raising children</vt:lpstr>
      <vt:lpstr>Key values when raising children</vt:lpstr>
      <vt:lpstr>Key values when raising children</vt:lpstr>
      <vt:lpstr>Perceptions about women’s roles in society</vt:lpstr>
      <vt:lpstr>Cross-cultural media reporting</vt:lpstr>
      <vt:lpstr>Interest in news and information about SEM/European countries</vt:lpstr>
      <vt:lpstr>Interest in news and information about SEM/European countries</vt:lpstr>
      <vt:lpstr>Media role in shaping public perception</vt:lpstr>
      <vt:lpstr>Most trusted media sources for cross-cultural reporting</vt:lpstr>
      <vt:lpstr>Interaction and dialogue</vt:lpstr>
      <vt:lpstr>Interactions with people from different countries</vt:lpstr>
      <vt:lpstr>Cross-cultural encounters</vt:lpstr>
      <vt:lpstr>Interactions with people from different countries</vt:lpstr>
      <vt:lpstr>Cross-cultural encounters</vt:lpstr>
      <vt:lpstr>Barriers to cross-cultural encounters</vt:lpstr>
      <vt:lpstr>Living together in multi-cultural environments</vt:lpstr>
      <vt:lpstr>Perceptions about religious and cultural diversity</vt:lpstr>
      <vt:lpstr>Perceptions about religious and cultural diversity</vt:lpstr>
      <vt:lpstr>Cultural diversity and tolerance</vt:lpstr>
      <vt:lpstr>Living together in multicultural environments</vt:lpstr>
      <vt:lpstr>Tackling polarisation and hate speech</vt:lpstr>
      <vt:lpstr>Gains from Euro-Med cooperation</vt:lpstr>
      <vt:lpstr>Gains from Euro-Med cooperation</vt:lpstr>
      <vt:lpstr>Gains from Euro-Med cooperation</vt:lpstr>
      <vt:lpstr>Impact of digital technology</vt:lpstr>
      <vt:lpstr>Impact of digital technology</vt:lpstr>
      <vt:lpstr>Demographic profile of the samples</vt:lpstr>
      <vt:lpstr>Demographic profile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2017-01-11T09:33:37Z</dcterms:created>
  <dcterms:modified xsi:type="dcterms:W3CDTF">2020-11-20T15:22:54Z</dcterms:modified>
</cp:coreProperties>
</file>