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6.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7.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8.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9.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0.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1.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459" r:id="rId2"/>
    <p:sldId id="422" r:id="rId3"/>
    <p:sldId id="421" r:id="rId4"/>
    <p:sldId id="461" r:id="rId5"/>
    <p:sldId id="426" r:id="rId6"/>
    <p:sldId id="444" r:id="rId7"/>
    <p:sldId id="449" r:id="rId8"/>
    <p:sldId id="450" r:id="rId9"/>
    <p:sldId id="443" r:id="rId10"/>
    <p:sldId id="435" r:id="rId11"/>
    <p:sldId id="436" r:id="rId12"/>
    <p:sldId id="441" r:id="rId13"/>
    <p:sldId id="439" r:id="rId14"/>
    <p:sldId id="434" r:id="rId15"/>
    <p:sldId id="440" r:id="rId16"/>
    <p:sldId id="446" r:id="rId17"/>
    <p:sldId id="445" r:id="rId18"/>
    <p:sldId id="447" r:id="rId19"/>
    <p:sldId id="429" r:id="rId20"/>
    <p:sldId id="442" r:id="rId21"/>
    <p:sldId id="432" r:id="rId22"/>
    <p:sldId id="431" r:id="rId23"/>
    <p:sldId id="430" r:id="rId24"/>
    <p:sldId id="437" r:id="rId25"/>
    <p:sldId id="438" r:id="rId26"/>
    <p:sldId id="463" r:id="rId27"/>
    <p:sldId id="464" r:id="rId28"/>
    <p:sldId id="453" r:id="rId29"/>
    <p:sldId id="462" r:id="rId30"/>
    <p:sldId id="448" r:id="rId31"/>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111">
          <p15:clr>
            <a:srgbClr val="A4A3A4"/>
          </p15:clr>
        </p15:guide>
        <p15:guide id="8" orient="horz" pos="975">
          <p15:clr>
            <a:srgbClr val="A4A3A4"/>
          </p15:clr>
        </p15:guide>
        <p15:guide id="9" orient="horz" pos="229">
          <p15:clr>
            <a:srgbClr val="A4A3A4"/>
          </p15:clr>
        </p15:guide>
        <p15:guide id="10" orient="horz" pos="4537">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orient="horz" pos="4597">
          <p15:clr>
            <a:srgbClr val="A4A3A4"/>
          </p15:clr>
        </p15:guide>
        <p15:guide id="17" pos="4233">
          <p15:clr>
            <a:srgbClr val="A4A3A4"/>
          </p15:clr>
        </p15:guide>
        <p15:guide id="18" pos="113">
          <p15:clr>
            <a:srgbClr val="A4A3A4"/>
          </p15:clr>
        </p15:guide>
        <p15:guide id="19" pos="8360">
          <p15:clr>
            <a:srgbClr val="A4A3A4"/>
          </p15:clr>
        </p15:guide>
        <p15:guide id="20" pos="8244">
          <p15:clr>
            <a:srgbClr val="A4A3A4"/>
          </p15:clr>
        </p15:guide>
        <p15:guide id="21" pos="5737">
          <p15:clr>
            <a:srgbClr val="A4A3A4"/>
          </p15:clr>
        </p15:guide>
        <p15:guide id="22" pos="3046">
          <p15:clr>
            <a:srgbClr val="A4A3A4"/>
          </p15:clr>
        </p15:guide>
        <p15:guide id="23" pos="5447">
          <p15:clr>
            <a:srgbClr val="A4A3A4"/>
          </p15:clr>
        </p15:guide>
        <p15:guide id="24" pos="8134">
          <p15:clr>
            <a:srgbClr val="A4A3A4"/>
          </p15:clr>
        </p15:guide>
        <p15:guide id="25" pos="4109">
          <p15:clr>
            <a:srgbClr val="A4A3A4"/>
          </p15:clr>
        </p15:guide>
        <p15:guide id="26" pos="4369">
          <p15:clr>
            <a:srgbClr val="A4A3A4"/>
          </p15:clr>
        </p15:guide>
        <p15:guide id="27" pos="2752">
          <p15:clr>
            <a:srgbClr val="A4A3A4"/>
          </p15:clr>
        </p15:guide>
        <p15:guide id="28" pos="345">
          <p15:clr>
            <a:srgbClr val="A4A3A4"/>
          </p15:clr>
        </p15:guide>
        <p15:guide id="29" pos="233">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7B29"/>
    <a:srgbClr val="F1BE48"/>
    <a:srgbClr val="71B2C9"/>
    <a:srgbClr val="C8C9C7"/>
    <a:srgbClr val="007681"/>
    <a:srgbClr val="FE585D"/>
    <a:srgbClr val="74AA50"/>
    <a:srgbClr val="693C5E"/>
    <a:srgbClr val="F4CD72"/>
    <a:srgbClr val="534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4" autoAdjust="0"/>
    <p:restoredTop sz="94249" autoAdjust="0"/>
  </p:normalViewPr>
  <p:slideViewPr>
    <p:cSldViewPr snapToObjects="1" showGuides="1">
      <p:cViewPr varScale="1">
        <p:scale>
          <a:sx n="65" d="100"/>
          <a:sy n="65" d="100"/>
        </p:scale>
        <p:origin x="654" y="78"/>
      </p:cViewPr>
      <p:guideLst>
        <p:guide orient="horz" pos="2381"/>
        <p:guide orient="horz" pos="113"/>
        <p:guide orient="horz" pos="4649"/>
        <p:guide orient="horz" pos="3787"/>
        <p:guide orient="horz" pos="4422"/>
        <p:guide orient="horz" pos="4299"/>
        <p:guide orient="horz" pos="1111"/>
        <p:guide orient="horz" pos="975"/>
        <p:guide orient="horz" pos="229"/>
        <p:guide orient="horz" pos="4537"/>
        <p:guide orient="horz" pos="346"/>
        <p:guide orient="horz" pos="460"/>
        <p:guide orient="horz" pos="4184"/>
        <p:guide orient="horz" pos="4071"/>
        <p:guide orient="horz" pos="839"/>
        <p:guide orient="horz" pos="4597"/>
        <p:guide pos="4233"/>
        <p:guide pos="113"/>
        <p:guide pos="8360"/>
        <p:guide pos="8244"/>
        <p:guide pos="5737"/>
        <p:guide pos="3046"/>
        <p:guide pos="5447"/>
        <p:guide pos="8134"/>
        <p:guide pos="4109"/>
        <p:guide pos="4369"/>
        <p:guide pos="2752"/>
        <p:guide pos="345"/>
        <p:guide pos="233"/>
      </p:guideLst>
    </p:cSldViewPr>
  </p:slideViewPr>
  <p:outlineViewPr>
    <p:cViewPr>
      <p:scale>
        <a:sx n="33" d="100"/>
        <a:sy n="33" d="100"/>
      </p:scale>
      <p:origin x="0" y="-34158"/>
    </p:cViewPr>
  </p:outlin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98" d="100"/>
          <a:sy n="98" d="100"/>
        </p:scale>
        <p:origin x="1098" y="-1368"/>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Sheet1!$C$11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6A-4C7C-9363-4E60C4B5E59C}"/>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64.5</c:v>
                </c:pt>
                <c:pt idx="3" formatCode="0.0\%">
                  <c:v>66.8</c:v>
                </c:pt>
                <c:pt idx="6" formatCode="0.0\%">
                  <c:v>46.7</c:v>
                </c:pt>
                <c:pt idx="9" formatCode="0.0\%">
                  <c:v>38.299999999999997</c:v>
                </c:pt>
                <c:pt idx="12" formatCode="0.0\%">
                  <c:v>13.7</c:v>
                </c:pt>
                <c:pt idx="15" formatCode="0.0\%">
                  <c:v>22</c:v>
                </c:pt>
                <c:pt idx="18" formatCode="0.0\%">
                  <c:v>19.7</c:v>
                </c:pt>
              </c:numCache>
            </c:numRef>
          </c:val>
          <c:extLst>
            <c:ext xmlns:c16="http://schemas.microsoft.com/office/drawing/2014/chart" uri="{C3380CC4-5D6E-409C-BE32-E72D297353CC}">
              <c16:uniqueId val="{00000001-F76A-4C7C-9363-4E60C4B5E59C}"/>
            </c:ext>
          </c:extLst>
        </c:ser>
        <c:ser>
          <c:idx val="1"/>
          <c:order val="1"/>
          <c:tx>
            <c:strRef>
              <c:f>Sheet1!$D$11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30.4</c:v>
                </c:pt>
                <c:pt idx="3" formatCode="0.0\%">
                  <c:v>26.1</c:v>
                </c:pt>
                <c:pt idx="6" formatCode="0.0\%">
                  <c:v>42</c:v>
                </c:pt>
                <c:pt idx="9" formatCode="0.0\%">
                  <c:v>46.5</c:v>
                </c:pt>
                <c:pt idx="12" formatCode="0.0\%">
                  <c:v>58.7</c:v>
                </c:pt>
                <c:pt idx="15" formatCode="0.0\%">
                  <c:v>57.9</c:v>
                </c:pt>
                <c:pt idx="18" formatCode="0.0\%">
                  <c:v>52.1</c:v>
                </c:pt>
              </c:numCache>
            </c:numRef>
          </c:val>
          <c:extLst>
            <c:ext xmlns:c16="http://schemas.microsoft.com/office/drawing/2014/chart" uri="{C3380CC4-5D6E-409C-BE32-E72D297353CC}">
              <c16:uniqueId val="{00000002-F76A-4C7C-9363-4E60C4B5E59C}"/>
            </c:ext>
          </c:extLst>
        </c:ser>
        <c:ser>
          <c:idx val="2"/>
          <c:order val="2"/>
          <c:tx>
            <c:strRef>
              <c:f>Sheet1!$E$11</c:f>
              <c:strCache>
                <c:ptCount val="1"/>
                <c:pt idx="0">
                  <c:v>Not characterise at all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2.4</c:v>
                </c:pt>
                <c:pt idx="3" formatCode="0.0\%">
                  <c:v>3.9</c:v>
                </c:pt>
                <c:pt idx="6" formatCode="0.0\%">
                  <c:v>8.9</c:v>
                </c:pt>
                <c:pt idx="9" formatCode="0.0\%">
                  <c:v>11.1</c:v>
                </c:pt>
                <c:pt idx="12" formatCode="0.0\%">
                  <c:v>19.600000000000001</c:v>
                </c:pt>
                <c:pt idx="15" formatCode="0.0\%">
                  <c:v>16.8</c:v>
                </c:pt>
                <c:pt idx="18" formatCode="0.0\%">
                  <c:v>24.2</c:v>
                </c:pt>
              </c:numCache>
            </c:numRef>
          </c:val>
          <c:extLst>
            <c:ext xmlns:c16="http://schemas.microsoft.com/office/drawing/2014/chart" uri="{C3380CC4-5D6E-409C-BE32-E72D297353CC}">
              <c16:uniqueId val="{00000003-F76A-4C7C-9363-4E60C4B5E59C}"/>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2.7</c:v>
                </c:pt>
                <c:pt idx="3" formatCode="0.0\%">
                  <c:v>3.3</c:v>
                </c:pt>
                <c:pt idx="6" formatCode="0.0\%">
                  <c:v>2.4</c:v>
                </c:pt>
                <c:pt idx="9" formatCode="0.0\%">
                  <c:v>4.0999999999999996</c:v>
                </c:pt>
                <c:pt idx="12" formatCode="0.0\%">
                  <c:v>7.9</c:v>
                </c:pt>
                <c:pt idx="15" formatCode="0.0\%">
                  <c:v>3.3</c:v>
                </c:pt>
                <c:pt idx="18" formatCode="0.0\%">
                  <c:v>4</c:v>
                </c:pt>
              </c:numCache>
            </c:numRef>
          </c:val>
          <c:extLst>
            <c:ext xmlns:c16="http://schemas.microsoft.com/office/drawing/2014/chart" uri="{C3380CC4-5D6E-409C-BE32-E72D297353CC}">
              <c16:uniqueId val="{00000004-F76A-4C7C-9363-4E60C4B5E59C}"/>
            </c:ext>
          </c:extLst>
        </c:ser>
        <c:ser>
          <c:idx val="4"/>
          <c:order val="4"/>
          <c:tx>
            <c:strRef>
              <c:f>Sheet1!$G$11</c:f>
              <c:strCache>
                <c:ptCount val="1"/>
                <c:pt idx="0">
                  <c:v>Strongly characterise2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66.7</c:v>
                </c:pt>
                <c:pt idx="4">
                  <c:v>48</c:v>
                </c:pt>
                <c:pt idx="7">
                  <c:v>56.3</c:v>
                </c:pt>
                <c:pt idx="10">
                  <c:v>60</c:v>
                </c:pt>
                <c:pt idx="13">
                  <c:v>31.6</c:v>
                </c:pt>
                <c:pt idx="16">
                  <c:v>28</c:v>
                </c:pt>
                <c:pt idx="19">
                  <c:v>33.200000000000003</c:v>
                </c:pt>
              </c:numCache>
            </c:numRef>
          </c:val>
          <c:extLst>
            <c:ext xmlns:c16="http://schemas.microsoft.com/office/drawing/2014/chart" uri="{C3380CC4-5D6E-409C-BE32-E72D297353CC}">
              <c16:uniqueId val="{00000005-F76A-4C7C-9363-4E60C4B5E59C}"/>
            </c:ext>
          </c:extLst>
        </c:ser>
        <c:ser>
          <c:idx val="5"/>
          <c:order val="5"/>
          <c:tx>
            <c:strRef>
              <c:f>Sheet1!$H$11</c:f>
              <c:strCache>
                <c:ptCount val="1"/>
                <c:pt idx="0">
                  <c:v>Somewhat characterise3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23.1</c:v>
                </c:pt>
                <c:pt idx="4">
                  <c:v>32.6</c:v>
                </c:pt>
                <c:pt idx="7">
                  <c:v>27.1</c:v>
                </c:pt>
                <c:pt idx="10">
                  <c:v>24.5</c:v>
                </c:pt>
                <c:pt idx="13">
                  <c:v>37.799999999999997</c:v>
                </c:pt>
                <c:pt idx="16">
                  <c:v>32.5</c:v>
                </c:pt>
                <c:pt idx="19">
                  <c:v>31.2</c:v>
                </c:pt>
              </c:numCache>
            </c:numRef>
          </c:val>
          <c:extLst>
            <c:ext xmlns:c16="http://schemas.microsoft.com/office/drawing/2014/chart" uri="{C3380CC4-5D6E-409C-BE32-E72D297353CC}">
              <c16:uniqueId val="{00000006-F76A-4C7C-9363-4E60C4B5E59C}"/>
            </c:ext>
          </c:extLst>
        </c:ser>
        <c:ser>
          <c:idx val="6"/>
          <c:order val="6"/>
          <c:tx>
            <c:strRef>
              <c:f>Sheet1!$I$11</c:f>
              <c:strCache>
                <c:ptCount val="1"/>
                <c:pt idx="0">
                  <c:v>Not characterise at all4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6.6</c:v>
                </c:pt>
                <c:pt idx="4">
                  <c:v>14.9</c:v>
                </c:pt>
                <c:pt idx="7">
                  <c:v>11.8</c:v>
                </c:pt>
                <c:pt idx="10">
                  <c:v>11.5</c:v>
                </c:pt>
                <c:pt idx="13">
                  <c:v>24.3</c:v>
                </c:pt>
                <c:pt idx="16">
                  <c:v>35.1</c:v>
                </c:pt>
                <c:pt idx="19">
                  <c:v>28.8</c:v>
                </c:pt>
              </c:numCache>
            </c:numRef>
          </c:val>
          <c:extLst>
            <c:ext xmlns:c16="http://schemas.microsoft.com/office/drawing/2014/chart" uri="{C3380CC4-5D6E-409C-BE32-E72D297353CC}">
              <c16:uniqueId val="{00000007-F76A-4C7C-9363-4E60C4B5E59C}"/>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3.6</c:v>
                </c:pt>
                <c:pt idx="4">
                  <c:v>4.8</c:v>
                </c:pt>
                <c:pt idx="7">
                  <c:v>4.8</c:v>
                </c:pt>
                <c:pt idx="10">
                  <c:v>4</c:v>
                </c:pt>
                <c:pt idx="13">
                  <c:v>6.4</c:v>
                </c:pt>
                <c:pt idx="16">
                  <c:v>4.4000000000000004</c:v>
                </c:pt>
                <c:pt idx="19">
                  <c:v>6.8</c:v>
                </c:pt>
              </c:numCache>
            </c:numRef>
          </c:val>
          <c:extLst>
            <c:ext xmlns:c16="http://schemas.microsoft.com/office/drawing/2014/chart" uri="{C3380CC4-5D6E-409C-BE32-E72D297353CC}">
              <c16:uniqueId val="{00000008-F76A-4C7C-9363-4E60C4B5E59C}"/>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4135174317064192"/>
          <c:y val="3.4784755118615153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828184666129772"/>
          <c:w val="0.43862827132667187"/>
          <c:h val="0.72333876348120896"/>
        </c:manualLayout>
      </c:layout>
      <c:barChart>
        <c:barDir val="bar"/>
        <c:grouping val="percentStacked"/>
        <c:varyColors val="0"/>
        <c:ser>
          <c:idx val="0"/>
          <c:order val="0"/>
          <c:tx>
            <c:strRef>
              <c:f>Sheet1!$C$7</c:f>
              <c:strCache>
                <c:ptCount val="1"/>
                <c:pt idx="0">
                  <c:v>Greater role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F1-4206-9F03-006AC1A9F8AC}"/>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Sheet1!$C$8:$C$27</c:f>
              <c:numCache>
                <c:formatCode>General</c:formatCode>
                <c:ptCount val="20"/>
                <c:pt idx="0" formatCode="0.0\%">
                  <c:v>44.4</c:v>
                </c:pt>
                <c:pt idx="3" formatCode="0.0\%">
                  <c:v>57.2</c:v>
                </c:pt>
                <c:pt idx="6" formatCode="0.0\%">
                  <c:v>59.9</c:v>
                </c:pt>
                <c:pt idx="9" formatCode="0.0\%">
                  <c:v>21.7</c:v>
                </c:pt>
                <c:pt idx="12" formatCode="0.0\%">
                  <c:v>52.6</c:v>
                </c:pt>
                <c:pt idx="15" formatCode="0.0\%">
                  <c:v>37.700000000000003</c:v>
                </c:pt>
                <c:pt idx="18" formatCode="0.0\%">
                  <c:v>33</c:v>
                </c:pt>
              </c:numCache>
            </c:numRef>
          </c:val>
          <c:extLst>
            <c:ext xmlns:c16="http://schemas.microsoft.com/office/drawing/2014/chart" uri="{C3380CC4-5D6E-409C-BE32-E72D297353CC}">
              <c16:uniqueId val="{00000001-4CF1-4206-9F03-006AC1A9F8AC}"/>
            </c:ext>
          </c:extLst>
        </c:ser>
        <c:ser>
          <c:idx val="1"/>
          <c:order val="1"/>
          <c:tx>
            <c:strRef>
              <c:f>Sheet1!$D$7</c:f>
              <c:strCache>
                <c:ptCount val="1"/>
                <c:pt idx="0">
                  <c:v>The same role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Sheet1!$D$8:$D$27</c:f>
              <c:numCache>
                <c:formatCode>General</c:formatCode>
                <c:ptCount val="20"/>
                <c:pt idx="0" formatCode="0.0\%">
                  <c:v>51.8</c:v>
                </c:pt>
                <c:pt idx="3" formatCode="0.0\%">
                  <c:v>38.799999999999997</c:v>
                </c:pt>
                <c:pt idx="6" formatCode="0.0\%">
                  <c:v>35.6</c:v>
                </c:pt>
                <c:pt idx="9" formatCode="0.0\%">
                  <c:v>58.1</c:v>
                </c:pt>
                <c:pt idx="12" formatCode="0.0\%">
                  <c:v>40</c:v>
                </c:pt>
                <c:pt idx="15" formatCode="0.0\%">
                  <c:v>56.2</c:v>
                </c:pt>
                <c:pt idx="18" formatCode="0.0\%">
                  <c:v>60.3</c:v>
                </c:pt>
              </c:numCache>
            </c:numRef>
          </c:val>
          <c:extLst>
            <c:ext xmlns:c16="http://schemas.microsoft.com/office/drawing/2014/chart" uri="{C3380CC4-5D6E-409C-BE32-E72D297353CC}">
              <c16:uniqueId val="{00000002-4CF1-4206-9F03-006AC1A9F8AC}"/>
            </c:ext>
          </c:extLst>
        </c:ser>
        <c:ser>
          <c:idx val="2"/>
          <c:order val="2"/>
          <c:tx>
            <c:strRef>
              <c:f>Sheet1!$E$7</c:f>
              <c:strCache>
                <c:ptCount val="1"/>
                <c:pt idx="0">
                  <c:v>A lesser role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Sheet1!$E$8:$E$27</c:f>
              <c:numCache>
                <c:formatCode>General</c:formatCode>
                <c:ptCount val="20"/>
                <c:pt idx="0" formatCode="0.0\%">
                  <c:v>1.7</c:v>
                </c:pt>
                <c:pt idx="3" formatCode="0.0\%">
                  <c:v>2.1</c:v>
                </c:pt>
                <c:pt idx="6" formatCode="0.0\%">
                  <c:v>2.4</c:v>
                </c:pt>
                <c:pt idx="9" formatCode="0.0\%">
                  <c:v>18.3</c:v>
                </c:pt>
                <c:pt idx="12" formatCode="0.0\%">
                  <c:v>5.4</c:v>
                </c:pt>
                <c:pt idx="15" formatCode="0.0\%">
                  <c:v>3.2</c:v>
                </c:pt>
                <c:pt idx="18" formatCode="0.0\%">
                  <c:v>4.2</c:v>
                </c:pt>
              </c:numCache>
            </c:numRef>
          </c:val>
          <c:extLst>
            <c:ext xmlns:c16="http://schemas.microsoft.com/office/drawing/2014/chart" uri="{C3380CC4-5D6E-409C-BE32-E72D297353CC}">
              <c16:uniqueId val="{00000003-4CF1-4206-9F03-006AC1A9F8AC}"/>
            </c:ext>
          </c:extLst>
        </c:ser>
        <c:ser>
          <c:idx val="3"/>
          <c:order val="3"/>
          <c:tx>
            <c:strRef>
              <c:f>Sheet1!$F$7</c:f>
              <c:strCache>
                <c:ptCount val="1"/>
                <c:pt idx="0">
                  <c:v>DK/REF</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Sheet1!$F$8:$F$27</c:f>
              <c:numCache>
                <c:formatCode>General</c:formatCode>
                <c:ptCount val="20"/>
                <c:pt idx="0" formatCode="0.0\%">
                  <c:v>1.1000000000000001</c:v>
                </c:pt>
                <c:pt idx="3" formatCode="0.0\%">
                  <c:v>2</c:v>
                </c:pt>
                <c:pt idx="6" formatCode="0.0\%">
                  <c:v>2</c:v>
                </c:pt>
                <c:pt idx="9" formatCode="0.0\%">
                  <c:v>1.9</c:v>
                </c:pt>
                <c:pt idx="12" formatCode="0.0\%">
                  <c:v>1.1000000000000001</c:v>
                </c:pt>
                <c:pt idx="15" formatCode="0.0\%">
                  <c:v>3</c:v>
                </c:pt>
                <c:pt idx="18" formatCode="0.0\%">
                  <c:v>1.9</c:v>
                </c:pt>
              </c:numCache>
            </c:numRef>
          </c:val>
          <c:extLst>
            <c:ext xmlns:c16="http://schemas.microsoft.com/office/drawing/2014/chart" uri="{C3380CC4-5D6E-409C-BE32-E72D297353CC}">
              <c16:uniqueId val="{00000004-4CF1-4206-9F03-006AC1A9F8AC}"/>
            </c:ext>
          </c:extLst>
        </c:ser>
        <c:ser>
          <c:idx val="4"/>
          <c:order val="4"/>
          <c:tx>
            <c:strRef>
              <c:f>Sheet1!$G$7</c:f>
              <c:strCache>
                <c:ptCount val="1"/>
                <c:pt idx="0">
                  <c:v>Greater role2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Sheet1!$G$8:$G$27</c:f>
              <c:numCache>
                <c:formatCode>0.0\%</c:formatCode>
                <c:ptCount val="20"/>
                <c:pt idx="1">
                  <c:v>68.3</c:v>
                </c:pt>
                <c:pt idx="4">
                  <c:v>52.2</c:v>
                </c:pt>
                <c:pt idx="7">
                  <c:v>63.6</c:v>
                </c:pt>
                <c:pt idx="10">
                  <c:v>80</c:v>
                </c:pt>
                <c:pt idx="13">
                  <c:v>38.5</c:v>
                </c:pt>
                <c:pt idx="16">
                  <c:v>44.4</c:v>
                </c:pt>
                <c:pt idx="19">
                  <c:v>48.7</c:v>
                </c:pt>
              </c:numCache>
            </c:numRef>
          </c:val>
          <c:extLst>
            <c:ext xmlns:c16="http://schemas.microsoft.com/office/drawing/2014/chart" uri="{C3380CC4-5D6E-409C-BE32-E72D297353CC}">
              <c16:uniqueId val="{00000005-4CF1-4206-9F03-006AC1A9F8AC}"/>
            </c:ext>
          </c:extLst>
        </c:ser>
        <c:ser>
          <c:idx val="5"/>
          <c:order val="5"/>
          <c:tx>
            <c:strRef>
              <c:f>Sheet1!$H$7</c:f>
              <c:strCache>
                <c:ptCount val="1"/>
                <c:pt idx="0">
                  <c:v>The same role3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Sheet1!$H$8:$H$27</c:f>
              <c:numCache>
                <c:formatCode>0.0\%</c:formatCode>
                <c:ptCount val="20"/>
                <c:pt idx="1">
                  <c:v>24.9</c:v>
                </c:pt>
                <c:pt idx="4">
                  <c:v>30</c:v>
                </c:pt>
                <c:pt idx="7">
                  <c:v>27.6</c:v>
                </c:pt>
                <c:pt idx="10">
                  <c:v>16.5</c:v>
                </c:pt>
                <c:pt idx="13">
                  <c:v>30.3</c:v>
                </c:pt>
                <c:pt idx="16">
                  <c:v>30.4</c:v>
                </c:pt>
                <c:pt idx="19">
                  <c:v>33.200000000000003</c:v>
                </c:pt>
              </c:numCache>
            </c:numRef>
          </c:val>
          <c:extLst>
            <c:ext xmlns:c16="http://schemas.microsoft.com/office/drawing/2014/chart" uri="{C3380CC4-5D6E-409C-BE32-E72D297353CC}">
              <c16:uniqueId val="{00000006-4CF1-4206-9F03-006AC1A9F8AC}"/>
            </c:ext>
          </c:extLst>
        </c:ser>
        <c:ser>
          <c:idx val="6"/>
          <c:order val="6"/>
          <c:tx>
            <c:strRef>
              <c:f>Sheet1!$I$7</c:f>
              <c:strCache>
                <c:ptCount val="1"/>
                <c:pt idx="0">
                  <c:v>A lesser role4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Sheet1!$I$8:$I$27</c:f>
              <c:numCache>
                <c:formatCode>0.0\%</c:formatCode>
                <c:ptCount val="20"/>
                <c:pt idx="1">
                  <c:v>6.1</c:v>
                </c:pt>
                <c:pt idx="4">
                  <c:v>16.7</c:v>
                </c:pt>
                <c:pt idx="7">
                  <c:v>7.5</c:v>
                </c:pt>
                <c:pt idx="10">
                  <c:v>3.1</c:v>
                </c:pt>
                <c:pt idx="13">
                  <c:v>28.5</c:v>
                </c:pt>
                <c:pt idx="16">
                  <c:v>23.9</c:v>
                </c:pt>
                <c:pt idx="19">
                  <c:v>17</c:v>
                </c:pt>
              </c:numCache>
            </c:numRef>
          </c:val>
          <c:extLst>
            <c:ext xmlns:c16="http://schemas.microsoft.com/office/drawing/2014/chart" uri="{C3380CC4-5D6E-409C-BE32-E72D297353CC}">
              <c16:uniqueId val="{00000007-4CF1-4206-9F03-006AC1A9F8AC}"/>
            </c:ext>
          </c:extLst>
        </c:ser>
        <c:ser>
          <c:idx val="7"/>
          <c:order val="7"/>
          <c:tx>
            <c:strRef>
              <c:f>Sheet1!$J$7</c:f>
              <c:strCache>
                <c:ptCount val="1"/>
                <c:pt idx="0">
                  <c:v>DK/REF5</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Sheet1!$J$8:$J$27</c:f>
              <c:numCache>
                <c:formatCode>0.0\%</c:formatCode>
                <c:ptCount val="20"/>
                <c:pt idx="1">
                  <c:v>0.7</c:v>
                </c:pt>
                <c:pt idx="4">
                  <c:v>1</c:v>
                </c:pt>
                <c:pt idx="7">
                  <c:v>1.2</c:v>
                </c:pt>
                <c:pt idx="10">
                  <c:v>0.4</c:v>
                </c:pt>
                <c:pt idx="13">
                  <c:v>2.8</c:v>
                </c:pt>
                <c:pt idx="16">
                  <c:v>1.2</c:v>
                </c:pt>
                <c:pt idx="19">
                  <c:v>1.1000000000000001</c:v>
                </c:pt>
              </c:numCache>
            </c:numRef>
          </c:val>
          <c:extLst>
            <c:ext xmlns:c16="http://schemas.microsoft.com/office/drawing/2014/chart" uri="{C3380CC4-5D6E-409C-BE32-E72D297353CC}">
              <c16:uniqueId val="{00000008-4CF1-4206-9F03-006AC1A9F8AC}"/>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70176620645780796"/>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5468952276373636"/>
          <c:h val="0.67817967120140243"/>
        </c:manualLayout>
      </c:layout>
      <c:barChart>
        <c:barDir val="bar"/>
        <c:grouping val="percentStacked"/>
        <c:varyColors val="0"/>
        <c:ser>
          <c:idx val="0"/>
          <c:order val="0"/>
          <c:tx>
            <c:strRef>
              <c:f>Sheet1!$BO$1</c:f>
              <c:strCache>
                <c:ptCount val="1"/>
                <c:pt idx="0">
                  <c:v>Greater role383</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arts and culture</c:v>
                </c:pt>
                <c:pt idx="1">
                  <c:v>Business</c:v>
                </c:pt>
                <c:pt idx="2">
                  <c:v>Science and technology</c:v>
                </c:pt>
                <c:pt idx="3">
                  <c:v>Looking after children and the home</c:v>
                </c:pt>
                <c:pt idx="4">
                  <c:v>Government and politics</c:v>
                </c:pt>
                <c:pt idx="5">
                  <c:v>Sports</c:v>
                </c:pt>
                <c:pt idx="6">
                  <c:v>The media</c:v>
                </c:pt>
              </c:strCache>
            </c:strRef>
          </c:cat>
          <c:val>
            <c:numRef>
              <c:f>Sheet1!$BO$2:$BO$8</c:f>
              <c:numCache>
                <c:formatCode>0.0\%</c:formatCode>
                <c:ptCount val="7"/>
                <c:pt idx="0">
                  <c:v>60</c:v>
                </c:pt>
                <c:pt idx="1">
                  <c:v>56</c:v>
                </c:pt>
                <c:pt idx="2">
                  <c:v>54</c:v>
                </c:pt>
                <c:pt idx="3">
                  <c:v>54</c:v>
                </c:pt>
                <c:pt idx="4">
                  <c:v>45</c:v>
                </c:pt>
                <c:pt idx="5">
                  <c:v>43</c:v>
                </c:pt>
                <c:pt idx="6">
                  <c:v>40</c:v>
                </c:pt>
              </c:numCache>
            </c:numRef>
          </c:val>
          <c:extLst>
            <c:ext xmlns:c16="http://schemas.microsoft.com/office/drawing/2014/chart" uri="{C3380CC4-5D6E-409C-BE32-E72D297353CC}">
              <c16:uniqueId val="{00000001-80C5-4489-9AEF-465A6E8814AD}"/>
            </c:ext>
          </c:extLst>
        </c:ser>
        <c:ser>
          <c:idx val="1"/>
          <c:order val="1"/>
          <c:tx>
            <c:strRef>
              <c:f>Sheet1!$BP$1</c:f>
              <c:strCache>
                <c:ptCount val="1"/>
                <c:pt idx="0">
                  <c:v>The same role394</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arts and culture</c:v>
                </c:pt>
                <c:pt idx="1">
                  <c:v>Business</c:v>
                </c:pt>
                <c:pt idx="2">
                  <c:v>Science and technology</c:v>
                </c:pt>
                <c:pt idx="3">
                  <c:v>Looking after children and the home</c:v>
                </c:pt>
                <c:pt idx="4">
                  <c:v>Government and politics</c:v>
                </c:pt>
                <c:pt idx="5">
                  <c:v>Sports</c:v>
                </c:pt>
                <c:pt idx="6">
                  <c:v>The media</c:v>
                </c:pt>
              </c:strCache>
            </c:strRef>
          </c:cat>
          <c:val>
            <c:numRef>
              <c:f>Sheet1!$BP$2:$BP$8</c:f>
              <c:numCache>
                <c:formatCode>0.0\%</c:formatCode>
                <c:ptCount val="7"/>
                <c:pt idx="0">
                  <c:v>38</c:v>
                </c:pt>
                <c:pt idx="1">
                  <c:v>38</c:v>
                </c:pt>
                <c:pt idx="2">
                  <c:v>40</c:v>
                </c:pt>
                <c:pt idx="3">
                  <c:v>43</c:v>
                </c:pt>
                <c:pt idx="4">
                  <c:v>37</c:v>
                </c:pt>
                <c:pt idx="5">
                  <c:v>49</c:v>
                </c:pt>
                <c:pt idx="6">
                  <c:v>53</c:v>
                </c:pt>
              </c:numCache>
            </c:numRef>
          </c:val>
          <c:extLst>
            <c:ext xmlns:c16="http://schemas.microsoft.com/office/drawing/2014/chart" uri="{C3380CC4-5D6E-409C-BE32-E72D297353CC}">
              <c16:uniqueId val="{00000002-80C5-4489-9AEF-465A6E8814AD}"/>
            </c:ext>
          </c:extLst>
        </c:ser>
        <c:ser>
          <c:idx val="2"/>
          <c:order val="2"/>
          <c:tx>
            <c:strRef>
              <c:f>Sheet1!$BQ$1</c:f>
              <c:strCache>
                <c:ptCount val="1"/>
                <c:pt idx="0">
                  <c:v>A lesser role405</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arts and culture</c:v>
                </c:pt>
                <c:pt idx="1">
                  <c:v>Business</c:v>
                </c:pt>
                <c:pt idx="2">
                  <c:v>Science and technology</c:v>
                </c:pt>
                <c:pt idx="3">
                  <c:v>Looking after children and the home</c:v>
                </c:pt>
                <c:pt idx="4">
                  <c:v>Government and politics</c:v>
                </c:pt>
                <c:pt idx="5">
                  <c:v>Sports</c:v>
                </c:pt>
                <c:pt idx="6">
                  <c:v>The media</c:v>
                </c:pt>
              </c:strCache>
            </c:strRef>
          </c:cat>
          <c:val>
            <c:numRef>
              <c:f>Sheet1!$BQ$2:$BQ$8</c:f>
              <c:numCache>
                <c:formatCode>0.0\%</c:formatCode>
                <c:ptCount val="7"/>
                <c:pt idx="0">
                  <c:v>1</c:v>
                </c:pt>
                <c:pt idx="1">
                  <c:v>6</c:v>
                </c:pt>
                <c:pt idx="2">
                  <c:v>5</c:v>
                </c:pt>
                <c:pt idx="3">
                  <c:v>4</c:v>
                </c:pt>
                <c:pt idx="4">
                  <c:v>17</c:v>
                </c:pt>
                <c:pt idx="5">
                  <c:v>6</c:v>
                </c:pt>
                <c:pt idx="6">
                  <c:v>7</c:v>
                </c:pt>
              </c:numCache>
            </c:numRef>
          </c:val>
          <c:extLst>
            <c:ext xmlns:c16="http://schemas.microsoft.com/office/drawing/2014/chart" uri="{C3380CC4-5D6E-409C-BE32-E72D297353CC}">
              <c16:uniqueId val="{00000003-80C5-4489-9AEF-465A6E8814AD}"/>
            </c:ext>
          </c:extLst>
        </c:ser>
        <c:ser>
          <c:idx val="3"/>
          <c:order val="3"/>
          <c:tx>
            <c:strRef>
              <c:f>Sheet1!$BR$1</c:f>
              <c:strCache>
                <c:ptCount val="1"/>
                <c:pt idx="0">
                  <c:v>DK/REF416</c:v>
                </c:pt>
              </c:strCache>
            </c:strRef>
          </c:tx>
          <c:spPr>
            <a:solidFill>
              <a:schemeClr val="bg1">
                <a:lumMod val="85000"/>
              </a:schemeClr>
            </a:solidFill>
            <a:ln>
              <a:noFill/>
            </a:ln>
            <a:effectLst/>
          </c:spPr>
          <c:invertIfNegative val="0"/>
          <c:cat>
            <c:strRef>
              <c:f>Sheet1!$A$2:$A$8</c:f>
              <c:strCache>
                <c:ptCount val="7"/>
                <c:pt idx="0">
                  <c:v>Education, arts and culture</c:v>
                </c:pt>
                <c:pt idx="1">
                  <c:v>Business</c:v>
                </c:pt>
                <c:pt idx="2">
                  <c:v>Science and technology</c:v>
                </c:pt>
                <c:pt idx="3">
                  <c:v>Looking after children and the home</c:v>
                </c:pt>
                <c:pt idx="4">
                  <c:v>Government and politics</c:v>
                </c:pt>
                <c:pt idx="5">
                  <c:v>Sports</c:v>
                </c:pt>
                <c:pt idx="6">
                  <c:v>The media</c:v>
                </c:pt>
              </c:strCache>
            </c:strRef>
          </c:cat>
          <c:val>
            <c:numRef>
              <c:f>Sheet1!$BR$2:$BR$8</c:f>
              <c:numCache>
                <c:formatCode>0.0\%</c:formatCode>
                <c:ptCount val="7"/>
                <c:pt idx="0">
                  <c:v>0</c:v>
                </c:pt>
                <c:pt idx="1">
                  <c:v>0</c:v>
                </c:pt>
                <c:pt idx="2">
                  <c:v>1</c:v>
                </c:pt>
                <c:pt idx="3">
                  <c:v>0</c:v>
                </c:pt>
                <c:pt idx="4">
                  <c:v>1</c:v>
                </c:pt>
                <c:pt idx="5">
                  <c:v>1</c:v>
                </c:pt>
                <c:pt idx="6">
                  <c:v>0</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236073441133585"/>
          <c:y val="1.8942346199233176E-3"/>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2748645470832218"/>
        </c:manualLayout>
      </c:layout>
      <c:barChart>
        <c:barDir val="bar"/>
        <c:grouping val="percentStacked"/>
        <c:varyColors val="0"/>
        <c:ser>
          <c:idx val="0"/>
          <c:order val="0"/>
          <c:tx>
            <c:strRef>
              <c:f>Sheet1!$C$11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01-499A-80A9-69D5AB08A57B}"/>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42.5</c:v>
                </c:pt>
                <c:pt idx="3" formatCode="0.0\%">
                  <c:v>33.4</c:v>
                </c:pt>
                <c:pt idx="6" formatCode="0.0\%">
                  <c:v>25.4</c:v>
                </c:pt>
                <c:pt idx="9" formatCode="0.0\%">
                  <c:v>30.9</c:v>
                </c:pt>
                <c:pt idx="12" formatCode="0.0\%">
                  <c:v>17.5</c:v>
                </c:pt>
              </c:numCache>
            </c:numRef>
          </c:val>
          <c:extLst>
            <c:ext xmlns:c16="http://schemas.microsoft.com/office/drawing/2014/chart" uri="{C3380CC4-5D6E-409C-BE32-E72D297353CC}">
              <c16:uniqueId val="{00000001-2F01-499A-80A9-69D5AB08A57B}"/>
            </c:ext>
          </c:extLst>
        </c:ser>
        <c:ser>
          <c:idx val="1"/>
          <c:order val="1"/>
          <c:tx>
            <c:strRef>
              <c:f>Sheet1!$D$11</c:f>
              <c:strCache>
                <c:ptCount val="1"/>
                <c:pt idx="0">
                  <c:v>Somewhat interested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45.5</c:v>
                </c:pt>
                <c:pt idx="3" formatCode="0.0\%">
                  <c:v>51.2</c:v>
                </c:pt>
                <c:pt idx="6" formatCode="0.0\%">
                  <c:v>56.5</c:v>
                </c:pt>
                <c:pt idx="9" formatCode="0.0\%">
                  <c:v>49</c:v>
                </c:pt>
                <c:pt idx="12" formatCode="0.0\%">
                  <c:v>44.3</c:v>
                </c:pt>
              </c:numCache>
            </c:numRef>
          </c:val>
          <c:extLst>
            <c:ext xmlns:c16="http://schemas.microsoft.com/office/drawing/2014/chart" uri="{C3380CC4-5D6E-409C-BE32-E72D297353CC}">
              <c16:uniqueId val="{00000002-2F01-499A-80A9-69D5AB08A57B}"/>
            </c:ext>
          </c:extLst>
        </c:ser>
        <c:ser>
          <c:idx val="2"/>
          <c:order val="2"/>
          <c:tx>
            <c:strRef>
              <c:f>Sheet1!$E$11</c:f>
              <c:strCache>
                <c:ptCount val="1"/>
                <c:pt idx="0">
                  <c:v>Not interested</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11.6</c:v>
                </c:pt>
                <c:pt idx="3" formatCode="0.0\%">
                  <c:v>15.1</c:v>
                </c:pt>
                <c:pt idx="6" formatCode="0.0\%">
                  <c:v>17.8</c:v>
                </c:pt>
                <c:pt idx="9" formatCode="0.0\%">
                  <c:v>19.8</c:v>
                </c:pt>
                <c:pt idx="12" formatCode="0.0\%">
                  <c:v>37.6</c:v>
                </c:pt>
              </c:numCache>
            </c:numRef>
          </c:val>
          <c:extLst>
            <c:ext xmlns:c16="http://schemas.microsoft.com/office/drawing/2014/chart" uri="{C3380CC4-5D6E-409C-BE32-E72D297353CC}">
              <c16:uniqueId val="{00000003-2F01-499A-80A9-69D5AB08A57B}"/>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0.5</c:v>
                </c:pt>
                <c:pt idx="3" formatCode="0.0\%">
                  <c:v>0.3</c:v>
                </c:pt>
                <c:pt idx="6" formatCode="0.0\%">
                  <c:v>0.4</c:v>
                </c:pt>
                <c:pt idx="9" formatCode="0.0\%">
                  <c:v>0.3</c:v>
                </c:pt>
                <c:pt idx="12" formatCode="0.0\%">
                  <c:v>0.6</c:v>
                </c:pt>
              </c:numCache>
            </c:numRef>
          </c:val>
          <c:extLst>
            <c:ext xmlns:c16="http://schemas.microsoft.com/office/drawing/2014/chart" uri="{C3380CC4-5D6E-409C-BE32-E72D297353CC}">
              <c16:uniqueId val="{00000004-2F01-499A-80A9-69D5AB08A57B}"/>
            </c:ext>
          </c:extLst>
        </c:ser>
        <c:ser>
          <c:idx val="4"/>
          <c:order val="4"/>
          <c:tx>
            <c:strRef>
              <c:f>Sheet1!$G$11</c:f>
              <c:strCache>
                <c:ptCount val="1"/>
                <c:pt idx="0">
                  <c:v>Very interested2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44.8</c:v>
                </c:pt>
                <c:pt idx="4">
                  <c:v>39.200000000000003</c:v>
                </c:pt>
                <c:pt idx="7">
                  <c:v>41.4</c:v>
                </c:pt>
                <c:pt idx="10">
                  <c:v>27.7</c:v>
                </c:pt>
                <c:pt idx="13">
                  <c:v>21.5</c:v>
                </c:pt>
              </c:numCache>
            </c:numRef>
          </c:val>
          <c:extLst>
            <c:ext xmlns:c16="http://schemas.microsoft.com/office/drawing/2014/chart" uri="{C3380CC4-5D6E-409C-BE32-E72D297353CC}">
              <c16:uniqueId val="{00000005-2F01-499A-80A9-69D5AB08A57B}"/>
            </c:ext>
          </c:extLst>
        </c:ser>
        <c:ser>
          <c:idx val="5"/>
          <c:order val="5"/>
          <c:tx>
            <c:strRef>
              <c:f>Sheet1!$H$11</c:f>
              <c:strCache>
                <c:ptCount val="1"/>
                <c:pt idx="0">
                  <c:v>Somewhat interested3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31</c:v>
                </c:pt>
                <c:pt idx="4">
                  <c:v>30.9</c:v>
                </c:pt>
                <c:pt idx="7">
                  <c:v>30.5</c:v>
                </c:pt>
                <c:pt idx="10">
                  <c:v>29</c:v>
                </c:pt>
                <c:pt idx="13">
                  <c:v>20.6</c:v>
                </c:pt>
              </c:numCache>
            </c:numRef>
          </c:val>
          <c:extLst>
            <c:ext xmlns:c16="http://schemas.microsoft.com/office/drawing/2014/chart" uri="{C3380CC4-5D6E-409C-BE32-E72D297353CC}">
              <c16:uniqueId val="{00000006-2F01-499A-80A9-69D5AB08A57B}"/>
            </c:ext>
          </c:extLst>
        </c:ser>
        <c:ser>
          <c:idx val="6"/>
          <c:order val="6"/>
          <c:tx>
            <c:strRef>
              <c:f>Sheet1!$I$11</c:f>
              <c:strCache>
                <c:ptCount val="1"/>
                <c:pt idx="0">
                  <c:v>Not interested4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23.6</c:v>
                </c:pt>
                <c:pt idx="4">
                  <c:v>29.4</c:v>
                </c:pt>
                <c:pt idx="7">
                  <c:v>27.7</c:v>
                </c:pt>
                <c:pt idx="10">
                  <c:v>42.7</c:v>
                </c:pt>
                <c:pt idx="13">
                  <c:v>57.3</c:v>
                </c:pt>
              </c:numCache>
            </c:numRef>
          </c:val>
          <c:extLst>
            <c:ext xmlns:c16="http://schemas.microsoft.com/office/drawing/2014/chart" uri="{C3380CC4-5D6E-409C-BE32-E72D297353CC}">
              <c16:uniqueId val="{00000007-2F01-499A-80A9-69D5AB08A57B}"/>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0.5</c:v>
                </c:pt>
                <c:pt idx="4">
                  <c:v>0.4</c:v>
                </c:pt>
                <c:pt idx="7">
                  <c:v>0.3</c:v>
                </c:pt>
                <c:pt idx="10">
                  <c:v>0.6</c:v>
                </c:pt>
                <c:pt idx="13">
                  <c:v>0.5</c:v>
                </c:pt>
              </c:numCache>
            </c:numRef>
          </c:val>
          <c:extLst>
            <c:ext xmlns:c16="http://schemas.microsoft.com/office/drawing/2014/chart" uri="{C3380CC4-5D6E-409C-BE32-E72D297353CC}">
              <c16:uniqueId val="{00000008-2F01-499A-80A9-69D5AB08A57B}"/>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Sheet1!$BO$1</c:f>
              <c:strCache>
                <c:ptCount val="1"/>
                <c:pt idx="0">
                  <c:v>Very interested362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Sheet1!$BO$2:$BO$6</c:f>
              <c:numCache>
                <c:formatCode>0.0\%</c:formatCode>
                <c:ptCount val="5"/>
                <c:pt idx="0">
                  <c:v>42</c:v>
                </c:pt>
                <c:pt idx="1">
                  <c:v>41</c:v>
                </c:pt>
                <c:pt idx="2">
                  <c:v>26</c:v>
                </c:pt>
                <c:pt idx="3">
                  <c:v>17</c:v>
                </c:pt>
                <c:pt idx="4">
                  <c:v>19</c:v>
                </c:pt>
              </c:numCache>
            </c:numRef>
          </c:val>
          <c:extLst>
            <c:ext xmlns:c16="http://schemas.microsoft.com/office/drawing/2014/chart" uri="{C3380CC4-5D6E-409C-BE32-E72D297353CC}">
              <c16:uniqueId val="{00000001-80C5-4489-9AEF-465A6E8814AD}"/>
            </c:ext>
          </c:extLst>
        </c:ser>
        <c:ser>
          <c:idx val="1"/>
          <c:order val="1"/>
          <c:tx>
            <c:strRef>
              <c:f>Sheet1!$BP$1</c:f>
              <c:strCache>
                <c:ptCount val="1"/>
                <c:pt idx="0">
                  <c:v>Somewhat interested373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Sheet1!$BP$2:$BP$6</c:f>
              <c:numCache>
                <c:formatCode>0.0\%</c:formatCode>
                <c:ptCount val="5"/>
                <c:pt idx="0">
                  <c:v>47</c:v>
                </c:pt>
                <c:pt idx="1">
                  <c:v>48</c:v>
                </c:pt>
                <c:pt idx="2">
                  <c:v>54</c:v>
                </c:pt>
                <c:pt idx="3">
                  <c:v>46</c:v>
                </c:pt>
                <c:pt idx="4">
                  <c:v>51</c:v>
                </c:pt>
              </c:numCache>
            </c:numRef>
          </c:val>
          <c:extLst>
            <c:ext xmlns:c16="http://schemas.microsoft.com/office/drawing/2014/chart" uri="{C3380CC4-5D6E-409C-BE32-E72D297353CC}">
              <c16:uniqueId val="{00000002-80C5-4489-9AEF-465A6E8814AD}"/>
            </c:ext>
          </c:extLst>
        </c:ser>
        <c:ser>
          <c:idx val="2"/>
          <c:order val="2"/>
          <c:tx>
            <c:strRef>
              <c:f>Sheet1!$BQ$1</c:f>
              <c:strCache>
                <c:ptCount val="1"/>
                <c:pt idx="0">
                  <c:v>Not interested384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Sheet1!$BQ$2:$BQ$6</c:f>
              <c:numCache>
                <c:formatCode>0.0\%</c:formatCode>
                <c:ptCount val="5"/>
                <c:pt idx="0">
                  <c:v>11</c:v>
                </c:pt>
                <c:pt idx="1">
                  <c:v>12</c:v>
                </c:pt>
                <c:pt idx="2">
                  <c:v>19</c:v>
                </c:pt>
                <c:pt idx="3">
                  <c:v>37</c:v>
                </c:pt>
                <c:pt idx="4">
                  <c:v>30</c:v>
                </c:pt>
              </c:numCache>
            </c:numRef>
          </c:val>
          <c:extLst>
            <c:ext xmlns:c16="http://schemas.microsoft.com/office/drawing/2014/chart" uri="{C3380CC4-5D6E-409C-BE32-E72D297353CC}">
              <c16:uniqueId val="{00000003-80C5-4489-9AEF-465A6E8814AD}"/>
            </c:ext>
          </c:extLst>
        </c:ser>
        <c:ser>
          <c:idx val="3"/>
          <c:order val="3"/>
          <c:tx>
            <c:strRef>
              <c:f>Sheet1!$BR$1</c:f>
              <c:strCache>
                <c:ptCount val="1"/>
                <c:pt idx="0">
                  <c:v>DK/REF396</c:v>
                </c:pt>
              </c:strCache>
            </c:strRef>
          </c:tx>
          <c:spPr>
            <a:solidFill>
              <a:schemeClr val="bg1">
                <a:lumMod val="85000"/>
              </a:schemeClr>
            </a:solidFill>
            <a:ln>
              <a:noFill/>
            </a:ln>
            <a:effectLst/>
          </c:spPr>
          <c:invertIfNegative val="0"/>
          <c:cat>
            <c:strRef>
              <c:f>Sheet1!$BI$2:$BI$6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Sheet1!$BR$2:$BR$6</c:f>
              <c:numCache>
                <c:formatCode>0.0\%</c:formatCode>
                <c:ptCount val="5"/>
                <c:pt idx="0">
                  <c:v>1</c:v>
                </c:pt>
                <c:pt idx="1">
                  <c:v>0</c:v>
                </c:pt>
                <c:pt idx="2">
                  <c:v>1</c:v>
                </c:pt>
                <c:pt idx="3">
                  <c:v>0</c:v>
                </c:pt>
                <c:pt idx="4">
                  <c:v>0</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SEM countries</a:t>
            </a:r>
          </a:p>
        </c:rich>
      </c:tx>
      <c:layout>
        <c:manualLayout>
          <c:xMode val="edge"/>
          <c:yMode val="edge"/>
          <c:x val="0.50125513866657567"/>
          <c:y val="9.1997974724119906E-3"/>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FA0A-4189-A91D-A45BE65630AE}"/>
              </c:ext>
            </c:extLst>
          </c:dPt>
          <c:dPt>
            <c:idx val="2"/>
            <c:invertIfNegative val="0"/>
            <c:bubble3D val="0"/>
            <c:spPr>
              <a:solidFill>
                <a:srgbClr val="F1BE48"/>
              </a:solidFill>
              <a:ln>
                <a:noFill/>
              </a:ln>
              <a:effectLst/>
            </c:spPr>
            <c:extLst>
              <c:ext xmlns:c16="http://schemas.microsoft.com/office/drawing/2014/chart" uri="{C3380CC4-5D6E-409C-BE32-E72D297353CC}">
                <c16:uniqueId val="{00000003-FA0A-4189-A91D-A45BE65630AE}"/>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FA0A-4189-A91D-A45BE65630AE}"/>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FA0A-4189-A91D-A45BE65630AE}"/>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A0A-4189-A91D-A45BE65630AE}"/>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FA0A-4189-A91D-A45BE65630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Sheet1!$C$2:$C$6</c:f>
              <c:numCache>
                <c:formatCode>0.0\%</c:formatCode>
                <c:ptCount val="5"/>
                <c:pt idx="0">
                  <c:v>16.899999999999999</c:v>
                </c:pt>
                <c:pt idx="1">
                  <c:v>26</c:v>
                </c:pt>
                <c:pt idx="2">
                  <c:v>14.2</c:v>
                </c:pt>
                <c:pt idx="3">
                  <c:v>41.3</c:v>
                </c:pt>
                <c:pt idx="4">
                  <c:v>1.7</c:v>
                </c:pt>
              </c:numCache>
            </c:numRef>
          </c:val>
          <c:extLst>
            <c:ext xmlns:c16="http://schemas.microsoft.com/office/drawing/2014/chart" uri="{C3380CC4-5D6E-409C-BE32-E72D297353CC}">
              <c16:uniqueId val="{00000009-FA0A-4189-A91D-A45BE65630A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low"/>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European countries</a:t>
            </a:r>
          </a:p>
        </c:rich>
      </c:tx>
      <c:layout>
        <c:manualLayout>
          <c:xMode val="edge"/>
          <c:yMode val="edge"/>
          <c:x val="0.49420036501509979"/>
          <c:y val="1.4982397219981023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76E8-4234-A1D1-3755DBD948AF}"/>
              </c:ext>
            </c:extLst>
          </c:dPt>
          <c:dPt>
            <c:idx val="2"/>
            <c:invertIfNegative val="0"/>
            <c:bubble3D val="0"/>
            <c:spPr>
              <a:solidFill>
                <a:srgbClr val="F1BE48"/>
              </a:solidFill>
              <a:ln>
                <a:noFill/>
              </a:ln>
              <a:effectLst/>
            </c:spPr>
            <c:extLst>
              <c:ext xmlns:c16="http://schemas.microsoft.com/office/drawing/2014/chart" uri="{C3380CC4-5D6E-409C-BE32-E72D297353CC}">
                <c16:uniqueId val="{00000003-76E8-4234-A1D1-3755DBD948AF}"/>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76E8-4234-A1D1-3755DBD948AF}"/>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76E8-4234-A1D1-3755DBD948AF}"/>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6E8-4234-A1D1-3755DBD948A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6E8-4234-A1D1-3755DBD948A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0.0\%</c:formatCode>
                <c:ptCount val="5"/>
                <c:pt idx="0">
                  <c:v>7.9</c:v>
                </c:pt>
                <c:pt idx="1">
                  <c:v>13.8</c:v>
                </c:pt>
                <c:pt idx="2">
                  <c:v>51.4</c:v>
                </c:pt>
                <c:pt idx="3">
                  <c:v>23.8</c:v>
                </c:pt>
                <c:pt idx="4">
                  <c:v>3</c:v>
                </c:pt>
              </c:numCache>
            </c:numRef>
          </c:val>
          <c:extLst>
            <c:ext xmlns:c16="http://schemas.microsoft.com/office/drawing/2014/chart" uri="{C3380CC4-5D6E-409C-BE32-E72D297353CC}">
              <c16:uniqueId val="{00000009-76E8-4234-A1D1-3755DBD948A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59649458296149971"/>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748597030495788"/>
          <c:y val="0.1076755701630954"/>
          <c:w val="0.47537243668832119"/>
          <c:h val="0.81417270960214239"/>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1BE48"/>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0-1184-493A-8AFA-F1103F9CFE86}"/>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Sheet1!$P$2:$P$6</c:f>
              <c:numCache>
                <c:formatCode>0.0\%</c:formatCode>
                <c:ptCount val="5"/>
                <c:pt idx="0">
                  <c:v>11</c:v>
                </c:pt>
                <c:pt idx="1">
                  <c:v>5</c:v>
                </c:pt>
                <c:pt idx="2">
                  <c:v>45</c:v>
                </c:pt>
                <c:pt idx="3">
                  <c:v>38</c:v>
                </c:pt>
                <c:pt idx="4">
                  <c:v>1</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5868438422084945"/>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247-4B6F-8E2E-EFCFB065C05C}"/>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AE-482F-BFD4-25F6A71B0E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Sheet1!$P$2:$P$10</c:f>
              <c:numCache>
                <c:formatCode>0.0\%</c:formatCode>
                <c:ptCount val="9"/>
                <c:pt idx="0">
                  <c:v>50.7</c:v>
                </c:pt>
                <c:pt idx="1">
                  <c:v>47.3</c:v>
                </c:pt>
                <c:pt idx="2">
                  <c:v>34.200000000000003</c:v>
                </c:pt>
                <c:pt idx="3">
                  <c:v>32.6</c:v>
                </c:pt>
                <c:pt idx="4">
                  <c:v>27</c:v>
                </c:pt>
                <c:pt idx="5">
                  <c:v>26.6</c:v>
                </c:pt>
                <c:pt idx="6">
                  <c:v>23.6</c:v>
                </c:pt>
                <c:pt idx="7">
                  <c:v>4.5</c:v>
                </c:pt>
                <c:pt idx="8">
                  <c:v>1.1000000000000001</c:v>
                </c:pt>
              </c:numCache>
            </c:numRef>
          </c:val>
          <c:extLst>
            <c:ext xmlns:c16="http://schemas.microsoft.com/office/drawing/2014/chart" uri="{C3380CC4-5D6E-409C-BE32-E72D297353CC}">
              <c16:uniqueId val="{00000002-7247-4B6F-8E2E-EFCFB065C05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3125815187692869"/>
          <c:w val="0.54035059700968902"/>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91C-4378-8E86-B75AC2FA41A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Sheet1!$B$2:$B$10</c:f>
              <c:numCache>
                <c:formatCode>0.0\%</c:formatCode>
                <c:ptCount val="9"/>
                <c:pt idx="0">
                  <c:v>52</c:v>
                </c:pt>
                <c:pt idx="1">
                  <c:v>41.9</c:v>
                </c:pt>
                <c:pt idx="2">
                  <c:v>34.5</c:v>
                </c:pt>
                <c:pt idx="3">
                  <c:v>14.7</c:v>
                </c:pt>
                <c:pt idx="4">
                  <c:v>23.4</c:v>
                </c:pt>
                <c:pt idx="5">
                  <c:v>45</c:v>
                </c:pt>
                <c:pt idx="6">
                  <c:v>30.4</c:v>
                </c:pt>
                <c:pt idx="7">
                  <c:v>4.5999999999999996</c:v>
                </c:pt>
                <c:pt idx="8">
                  <c:v>1.3</c:v>
                </c:pt>
              </c:numCache>
            </c:numRef>
          </c:val>
          <c:extLst>
            <c:ext xmlns:c16="http://schemas.microsoft.com/office/drawing/2014/chart" uri="{C3380CC4-5D6E-409C-BE32-E72D297353CC}">
              <c16:uniqueId val="{00000002-891C-4378-8E86-B75AC2FA41AC}"/>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Sheet1!$C$2:$C$10</c:f>
              <c:numCache>
                <c:formatCode>0.0\%</c:formatCode>
                <c:ptCount val="9"/>
                <c:pt idx="0">
                  <c:v>58.9</c:v>
                </c:pt>
                <c:pt idx="1">
                  <c:v>18.100000000000001</c:v>
                </c:pt>
                <c:pt idx="2">
                  <c:v>32.200000000000003</c:v>
                </c:pt>
                <c:pt idx="3">
                  <c:v>35.799999999999997</c:v>
                </c:pt>
                <c:pt idx="4">
                  <c:v>23.8</c:v>
                </c:pt>
                <c:pt idx="5">
                  <c:v>23.7</c:v>
                </c:pt>
                <c:pt idx="6">
                  <c:v>21.4</c:v>
                </c:pt>
                <c:pt idx="7">
                  <c:v>4.3</c:v>
                </c:pt>
                <c:pt idx="8">
                  <c:v>3.2</c:v>
                </c:pt>
              </c:numCache>
            </c:numRef>
          </c:val>
          <c:extLst>
            <c:ext xmlns:c16="http://schemas.microsoft.com/office/drawing/2014/chart" uri="{C3380CC4-5D6E-409C-BE32-E72D297353CC}">
              <c16:uniqueId val="{00000003-891C-4378-8E86-B75AC2FA41A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49906388834778664"/>
          <c:y val="2.9438896588903595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4614477450973"/>
          <c:y val="0.22174038950134869"/>
          <c:w val="0.51234182655866756"/>
          <c:h val="0.55339251922828248"/>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99E5-48FA-9744-2A5C9617AAC4}"/>
              </c:ext>
            </c:extLst>
          </c:dPt>
          <c:dPt>
            <c:idx val="2"/>
            <c:invertIfNegative val="0"/>
            <c:bubble3D val="0"/>
            <c:spPr>
              <a:solidFill>
                <a:srgbClr val="F1BE48"/>
              </a:solidFill>
              <a:ln>
                <a:noFill/>
              </a:ln>
              <a:effectLst/>
            </c:spPr>
            <c:extLst>
              <c:ext xmlns:c16="http://schemas.microsoft.com/office/drawing/2014/chart" uri="{C3380CC4-5D6E-409C-BE32-E72D297353CC}">
                <c16:uniqueId val="{00000003-99E5-48FA-9744-2A5C9617AAC4}"/>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99E5-48FA-9744-2A5C9617AAC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99E5-48FA-9744-2A5C9617AAC4}"/>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99E5-48FA-9744-2A5C9617AAC4}"/>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9E5-48FA-9744-2A5C9617AA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an SEM country (in the past 12 months)</c:v>
                </c:pt>
                <c:pt idx="1">
                  <c:v>Relatives or friends in SEM countries</c:v>
                </c:pt>
              </c:strCache>
            </c:strRef>
          </c:cat>
          <c:val>
            <c:numRef>
              <c:f>Sheet1!$P$2:$P$3</c:f>
              <c:numCache>
                <c:formatCode>0.0\%</c:formatCode>
                <c:ptCount val="2"/>
                <c:pt idx="0">
                  <c:v>29</c:v>
                </c:pt>
                <c:pt idx="1">
                  <c:v>50</c:v>
                </c:pt>
              </c:numCache>
            </c:numRef>
          </c:val>
          <c:extLst>
            <c:ext xmlns:c16="http://schemas.microsoft.com/office/drawing/2014/chart" uri="{C3380CC4-5D6E-409C-BE32-E72D297353CC}">
              <c16:uniqueId val="{00000009-99E5-48FA-9744-2A5C9617AAC4}"/>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Romania</a:t>
            </a:r>
          </a:p>
        </c:rich>
      </c:tx>
      <c:layout>
        <c:manualLayout>
          <c:xMode val="edge"/>
          <c:yMode val="edge"/>
          <c:x val="0.66508945004754794"/>
          <c:y val="1.668626967199923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Sheet1!$BJ$1</c:f>
              <c:strCache>
                <c:ptCount val="1"/>
                <c:pt idx="0">
                  <c:v>Strongly characterise36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Hospitality</c:v>
                </c:pt>
                <c:pt idx="1">
                  <c:v>Mediterranean way of life and food</c:v>
                </c:pt>
                <c:pt idx="2">
                  <c:v>Common cultural heritage and history</c:v>
                </c:pt>
                <c:pt idx="3">
                  <c:v>Migration issues</c:v>
                </c:pt>
                <c:pt idx="4">
                  <c:v>Resistance to change</c:v>
                </c:pt>
                <c:pt idx="5">
                  <c:v>Instability and insecurity</c:v>
                </c:pt>
                <c:pt idx="6">
                  <c:v>Source of conflict</c:v>
                </c:pt>
              </c:strCache>
            </c:strRef>
          </c:cat>
          <c:val>
            <c:numRef>
              <c:f>Sheet1!$BJ$2:$BJ$8</c:f>
              <c:numCache>
                <c:formatCode>0.0\%</c:formatCode>
                <c:ptCount val="7"/>
                <c:pt idx="0">
                  <c:v>52</c:v>
                </c:pt>
                <c:pt idx="1">
                  <c:v>48</c:v>
                </c:pt>
                <c:pt idx="2">
                  <c:v>44</c:v>
                </c:pt>
                <c:pt idx="3">
                  <c:v>24</c:v>
                </c:pt>
                <c:pt idx="4">
                  <c:v>21</c:v>
                </c:pt>
                <c:pt idx="5">
                  <c:v>17</c:v>
                </c:pt>
                <c:pt idx="6">
                  <c:v>10</c:v>
                </c:pt>
              </c:numCache>
            </c:numRef>
          </c:val>
          <c:extLst>
            <c:ext xmlns:c16="http://schemas.microsoft.com/office/drawing/2014/chart" uri="{C3380CC4-5D6E-409C-BE32-E72D297353CC}">
              <c16:uniqueId val="{00000001-CB1A-43B6-B341-CE676B8CB003}"/>
            </c:ext>
          </c:extLst>
        </c:ser>
        <c:ser>
          <c:idx val="1"/>
          <c:order val="1"/>
          <c:tx>
            <c:strRef>
              <c:f>Sheet1!$BK$1</c:f>
              <c:strCache>
                <c:ptCount val="1"/>
                <c:pt idx="0">
                  <c:v>Somewhat characterise37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Hospitality</c:v>
                </c:pt>
                <c:pt idx="1">
                  <c:v>Mediterranean way of life and food</c:v>
                </c:pt>
                <c:pt idx="2">
                  <c:v>Common cultural heritage and history</c:v>
                </c:pt>
                <c:pt idx="3">
                  <c:v>Migration issues</c:v>
                </c:pt>
                <c:pt idx="4">
                  <c:v>Resistance to change</c:v>
                </c:pt>
                <c:pt idx="5">
                  <c:v>Instability and insecurity</c:v>
                </c:pt>
                <c:pt idx="6">
                  <c:v>Source of conflict</c:v>
                </c:pt>
              </c:strCache>
            </c:strRef>
          </c:cat>
          <c:val>
            <c:numRef>
              <c:f>Sheet1!$BK$2:$BK$8</c:f>
              <c:numCache>
                <c:formatCode>0.0\%</c:formatCode>
                <c:ptCount val="7"/>
                <c:pt idx="0">
                  <c:v>41</c:v>
                </c:pt>
                <c:pt idx="1">
                  <c:v>42</c:v>
                </c:pt>
                <c:pt idx="2">
                  <c:v>48</c:v>
                </c:pt>
                <c:pt idx="3">
                  <c:v>59</c:v>
                </c:pt>
                <c:pt idx="4">
                  <c:v>62</c:v>
                </c:pt>
                <c:pt idx="5">
                  <c:v>55</c:v>
                </c:pt>
                <c:pt idx="6">
                  <c:v>49</c:v>
                </c:pt>
              </c:numCache>
            </c:numRef>
          </c:val>
          <c:extLst>
            <c:ext xmlns:c16="http://schemas.microsoft.com/office/drawing/2014/chart" uri="{C3380CC4-5D6E-409C-BE32-E72D297353CC}">
              <c16:uniqueId val="{00000002-CB1A-43B6-B341-CE676B8CB003}"/>
            </c:ext>
          </c:extLst>
        </c:ser>
        <c:ser>
          <c:idx val="2"/>
          <c:order val="2"/>
          <c:tx>
            <c:strRef>
              <c:f>Sheet1!$BL$1</c:f>
              <c:strCache>
                <c:ptCount val="1"/>
                <c:pt idx="0">
                  <c:v>Not characterise at all38</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Hospitality</c:v>
                </c:pt>
                <c:pt idx="1">
                  <c:v>Mediterranean way of life and food</c:v>
                </c:pt>
                <c:pt idx="2">
                  <c:v>Common cultural heritage and history</c:v>
                </c:pt>
                <c:pt idx="3">
                  <c:v>Migration issues</c:v>
                </c:pt>
                <c:pt idx="4">
                  <c:v>Resistance to change</c:v>
                </c:pt>
                <c:pt idx="5">
                  <c:v>Instability and insecurity</c:v>
                </c:pt>
                <c:pt idx="6">
                  <c:v>Source of conflict</c:v>
                </c:pt>
              </c:strCache>
            </c:strRef>
          </c:cat>
          <c:val>
            <c:numRef>
              <c:f>Sheet1!$BL$2:$BL$8</c:f>
              <c:numCache>
                <c:formatCode>0.0\%</c:formatCode>
                <c:ptCount val="7"/>
                <c:pt idx="0">
                  <c:v>4</c:v>
                </c:pt>
                <c:pt idx="1">
                  <c:v>6</c:v>
                </c:pt>
                <c:pt idx="2">
                  <c:v>5</c:v>
                </c:pt>
                <c:pt idx="3">
                  <c:v>14</c:v>
                </c:pt>
                <c:pt idx="4">
                  <c:v>13</c:v>
                </c:pt>
                <c:pt idx="5">
                  <c:v>24</c:v>
                </c:pt>
                <c:pt idx="6">
                  <c:v>36</c:v>
                </c:pt>
              </c:numCache>
            </c:numRef>
          </c:val>
          <c:extLst>
            <c:ext xmlns:c16="http://schemas.microsoft.com/office/drawing/2014/chart" uri="{C3380CC4-5D6E-409C-BE32-E72D297353CC}">
              <c16:uniqueId val="{00000003-CB1A-43B6-B341-CE676B8CB003}"/>
            </c:ext>
          </c:extLst>
        </c:ser>
        <c:ser>
          <c:idx val="3"/>
          <c:order val="3"/>
          <c:tx>
            <c:strRef>
              <c:f>Sheet1!$BM$1</c:f>
              <c:strCache>
                <c:ptCount val="1"/>
                <c:pt idx="0">
                  <c:v>DK/REF39</c:v>
                </c:pt>
              </c:strCache>
            </c:strRef>
          </c:tx>
          <c:spPr>
            <a:solidFill>
              <a:schemeClr val="bg1">
                <a:lumMod val="85000"/>
              </a:schemeClr>
            </a:solidFill>
            <a:ln>
              <a:noFill/>
            </a:ln>
            <a:effectLst/>
          </c:spPr>
          <c:invertIfNegative val="0"/>
          <c:cat>
            <c:strRef>
              <c:f>Sheet1!$BI$2:$BI$8</c:f>
              <c:strCache>
                <c:ptCount val="7"/>
                <c:pt idx="0">
                  <c:v>Hospitality</c:v>
                </c:pt>
                <c:pt idx="1">
                  <c:v>Mediterranean way of life and food</c:v>
                </c:pt>
                <c:pt idx="2">
                  <c:v>Common cultural heritage and history</c:v>
                </c:pt>
                <c:pt idx="3">
                  <c:v>Migration issues</c:v>
                </c:pt>
                <c:pt idx="4">
                  <c:v>Resistance to change</c:v>
                </c:pt>
                <c:pt idx="5">
                  <c:v>Instability and insecurity</c:v>
                </c:pt>
                <c:pt idx="6">
                  <c:v>Source of conflict</c:v>
                </c:pt>
              </c:strCache>
            </c:strRef>
          </c:cat>
          <c:val>
            <c:numRef>
              <c:f>Sheet1!$BM$2:$BM$8</c:f>
              <c:numCache>
                <c:formatCode>0.0\%</c:formatCode>
                <c:ptCount val="7"/>
                <c:pt idx="0">
                  <c:v>4</c:v>
                </c:pt>
                <c:pt idx="1">
                  <c:v>3</c:v>
                </c:pt>
                <c:pt idx="2">
                  <c:v>3</c:v>
                </c:pt>
                <c:pt idx="3">
                  <c:v>4</c:v>
                </c:pt>
                <c:pt idx="4">
                  <c:v>5</c:v>
                </c:pt>
                <c:pt idx="5">
                  <c:v>4</c:v>
                </c:pt>
                <c:pt idx="6">
                  <c:v>5</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0797129997251758"/>
          <c:y val="3.14783047240751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23726773641680615"/>
          <c:w val="0.54035059700968902"/>
          <c:h val="0.43657643201749574"/>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50B-4962-9A65-D62A3255C62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SEM/European country (in the past 12 months)</c:v>
                </c:pt>
                <c:pt idx="1">
                  <c:v>Relatives or friends in SEM/European countries</c:v>
                </c:pt>
              </c:strCache>
            </c:strRef>
          </c:cat>
          <c:val>
            <c:numRef>
              <c:f>Sheet1!$B$2:$B$3</c:f>
              <c:numCache>
                <c:formatCode>0.0\%</c:formatCode>
                <c:ptCount val="2"/>
                <c:pt idx="0">
                  <c:v>52.2</c:v>
                </c:pt>
                <c:pt idx="1">
                  <c:v>41</c:v>
                </c:pt>
              </c:numCache>
            </c:numRef>
          </c:val>
          <c:extLst>
            <c:ext xmlns:c16="http://schemas.microsoft.com/office/drawing/2014/chart" uri="{C3380CC4-5D6E-409C-BE32-E72D297353CC}">
              <c16:uniqueId val="{00000001-150B-4962-9A65-D62A3255C626}"/>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Talked to or met someone from a SEM/European country (in the past 12 months)</c:v>
                </c:pt>
                <c:pt idx="1">
                  <c:v>Relatives or friends in SEM/European countries</c:v>
                </c:pt>
              </c:strCache>
            </c:strRef>
          </c:cat>
          <c:val>
            <c:numRef>
              <c:f>Sheet1!$C$2:$C$3</c:f>
              <c:numCache>
                <c:formatCode>0.0\%</c:formatCode>
                <c:ptCount val="2"/>
                <c:pt idx="0">
                  <c:v>46.3</c:v>
                </c:pt>
                <c:pt idx="1">
                  <c:v>81.7</c:v>
                </c:pt>
              </c:numCache>
            </c:numRef>
          </c:val>
          <c:extLst>
            <c:ext xmlns:c16="http://schemas.microsoft.com/office/drawing/2014/chart" uri="{C3380CC4-5D6E-409C-BE32-E72D297353CC}">
              <c16:uniqueId val="{00000002-150B-4962-9A65-D62A3255C62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3187971804302445"/>
          <c:y val="0.68710497550093463"/>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46199812442753696"/>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251499347711185"/>
          <c:y val="0.12386213435089076"/>
          <c:w val="0.47537243668832119"/>
          <c:h val="0.84651438894239106"/>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Lbls>
            <c:dLbl>
              <c:idx val="0"/>
              <c:tx>
                <c:rich>
                  <a:bodyPr/>
                  <a:lstStyle/>
                  <a:p>
                    <a:fld id="{619936D6-E425-47D1-9990-951CE075DA5E}"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D8F-4A4B-81A6-942C7316AF69}"/>
                </c:ext>
              </c:extLst>
            </c:dLbl>
            <c:dLbl>
              <c:idx val="1"/>
              <c:tx>
                <c:rich>
                  <a:bodyPr/>
                  <a:lstStyle/>
                  <a:p>
                    <a:fld id="{CC2754F2-B026-4091-B213-EECB4C1291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8F-4A4B-81A6-942C7316AF69}"/>
                </c:ext>
              </c:extLst>
            </c:dLbl>
            <c:dLbl>
              <c:idx val="2"/>
              <c:tx>
                <c:rich>
                  <a:bodyPr/>
                  <a:lstStyle/>
                  <a:p>
                    <a:fld id="{D23EF385-95CA-4B06-9C00-4469194057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D8F-4A4B-81A6-942C7316AF69}"/>
                </c:ext>
              </c:extLst>
            </c:dLbl>
            <c:dLbl>
              <c:idx val="3"/>
              <c:tx>
                <c:rich>
                  <a:bodyPr/>
                  <a:lstStyle/>
                  <a:p>
                    <a:fld id="{E0418092-56F5-4784-A2FF-22BCAEE0B2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D8F-4A4B-81A6-942C7316AF69}"/>
                </c:ext>
              </c:extLst>
            </c:dLbl>
            <c:dLbl>
              <c:idx val="4"/>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fld id="{DA5EE283-142D-4513-9690-F452DFA10EA7}" type="CELLRANGE">
                      <a:rPr lang="en-GB"/>
                      <a:pPr algn="ctr">
                        <a:defRPr lang="en-US" sz="1400" b="1">
                          <a:solidFill>
                            <a:schemeClr val="bg1">
                              <a:lumMod val="50000"/>
                            </a:schemeClr>
                          </a:solidFill>
                        </a:defRPr>
                      </a:pPr>
                      <a:t>[CELLRANGE]</a:t>
                    </a:fld>
                    <a:endParaRPr lang="en-GB"/>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2E7-4E29-9C7A-7F56841F455F}"/>
                </c:ext>
              </c:extLst>
            </c:dLbl>
            <c:dLbl>
              <c:idx val="5"/>
              <c:tx>
                <c:rich>
                  <a:bodyPr/>
                  <a:lstStyle/>
                  <a:p>
                    <a:fld id="{26E583DD-0137-4D54-BC6A-11EA42FC3F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D8F-4A4B-81A6-942C7316AF69}"/>
                </c:ext>
              </c:extLst>
            </c:dLbl>
            <c:dLbl>
              <c:idx val="6"/>
              <c:tx>
                <c:rich>
                  <a:bodyPr/>
                  <a:lstStyle/>
                  <a:p>
                    <a:fld id="{DC28B407-77D0-4586-BCB7-1083BB8E67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D8F-4A4B-81A6-942C7316AF69}"/>
                </c:ext>
              </c:extLst>
            </c:dLbl>
            <c:dLbl>
              <c:idx val="7"/>
              <c:tx>
                <c:rich>
                  <a:bodyPr/>
                  <a:lstStyle/>
                  <a:p>
                    <a:fld id="{B7B55FA7-B6E3-4F48-86EA-05CA2E2CB08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2E7-4E29-9C7A-7F56841F455F}"/>
                </c:ext>
              </c:extLst>
            </c:dLbl>
            <c:dLbl>
              <c:idx val="8"/>
              <c:tx>
                <c:rich>
                  <a:bodyPr/>
                  <a:lstStyle/>
                  <a:p>
                    <a:fld id="{CD326860-14FE-4F90-927E-6052835DC9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D8F-4A4B-81A6-942C7316AF69}"/>
                </c:ext>
              </c:extLst>
            </c:dLbl>
            <c:dLbl>
              <c:idx val="9"/>
              <c:tx>
                <c:rich>
                  <a:bodyPr/>
                  <a:lstStyle/>
                  <a:p>
                    <a:fld id="{CF7B24FB-4893-48BE-81C4-F2637630D7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D8F-4A4B-81A6-942C7316AF6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internet/social media</c:v>
                </c:pt>
                <c:pt idx="1">
                  <c:v>Tourism</c:v>
                </c:pt>
                <c:pt idx="2">
                  <c:v>Met in the street/public space</c:v>
                </c:pt>
                <c:pt idx="3">
                  <c:v>Business or work</c:v>
                </c:pt>
                <c:pt idx="4">
                  <c:v>They live in my neighbourhood</c:v>
                </c:pt>
                <c:pt idx="5">
                  <c:v>Other</c:v>
                </c:pt>
                <c:pt idx="6">
                  <c:v>School</c:v>
                </c:pt>
                <c:pt idx="7">
                  <c:v>Family and friends </c:v>
                </c:pt>
                <c:pt idx="8">
                  <c:v>Sport or leisure</c:v>
                </c:pt>
                <c:pt idx="9">
                  <c:v>DK/REF</c:v>
                </c:pt>
              </c:strCache>
            </c:strRef>
          </c:cat>
          <c:val>
            <c:numRef>
              <c:f>Sheet1!$P$2:$P$11</c:f>
              <c:numCache>
                <c:formatCode>0</c:formatCode>
                <c:ptCount val="10"/>
                <c:pt idx="0">
                  <c:v>42</c:v>
                </c:pt>
                <c:pt idx="1">
                  <c:v>38</c:v>
                </c:pt>
                <c:pt idx="2">
                  <c:v>32</c:v>
                </c:pt>
                <c:pt idx="3">
                  <c:v>29</c:v>
                </c:pt>
                <c:pt idx="4">
                  <c:v>15</c:v>
                </c:pt>
                <c:pt idx="5">
                  <c:v>13</c:v>
                </c:pt>
                <c:pt idx="6">
                  <c:v>10</c:v>
                </c:pt>
                <c:pt idx="7">
                  <c:v>5</c:v>
                </c:pt>
                <c:pt idx="8">
                  <c:v>1.5</c:v>
                </c:pt>
                <c:pt idx="9">
                  <c:v>0</c:v>
                </c:pt>
              </c:numCache>
            </c:numRef>
          </c:val>
          <c:extLst>
            <c:ext xmlns:c15="http://schemas.microsoft.com/office/drawing/2012/chart" uri="{02D57815-91ED-43cb-92C2-25804820EDAC}">
              <c15:datalabelsRange>
                <c15:f>Sheet1!$P$2:$P$11</c15:f>
                <c15:dlblRangeCache>
                  <c:ptCount val="10"/>
                  <c:pt idx="0">
                    <c:v>42</c:v>
                  </c:pt>
                  <c:pt idx="1">
                    <c:v>38</c:v>
                  </c:pt>
                  <c:pt idx="2">
                    <c:v>32</c:v>
                  </c:pt>
                  <c:pt idx="3">
                    <c:v>29</c:v>
                  </c:pt>
                  <c:pt idx="4">
                    <c:v>15</c:v>
                  </c:pt>
                  <c:pt idx="5">
                    <c:v>13</c:v>
                  </c:pt>
                  <c:pt idx="6">
                    <c:v>10</c:v>
                  </c:pt>
                  <c:pt idx="7">
                    <c:v>5</c:v>
                  </c:pt>
                  <c:pt idx="8">
                    <c:v>2</c:v>
                  </c:pt>
                  <c:pt idx="9">
                    <c:v>0</c:v>
                  </c:pt>
                </c15:dlblRangeCache>
              </c15:datalabelsRange>
            </c:ext>
            <c:ext xmlns:c16="http://schemas.microsoft.com/office/drawing/2014/chart" uri="{C3380CC4-5D6E-409C-BE32-E72D297353CC}">
              <c16:uniqueId val="{00000001-32E7-4E29-9C7A-7F56841F455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2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400448667753064"/>
          <c:y val="0.12632752345436754"/>
          <c:w val="0.55006081499198256"/>
          <c:h val="0.84089205677423762"/>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294-4608-A7B5-03FC1C8BD5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The internet/social media</c:v>
                </c:pt>
                <c:pt idx="1">
                  <c:v>Tourism</c:v>
                </c:pt>
                <c:pt idx="2">
                  <c:v>Met in the street/public space</c:v>
                </c:pt>
                <c:pt idx="3">
                  <c:v>Business or work</c:v>
                </c:pt>
                <c:pt idx="4">
                  <c:v>They live in the neighbourhood</c:v>
                </c:pt>
                <c:pt idx="5">
                  <c:v>Other</c:v>
                </c:pt>
                <c:pt idx="6">
                  <c:v>School</c:v>
                </c:pt>
                <c:pt idx="7">
                  <c:v>Friends and family </c:v>
                </c:pt>
                <c:pt idx="8">
                  <c:v>Sport or leisure </c:v>
                </c:pt>
                <c:pt idx="9">
                  <c:v>DK/REF</c:v>
                </c:pt>
              </c:strCache>
            </c:strRef>
          </c:cat>
          <c:val>
            <c:numRef>
              <c:f>Sheet1!$B$2:$B$11</c:f>
              <c:numCache>
                <c:formatCode>0.0\%</c:formatCode>
                <c:ptCount val="10"/>
                <c:pt idx="0">
                  <c:v>8.3000000000000007</c:v>
                </c:pt>
                <c:pt idx="1">
                  <c:v>19</c:v>
                </c:pt>
                <c:pt idx="2">
                  <c:v>16.899999999999999</c:v>
                </c:pt>
                <c:pt idx="3">
                  <c:v>42.3</c:v>
                </c:pt>
                <c:pt idx="4">
                  <c:v>23.2</c:v>
                </c:pt>
                <c:pt idx="5">
                  <c:v>4.3</c:v>
                </c:pt>
                <c:pt idx="6">
                  <c:v>9.8000000000000007</c:v>
                </c:pt>
                <c:pt idx="7" formatCode="0\%">
                  <c:v>9.9</c:v>
                </c:pt>
                <c:pt idx="8">
                  <c:v>1.8</c:v>
                </c:pt>
                <c:pt idx="9">
                  <c:v>0.2</c:v>
                </c:pt>
              </c:numCache>
            </c:numRef>
          </c:val>
          <c:extLst>
            <c:ext xmlns:c16="http://schemas.microsoft.com/office/drawing/2014/chart" uri="{C3380CC4-5D6E-409C-BE32-E72D297353CC}">
              <c16:uniqueId val="{00000001-4294-4608-A7B5-03FC1C8BD597}"/>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internet/social media</c:v>
                </c:pt>
                <c:pt idx="1">
                  <c:v>Tourism</c:v>
                </c:pt>
                <c:pt idx="2">
                  <c:v>Met in the street/public space</c:v>
                </c:pt>
                <c:pt idx="3">
                  <c:v>Business or work</c:v>
                </c:pt>
                <c:pt idx="4">
                  <c:v>They live in the neighbourhood</c:v>
                </c:pt>
                <c:pt idx="5">
                  <c:v>Other</c:v>
                </c:pt>
                <c:pt idx="6">
                  <c:v>School</c:v>
                </c:pt>
                <c:pt idx="7">
                  <c:v>Friends and family </c:v>
                </c:pt>
                <c:pt idx="8">
                  <c:v>Sport or leisure </c:v>
                </c:pt>
                <c:pt idx="9">
                  <c:v>DK/REF</c:v>
                </c:pt>
              </c:strCache>
            </c:strRef>
          </c:cat>
          <c:val>
            <c:numRef>
              <c:f>Sheet1!$C$2:$C$11</c:f>
              <c:numCache>
                <c:formatCode>0.0\%</c:formatCode>
                <c:ptCount val="10"/>
                <c:pt idx="0">
                  <c:v>58.7</c:v>
                </c:pt>
                <c:pt idx="1">
                  <c:v>11.2</c:v>
                </c:pt>
                <c:pt idx="2">
                  <c:v>8.6</c:v>
                </c:pt>
                <c:pt idx="3">
                  <c:v>15.1</c:v>
                </c:pt>
                <c:pt idx="4">
                  <c:v>8.5</c:v>
                </c:pt>
                <c:pt idx="5">
                  <c:v>0.9</c:v>
                </c:pt>
                <c:pt idx="6">
                  <c:v>2.4</c:v>
                </c:pt>
                <c:pt idx="7" formatCode="0\%">
                  <c:v>10.3</c:v>
                </c:pt>
                <c:pt idx="8">
                  <c:v>0.1</c:v>
                </c:pt>
                <c:pt idx="9">
                  <c:v>9.69E-2</c:v>
                </c:pt>
              </c:numCache>
            </c:numRef>
          </c:val>
          <c:extLst>
            <c:ext xmlns:c16="http://schemas.microsoft.com/office/drawing/2014/chart" uri="{C3380CC4-5D6E-409C-BE32-E72D297353CC}">
              <c16:uniqueId val="{00000002-4294-4608-A7B5-03FC1C8BD597}"/>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SEM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F729-42BC-9B8A-8110345B35AA}"/>
              </c:ext>
            </c:extLst>
          </c:dPt>
          <c:dPt>
            <c:idx val="2"/>
            <c:invertIfNegative val="0"/>
            <c:bubble3D val="0"/>
            <c:spPr>
              <a:solidFill>
                <a:srgbClr val="F57B29"/>
              </a:solidFill>
              <a:ln>
                <a:noFill/>
              </a:ln>
              <a:effectLst/>
            </c:spPr>
            <c:extLst>
              <c:ext xmlns:c16="http://schemas.microsoft.com/office/drawing/2014/chart" uri="{C3380CC4-5D6E-409C-BE32-E72D297353CC}">
                <c16:uniqueId val="{00000003-F729-42BC-9B8A-8110345B35AA}"/>
              </c:ext>
            </c:extLst>
          </c:dPt>
          <c:dPt>
            <c:idx val="3"/>
            <c:invertIfNegative val="0"/>
            <c:bubble3D val="0"/>
            <c:spPr>
              <a:solidFill>
                <a:srgbClr val="F1BE48"/>
              </a:solidFill>
              <a:ln>
                <a:noFill/>
              </a:ln>
              <a:effectLst/>
            </c:spPr>
            <c:extLst>
              <c:ext xmlns:c16="http://schemas.microsoft.com/office/drawing/2014/chart" uri="{C3380CC4-5D6E-409C-BE32-E72D297353CC}">
                <c16:uniqueId val="{00000005-F729-42BC-9B8A-8110345B35AA}"/>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F729-42BC-9B8A-8110345B35AA}"/>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F729-42BC-9B8A-8110345B35AA}"/>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729-42BC-9B8A-8110345B35AA}"/>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F729-42BC-9B8A-8110345B35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mainly in a negative way</c:v>
                </c:pt>
                <c:pt idx="2">
                  <c:v>Yes, both positive and negative</c:v>
                </c:pt>
                <c:pt idx="3">
                  <c:v>My views remained unchanged</c:v>
                </c:pt>
                <c:pt idx="4">
                  <c:v>DK/REF</c:v>
                </c:pt>
              </c:strCache>
            </c:strRef>
          </c:cat>
          <c:val>
            <c:numRef>
              <c:f>Sheet1!$C$2:$C$6</c:f>
              <c:numCache>
                <c:formatCode>0\%</c:formatCode>
                <c:ptCount val="5"/>
                <c:pt idx="0">
                  <c:v>40.799999999999997</c:v>
                </c:pt>
                <c:pt idx="1">
                  <c:v>12.3</c:v>
                </c:pt>
                <c:pt idx="2">
                  <c:v>8.9</c:v>
                </c:pt>
                <c:pt idx="3">
                  <c:v>37.1</c:v>
                </c:pt>
                <c:pt idx="4">
                  <c:v>1</c:v>
                </c:pt>
              </c:numCache>
            </c:numRef>
          </c:val>
          <c:extLst>
            <c:ext xmlns:c16="http://schemas.microsoft.com/office/drawing/2014/chart" uri="{C3380CC4-5D6E-409C-BE32-E72D297353CC}">
              <c16:uniqueId val="{0000000B-F729-42BC-9B8A-8110345B35A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European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44086308211953"/>
          <c:y val="0.12054489391889062"/>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5431-4263-91A3-DA835DA034A0}"/>
              </c:ext>
            </c:extLst>
          </c:dPt>
          <c:dPt>
            <c:idx val="2"/>
            <c:invertIfNegative val="0"/>
            <c:bubble3D val="0"/>
            <c:spPr>
              <a:solidFill>
                <a:srgbClr val="F57B29"/>
              </a:solidFill>
              <a:ln>
                <a:noFill/>
              </a:ln>
              <a:effectLst/>
            </c:spPr>
            <c:extLst>
              <c:ext xmlns:c16="http://schemas.microsoft.com/office/drawing/2014/chart" uri="{C3380CC4-5D6E-409C-BE32-E72D297353CC}">
                <c16:uniqueId val="{00000003-5431-4263-91A3-DA835DA034A0}"/>
              </c:ext>
            </c:extLst>
          </c:dPt>
          <c:dPt>
            <c:idx val="3"/>
            <c:invertIfNegative val="0"/>
            <c:bubble3D val="0"/>
            <c:spPr>
              <a:solidFill>
                <a:srgbClr val="F1BE48"/>
              </a:solidFill>
              <a:ln>
                <a:noFill/>
              </a:ln>
              <a:effectLst/>
            </c:spPr>
            <c:extLst>
              <c:ext xmlns:c16="http://schemas.microsoft.com/office/drawing/2014/chart" uri="{C3380CC4-5D6E-409C-BE32-E72D297353CC}">
                <c16:uniqueId val="{00000005-5431-4263-91A3-DA835DA034A0}"/>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5431-4263-91A3-DA835DA034A0}"/>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5431-4263-91A3-DA835DA034A0}"/>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431-4263-91A3-DA835DA034A0}"/>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431-4263-91A3-DA835DA034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26.9</c:v>
                </c:pt>
                <c:pt idx="1">
                  <c:v>15.7</c:v>
                </c:pt>
                <c:pt idx="2">
                  <c:v>2.2000000000000002</c:v>
                </c:pt>
                <c:pt idx="3">
                  <c:v>54.8</c:v>
                </c:pt>
                <c:pt idx="4">
                  <c:v>0.4</c:v>
                </c:pt>
              </c:numCache>
            </c:numRef>
          </c:val>
          <c:extLst>
            <c:ext xmlns:c16="http://schemas.microsoft.com/office/drawing/2014/chart" uri="{C3380CC4-5D6E-409C-BE32-E72D297353CC}">
              <c16:uniqueId val="{0000000B-5431-4263-91A3-DA835DA034A0}"/>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SEM average</a:t>
            </a:r>
          </a:p>
        </c:rich>
      </c:tx>
      <c:layout>
        <c:manualLayout>
          <c:xMode val="edge"/>
          <c:yMode val="edge"/>
          <c:x val="0.51364526135493593"/>
          <c:y val="2.5438941788147516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3549577307242469"/>
          <c:w val="0.41527489824430314"/>
          <c:h val="0.7924502927876973"/>
        </c:manualLayout>
      </c:layout>
      <c:barChart>
        <c:barDir val="bar"/>
        <c:grouping val="clustered"/>
        <c:varyColors val="0"/>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European average</a:t>
            </a:r>
          </a:p>
        </c:rich>
      </c:tx>
      <c:layout>
        <c:manualLayout>
          <c:xMode val="edge"/>
          <c:yMode val="edge"/>
          <c:x val="0.51364526135493593"/>
          <c:y val="2.5438941788147516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3549577307242469"/>
          <c:w val="0.41527489824430314"/>
          <c:h val="0.7924502927876973"/>
        </c:manualLayout>
      </c:layout>
      <c:barChart>
        <c:barDir val="bar"/>
        <c:grouping val="clustered"/>
        <c:varyColors val="0"/>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6495632810881723"/>
          <c:y val="1.71346082338012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3549577307242469"/>
          <c:w val="0.46952461540586193"/>
          <c:h val="0.7924502927876973"/>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57B29"/>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rgbClr val="F1BE48"/>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0-1184-493A-8AFA-F1103F9CFE86}"/>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0-6FB8-4B84-8DFB-7B92B2FB791D}"/>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5"/>
              <c:tx>
                <c:rich>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r>
                      <a:rPr lang="en-US" dirty="0"/>
                      <a:t>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B8-4B84-8DFB-7B92B2FB791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both positive and negative</c:v>
                </c:pt>
                <c:pt idx="2">
                  <c:v>Yes, mainly in a negative way</c:v>
                </c:pt>
                <c:pt idx="3">
                  <c:v>My views remained unchanged</c:v>
                </c:pt>
                <c:pt idx="4">
                  <c:v>DK/REF</c:v>
                </c:pt>
              </c:strCache>
            </c:strRef>
          </c:cat>
          <c:val>
            <c:numRef>
              <c:f>Sheet1!$P$2:$P$6</c:f>
              <c:numCache>
                <c:formatCode>0\%</c:formatCode>
                <c:ptCount val="5"/>
                <c:pt idx="0">
                  <c:v>39</c:v>
                </c:pt>
                <c:pt idx="1">
                  <c:v>17.8</c:v>
                </c:pt>
                <c:pt idx="2">
                  <c:v>1.1000000000000001</c:v>
                </c:pt>
                <c:pt idx="3">
                  <c:v>42.1</c:v>
                </c:pt>
                <c:pt idx="4" formatCode="0.0\%">
                  <c:v>0</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45010805606744569"/>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6423710856006895"/>
          <c:h val="0.83673999853632619"/>
        </c:manualLayout>
      </c:layout>
      <c:barChart>
        <c:barDir val="bar"/>
        <c:grouping val="clustered"/>
        <c:varyColors val="0"/>
        <c:ser>
          <c:idx val="0"/>
          <c:order val="0"/>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Sheet1!$P$2:$P$7</c:f>
              <c:numCache>
                <c:formatCode>0.0\%</c:formatCode>
                <c:ptCount val="6"/>
                <c:pt idx="0">
                  <c:v>61.3</c:v>
                </c:pt>
                <c:pt idx="1">
                  <c:v>34.9</c:v>
                </c:pt>
                <c:pt idx="2">
                  <c:v>38.200000000000003</c:v>
                </c:pt>
                <c:pt idx="3">
                  <c:v>47.3</c:v>
                </c:pt>
                <c:pt idx="4">
                  <c:v>43</c:v>
                </c:pt>
                <c:pt idx="5">
                  <c:v>28.2</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440" b="1"/>
            </a:pPr>
            <a:r>
              <a:rPr lang="en-GB" sz="1900" b="1" i="1" baseline="0" dirty="0">
                <a:effectLst/>
              </a:rPr>
              <a:t>European/SEM average</a:t>
            </a:r>
            <a:endParaRPr lang="en-GB" sz="1900" dirty="0">
              <a:effectLst/>
            </a:endParaRPr>
          </a:p>
        </c:rich>
      </c:tx>
      <c:layout>
        <c:manualLayout>
          <c:xMode val="edge"/>
          <c:yMode val="edge"/>
          <c:x val="0.48197697203363238"/>
          <c:y val="1.8942346199233183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03067074944232"/>
          <c:y val="0.12632752345436754"/>
          <c:w val="0.50553250493534918"/>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A10-4D36-B2BA-24AD2A13C58A}"/>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62E-4B6D-BF52-0C87885C2A9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Sheet1!$B$2:$B$7</c:f>
              <c:numCache>
                <c:formatCode>0.0\%</c:formatCode>
                <c:ptCount val="6"/>
                <c:pt idx="0">
                  <c:v>81</c:v>
                </c:pt>
                <c:pt idx="1">
                  <c:v>61.5</c:v>
                </c:pt>
                <c:pt idx="2">
                  <c:v>65.099999999999994</c:v>
                </c:pt>
                <c:pt idx="3">
                  <c:v>57.4</c:v>
                </c:pt>
                <c:pt idx="4">
                  <c:v>56.6</c:v>
                </c:pt>
                <c:pt idx="5">
                  <c:v>53.1</c:v>
                </c:pt>
              </c:numCache>
            </c:numRef>
          </c:val>
          <c:extLst>
            <c:ext xmlns:c16="http://schemas.microsoft.com/office/drawing/2014/chart" uri="{C3380CC4-5D6E-409C-BE32-E72D297353CC}">
              <c16:uniqueId val="{00000002-4A10-4D36-B2BA-24AD2A13C58A}"/>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Sheet1!$C$2:$C$7</c:f>
              <c:numCache>
                <c:formatCode>0.0\%</c:formatCode>
                <c:ptCount val="6"/>
                <c:pt idx="0">
                  <c:v>68</c:v>
                </c:pt>
                <c:pt idx="1">
                  <c:v>46</c:v>
                </c:pt>
                <c:pt idx="2">
                  <c:v>45.6</c:v>
                </c:pt>
                <c:pt idx="3">
                  <c:v>66.5</c:v>
                </c:pt>
                <c:pt idx="4">
                  <c:v>49.6</c:v>
                </c:pt>
                <c:pt idx="5">
                  <c:v>36.700000000000003</c:v>
                </c:pt>
              </c:numCache>
            </c:numRef>
          </c:val>
          <c:extLst>
            <c:ext xmlns:c16="http://schemas.microsoft.com/office/drawing/2014/chart" uri="{C3380CC4-5D6E-409C-BE32-E72D297353CC}">
              <c16:uniqueId val="{00000003-4A10-4D36-B2BA-24AD2A13C58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2"/>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2.2084695107137061E-2"/>
          <c:y val="0.88186677035326755"/>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594770554448555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Sheet1!$L$1</c:f>
              <c:strCache>
                <c:ptCount val="1"/>
                <c:pt idx="0">
                  <c:v>RO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Asia</c:v>
                </c:pt>
                <c:pt idx="5">
                  <c:v>South America</c:v>
                </c:pt>
                <c:pt idx="6">
                  <c:v>SEM countries</c:v>
                </c:pt>
                <c:pt idx="7">
                  <c:v>Gulf countries</c:v>
                </c:pt>
                <c:pt idx="8">
                  <c:v>Africa</c:v>
                </c:pt>
                <c:pt idx="9">
                  <c:v>DK/REF</c:v>
                </c:pt>
              </c:strCache>
            </c:strRef>
          </c:cat>
          <c:val>
            <c:numRef>
              <c:f>Sheet1!$L$2:$L$11</c:f>
              <c:numCache>
                <c:formatCode>0.0\%</c:formatCode>
                <c:ptCount val="10"/>
                <c:pt idx="0">
                  <c:v>36</c:v>
                </c:pt>
                <c:pt idx="1">
                  <c:v>45</c:v>
                </c:pt>
                <c:pt idx="2">
                  <c:v>6</c:v>
                </c:pt>
                <c:pt idx="3">
                  <c:v>3</c:v>
                </c:pt>
                <c:pt idx="4">
                  <c:v>3</c:v>
                </c:pt>
                <c:pt idx="5">
                  <c:v>1</c:v>
                </c:pt>
                <c:pt idx="6">
                  <c:v>1</c:v>
                </c:pt>
                <c:pt idx="7">
                  <c:v>1</c:v>
                </c:pt>
                <c:pt idx="8">
                  <c:v>1</c:v>
                </c:pt>
                <c:pt idx="9">
                  <c:v>5</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Sheet1!$C$7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B5-4EDD-BC03-C03F85D497DF}"/>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77.3</c:v>
                </c:pt>
                <c:pt idx="3" formatCode="0.0\%">
                  <c:v>45.3</c:v>
                </c:pt>
                <c:pt idx="6" formatCode="0.0\%">
                  <c:v>9.5</c:v>
                </c:pt>
              </c:numCache>
            </c:numRef>
          </c:val>
          <c:extLst>
            <c:ext xmlns:c16="http://schemas.microsoft.com/office/drawing/2014/chart" uri="{C3380CC4-5D6E-409C-BE32-E72D297353CC}">
              <c16:uniqueId val="{00000001-46B5-4EDD-BC03-C03F85D497DF}"/>
            </c:ext>
          </c:extLst>
        </c:ser>
        <c:ser>
          <c:idx val="1"/>
          <c:order val="1"/>
          <c:tx>
            <c:strRef>
              <c:f>Sheet1!$D$7</c:f>
              <c:strCache>
                <c:ptCount val="1"/>
                <c:pt idx="0">
                  <c:v>Somewhat agree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15.7</c:v>
                </c:pt>
                <c:pt idx="3" formatCode="0.0\%">
                  <c:v>31.7</c:v>
                </c:pt>
                <c:pt idx="6" formatCode="0.0\%">
                  <c:v>18.100000000000001</c:v>
                </c:pt>
              </c:numCache>
            </c:numRef>
          </c:val>
          <c:extLst>
            <c:ext xmlns:c16="http://schemas.microsoft.com/office/drawing/2014/chart" uri="{C3380CC4-5D6E-409C-BE32-E72D297353CC}">
              <c16:uniqueId val="{00000002-46B5-4EDD-BC03-C03F85D497DF}"/>
            </c:ext>
          </c:extLst>
        </c:ser>
        <c:ser>
          <c:idx val="2"/>
          <c:order val="2"/>
          <c:tx>
            <c:strRef>
              <c:f>Sheet1!$E$7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3.1</c:v>
                </c:pt>
                <c:pt idx="3" formatCode="0.0\%">
                  <c:v>14.6</c:v>
                </c:pt>
                <c:pt idx="6" formatCode="0.0\%">
                  <c:v>22.6</c:v>
                </c:pt>
              </c:numCache>
            </c:numRef>
          </c:val>
          <c:extLst>
            <c:ext xmlns:c16="http://schemas.microsoft.com/office/drawing/2014/chart" uri="{C3380CC4-5D6E-409C-BE32-E72D297353CC}">
              <c16:uniqueId val="{00000003-46B5-4EDD-BC03-C03F85D497DF}"/>
            </c:ext>
          </c:extLst>
        </c:ser>
        <c:ser>
          <c:idx val="3"/>
          <c:order val="3"/>
          <c:tx>
            <c:strRef>
              <c:f>Sheet1!$F$7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2.8</c:v>
                </c:pt>
                <c:pt idx="3" formatCode="0.0\%">
                  <c:v>6.9</c:v>
                </c:pt>
                <c:pt idx="6" formatCode="0.0\%">
                  <c:v>47.3</c:v>
                </c:pt>
              </c:numCache>
            </c:numRef>
          </c:val>
          <c:extLst>
            <c:ext xmlns:c16="http://schemas.microsoft.com/office/drawing/2014/chart" uri="{C3380CC4-5D6E-409C-BE32-E72D297353CC}">
              <c16:uniqueId val="{00000004-46B5-4EDD-BC03-C03F85D497DF}"/>
            </c:ext>
          </c:extLst>
        </c:ser>
        <c:ser>
          <c:idx val="4"/>
          <c:order val="4"/>
          <c:tx>
            <c:strRef>
              <c:f>Sheet1!$G$7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Sheet1!$G$8:$G$15</c:f>
              <c:numCache>
                <c:formatCode>General</c:formatCode>
                <c:ptCount val="8"/>
                <c:pt idx="0" formatCode="0.0\%">
                  <c:v>2.2000000000000002</c:v>
                </c:pt>
                <c:pt idx="3" formatCode="0.0\%">
                  <c:v>1.5</c:v>
                </c:pt>
                <c:pt idx="6" formatCode="0.0\%">
                  <c:v>1.5</c:v>
                </c:pt>
              </c:numCache>
            </c:numRef>
          </c:val>
          <c:extLst>
            <c:ext xmlns:c16="http://schemas.microsoft.com/office/drawing/2014/chart" uri="{C3380CC4-5D6E-409C-BE32-E72D297353CC}">
              <c16:uniqueId val="{00000005-46B5-4EDD-BC03-C03F85D497DF}"/>
            </c:ext>
          </c:extLst>
        </c:ser>
        <c:ser>
          <c:idx val="5"/>
          <c:order val="5"/>
          <c:tx>
            <c:strRef>
              <c:f>Sheet1!$H$7</c:f>
              <c:strCache>
                <c:ptCount val="1"/>
                <c:pt idx="0">
                  <c:v>Strongly agree </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Sheet1!$H$8:$H$15</c:f>
              <c:numCache>
                <c:formatCode>0.0\%</c:formatCode>
                <c:ptCount val="8"/>
                <c:pt idx="1">
                  <c:v>69.3</c:v>
                </c:pt>
                <c:pt idx="4">
                  <c:v>59</c:v>
                </c:pt>
                <c:pt idx="7">
                  <c:v>29.5</c:v>
                </c:pt>
              </c:numCache>
            </c:numRef>
          </c:val>
          <c:extLst>
            <c:ext xmlns:c16="http://schemas.microsoft.com/office/drawing/2014/chart" uri="{C3380CC4-5D6E-409C-BE32-E72D297353CC}">
              <c16:uniqueId val="{00000006-46B5-4EDD-BC03-C03F85D497DF}"/>
            </c:ext>
          </c:extLst>
        </c:ser>
        <c:ser>
          <c:idx val="6"/>
          <c:order val="6"/>
          <c:tx>
            <c:strRef>
              <c:f>Sheet1!$I$7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Sheet1!$I$8:$I$15</c:f>
              <c:numCache>
                <c:formatCode>0.0\%</c:formatCode>
                <c:ptCount val="8"/>
                <c:pt idx="1">
                  <c:v>15.1</c:v>
                </c:pt>
                <c:pt idx="4">
                  <c:v>19.3</c:v>
                </c:pt>
                <c:pt idx="7">
                  <c:v>15</c:v>
                </c:pt>
              </c:numCache>
            </c:numRef>
          </c:val>
          <c:extLst>
            <c:ext xmlns:c16="http://schemas.microsoft.com/office/drawing/2014/chart" uri="{C3380CC4-5D6E-409C-BE32-E72D297353CC}">
              <c16:uniqueId val="{00000007-46B5-4EDD-BC03-C03F85D497DF}"/>
            </c:ext>
          </c:extLst>
        </c:ser>
        <c:ser>
          <c:idx val="7"/>
          <c:order val="7"/>
          <c:tx>
            <c:strRef>
              <c:f>Sheet1!$J$7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Sheet1!$J$8:$J$15</c:f>
              <c:numCache>
                <c:formatCode>0.0\%</c:formatCode>
                <c:ptCount val="8"/>
                <c:pt idx="1">
                  <c:v>4</c:v>
                </c:pt>
                <c:pt idx="4">
                  <c:v>5.3</c:v>
                </c:pt>
                <c:pt idx="7">
                  <c:v>10.3</c:v>
                </c:pt>
              </c:numCache>
            </c:numRef>
          </c:val>
          <c:extLst>
            <c:ext xmlns:c16="http://schemas.microsoft.com/office/drawing/2014/chart" uri="{C3380CC4-5D6E-409C-BE32-E72D297353CC}">
              <c16:uniqueId val="{00000008-46B5-4EDD-BC03-C03F85D497DF}"/>
            </c:ext>
          </c:extLst>
        </c:ser>
        <c:ser>
          <c:idx val="8"/>
          <c:order val="8"/>
          <c:tx>
            <c:strRef>
              <c:f>Sheet1!$K$7</c:f>
              <c:strCache>
                <c:ptCount val="1"/>
                <c:pt idx="0">
                  <c:v>Strongly disagree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Sheet1!$K$8:$K$15</c:f>
              <c:numCache>
                <c:formatCode>0.0\%</c:formatCode>
                <c:ptCount val="8"/>
                <c:pt idx="1">
                  <c:v>10.5</c:v>
                </c:pt>
                <c:pt idx="4">
                  <c:v>14.9</c:v>
                </c:pt>
                <c:pt idx="7">
                  <c:v>43.2</c:v>
                </c:pt>
              </c:numCache>
            </c:numRef>
          </c:val>
          <c:extLst>
            <c:ext xmlns:c16="http://schemas.microsoft.com/office/drawing/2014/chart" uri="{C3380CC4-5D6E-409C-BE32-E72D297353CC}">
              <c16:uniqueId val="{00000009-46B5-4EDD-BC03-C03F85D497DF}"/>
            </c:ext>
          </c:extLst>
        </c:ser>
        <c:ser>
          <c:idx val="9"/>
          <c:order val="9"/>
          <c:tx>
            <c:strRef>
              <c:f>Sheet1!$L$7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Sheet1!$L$8:$L$15</c:f>
              <c:numCache>
                <c:formatCode>0.0\%</c:formatCode>
                <c:ptCount val="8"/>
                <c:pt idx="1">
                  <c:v>1.2</c:v>
                </c:pt>
                <c:pt idx="4">
                  <c:v>1.6</c:v>
                </c:pt>
                <c:pt idx="7">
                  <c:v>2</c:v>
                </c:pt>
              </c:numCache>
            </c:numRef>
          </c:val>
          <c:extLst>
            <c:ext xmlns:c16="http://schemas.microsoft.com/office/drawing/2014/chart" uri="{C3380CC4-5D6E-409C-BE32-E72D297353CC}">
              <c16:uniqueId val="{0000000A-46B5-4EDD-BC03-C03F85D497DF}"/>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Sheet1!$BT$2:$BT$4</c:f>
              <c:numCache>
                <c:formatCode>0.0\%</c:formatCode>
                <c:ptCount val="3"/>
                <c:pt idx="0">
                  <c:v>80.099999999999994</c:v>
                </c:pt>
                <c:pt idx="1">
                  <c:v>58.2</c:v>
                </c:pt>
                <c:pt idx="2">
                  <c:v>10.9</c:v>
                </c:pt>
              </c:numCache>
            </c:numRef>
          </c:val>
          <c:extLst>
            <c:ext xmlns:c16="http://schemas.microsoft.com/office/drawing/2014/chart" uri="{C3380CC4-5D6E-409C-BE32-E72D297353CC}">
              <c16:uniqueId val="{00000001-80C5-4489-9AEF-465A6E8814AD}"/>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Sheet1!$BU$2:$BU$4</c:f>
              <c:numCache>
                <c:formatCode>0.0\%</c:formatCode>
                <c:ptCount val="3"/>
                <c:pt idx="0">
                  <c:v>15.1</c:v>
                </c:pt>
                <c:pt idx="1">
                  <c:v>29.5</c:v>
                </c:pt>
                <c:pt idx="2">
                  <c:v>22.3</c:v>
                </c:pt>
              </c:numCache>
            </c:numRef>
          </c:val>
          <c:extLst>
            <c:ext xmlns:c16="http://schemas.microsoft.com/office/drawing/2014/chart" uri="{C3380CC4-5D6E-409C-BE32-E72D297353CC}">
              <c16:uniqueId val="{00000002-80C5-4489-9AEF-465A6E8814AD}"/>
            </c:ext>
          </c:extLst>
        </c:ser>
        <c:ser>
          <c:idx val="2"/>
          <c:order val="2"/>
          <c:spPr>
            <a:solidFill>
              <a:srgbClr val="F1BE4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Sheet1!$BV$2:$BV$4</c:f>
              <c:numCache>
                <c:formatCode>0.0\%</c:formatCode>
                <c:ptCount val="3"/>
                <c:pt idx="0">
                  <c:v>2</c:v>
                </c:pt>
                <c:pt idx="1">
                  <c:v>6.7</c:v>
                </c:pt>
                <c:pt idx="2">
                  <c:v>19.2</c:v>
                </c:pt>
              </c:numCache>
            </c:numRef>
          </c:val>
          <c:extLst>
            <c:ext xmlns:c16="http://schemas.microsoft.com/office/drawing/2014/chart" uri="{C3380CC4-5D6E-409C-BE32-E72D297353CC}">
              <c16:uniqueId val="{00000003-80C5-4489-9AEF-465A6E8814AD}"/>
            </c:ext>
          </c:extLst>
        </c:ser>
        <c:ser>
          <c:idx val="3"/>
          <c:order val="3"/>
          <c:spPr>
            <a:solidFill>
              <a:srgbClr val="F57B2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49A-448F-91E8-9AF92C797C2A}"/>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Sheet1!$BW$2:$BW$4</c:f>
              <c:numCache>
                <c:formatCode>0.0\%</c:formatCode>
                <c:ptCount val="3"/>
                <c:pt idx="0">
                  <c:v>1.9</c:v>
                </c:pt>
                <c:pt idx="1">
                  <c:v>4.5999999999999996</c:v>
                </c:pt>
                <c:pt idx="2">
                  <c:v>43.9</c:v>
                </c:pt>
              </c:numCache>
            </c:numRef>
          </c:val>
          <c:extLst>
            <c:ext xmlns:c16="http://schemas.microsoft.com/office/drawing/2014/chart" uri="{C3380CC4-5D6E-409C-BE32-E72D297353CC}">
              <c16:uniqueId val="{00000004-80C5-4489-9AEF-465A6E8814AD}"/>
            </c:ext>
          </c:extLst>
        </c:ser>
        <c:ser>
          <c:idx val="4"/>
          <c:order val="4"/>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Sheet1!$BX$2:$BX$4</c:f>
              <c:numCache>
                <c:formatCode>0.0\%</c:formatCode>
                <c:ptCount val="3"/>
                <c:pt idx="0">
                  <c:v>0.9</c:v>
                </c:pt>
                <c:pt idx="1">
                  <c:v>0.9</c:v>
                </c:pt>
                <c:pt idx="2">
                  <c:v>2</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2183290420763015"/>
          <c:y val="1.8942346199233196E-3"/>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3095419597752636"/>
          <c:y val="0.11646611682485279"/>
          <c:w val="0.44572603094958524"/>
          <c:h val="0.68064501037674852"/>
        </c:manualLayout>
      </c:layout>
      <c:barChart>
        <c:barDir val="bar"/>
        <c:grouping val="percentStacked"/>
        <c:varyColors val="0"/>
        <c:ser>
          <c:idx val="0"/>
          <c:order val="0"/>
          <c:tx>
            <c:strRef>
              <c:f>Sheet1!$B$8</c:f>
              <c:strCache>
                <c:ptCount val="1"/>
                <c:pt idx="0">
                  <c:v>Not mind at all</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1B-4860-BB35-E22545D6DD5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Sheet1!$B$9:$B$19</c:f>
              <c:numCache>
                <c:formatCode>General</c:formatCode>
                <c:ptCount val="11"/>
                <c:pt idx="0" formatCode="0.0\%">
                  <c:v>83.8</c:v>
                </c:pt>
                <c:pt idx="3" formatCode="0.0\%">
                  <c:v>78.400000000000006</c:v>
                </c:pt>
                <c:pt idx="6" formatCode="0.0\%">
                  <c:v>70</c:v>
                </c:pt>
                <c:pt idx="9" formatCode="0.0\%">
                  <c:v>78.2</c:v>
                </c:pt>
              </c:numCache>
            </c:numRef>
          </c:val>
          <c:extLst>
            <c:ext xmlns:c16="http://schemas.microsoft.com/office/drawing/2014/chart" uri="{C3380CC4-5D6E-409C-BE32-E72D297353CC}">
              <c16:uniqueId val="{00000001-301B-4860-BB35-E22545D6DD54}"/>
            </c:ext>
          </c:extLst>
        </c:ser>
        <c:ser>
          <c:idx val="1"/>
          <c:order val="1"/>
          <c:tx>
            <c:strRef>
              <c:f>Sheet1!$C$8</c:f>
              <c:strCache>
                <c:ptCount val="1"/>
                <c:pt idx="0">
                  <c:v>Not too much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Sheet1!$C$9:$C$19</c:f>
              <c:numCache>
                <c:formatCode>General</c:formatCode>
                <c:ptCount val="11"/>
                <c:pt idx="0" formatCode="0.0\%">
                  <c:v>9.1999999999999993</c:v>
                </c:pt>
                <c:pt idx="3" formatCode="0.0\%">
                  <c:v>12</c:v>
                </c:pt>
                <c:pt idx="6" formatCode="0.0\%">
                  <c:v>13</c:v>
                </c:pt>
                <c:pt idx="9" formatCode="0.0\%">
                  <c:v>10.9</c:v>
                </c:pt>
              </c:numCache>
            </c:numRef>
          </c:val>
          <c:extLst>
            <c:ext xmlns:c16="http://schemas.microsoft.com/office/drawing/2014/chart" uri="{C3380CC4-5D6E-409C-BE32-E72D297353CC}">
              <c16:uniqueId val="{00000002-301B-4860-BB35-E22545D6DD54}"/>
            </c:ext>
          </c:extLst>
        </c:ser>
        <c:ser>
          <c:idx val="2"/>
          <c:order val="2"/>
          <c:tx>
            <c:strRef>
              <c:f>Sheet1!$D$8</c:f>
              <c:strCache>
                <c:ptCount val="1"/>
                <c:pt idx="0">
                  <c:v>Mind a little</c:v>
                </c:pt>
              </c:strCache>
            </c:strRef>
          </c:tx>
          <c:spPr>
            <a:solidFill>
              <a:schemeClr val="accent5"/>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ADAE-4906-8286-B4C93EB219B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Sheet1!$D$9:$D$19</c:f>
              <c:numCache>
                <c:formatCode>General</c:formatCode>
                <c:ptCount val="11"/>
                <c:pt idx="0" formatCode="0.0\%">
                  <c:v>4.8</c:v>
                </c:pt>
                <c:pt idx="3" formatCode="0.0\%">
                  <c:v>6.2</c:v>
                </c:pt>
                <c:pt idx="6" formatCode="0.0\%">
                  <c:v>11</c:v>
                </c:pt>
                <c:pt idx="9" formatCode="0.0\%">
                  <c:v>6.7</c:v>
                </c:pt>
              </c:numCache>
            </c:numRef>
          </c:val>
          <c:extLst>
            <c:ext xmlns:c16="http://schemas.microsoft.com/office/drawing/2014/chart" uri="{C3380CC4-5D6E-409C-BE32-E72D297353CC}">
              <c16:uniqueId val="{00000003-301B-4860-BB35-E22545D6DD54}"/>
            </c:ext>
          </c:extLst>
        </c:ser>
        <c:ser>
          <c:idx val="3"/>
          <c:order val="3"/>
          <c:tx>
            <c:strRef>
              <c:f>Sheet1!$E$8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Sheet1!$E$9:$E$19</c:f>
              <c:numCache>
                <c:formatCode>General</c:formatCode>
                <c:ptCount val="11"/>
                <c:pt idx="0" formatCode="0.0\%">
                  <c:v>2</c:v>
                </c:pt>
                <c:pt idx="3" formatCode="0.0\%">
                  <c:v>2.8</c:v>
                </c:pt>
                <c:pt idx="6" formatCode="0.0\%">
                  <c:v>4.2</c:v>
                </c:pt>
                <c:pt idx="9" formatCode="0.0\%">
                  <c:v>3.1</c:v>
                </c:pt>
              </c:numCache>
            </c:numRef>
          </c:val>
          <c:extLst>
            <c:ext xmlns:c16="http://schemas.microsoft.com/office/drawing/2014/chart" uri="{C3380CC4-5D6E-409C-BE32-E72D297353CC}">
              <c16:uniqueId val="{00000004-301B-4860-BB35-E22545D6DD54}"/>
            </c:ext>
          </c:extLst>
        </c:ser>
        <c:ser>
          <c:idx val="4"/>
          <c:order val="4"/>
          <c:tx>
            <c:strRef>
              <c:f>Sheet1!$F$8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Sheet1!$F$9:$F$19</c:f>
              <c:numCache>
                <c:formatCode>General</c:formatCode>
                <c:ptCount val="11"/>
                <c:pt idx="0" formatCode="0.0\%">
                  <c:v>0.3</c:v>
                </c:pt>
                <c:pt idx="3" formatCode="0.0\%">
                  <c:v>0.6</c:v>
                </c:pt>
                <c:pt idx="6" formatCode="0.0\%">
                  <c:v>1.5</c:v>
                </c:pt>
                <c:pt idx="9" formatCode="0.0\%">
                  <c:v>1.1000000000000001</c:v>
                </c:pt>
              </c:numCache>
            </c:numRef>
          </c:val>
          <c:extLst>
            <c:ext xmlns:c16="http://schemas.microsoft.com/office/drawing/2014/chart" uri="{C3380CC4-5D6E-409C-BE32-E72D297353CC}">
              <c16:uniqueId val="{00000005-301B-4860-BB35-E22545D6DD54}"/>
            </c:ext>
          </c:extLst>
        </c:ser>
        <c:ser>
          <c:idx val="5"/>
          <c:order val="5"/>
          <c:tx>
            <c:strRef>
              <c:f>Sheet1!$G$8</c:f>
              <c:strCache>
                <c:ptCount val="1"/>
                <c:pt idx="0">
                  <c:v>Not mind at all</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Sheet1!$G$9:$G$19</c:f>
              <c:numCache>
                <c:formatCode>0.0\%</c:formatCode>
                <c:ptCount val="11"/>
                <c:pt idx="1">
                  <c:v>77.7</c:v>
                </c:pt>
                <c:pt idx="4">
                  <c:v>78.5</c:v>
                </c:pt>
                <c:pt idx="7">
                  <c:v>68</c:v>
                </c:pt>
                <c:pt idx="10">
                  <c:v>60.1</c:v>
                </c:pt>
              </c:numCache>
            </c:numRef>
          </c:val>
          <c:extLst>
            <c:ext xmlns:c16="http://schemas.microsoft.com/office/drawing/2014/chart" uri="{C3380CC4-5D6E-409C-BE32-E72D297353CC}">
              <c16:uniqueId val="{00000006-301B-4860-BB35-E22545D6DD54}"/>
            </c:ext>
          </c:extLst>
        </c:ser>
        <c:ser>
          <c:idx val="6"/>
          <c:order val="6"/>
          <c:tx>
            <c:strRef>
              <c:f>Sheet1!$H$8</c:f>
              <c:strCache>
                <c:ptCount val="1"/>
                <c:pt idx="0">
                  <c:v>Not mind too much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Sheet1!$H$9:$H$19</c:f>
              <c:numCache>
                <c:formatCode>0.0\%</c:formatCode>
                <c:ptCount val="11"/>
                <c:pt idx="1">
                  <c:v>6.7</c:v>
                </c:pt>
                <c:pt idx="4">
                  <c:v>7</c:v>
                </c:pt>
                <c:pt idx="7">
                  <c:v>7</c:v>
                </c:pt>
                <c:pt idx="10">
                  <c:v>8.8000000000000007</c:v>
                </c:pt>
              </c:numCache>
            </c:numRef>
          </c:val>
          <c:extLst>
            <c:ext xmlns:c16="http://schemas.microsoft.com/office/drawing/2014/chart" uri="{C3380CC4-5D6E-409C-BE32-E72D297353CC}">
              <c16:uniqueId val="{00000007-301B-4860-BB35-E22545D6DD54}"/>
            </c:ext>
          </c:extLst>
        </c:ser>
        <c:ser>
          <c:idx val="7"/>
          <c:order val="7"/>
          <c:tx>
            <c:strRef>
              <c:f>Sheet1!$I$8</c:f>
              <c:strCache>
                <c:ptCount val="1"/>
                <c:pt idx="0">
                  <c:v>Mind a little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Sheet1!$I$9:$I$19</c:f>
              <c:numCache>
                <c:formatCode>0.0\%</c:formatCode>
                <c:ptCount val="11"/>
                <c:pt idx="1">
                  <c:v>8.6999999999999993</c:v>
                </c:pt>
                <c:pt idx="4">
                  <c:v>8.6</c:v>
                </c:pt>
                <c:pt idx="7">
                  <c:v>12.4</c:v>
                </c:pt>
                <c:pt idx="10">
                  <c:v>16.100000000000001</c:v>
                </c:pt>
              </c:numCache>
            </c:numRef>
          </c:val>
          <c:extLst>
            <c:ext xmlns:c16="http://schemas.microsoft.com/office/drawing/2014/chart" uri="{C3380CC4-5D6E-409C-BE32-E72D297353CC}">
              <c16:uniqueId val="{00000008-301B-4860-BB35-E22545D6DD54}"/>
            </c:ext>
          </c:extLst>
        </c:ser>
        <c:ser>
          <c:idx val="8"/>
          <c:order val="8"/>
          <c:tx>
            <c:strRef>
              <c:f>Sheet1!$J$8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Sheet1!$J$9:$J$19</c:f>
              <c:numCache>
                <c:formatCode>0.0\%</c:formatCode>
                <c:ptCount val="11"/>
                <c:pt idx="1">
                  <c:v>6.1</c:v>
                </c:pt>
                <c:pt idx="4">
                  <c:v>5.5</c:v>
                </c:pt>
                <c:pt idx="7">
                  <c:v>11.7</c:v>
                </c:pt>
                <c:pt idx="10">
                  <c:v>14</c:v>
                </c:pt>
              </c:numCache>
            </c:numRef>
          </c:val>
          <c:extLst>
            <c:ext xmlns:c16="http://schemas.microsoft.com/office/drawing/2014/chart" uri="{C3380CC4-5D6E-409C-BE32-E72D297353CC}">
              <c16:uniqueId val="{00000009-301B-4860-BB35-E22545D6DD54}"/>
            </c:ext>
          </c:extLst>
        </c:ser>
        <c:ser>
          <c:idx val="9"/>
          <c:order val="9"/>
          <c:tx>
            <c:strRef>
              <c:f>Sheet1!$K$8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Sheet1!$K$9:$K$19</c:f>
              <c:numCache>
                <c:formatCode>0.0\%</c:formatCode>
                <c:ptCount val="11"/>
                <c:pt idx="1">
                  <c:v>0.6</c:v>
                </c:pt>
                <c:pt idx="4">
                  <c:v>0.4</c:v>
                </c:pt>
                <c:pt idx="7">
                  <c:v>0.85624</c:v>
                </c:pt>
                <c:pt idx="10">
                  <c:v>0.9</c:v>
                </c:pt>
              </c:numCache>
            </c:numRef>
          </c:val>
          <c:extLst>
            <c:ext xmlns:c16="http://schemas.microsoft.com/office/drawing/2014/chart" uri="{C3380CC4-5D6E-409C-BE32-E72D297353CC}">
              <c16:uniqueId val="{0000000A-301B-4860-BB35-E22545D6DD54}"/>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68910813721631814"/>
          <c:y val="3.394364389942115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458079088269378"/>
          <c:h val="0.72995179388366827"/>
        </c:manualLayout>
      </c:layout>
      <c:barChart>
        <c:barDir val="bar"/>
        <c:grouping val="percentStacked"/>
        <c:varyColors val="0"/>
        <c:ser>
          <c:idx val="0"/>
          <c:order val="0"/>
          <c:tx>
            <c:strRef>
              <c:f>Sheet1!$BZ$1</c:f>
              <c:strCache>
                <c:ptCount val="1"/>
                <c:pt idx="0">
                  <c:v>Not mind at all472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Sheet1!$BZ$2:$BZ$5</c:f>
              <c:numCache>
                <c:formatCode>0.0\%</c:formatCode>
                <c:ptCount val="4"/>
                <c:pt idx="0">
                  <c:v>61.3</c:v>
                </c:pt>
                <c:pt idx="1">
                  <c:v>59.3</c:v>
                </c:pt>
                <c:pt idx="2">
                  <c:v>59</c:v>
                </c:pt>
                <c:pt idx="3">
                  <c:v>57</c:v>
                </c:pt>
              </c:numCache>
            </c:numRef>
          </c:val>
          <c:extLst>
            <c:ext xmlns:c16="http://schemas.microsoft.com/office/drawing/2014/chart" uri="{C3380CC4-5D6E-409C-BE32-E72D297353CC}">
              <c16:uniqueId val="{00000001-80C5-4489-9AEF-465A6E8814AD}"/>
            </c:ext>
          </c:extLst>
        </c:ser>
        <c:ser>
          <c:idx val="1"/>
          <c:order val="1"/>
          <c:tx>
            <c:strRef>
              <c:f>Sheet1!$CA$1</c:f>
              <c:strCache>
                <c:ptCount val="1"/>
                <c:pt idx="0">
                  <c:v>Not mind too much483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Sheet1!$CA$2:$CA$5</c:f>
              <c:numCache>
                <c:formatCode>0.0\%</c:formatCode>
                <c:ptCount val="4"/>
                <c:pt idx="0">
                  <c:v>16</c:v>
                </c:pt>
                <c:pt idx="1">
                  <c:v>18</c:v>
                </c:pt>
                <c:pt idx="2">
                  <c:v>19</c:v>
                </c:pt>
                <c:pt idx="3">
                  <c:v>18</c:v>
                </c:pt>
              </c:numCache>
            </c:numRef>
          </c:val>
          <c:extLst>
            <c:ext xmlns:c16="http://schemas.microsoft.com/office/drawing/2014/chart" uri="{C3380CC4-5D6E-409C-BE32-E72D297353CC}">
              <c16:uniqueId val="{00000002-80C5-4489-9AEF-465A6E8814AD}"/>
            </c:ext>
          </c:extLst>
        </c:ser>
        <c:ser>
          <c:idx val="2"/>
          <c:order val="2"/>
          <c:tx>
            <c:strRef>
              <c:f>Sheet1!$CB$1</c:f>
              <c:strCache>
                <c:ptCount val="1"/>
                <c:pt idx="0">
                  <c:v>Mind a little494</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2"/>
              <c:layout>
                <c:manualLayout>
                  <c:x val="0"/>
                  <c:y val="1.4792617415660649E-2"/>
                </c:manualLayout>
              </c:layout>
              <c:numFmt formatCode="#,##0" sourceLinked="0"/>
              <c:spPr>
                <a:noFill/>
                <a:ln>
                  <a:noFill/>
                </a:ln>
                <a:effectLst/>
              </c:spPr>
              <c:txPr>
                <a:bodyPr rot="0" spcFirstLastPara="1" vertOverflow="ellipsis" vert="horz" wrap="square" lIns="38100" tIns="19050" rIns="38100" bIns="19050" anchor="t"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09-40A7-93C6-A6F8342CF8EF}"/>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Sheet1!$CB$2:$CB$5</c:f>
              <c:numCache>
                <c:formatCode>0.0\%</c:formatCode>
                <c:ptCount val="4"/>
                <c:pt idx="0">
                  <c:v>14</c:v>
                </c:pt>
                <c:pt idx="1">
                  <c:v>13</c:v>
                </c:pt>
                <c:pt idx="2">
                  <c:v>14</c:v>
                </c:pt>
                <c:pt idx="3">
                  <c:v>15</c:v>
                </c:pt>
              </c:numCache>
            </c:numRef>
          </c:val>
          <c:extLst>
            <c:ext xmlns:c16="http://schemas.microsoft.com/office/drawing/2014/chart" uri="{C3380CC4-5D6E-409C-BE32-E72D297353CC}">
              <c16:uniqueId val="{00000003-80C5-4489-9AEF-465A6E8814AD}"/>
            </c:ext>
          </c:extLst>
        </c:ser>
        <c:ser>
          <c:idx val="3"/>
          <c:order val="3"/>
          <c:tx>
            <c:strRef>
              <c:f>Sheet1!$CC$1</c:f>
              <c:strCache>
                <c:ptCount val="1"/>
                <c:pt idx="0">
                  <c:v>Mind a lot505</c:v>
                </c:pt>
              </c:strCache>
            </c:strRef>
          </c:tx>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Sheet1!$CC$2:$CC$5</c:f>
              <c:numCache>
                <c:formatCode>0.0\%</c:formatCode>
                <c:ptCount val="4"/>
                <c:pt idx="0">
                  <c:v>9</c:v>
                </c:pt>
                <c:pt idx="1">
                  <c:v>9</c:v>
                </c:pt>
                <c:pt idx="2">
                  <c:v>7</c:v>
                </c:pt>
                <c:pt idx="3">
                  <c:v>10</c:v>
                </c:pt>
              </c:numCache>
            </c:numRef>
          </c:val>
          <c:extLst>
            <c:ext xmlns:c16="http://schemas.microsoft.com/office/drawing/2014/chart" uri="{C3380CC4-5D6E-409C-BE32-E72D297353CC}">
              <c16:uniqueId val="{00000004-80C5-4489-9AEF-465A6E8814AD}"/>
            </c:ext>
          </c:extLst>
        </c:ser>
        <c:ser>
          <c:idx val="4"/>
          <c:order val="4"/>
          <c:tx>
            <c:strRef>
              <c:f>Sheet1!$CD$1</c:f>
              <c:strCache>
                <c:ptCount val="1"/>
                <c:pt idx="0">
                  <c:v>NA/DK/REF516</c:v>
                </c:pt>
              </c:strCache>
            </c:strRef>
          </c:tx>
          <c:spPr>
            <a:solidFill>
              <a:schemeClr val="bg1">
                <a:lumMod val="85000"/>
              </a:schemeClr>
            </a:solidFill>
            <a:ln>
              <a:noFill/>
            </a:ln>
            <a:effectLst/>
          </c:spPr>
          <c:invertIfNegative val="0"/>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Sheet1!$CD$2:$CD$5</c:f>
              <c:numCache>
                <c:formatCode>0.0\%</c:formatCode>
                <c:ptCount val="4"/>
                <c:pt idx="0">
                  <c:v>0.3</c:v>
                </c:pt>
                <c:pt idx="1">
                  <c:v>1</c:v>
                </c:pt>
                <c:pt idx="2">
                  <c:v>0.1</c:v>
                </c:pt>
                <c:pt idx="3">
                  <c:v>0.1</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2386213435089076"/>
          <c:w val="0.42798163189230182"/>
          <c:h val="0.7176250980069383"/>
        </c:manualLayout>
      </c:layout>
      <c:barChart>
        <c:barDir val="bar"/>
        <c:grouping val="percentStacked"/>
        <c:varyColors val="0"/>
        <c:ser>
          <c:idx val="0"/>
          <c:order val="0"/>
          <c:tx>
            <c:strRef>
              <c:f>Sheet1!$B$11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0-46A0-A7E2-F4A760C0501D}"/>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Sheet1!$B$12:$B$25</c:f>
              <c:numCache>
                <c:formatCode>General</c:formatCode>
                <c:ptCount val="14"/>
                <c:pt idx="0" formatCode="0.0\%">
                  <c:v>72.7</c:v>
                </c:pt>
                <c:pt idx="3" formatCode="0.0\%">
                  <c:v>47.9</c:v>
                </c:pt>
                <c:pt idx="6" formatCode="0.0\%">
                  <c:v>44.6</c:v>
                </c:pt>
                <c:pt idx="9" formatCode="0.0\%">
                  <c:v>39.4</c:v>
                </c:pt>
                <c:pt idx="12" formatCode="0.0\%">
                  <c:v>11.7</c:v>
                </c:pt>
              </c:numCache>
            </c:numRef>
          </c:val>
          <c:extLst>
            <c:ext xmlns:c16="http://schemas.microsoft.com/office/drawing/2014/chart" uri="{C3380CC4-5D6E-409C-BE32-E72D297353CC}">
              <c16:uniqueId val="{00000001-B640-46A0-A7E2-F4A760C0501D}"/>
            </c:ext>
          </c:extLst>
        </c:ser>
        <c:ser>
          <c:idx val="1"/>
          <c:order val="1"/>
          <c:tx>
            <c:strRef>
              <c:f>Sheet1!$C$11</c:f>
              <c:strCache>
                <c:ptCount val="1"/>
                <c:pt idx="0">
                  <c:v>Somewhat effective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20.399999999999999</c:v>
                </c:pt>
                <c:pt idx="3" formatCode="0.0\%">
                  <c:v>40.700000000000003</c:v>
                </c:pt>
                <c:pt idx="6" formatCode="0.0\%">
                  <c:v>43</c:v>
                </c:pt>
                <c:pt idx="9" formatCode="0.0\%">
                  <c:v>44.4</c:v>
                </c:pt>
                <c:pt idx="12" formatCode="0.0\%">
                  <c:v>30.3</c:v>
                </c:pt>
              </c:numCache>
            </c:numRef>
          </c:val>
          <c:extLst>
            <c:ext xmlns:c16="http://schemas.microsoft.com/office/drawing/2014/chart" uri="{C3380CC4-5D6E-409C-BE32-E72D297353CC}">
              <c16:uniqueId val="{00000002-B640-46A0-A7E2-F4A760C0501D}"/>
            </c:ext>
          </c:extLst>
        </c:ser>
        <c:ser>
          <c:idx val="2"/>
          <c:order val="2"/>
          <c:tx>
            <c:strRef>
              <c:f>Sheet1!$D$11</c:f>
              <c:strCache>
                <c:ptCount val="1"/>
                <c:pt idx="0">
                  <c:v>Not very effective </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3.3</c:v>
                </c:pt>
                <c:pt idx="3" formatCode="0.0\%">
                  <c:v>5.4</c:v>
                </c:pt>
                <c:pt idx="6" formatCode="0.0\%">
                  <c:v>6.6</c:v>
                </c:pt>
                <c:pt idx="9" formatCode="0.0\%">
                  <c:v>9.1999999999999993</c:v>
                </c:pt>
                <c:pt idx="12" formatCode="0.0\%">
                  <c:v>26.7</c:v>
                </c:pt>
              </c:numCache>
            </c:numRef>
          </c:val>
          <c:extLst>
            <c:ext xmlns:c16="http://schemas.microsoft.com/office/drawing/2014/chart" uri="{C3380CC4-5D6E-409C-BE32-E72D297353CC}">
              <c16:uniqueId val="{00000003-B640-46A0-A7E2-F4A760C0501D}"/>
            </c:ext>
          </c:extLst>
        </c:ser>
        <c:ser>
          <c:idx val="3"/>
          <c:order val="3"/>
          <c:tx>
            <c:strRef>
              <c:f>Sheet1!$E$11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2.2000000000000002</c:v>
                </c:pt>
                <c:pt idx="3" formatCode="0.0\%">
                  <c:v>3.3</c:v>
                </c:pt>
                <c:pt idx="6" formatCode="0.0\%">
                  <c:v>3.8</c:v>
                </c:pt>
                <c:pt idx="9" formatCode="0.0\%">
                  <c:v>4.5</c:v>
                </c:pt>
                <c:pt idx="12" formatCode="0.0\%">
                  <c:v>27.2</c:v>
                </c:pt>
              </c:numCache>
            </c:numRef>
          </c:val>
          <c:extLst>
            <c:ext xmlns:c16="http://schemas.microsoft.com/office/drawing/2014/chart" uri="{C3380CC4-5D6E-409C-BE32-E72D297353CC}">
              <c16:uniqueId val="{00000004-B640-46A0-A7E2-F4A760C0501D}"/>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1.4</c:v>
                </c:pt>
                <c:pt idx="3" formatCode="0.0\%">
                  <c:v>2.7</c:v>
                </c:pt>
                <c:pt idx="6" formatCode="0.0\%">
                  <c:v>2</c:v>
                </c:pt>
                <c:pt idx="9" formatCode="0.0\%">
                  <c:v>2.6</c:v>
                </c:pt>
                <c:pt idx="12" formatCode="0.0\%">
                  <c:v>4.0999999999999996</c:v>
                </c:pt>
              </c:numCache>
            </c:numRef>
          </c:val>
          <c:extLst>
            <c:ext xmlns:c16="http://schemas.microsoft.com/office/drawing/2014/chart" uri="{C3380CC4-5D6E-409C-BE32-E72D297353CC}">
              <c16:uniqueId val="{00000005-B640-46A0-A7E2-F4A760C0501D}"/>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72.3</c:v>
                </c:pt>
                <c:pt idx="4">
                  <c:v>67</c:v>
                </c:pt>
                <c:pt idx="7">
                  <c:v>57.8</c:v>
                </c:pt>
                <c:pt idx="10">
                  <c:v>50.6</c:v>
                </c:pt>
                <c:pt idx="13">
                  <c:v>45.8</c:v>
                </c:pt>
              </c:numCache>
            </c:numRef>
          </c:val>
          <c:extLst>
            <c:ext xmlns:c16="http://schemas.microsoft.com/office/drawing/2014/chart" uri="{C3380CC4-5D6E-409C-BE32-E72D297353CC}">
              <c16:uniqueId val="{00000006-B640-46A0-A7E2-F4A760C0501D}"/>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19.399999999999999</c:v>
                </c:pt>
                <c:pt idx="4">
                  <c:v>23.3</c:v>
                </c:pt>
                <c:pt idx="7">
                  <c:v>28.3</c:v>
                </c:pt>
                <c:pt idx="10">
                  <c:v>30.5</c:v>
                </c:pt>
                <c:pt idx="13">
                  <c:v>30.4</c:v>
                </c:pt>
              </c:numCache>
            </c:numRef>
          </c:val>
          <c:extLst>
            <c:ext xmlns:c16="http://schemas.microsoft.com/office/drawing/2014/chart" uri="{C3380CC4-5D6E-409C-BE32-E72D297353CC}">
              <c16:uniqueId val="{00000007-B640-46A0-A7E2-F4A760C0501D}"/>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2.2000000000000002</c:v>
                </c:pt>
                <c:pt idx="4">
                  <c:v>2.8</c:v>
                </c:pt>
                <c:pt idx="7">
                  <c:v>4.3</c:v>
                </c:pt>
                <c:pt idx="10">
                  <c:v>6.4</c:v>
                </c:pt>
                <c:pt idx="13">
                  <c:v>8</c:v>
                </c:pt>
              </c:numCache>
            </c:numRef>
          </c:val>
          <c:extLst>
            <c:ext xmlns:c16="http://schemas.microsoft.com/office/drawing/2014/chart" uri="{C3380CC4-5D6E-409C-BE32-E72D297353CC}">
              <c16:uniqueId val="{00000008-B640-46A0-A7E2-F4A760C0501D}"/>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5.3</c:v>
                </c:pt>
                <c:pt idx="4">
                  <c:v>4.5999999999999996</c:v>
                </c:pt>
                <c:pt idx="7">
                  <c:v>7.4</c:v>
                </c:pt>
                <c:pt idx="10">
                  <c:v>10.3</c:v>
                </c:pt>
                <c:pt idx="13">
                  <c:v>12.3</c:v>
                </c:pt>
              </c:numCache>
            </c:numRef>
          </c:val>
          <c:extLst>
            <c:ext xmlns:c16="http://schemas.microsoft.com/office/drawing/2014/chart" uri="{C3380CC4-5D6E-409C-BE32-E72D297353CC}">
              <c16:uniqueId val="{00000009-B640-46A0-A7E2-F4A760C0501D}"/>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Sheet1!$K$12:$K$25</c:f>
              <c:numCache>
                <c:formatCode>0.0\%</c:formatCode>
                <c:ptCount val="14"/>
                <c:pt idx="1">
                  <c:v>0.8</c:v>
                </c:pt>
                <c:pt idx="4">
                  <c:v>1.2</c:v>
                </c:pt>
                <c:pt idx="7">
                  <c:v>2.2000000000000002</c:v>
                </c:pt>
                <c:pt idx="10">
                  <c:v>2.2000000000000002</c:v>
                </c:pt>
                <c:pt idx="13">
                  <c:v>3.4</c:v>
                </c:pt>
              </c:numCache>
            </c:numRef>
          </c:val>
          <c:extLst>
            <c:ext xmlns:c16="http://schemas.microsoft.com/office/drawing/2014/chart" uri="{C3380CC4-5D6E-409C-BE32-E72D297353CC}">
              <c16:uniqueId val="{0000000A-B640-46A0-A7E2-F4A760C0501D}"/>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66565488649147353"/>
          <c:y val="4.873567895149707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5953584233265203"/>
        </c:manualLayout>
      </c:layout>
      <c:barChart>
        <c:barDir val="bar"/>
        <c:grouping val="percentStacked"/>
        <c:varyColors val="0"/>
        <c:ser>
          <c:idx val="0"/>
          <c:order val="0"/>
          <c:tx>
            <c:strRef>
              <c:f>Sheet1!$BT$1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Sheet1!$BT$2:$BT$6</c:f>
              <c:numCache>
                <c:formatCode>0.0\%</c:formatCode>
                <c:ptCount val="5"/>
                <c:pt idx="0">
                  <c:v>73.400000000000006</c:v>
                </c:pt>
                <c:pt idx="1">
                  <c:v>50.4</c:v>
                </c:pt>
                <c:pt idx="2">
                  <c:v>50.8</c:v>
                </c:pt>
                <c:pt idx="3">
                  <c:v>40.1</c:v>
                </c:pt>
                <c:pt idx="4">
                  <c:v>14.6</c:v>
                </c:pt>
              </c:numCache>
            </c:numRef>
          </c:val>
          <c:extLst>
            <c:ext xmlns:c16="http://schemas.microsoft.com/office/drawing/2014/chart" uri="{C3380CC4-5D6E-409C-BE32-E72D297353CC}">
              <c16:uniqueId val="{00000001-1C65-491B-BA54-07D945DBB7D0}"/>
            </c:ext>
          </c:extLst>
        </c:ser>
        <c:ser>
          <c:idx val="1"/>
          <c:order val="1"/>
          <c:tx>
            <c:strRef>
              <c:f>Sheet1!$BU$1</c:f>
              <c:strCache>
                <c:ptCount val="1"/>
                <c:pt idx="0">
                  <c:v>Somewhat effective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Sheet1!$BU$2:$BU$6</c:f>
              <c:numCache>
                <c:formatCode>0.0\%</c:formatCode>
                <c:ptCount val="5"/>
                <c:pt idx="0">
                  <c:v>21.7</c:v>
                </c:pt>
                <c:pt idx="1">
                  <c:v>40.200000000000003</c:v>
                </c:pt>
                <c:pt idx="2">
                  <c:v>38.1</c:v>
                </c:pt>
                <c:pt idx="3">
                  <c:v>43.9</c:v>
                </c:pt>
                <c:pt idx="4">
                  <c:v>37.299999999999997</c:v>
                </c:pt>
              </c:numCache>
            </c:numRef>
          </c:val>
          <c:extLst>
            <c:ext xmlns:c16="http://schemas.microsoft.com/office/drawing/2014/chart" uri="{C3380CC4-5D6E-409C-BE32-E72D297353CC}">
              <c16:uniqueId val="{00000002-1C65-491B-BA54-07D945DBB7D0}"/>
            </c:ext>
          </c:extLst>
        </c:ser>
        <c:ser>
          <c:idx val="2"/>
          <c:order val="2"/>
          <c:tx>
            <c:strRef>
              <c:f>Sheet1!$BV$1</c:f>
              <c:strCache>
                <c:ptCount val="1"/>
                <c:pt idx="0">
                  <c:v>Not very effective </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Sheet1!$BV$2:$BV$6</c:f>
              <c:numCache>
                <c:formatCode>0.0\%</c:formatCode>
                <c:ptCount val="5"/>
                <c:pt idx="0">
                  <c:v>2.4</c:v>
                </c:pt>
                <c:pt idx="1">
                  <c:v>4.2</c:v>
                </c:pt>
                <c:pt idx="2">
                  <c:v>4.9000000000000004</c:v>
                </c:pt>
                <c:pt idx="3">
                  <c:v>9</c:v>
                </c:pt>
                <c:pt idx="4">
                  <c:v>18.600000000000001</c:v>
                </c:pt>
              </c:numCache>
            </c:numRef>
          </c:val>
          <c:extLst>
            <c:ext xmlns:c16="http://schemas.microsoft.com/office/drawing/2014/chart" uri="{C3380CC4-5D6E-409C-BE32-E72D297353CC}">
              <c16:uniqueId val="{00000003-1C65-491B-BA54-07D945DBB7D0}"/>
            </c:ext>
          </c:extLst>
        </c:ser>
        <c:ser>
          <c:idx val="3"/>
          <c:order val="3"/>
          <c:tx>
            <c:strRef>
              <c:f>Sheet1!$BW$1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Sheet1!$BW$2:$BW$6</c:f>
              <c:numCache>
                <c:formatCode>0.0\%</c:formatCode>
                <c:ptCount val="5"/>
                <c:pt idx="0">
                  <c:v>1.7</c:v>
                </c:pt>
                <c:pt idx="1">
                  <c:v>3.4</c:v>
                </c:pt>
                <c:pt idx="2">
                  <c:v>4.4000000000000004</c:v>
                </c:pt>
                <c:pt idx="3">
                  <c:v>5.7</c:v>
                </c:pt>
                <c:pt idx="4">
                  <c:v>25.7</c:v>
                </c:pt>
              </c:numCache>
            </c:numRef>
          </c:val>
          <c:extLst>
            <c:ext xmlns:c16="http://schemas.microsoft.com/office/drawing/2014/chart" uri="{C3380CC4-5D6E-409C-BE32-E72D297353CC}">
              <c16:uniqueId val="{00000004-1C65-491B-BA54-07D945DBB7D0}"/>
            </c:ext>
          </c:extLst>
        </c:ser>
        <c:ser>
          <c:idx val="4"/>
          <c:order val="4"/>
          <c:tx>
            <c:strRef>
              <c:f>Sheet1!$BX$1</c:f>
              <c:strCache>
                <c:ptCount val="1"/>
                <c:pt idx="0">
                  <c:v>DK/ REF</c:v>
                </c:pt>
              </c:strCache>
            </c:strRef>
          </c:tx>
          <c:spPr>
            <a:solidFill>
              <a:schemeClr val="bg1">
                <a:lumMod val="85000"/>
              </a:schemeClr>
            </a:solidFill>
            <a:ln>
              <a:noFill/>
            </a:ln>
            <a:effectLst/>
          </c:spPr>
          <c:invertIfNegative val="0"/>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Sheet1!$BX$2:$BX$6</c:f>
              <c:numCache>
                <c:formatCode>0.0\%</c:formatCode>
                <c:ptCount val="5"/>
                <c:pt idx="0">
                  <c:v>0.8</c:v>
                </c:pt>
                <c:pt idx="1">
                  <c:v>1.8</c:v>
                </c:pt>
                <c:pt idx="2">
                  <c:v>1.8</c:v>
                </c:pt>
                <c:pt idx="3">
                  <c:v>1.3</c:v>
                </c:pt>
                <c:pt idx="4">
                  <c:v>3.7</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Very efficient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E2-4AD7-A494-B183C739C04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Sheet1!$B$12:$B$31</c:f>
              <c:numCache>
                <c:formatCode>General</c:formatCode>
                <c:ptCount val="20"/>
                <c:pt idx="0" formatCode="0.0\%">
                  <c:v>63.7</c:v>
                </c:pt>
                <c:pt idx="3" formatCode="0.0\%">
                  <c:v>60.1</c:v>
                </c:pt>
                <c:pt idx="6" formatCode="0.0\%">
                  <c:v>50.9</c:v>
                </c:pt>
                <c:pt idx="9" formatCode="0.0\%">
                  <c:v>41.5</c:v>
                </c:pt>
                <c:pt idx="12" formatCode="0.0\%">
                  <c:v>37.700000000000003</c:v>
                </c:pt>
                <c:pt idx="15" formatCode="0.0\%">
                  <c:v>38.1</c:v>
                </c:pt>
                <c:pt idx="18" formatCode="0.0\%">
                  <c:v>37.4</c:v>
                </c:pt>
              </c:numCache>
            </c:numRef>
          </c:val>
          <c:extLst>
            <c:ext xmlns:c16="http://schemas.microsoft.com/office/drawing/2014/chart" uri="{C3380CC4-5D6E-409C-BE32-E72D297353CC}">
              <c16:uniqueId val="{00000001-49E2-4AD7-A494-B183C739C046}"/>
            </c:ext>
          </c:extLst>
        </c:ser>
        <c:ser>
          <c:idx val="1"/>
          <c:order val="1"/>
          <c:tx>
            <c:strRef>
              <c:f>Sheet1!$C$11</c:f>
              <c:strCache>
                <c:ptCount val="1"/>
                <c:pt idx="0">
                  <c:v>Somewhat efficient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29.1</c:v>
                </c:pt>
                <c:pt idx="3" formatCode="0.0\%">
                  <c:v>31.8</c:v>
                </c:pt>
                <c:pt idx="6" formatCode="0.0\%">
                  <c:v>37.4</c:v>
                </c:pt>
                <c:pt idx="9" formatCode="0.0\%">
                  <c:v>39.4</c:v>
                </c:pt>
                <c:pt idx="12" formatCode="0.0\%">
                  <c:v>44.7</c:v>
                </c:pt>
                <c:pt idx="15" formatCode="0.0\%">
                  <c:v>44.8</c:v>
                </c:pt>
                <c:pt idx="18" formatCode="0.0\%">
                  <c:v>39</c:v>
                </c:pt>
              </c:numCache>
            </c:numRef>
          </c:val>
          <c:extLst>
            <c:ext xmlns:c16="http://schemas.microsoft.com/office/drawing/2014/chart" uri="{C3380CC4-5D6E-409C-BE32-E72D297353CC}">
              <c16:uniqueId val="{00000002-49E2-4AD7-A494-B183C739C046}"/>
            </c:ext>
          </c:extLst>
        </c:ser>
        <c:ser>
          <c:idx val="2"/>
          <c:order val="2"/>
          <c:tx>
            <c:strRef>
              <c:f>Sheet1!$D$11</c:f>
              <c:strCache>
                <c:ptCount val="1"/>
                <c:pt idx="0">
                  <c:v>Not very efficient</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4.0999999999999996</c:v>
                </c:pt>
                <c:pt idx="3" formatCode="0.0\%">
                  <c:v>3.9</c:v>
                </c:pt>
                <c:pt idx="6" formatCode="0.0\%">
                  <c:v>6.4</c:v>
                </c:pt>
                <c:pt idx="9" formatCode="0.0\%">
                  <c:v>9.1999999999999993</c:v>
                </c:pt>
                <c:pt idx="12" formatCode="0.0\%">
                  <c:v>8.5</c:v>
                </c:pt>
                <c:pt idx="15" formatCode="0.0\%">
                  <c:v>10.9</c:v>
                </c:pt>
                <c:pt idx="18" formatCode="0.0\%">
                  <c:v>12.4</c:v>
                </c:pt>
              </c:numCache>
            </c:numRef>
          </c:val>
          <c:extLst>
            <c:ext xmlns:c16="http://schemas.microsoft.com/office/drawing/2014/chart" uri="{C3380CC4-5D6E-409C-BE32-E72D297353CC}">
              <c16:uniqueId val="{00000003-49E2-4AD7-A494-B183C739C046}"/>
            </c:ext>
          </c:extLst>
        </c:ser>
        <c:ser>
          <c:idx val="3"/>
          <c:order val="3"/>
          <c:tx>
            <c:strRef>
              <c:f>Sheet1!$E$11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2.1</c:v>
                </c:pt>
                <c:pt idx="3" formatCode="0.0\%">
                  <c:v>2.2999999999999998</c:v>
                </c:pt>
                <c:pt idx="6" formatCode="0.0\%">
                  <c:v>3.4</c:v>
                </c:pt>
                <c:pt idx="9" formatCode="0.0\%">
                  <c:v>6.1</c:v>
                </c:pt>
                <c:pt idx="12" formatCode="0.0\%">
                  <c:v>5.2</c:v>
                </c:pt>
                <c:pt idx="15" formatCode="0.0\%">
                  <c:v>4.5</c:v>
                </c:pt>
                <c:pt idx="18" formatCode="0.0\%">
                  <c:v>8.5</c:v>
                </c:pt>
              </c:numCache>
            </c:numRef>
          </c:val>
          <c:extLst>
            <c:ext xmlns:c16="http://schemas.microsoft.com/office/drawing/2014/chart" uri="{C3380CC4-5D6E-409C-BE32-E72D297353CC}">
              <c16:uniqueId val="{00000004-49E2-4AD7-A494-B183C739C046}"/>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1.1000000000000001</c:v>
                </c:pt>
                <c:pt idx="3" formatCode="0.0\%">
                  <c:v>1.9</c:v>
                </c:pt>
                <c:pt idx="6" formatCode="0.0\%">
                  <c:v>1.9</c:v>
                </c:pt>
                <c:pt idx="9" formatCode="0.0\%">
                  <c:v>3.8</c:v>
                </c:pt>
                <c:pt idx="12" formatCode="0.0\%">
                  <c:v>3.9</c:v>
                </c:pt>
                <c:pt idx="15" formatCode="0.0\%">
                  <c:v>1.9</c:v>
                </c:pt>
                <c:pt idx="18" formatCode="0.0\%">
                  <c:v>2.6</c:v>
                </c:pt>
              </c:numCache>
            </c:numRef>
          </c:val>
          <c:extLst>
            <c:ext xmlns:c16="http://schemas.microsoft.com/office/drawing/2014/chart" uri="{C3380CC4-5D6E-409C-BE32-E72D297353CC}">
              <c16:uniqueId val="{00000005-49E2-4AD7-A494-B183C739C046}"/>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62.1</c:v>
                </c:pt>
                <c:pt idx="4">
                  <c:v>63.8</c:v>
                </c:pt>
                <c:pt idx="7">
                  <c:v>50</c:v>
                </c:pt>
                <c:pt idx="10">
                  <c:v>47.9</c:v>
                </c:pt>
                <c:pt idx="13">
                  <c:v>56.5</c:v>
                </c:pt>
                <c:pt idx="16">
                  <c:v>49.6</c:v>
                </c:pt>
                <c:pt idx="19">
                  <c:v>52.1</c:v>
                </c:pt>
              </c:numCache>
            </c:numRef>
          </c:val>
          <c:extLst>
            <c:ext xmlns:c16="http://schemas.microsoft.com/office/drawing/2014/chart" uri="{C3380CC4-5D6E-409C-BE32-E72D297353CC}">
              <c16:uniqueId val="{00000006-49E2-4AD7-A494-B183C739C046}"/>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30.4</c:v>
                </c:pt>
                <c:pt idx="4">
                  <c:v>29.4</c:v>
                </c:pt>
                <c:pt idx="7">
                  <c:v>37.4</c:v>
                </c:pt>
                <c:pt idx="10">
                  <c:v>35.4</c:v>
                </c:pt>
                <c:pt idx="13">
                  <c:v>34.5</c:v>
                </c:pt>
                <c:pt idx="16">
                  <c:v>38.200000000000003</c:v>
                </c:pt>
                <c:pt idx="19">
                  <c:v>28.5</c:v>
                </c:pt>
              </c:numCache>
            </c:numRef>
          </c:val>
          <c:extLst>
            <c:ext xmlns:c16="http://schemas.microsoft.com/office/drawing/2014/chart" uri="{C3380CC4-5D6E-409C-BE32-E72D297353CC}">
              <c16:uniqueId val="{00000007-49E2-4AD7-A494-B183C739C046}"/>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2.7</c:v>
                </c:pt>
                <c:pt idx="4">
                  <c:v>2.5</c:v>
                </c:pt>
                <c:pt idx="7">
                  <c:v>4.4000000000000004</c:v>
                </c:pt>
                <c:pt idx="10">
                  <c:v>4.8</c:v>
                </c:pt>
                <c:pt idx="13">
                  <c:v>3.8</c:v>
                </c:pt>
                <c:pt idx="16">
                  <c:v>4.9000000000000004</c:v>
                </c:pt>
                <c:pt idx="19">
                  <c:v>6.4</c:v>
                </c:pt>
              </c:numCache>
            </c:numRef>
          </c:val>
          <c:extLst>
            <c:ext xmlns:c16="http://schemas.microsoft.com/office/drawing/2014/chart" uri="{C3380CC4-5D6E-409C-BE32-E72D297353CC}">
              <c16:uniqueId val="{00000008-49E2-4AD7-A494-B183C739C046}"/>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3.1</c:v>
                </c:pt>
                <c:pt idx="4">
                  <c:v>2.9</c:v>
                </c:pt>
                <c:pt idx="7">
                  <c:v>4.9000000000000004</c:v>
                </c:pt>
                <c:pt idx="10">
                  <c:v>7.2</c:v>
                </c:pt>
                <c:pt idx="13">
                  <c:v>3.1</c:v>
                </c:pt>
                <c:pt idx="16">
                  <c:v>5.3</c:v>
                </c:pt>
                <c:pt idx="19">
                  <c:v>10.4</c:v>
                </c:pt>
              </c:numCache>
            </c:numRef>
          </c:val>
          <c:extLst>
            <c:ext xmlns:c16="http://schemas.microsoft.com/office/drawing/2014/chart" uri="{C3380CC4-5D6E-409C-BE32-E72D297353CC}">
              <c16:uniqueId val="{00000009-49E2-4AD7-A494-B183C739C046}"/>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Sheet1!$K$12:$K$31</c:f>
              <c:numCache>
                <c:formatCode>0.0\%</c:formatCode>
                <c:ptCount val="20"/>
                <c:pt idx="1">
                  <c:v>1.8</c:v>
                </c:pt>
                <c:pt idx="4">
                  <c:v>1.4</c:v>
                </c:pt>
                <c:pt idx="7">
                  <c:v>3.3</c:v>
                </c:pt>
                <c:pt idx="10">
                  <c:v>4.5999999999999996</c:v>
                </c:pt>
                <c:pt idx="13">
                  <c:v>2.1</c:v>
                </c:pt>
                <c:pt idx="16">
                  <c:v>1.9</c:v>
                </c:pt>
                <c:pt idx="19">
                  <c:v>2.6</c:v>
                </c:pt>
              </c:numCache>
            </c:numRef>
          </c:val>
          <c:extLst>
            <c:ext xmlns:c16="http://schemas.microsoft.com/office/drawing/2014/chart" uri="{C3380CC4-5D6E-409C-BE32-E72D297353CC}">
              <c16:uniqueId val="{0000000A-49E2-4AD7-A494-B183C739C046}"/>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67676459147486145"/>
          <c:y val="4.380500060080509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891199340919719"/>
        </c:manualLayout>
      </c:layout>
      <c:barChart>
        <c:barDir val="bar"/>
        <c:grouping val="percentStacked"/>
        <c:varyColors val="0"/>
        <c:ser>
          <c:idx val="0"/>
          <c:order val="0"/>
          <c:tx>
            <c:strRef>
              <c:f>Sheet1!$BT$1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Media training for cross-cultural reporting</c:v>
                </c:pt>
                <c:pt idx="5">
                  <c:v>Cultural and artistic initiatives</c:v>
                </c:pt>
                <c:pt idx="6">
                  <c:v>Inter-religious dialogue</c:v>
                </c:pt>
              </c:strCache>
            </c:strRef>
          </c:cat>
          <c:val>
            <c:numRef>
              <c:f>Sheet1!$BT$2:$BT$8</c:f>
              <c:numCache>
                <c:formatCode>0.0\%</c:formatCode>
                <c:ptCount val="7"/>
                <c:pt idx="0">
                  <c:v>70.900000000000006</c:v>
                </c:pt>
                <c:pt idx="1">
                  <c:v>70.2</c:v>
                </c:pt>
                <c:pt idx="2">
                  <c:v>44.5</c:v>
                </c:pt>
                <c:pt idx="3">
                  <c:v>50.8</c:v>
                </c:pt>
                <c:pt idx="4">
                  <c:v>51.8</c:v>
                </c:pt>
                <c:pt idx="5">
                  <c:v>53.4</c:v>
                </c:pt>
                <c:pt idx="6">
                  <c:v>36.700000000000003</c:v>
                </c:pt>
              </c:numCache>
            </c:numRef>
          </c:val>
          <c:extLst>
            <c:ext xmlns:c16="http://schemas.microsoft.com/office/drawing/2014/chart" uri="{C3380CC4-5D6E-409C-BE32-E72D297353CC}">
              <c16:uniqueId val="{00000001-1C65-491B-BA54-07D945DBB7D0}"/>
            </c:ext>
          </c:extLst>
        </c:ser>
        <c:ser>
          <c:idx val="1"/>
          <c:order val="1"/>
          <c:tx>
            <c:strRef>
              <c:f>Sheet1!$BU$1</c:f>
              <c:strCache>
                <c:ptCount val="1"/>
                <c:pt idx="0">
                  <c:v>Somewhat effective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Media training for cross-cultural reporting</c:v>
                </c:pt>
                <c:pt idx="5">
                  <c:v>Cultural and artistic initiatives</c:v>
                </c:pt>
                <c:pt idx="6">
                  <c:v>Inter-religious dialogue</c:v>
                </c:pt>
              </c:strCache>
            </c:strRef>
          </c:cat>
          <c:val>
            <c:numRef>
              <c:f>Sheet1!$BU$2:$BU$8</c:f>
              <c:numCache>
                <c:formatCode>0.0\%</c:formatCode>
                <c:ptCount val="7"/>
                <c:pt idx="0">
                  <c:v>22.8</c:v>
                </c:pt>
                <c:pt idx="1">
                  <c:v>24.4</c:v>
                </c:pt>
                <c:pt idx="2">
                  <c:v>43.4</c:v>
                </c:pt>
                <c:pt idx="3">
                  <c:v>35.6</c:v>
                </c:pt>
                <c:pt idx="4">
                  <c:v>35.799999999999997</c:v>
                </c:pt>
                <c:pt idx="5">
                  <c:v>36.4</c:v>
                </c:pt>
                <c:pt idx="6">
                  <c:v>42.7</c:v>
                </c:pt>
              </c:numCache>
            </c:numRef>
          </c:val>
          <c:extLst>
            <c:ext xmlns:c16="http://schemas.microsoft.com/office/drawing/2014/chart" uri="{C3380CC4-5D6E-409C-BE32-E72D297353CC}">
              <c16:uniqueId val="{00000002-1C65-491B-BA54-07D945DBB7D0}"/>
            </c:ext>
          </c:extLst>
        </c:ser>
        <c:ser>
          <c:idx val="2"/>
          <c:order val="2"/>
          <c:tx>
            <c:strRef>
              <c:f>Sheet1!$BV$1</c:f>
              <c:strCache>
                <c:ptCount val="1"/>
                <c:pt idx="0">
                  <c:v>Not very effective </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Media training for cross-cultural reporting</c:v>
                </c:pt>
                <c:pt idx="5">
                  <c:v>Cultural and artistic initiatives</c:v>
                </c:pt>
                <c:pt idx="6">
                  <c:v>Inter-religious dialogue</c:v>
                </c:pt>
              </c:strCache>
            </c:strRef>
          </c:cat>
          <c:val>
            <c:numRef>
              <c:f>Sheet1!$BV$2:$BV$8</c:f>
              <c:numCache>
                <c:formatCode>0.0\%</c:formatCode>
                <c:ptCount val="7"/>
                <c:pt idx="0">
                  <c:v>3.5</c:v>
                </c:pt>
                <c:pt idx="1">
                  <c:v>3.2</c:v>
                </c:pt>
                <c:pt idx="2">
                  <c:v>5.4</c:v>
                </c:pt>
                <c:pt idx="3">
                  <c:v>5.8</c:v>
                </c:pt>
                <c:pt idx="4">
                  <c:v>6.3</c:v>
                </c:pt>
                <c:pt idx="5">
                  <c:v>5.6</c:v>
                </c:pt>
                <c:pt idx="6">
                  <c:v>10.8</c:v>
                </c:pt>
              </c:numCache>
            </c:numRef>
          </c:val>
          <c:extLst>
            <c:ext xmlns:c16="http://schemas.microsoft.com/office/drawing/2014/chart" uri="{C3380CC4-5D6E-409C-BE32-E72D297353CC}">
              <c16:uniqueId val="{00000003-1C65-491B-BA54-07D945DBB7D0}"/>
            </c:ext>
          </c:extLst>
        </c:ser>
        <c:ser>
          <c:idx val="3"/>
          <c:order val="3"/>
          <c:tx>
            <c:strRef>
              <c:f>Sheet1!$BW$1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Media training for cross-cultural reporting</c:v>
                </c:pt>
                <c:pt idx="5">
                  <c:v>Cultural and artistic initiatives</c:v>
                </c:pt>
                <c:pt idx="6">
                  <c:v>Inter-religious dialogue</c:v>
                </c:pt>
              </c:strCache>
            </c:strRef>
          </c:cat>
          <c:val>
            <c:numRef>
              <c:f>Sheet1!$BW$2:$BW$8</c:f>
              <c:numCache>
                <c:formatCode>0.0\%</c:formatCode>
                <c:ptCount val="7"/>
                <c:pt idx="0">
                  <c:v>2.4</c:v>
                </c:pt>
                <c:pt idx="1">
                  <c:v>1.9</c:v>
                </c:pt>
                <c:pt idx="2">
                  <c:v>4.2</c:v>
                </c:pt>
                <c:pt idx="3">
                  <c:v>5.6</c:v>
                </c:pt>
                <c:pt idx="4">
                  <c:v>4.7</c:v>
                </c:pt>
                <c:pt idx="5">
                  <c:v>4.0999999999999996</c:v>
                </c:pt>
                <c:pt idx="6">
                  <c:v>8.6</c:v>
                </c:pt>
              </c:numCache>
            </c:numRef>
          </c:val>
          <c:extLst>
            <c:ext xmlns:c16="http://schemas.microsoft.com/office/drawing/2014/chart" uri="{C3380CC4-5D6E-409C-BE32-E72D297353CC}">
              <c16:uniqueId val="{00000004-1C65-491B-BA54-07D945DBB7D0}"/>
            </c:ext>
          </c:extLst>
        </c:ser>
        <c:ser>
          <c:idx val="4"/>
          <c:order val="4"/>
          <c:tx>
            <c:strRef>
              <c:f>Sheet1!$BX$1</c:f>
              <c:strCache>
                <c:ptCount val="1"/>
                <c:pt idx="0">
                  <c:v>DK/REF48</c:v>
                </c:pt>
              </c:strCache>
            </c:strRef>
          </c:tx>
          <c:spPr>
            <a:solidFill>
              <a:schemeClr val="bg1">
                <a:lumMod val="85000"/>
              </a:schemeClr>
            </a:solidFill>
            <a:ln>
              <a:noFill/>
            </a:ln>
            <a:effectLst/>
          </c:spPr>
          <c:invertIfNegative val="0"/>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Media training for cross-cultural reporting</c:v>
                </c:pt>
                <c:pt idx="5">
                  <c:v>Cultural and artistic initiatives</c:v>
                </c:pt>
                <c:pt idx="6">
                  <c:v>Inter-religious dialogue</c:v>
                </c:pt>
              </c:strCache>
            </c:strRef>
          </c:cat>
          <c:val>
            <c:numRef>
              <c:f>Sheet1!$BX$2:$BX$8</c:f>
              <c:numCache>
                <c:formatCode>0.0\%</c:formatCode>
                <c:ptCount val="7"/>
                <c:pt idx="0">
                  <c:v>0.4</c:v>
                </c:pt>
                <c:pt idx="1">
                  <c:v>0.3</c:v>
                </c:pt>
                <c:pt idx="2">
                  <c:v>2.5</c:v>
                </c:pt>
                <c:pt idx="3">
                  <c:v>2.2000000000000002</c:v>
                </c:pt>
                <c:pt idx="4">
                  <c:v>1.4</c:v>
                </c:pt>
                <c:pt idx="5">
                  <c:v>0.5</c:v>
                </c:pt>
                <c:pt idx="6">
                  <c:v>1.3</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1828402439617347"/>
          <c:y val="2.9012965548729182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6-4AC7-ACC4-F88F0F43945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Sheet1!$B$12:$B$34</c:f>
              <c:numCache>
                <c:formatCode>General</c:formatCode>
                <c:ptCount val="23"/>
                <c:pt idx="0" formatCode="0.0\%">
                  <c:v>53.2</c:v>
                </c:pt>
                <c:pt idx="3" formatCode="0.0\%">
                  <c:v>45.3</c:v>
                </c:pt>
                <c:pt idx="6" formatCode="0.0\%">
                  <c:v>47.9</c:v>
                </c:pt>
                <c:pt idx="9" formatCode="0.0\%">
                  <c:v>38.200000000000003</c:v>
                </c:pt>
                <c:pt idx="12" formatCode="0.0\%">
                  <c:v>41.2</c:v>
                </c:pt>
                <c:pt idx="15" formatCode="0.0\%">
                  <c:v>35</c:v>
                </c:pt>
                <c:pt idx="18" formatCode="0.0\%">
                  <c:v>34.299999999999997</c:v>
                </c:pt>
                <c:pt idx="21" formatCode="0.0\%">
                  <c:v>37.299999999999997</c:v>
                </c:pt>
              </c:numCache>
            </c:numRef>
          </c:val>
          <c:extLst>
            <c:ext xmlns:c16="http://schemas.microsoft.com/office/drawing/2014/chart" uri="{C3380CC4-5D6E-409C-BE32-E72D297353CC}">
              <c16:uniqueId val="{00000001-F8F6-4AC7-ACC4-F88F0F439451}"/>
            </c:ext>
          </c:extLst>
        </c:ser>
        <c:ser>
          <c:idx val="1"/>
          <c:order val="1"/>
          <c:tx>
            <c:strRef>
              <c:f>Sheet1!$C$11</c:f>
              <c:strCache>
                <c:ptCount val="1"/>
                <c:pt idx="0">
                  <c:v>Maybe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Sheet1!$C$12:$C$34</c:f>
              <c:numCache>
                <c:formatCode>General</c:formatCode>
                <c:ptCount val="23"/>
                <c:pt idx="0" formatCode="0.0\%">
                  <c:v>36.700000000000003</c:v>
                </c:pt>
                <c:pt idx="3" formatCode="0.0\%">
                  <c:v>42.1</c:v>
                </c:pt>
                <c:pt idx="6" formatCode="0.0\%">
                  <c:v>41.2</c:v>
                </c:pt>
                <c:pt idx="9" formatCode="0.0\%">
                  <c:v>44.5</c:v>
                </c:pt>
                <c:pt idx="12" formatCode="0.0\%">
                  <c:v>42.8</c:v>
                </c:pt>
                <c:pt idx="15" formatCode="0.0\%">
                  <c:v>46.6</c:v>
                </c:pt>
                <c:pt idx="18" formatCode="0.0\%">
                  <c:v>41.7</c:v>
                </c:pt>
                <c:pt idx="21" formatCode="0.0\%">
                  <c:v>37.6</c:v>
                </c:pt>
              </c:numCache>
            </c:numRef>
          </c:val>
          <c:extLst>
            <c:ext xmlns:c16="http://schemas.microsoft.com/office/drawing/2014/chart" uri="{C3380CC4-5D6E-409C-BE32-E72D297353CC}">
              <c16:uniqueId val="{00000002-F8F6-4AC7-ACC4-F88F0F439451}"/>
            </c:ext>
          </c:extLst>
        </c:ser>
        <c:ser>
          <c:idx val="2"/>
          <c:order val="2"/>
          <c:tx>
            <c:strRef>
              <c:f>Sheet1!$D$11</c:f>
              <c:strCache>
                <c:ptCount val="1"/>
                <c:pt idx="0">
                  <c:v>No</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Sheet1!$D$12:$D$34</c:f>
              <c:numCache>
                <c:formatCode>General</c:formatCode>
                <c:ptCount val="23"/>
                <c:pt idx="0" formatCode="0.0\%">
                  <c:v>8.6999999999999993</c:v>
                </c:pt>
                <c:pt idx="3" formatCode="0.0\%">
                  <c:v>11.3</c:v>
                </c:pt>
                <c:pt idx="6" formatCode="0.0\%">
                  <c:v>9.6</c:v>
                </c:pt>
                <c:pt idx="9" formatCode="0.0\%">
                  <c:v>15.4</c:v>
                </c:pt>
                <c:pt idx="12" formatCode="0.0\%">
                  <c:v>14</c:v>
                </c:pt>
                <c:pt idx="15" formatCode="0.0\%">
                  <c:v>14.2</c:v>
                </c:pt>
                <c:pt idx="18" formatCode="0.0\%">
                  <c:v>20.100000000000001</c:v>
                </c:pt>
                <c:pt idx="21" formatCode="0.0\%">
                  <c:v>23.9</c:v>
                </c:pt>
              </c:numCache>
            </c:numRef>
          </c:val>
          <c:extLst>
            <c:ext xmlns:c16="http://schemas.microsoft.com/office/drawing/2014/chart" uri="{C3380CC4-5D6E-409C-BE32-E72D297353CC}">
              <c16:uniqueId val="{00000003-F8F6-4AC7-ACC4-F88F0F439451}"/>
            </c:ext>
          </c:extLst>
        </c:ser>
        <c:ser>
          <c:idx val="3"/>
          <c:order val="3"/>
          <c:tx>
            <c:strRef>
              <c:f>Sheet1!$E$11</c:f>
              <c:strCache>
                <c:ptCount val="1"/>
                <c:pt idx="0">
                  <c:v>DK/REF</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Sheet1!$E$12:$E$34</c:f>
              <c:numCache>
                <c:formatCode>General</c:formatCode>
                <c:ptCount val="23"/>
                <c:pt idx="0" formatCode="0.0\%">
                  <c:v>1.5</c:v>
                </c:pt>
                <c:pt idx="3" formatCode="0.0\%">
                  <c:v>1.3</c:v>
                </c:pt>
                <c:pt idx="6" formatCode="0.0\%">
                  <c:v>1.3</c:v>
                </c:pt>
                <c:pt idx="9" formatCode="0.0\%">
                  <c:v>1.8</c:v>
                </c:pt>
                <c:pt idx="12" formatCode="0.0\%">
                  <c:v>2</c:v>
                </c:pt>
                <c:pt idx="15" formatCode="0.0\%">
                  <c:v>4.2</c:v>
                </c:pt>
                <c:pt idx="18" formatCode="0.0\%">
                  <c:v>3.9</c:v>
                </c:pt>
                <c:pt idx="21" formatCode="0.0\%">
                  <c:v>1.2</c:v>
                </c:pt>
              </c:numCache>
            </c:numRef>
          </c:val>
          <c:extLst>
            <c:ext xmlns:c16="http://schemas.microsoft.com/office/drawing/2014/chart" uri="{C3380CC4-5D6E-409C-BE32-E72D297353CC}">
              <c16:uniqueId val="{00000004-F8F6-4AC7-ACC4-F88F0F439451}"/>
            </c:ext>
          </c:extLst>
        </c:ser>
        <c:ser>
          <c:idx val="4"/>
          <c:order val="4"/>
          <c:tx>
            <c:strRef>
              <c:f>Sheet1!$F$11</c:f>
              <c:strCache>
                <c:ptCount val="1"/>
                <c:pt idx="0">
                  <c:v>Definitely2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Sheet1!$F$12:$F$34</c:f>
              <c:numCache>
                <c:formatCode>0.0\%</c:formatCode>
                <c:ptCount val="23"/>
                <c:pt idx="1">
                  <c:v>77.8</c:v>
                </c:pt>
                <c:pt idx="4">
                  <c:v>70.8</c:v>
                </c:pt>
                <c:pt idx="7">
                  <c:v>63.4</c:v>
                </c:pt>
                <c:pt idx="10">
                  <c:v>54.1</c:v>
                </c:pt>
                <c:pt idx="13">
                  <c:v>70.400000000000006</c:v>
                </c:pt>
                <c:pt idx="16">
                  <c:v>49.9</c:v>
                </c:pt>
                <c:pt idx="19">
                  <c:v>56.9</c:v>
                </c:pt>
                <c:pt idx="22">
                  <c:v>50.6</c:v>
                </c:pt>
              </c:numCache>
            </c:numRef>
          </c:val>
          <c:extLst>
            <c:ext xmlns:c16="http://schemas.microsoft.com/office/drawing/2014/chart" uri="{C3380CC4-5D6E-409C-BE32-E72D297353CC}">
              <c16:uniqueId val="{00000005-F8F6-4AC7-ACC4-F88F0F439451}"/>
            </c:ext>
          </c:extLst>
        </c:ser>
        <c:ser>
          <c:idx val="5"/>
          <c:order val="5"/>
          <c:tx>
            <c:strRef>
              <c:f>Sheet1!$G$11</c:f>
              <c:strCache>
                <c:ptCount val="1"/>
                <c:pt idx="0">
                  <c:v>Maybe3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Sheet1!$G$12:$G$34</c:f>
              <c:numCache>
                <c:formatCode>0.0\%</c:formatCode>
                <c:ptCount val="23"/>
                <c:pt idx="1">
                  <c:v>15.6</c:v>
                </c:pt>
                <c:pt idx="4">
                  <c:v>20.399999999999999</c:v>
                </c:pt>
                <c:pt idx="7">
                  <c:v>22.2</c:v>
                </c:pt>
                <c:pt idx="10">
                  <c:v>25.8</c:v>
                </c:pt>
                <c:pt idx="13">
                  <c:v>18.399999999999999</c:v>
                </c:pt>
                <c:pt idx="16">
                  <c:v>24.6</c:v>
                </c:pt>
                <c:pt idx="19">
                  <c:v>25.6</c:v>
                </c:pt>
                <c:pt idx="22">
                  <c:v>21.3</c:v>
                </c:pt>
              </c:numCache>
            </c:numRef>
          </c:val>
          <c:extLst>
            <c:ext xmlns:c16="http://schemas.microsoft.com/office/drawing/2014/chart" uri="{C3380CC4-5D6E-409C-BE32-E72D297353CC}">
              <c16:uniqueId val="{00000006-F8F6-4AC7-ACC4-F88F0F439451}"/>
            </c:ext>
          </c:extLst>
        </c:ser>
        <c:ser>
          <c:idx val="6"/>
          <c:order val="6"/>
          <c:tx>
            <c:strRef>
              <c:f>Sheet1!$H$11</c:f>
              <c:strCache>
                <c:ptCount val="1"/>
                <c:pt idx="0">
                  <c:v>No4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Sheet1!$H$12:$H$34</c:f>
              <c:numCache>
                <c:formatCode>0.0\%</c:formatCode>
                <c:ptCount val="23"/>
                <c:pt idx="1">
                  <c:v>5.8</c:v>
                </c:pt>
                <c:pt idx="4">
                  <c:v>7.4</c:v>
                </c:pt>
                <c:pt idx="7">
                  <c:v>12.3</c:v>
                </c:pt>
                <c:pt idx="10">
                  <c:v>16.3</c:v>
                </c:pt>
                <c:pt idx="13">
                  <c:v>9.9</c:v>
                </c:pt>
                <c:pt idx="16">
                  <c:v>19.399999999999999</c:v>
                </c:pt>
                <c:pt idx="19">
                  <c:v>14.4</c:v>
                </c:pt>
                <c:pt idx="22">
                  <c:v>26</c:v>
                </c:pt>
              </c:numCache>
            </c:numRef>
          </c:val>
          <c:extLst>
            <c:ext xmlns:c16="http://schemas.microsoft.com/office/drawing/2014/chart" uri="{C3380CC4-5D6E-409C-BE32-E72D297353CC}">
              <c16:uniqueId val="{00000007-F8F6-4AC7-ACC4-F88F0F439451}"/>
            </c:ext>
          </c:extLst>
        </c:ser>
        <c:ser>
          <c:idx val="7"/>
          <c:order val="7"/>
          <c:tx>
            <c:strRef>
              <c:f>Sheet1!$I$11</c:f>
              <c:strCache>
                <c:ptCount val="1"/>
                <c:pt idx="0">
                  <c:v>DK/REF5</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Sheet1!$I$12:$I$34</c:f>
              <c:numCache>
                <c:formatCode>0.0\%</c:formatCode>
                <c:ptCount val="23"/>
                <c:pt idx="1">
                  <c:v>0.8</c:v>
                </c:pt>
                <c:pt idx="4">
                  <c:v>1.4</c:v>
                </c:pt>
                <c:pt idx="7">
                  <c:v>2.2000000000000002</c:v>
                </c:pt>
                <c:pt idx="10">
                  <c:v>3.8</c:v>
                </c:pt>
                <c:pt idx="13">
                  <c:v>1.3</c:v>
                </c:pt>
                <c:pt idx="16">
                  <c:v>6.2</c:v>
                </c:pt>
                <c:pt idx="19">
                  <c:v>3</c:v>
                </c:pt>
                <c:pt idx="22">
                  <c:v>2.1</c:v>
                </c:pt>
              </c:numCache>
            </c:numRef>
          </c:val>
          <c:extLst>
            <c:ext xmlns:c16="http://schemas.microsoft.com/office/drawing/2014/chart" uri="{C3380CC4-5D6E-409C-BE32-E72D297353CC}">
              <c16:uniqueId val="{00000008-F8F6-4AC7-ACC4-F88F0F439451}"/>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67491297397763017"/>
          <c:y val="1.6686269671999238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Sheet1!$BO$1</c:f>
              <c:strCache>
                <c:ptCount val="1"/>
                <c:pt idx="0">
                  <c:v>Definitely362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Economic growth and employment</c:v>
                </c:pt>
                <c:pt idx="2">
                  <c:v>Recognition of cultural diversity</c:v>
                </c:pt>
                <c:pt idx="3">
                  <c:v>Individual freedom and rule of law</c:v>
                </c:pt>
                <c:pt idx="4">
                  <c:v>Environmental sustainability</c:v>
                </c:pt>
                <c:pt idx="5">
                  <c:v>Support for NGOs and civil society organisations</c:v>
                </c:pt>
                <c:pt idx="6">
                  <c:v>Fair response to refugee situation</c:v>
                </c:pt>
                <c:pt idx="7">
                  <c:v>Gender equality</c:v>
                </c:pt>
              </c:strCache>
            </c:strRef>
          </c:cat>
          <c:val>
            <c:numRef>
              <c:f>Sheet1!$BO$2:$BO$9</c:f>
              <c:numCache>
                <c:formatCode>0.0\%</c:formatCode>
                <c:ptCount val="8"/>
                <c:pt idx="0">
                  <c:v>55</c:v>
                </c:pt>
                <c:pt idx="1">
                  <c:v>50</c:v>
                </c:pt>
                <c:pt idx="2">
                  <c:v>49</c:v>
                </c:pt>
                <c:pt idx="3">
                  <c:v>47</c:v>
                </c:pt>
                <c:pt idx="4">
                  <c:v>40</c:v>
                </c:pt>
                <c:pt idx="5">
                  <c:v>35</c:v>
                </c:pt>
                <c:pt idx="6">
                  <c:v>17</c:v>
                </c:pt>
                <c:pt idx="7">
                  <c:v>15</c:v>
                </c:pt>
              </c:numCache>
            </c:numRef>
          </c:val>
          <c:extLst>
            <c:ext xmlns:c16="http://schemas.microsoft.com/office/drawing/2014/chart" uri="{C3380CC4-5D6E-409C-BE32-E72D297353CC}">
              <c16:uniqueId val="{00000001-9764-4536-97CC-B7C98EB4D2FC}"/>
            </c:ext>
          </c:extLst>
        </c:ser>
        <c:ser>
          <c:idx val="1"/>
          <c:order val="1"/>
          <c:tx>
            <c:strRef>
              <c:f>Sheet1!$BP$1</c:f>
              <c:strCache>
                <c:ptCount val="1"/>
                <c:pt idx="0">
                  <c:v>Maybe373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Economic growth and employment</c:v>
                </c:pt>
                <c:pt idx="2">
                  <c:v>Recognition of cultural diversity</c:v>
                </c:pt>
                <c:pt idx="3">
                  <c:v>Individual freedom and rule of law</c:v>
                </c:pt>
                <c:pt idx="4">
                  <c:v>Environmental sustainability</c:v>
                </c:pt>
                <c:pt idx="5">
                  <c:v>Support for NGOs and civil society organisations</c:v>
                </c:pt>
                <c:pt idx="6">
                  <c:v>Fair response to refugee situation</c:v>
                </c:pt>
                <c:pt idx="7">
                  <c:v>Gender equality</c:v>
                </c:pt>
              </c:strCache>
            </c:strRef>
          </c:cat>
          <c:val>
            <c:numRef>
              <c:f>Sheet1!$BP$2:$BP$9</c:f>
              <c:numCache>
                <c:formatCode>0.0\%</c:formatCode>
                <c:ptCount val="8"/>
                <c:pt idx="0">
                  <c:v>37</c:v>
                </c:pt>
                <c:pt idx="1">
                  <c:v>44</c:v>
                </c:pt>
                <c:pt idx="2">
                  <c:v>43</c:v>
                </c:pt>
                <c:pt idx="3">
                  <c:v>43</c:v>
                </c:pt>
                <c:pt idx="4">
                  <c:v>50</c:v>
                </c:pt>
                <c:pt idx="5">
                  <c:v>51</c:v>
                </c:pt>
                <c:pt idx="6">
                  <c:v>48</c:v>
                </c:pt>
                <c:pt idx="7">
                  <c:v>36</c:v>
                </c:pt>
              </c:numCache>
            </c:numRef>
          </c:val>
          <c:extLst>
            <c:ext xmlns:c16="http://schemas.microsoft.com/office/drawing/2014/chart" uri="{C3380CC4-5D6E-409C-BE32-E72D297353CC}">
              <c16:uniqueId val="{00000002-9764-4536-97CC-B7C98EB4D2FC}"/>
            </c:ext>
          </c:extLst>
        </c:ser>
        <c:ser>
          <c:idx val="2"/>
          <c:order val="2"/>
          <c:tx>
            <c:strRef>
              <c:f>Sheet1!$BQ$1</c:f>
              <c:strCache>
                <c:ptCount val="1"/>
                <c:pt idx="0">
                  <c:v>No384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Economic growth and employment</c:v>
                </c:pt>
                <c:pt idx="2">
                  <c:v>Recognition of cultural diversity</c:v>
                </c:pt>
                <c:pt idx="3">
                  <c:v>Individual freedom and rule of law</c:v>
                </c:pt>
                <c:pt idx="4">
                  <c:v>Environmental sustainability</c:v>
                </c:pt>
                <c:pt idx="5">
                  <c:v>Support for NGOs and civil society organisations</c:v>
                </c:pt>
                <c:pt idx="6">
                  <c:v>Fair response to refugee situation</c:v>
                </c:pt>
                <c:pt idx="7">
                  <c:v>Gender equality</c:v>
                </c:pt>
              </c:strCache>
            </c:strRef>
          </c:cat>
          <c:val>
            <c:numRef>
              <c:f>Sheet1!$BQ$2:$BQ$9</c:f>
              <c:numCache>
                <c:formatCode>0.0\%</c:formatCode>
                <c:ptCount val="8"/>
                <c:pt idx="0">
                  <c:v>8</c:v>
                </c:pt>
                <c:pt idx="1">
                  <c:v>6</c:v>
                </c:pt>
                <c:pt idx="2">
                  <c:v>7</c:v>
                </c:pt>
                <c:pt idx="3">
                  <c:v>9</c:v>
                </c:pt>
                <c:pt idx="4">
                  <c:v>9</c:v>
                </c:pt>
                <c:pt idx="5">
                  <c:v>11</c:v>
                </c:pt>
                <c:pt idx="6">
                  <c:v>30</c:v>
                </c:pt>
                <c:pt idx="7">
                  <c:v>46</c:v>
                </c:pt>
              </c:numCache>
            </c:numRef>
          </c:val>
          <c:extLst>
            <c:ext xmlns:c16="http://schemas.microsoft.com/office/drawing/2014/chart" uri="{C3380CC4-5D6E-409C-BE32-E72D297353CC}">
              <c16:uniqueId val="{00000003-9764-4536-97CC-B7C98EB4D2FC}"/>
            </c:ext>
          </c:extLst>
        </c:ser>
        <c:ser>
          <c:idx val="3"/>
          <c:order val="3"/>
          <c:tx>
            <c:strRef>
              <c:f>Sheet1!$BR$1</c:f>
              <c:strCache>
                <c:ptCount val="1"/>
                <c:pt idx="0">
                  <c:v>DK/REF395</c:v>
                </c:pt>
              </c:strCache>
            </c:strRef>
          </c:tx>
          <c:spPr>
            <a:solidFill>
              <a:schemeClr val="bg1">
                <a:lumMod val="85000"/>
              </a:schemeClr>
            </a:solidFill>
            <a:ln>
              <a:noFill/>
            </a:ln>
            <a:effectLst/>
          </c:spPr>
          <c:invertIfNegative val="0"/>
          <c:cat>
            <c:strRef>
              <c:f>Sheet1!$BI$2:$BI$9</c:f>
              <c:strCache>
                <c:ptCount val="8"/>
                <c:pt idx="0">
                  <c:v>Education and training</c:v>
                </c:pt>
                <c:pt idx="1">
                  <c:v>Economic growth and employment</c:v>
                </c:pt>
                <c:pt idx="2">
                  <c:v>Recognition of cultural diversity</c:v>
                </c:pt>
                <c:pt idx="3">
                  <c:v>Individual freedom and rule of law</c:v>
                </c:pt>
                <c:pt idx="4">
                  <c:v>Environmental sustainability</c:v>
                </c:pt>
                <c:pt idx="5">
                  <c:v>Support for NGOs and civil society organisations</c:v>
                </c:pt>
                <c:pt idx="6">
                  <c:v>Fair response to refugee situation</c:v>
                </c:pt>
                <c:pt idx="7">
                  <c:v>Gender equality</c:v>
                </c:pt>
              </c:strCache>
            </c:strRef>
          </c:cat>
          <c:val>
            <c:numRef>
              <c:f>Sheet1!$BR$2:$BR$9</c:f>
              <c:numCache>
                <c:formatCode>0.0\%</c:formatCode>
                <c:ptCount val="8"/>
                <c:pt idx="0">
                  <c:v>1</c:v>
                </c:pt>
                <c:pt idx="1">
                  <c:v>0</c:v>
                </c:pt>
                <c:pt idx="2">
                  <c:v>1</c:v>
                </c:pt>
                <c:pt idx="3">
                  <c:v>1</c:v>
                </c:pt>
                <c:pt idx="4">
                  <c:v>2</c:v>
                </c:pt>
                <c:pt idx="5">
                  <c:v>2</c:v>
                </c:pt>
                <c:pt idx="6">
                  <c:v>5</c:v>
                </c:pt>
                <c:pt idx="7">
                  <c:v>4</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2632752345436754"/>
          <c:w val="0.53338865126097101"/>
          <c:h val="0.85075341347562161"/>
        </c:manualLayout>
      </c:layout>
      <c:barChart>
        <c:barDir val="bar"/>
        <c:grouping val="clustered"/>
        <c:varyColors val="0"/>
        <c:ser>
          <c:idx val="0"/>
          <c:order val="0"/>
          <c:tx>
            <c:strRef>
              <c:f>Sheet1!$B$1</c:f>
              <c:strCache>
                <c:ptCount val="1"/>
                <c:pt idx="0">
                  <c:v>European countries</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BF5-457D-9DD1-D86D3418AB4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Asia</c:v>
                </c:pt>
                <c:pt idx="5">
                  <c:v>South America</c:v>
                </c:pt>
                <c:pt idx="6">
                  <c:v>SEM countries</c:v>
                </c:pt>
                <c:pt idx="7">
                  <c:v>Gulf countries</c:v>
                </c:pt>
                <c:pt idx="8">
                  <c:v>Africa</c:v>
                </c:pt>
                <c:pt idx="9">
                  <c:v>DK/REF</c:v>
                </c:pt>
              </c:strCache>
            </c:strRef>
          </c:cat>
          <c:val>
            <c:numRef>
              <c:f>Sheet1!$B$2:$B$11</c:f>
              <c:numCache>
                <c:formatCode>0.0\%</c:formatCode>
                <c:ptCount val="10"/>
                <c:pt idx="0">
                  <c:v>39.5</c:v>
                </c:pt>
                <c:pt idx="1">
                  <c:v>35.5</c:v>
                </c:pt>
                <c:pt idx="2">
                  <c:v>7.2</c:v>
                </c:pt>
                <c:pt idx="3">
                  <c:v>6.7</c:v>
                </c:pt>
                <c:pt idx="4">
                  <c:v>2.9</c:v>
                </c:pt>
                <c:pt idx="5">
                  <c:v>1.5</c:v>
                </c:pt>
                <c:pt idx="6">
                  <c:v>2.1</c:v>
                </c:pt>
                <c:pt idx="7">
                  <c:v>0.3</c:v>
                </c:pt>
                <c:pt idx="8">
                  <c:v>0.8</c:v>
                </c:pt>
                <c:pt idx="9">
                  <c:v>3.4</c:v>
                </c:pt>
              </c:numCache>
            </c:numRef>
          </c:val>
          <c:extLst>
            <c:ext xmlns:c16="http://schemas.microsoft.com/office/drawing/2014/chart" uri="{C3380CC4-5D6E-409C-BE32-E72D297353CC}">
              <c16:uniqueId val="{00000002-EBF5-457D-9DD1-D86D3418AB46}"/>
            </c:ext>
          </c:extLst>
        </c:ser>
        <c:ser>
          <c:idx val="1"/>
          <c:order val="1"/>
          <c:tx>
            <c:strRef>
              <c:f>Sheet1!$C$1</c:f>
              <c:strCache>
                <c:ptCount val="1"/>
                <c:pt idx="0">
                  <c:v>SEM countries</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Country of residence</c:v>
                </c:pt>
                <c:pt idx="1">
                  <c:v>Europe</c:v>
                </c:pt>
                <c:pt idx="2">
                  <c:v>North America</c:v>
                </c:pt>
                <c:pt idx="3">
                  <c:v>Australia and Oceania</c:v>
                </c:pt>
                <c:pt idx="4">
                  <c:v>Asia</c:v>
                </c:pt>
                <c:pt idx="5">
                  <c:v>South America</c:v>
                </c:pt>
                <c:pt idx="6">
                  <c:v>SEM countries</c:v>
                </c:pt>
                <c:pt idx="7">
                  <c:v>Gulf countries</c:v>
                </c:pt>
                <c:pt idx="8">
                  <c:v>Africa</c:v>
                </c:pt>
                <c:pt idx="9">
                  <c:v>DK/REF</c:v>
                </c:pt>
              </c:strCache>
            </c:strRef>
          </c:cat>
          <c:val>
            <c:numRef>
              <c:f>Sheet1!$C$2:$C$11</c:f>
              <c:numCache>
                <c:formatCode>0.0\%</c:formatCode>
                <c:ptCount val="10"/>
                <c:pt idx="0">
                  <c:v>49.3</c:v>
                </c:pt>
                <c:pt idx="1">
                  <c:v>19.8</c:v>
                </c:pt>
                <c:pt idx="2">
                  <c:v>6.3</c:v>
                </c:pt>
                <c:pt idx="3">
                  <c:v>0.8</c:v>
                </c:pt>
                <c:pt idx="4">
                  <c:v>1.8</c:v>
                </c:pt>
                <c:pt idx="5">
                  <c:v>0.6</c:v>
                </c:pt>
                <c:pt idx="6">
                  <c:v>14.2</c:v>
                </c:pt>
                <c:pt idx="7">
                  <c:v>4.7</c:v>
                </c:pt>
                <c:pt idx="8">
                  <c:v>0.6</c:v>
                </c:pt>
                <c:pt idx="9">
                  <c:v>2</c:v>
                </c:pt>
              </c:numCache>
            </c:numRef>
          </c:val>
          <c:extLst>
            <c:ext xmlns:c16="http://schemas.microsoft.com/office/drawing/2014/chart" uri="{C3380CC4-5D6E-409C-BE32-E72D297353CC}">
              <c16:uniqueId val="{00000003-EBF5-457D-9DD1-D86D3418AB4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Sheet1!$B$7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B4-4BE5-A028-1A1A859FE0E7}"/>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Sheet1!$B$8:$B$15</c:f>
              <c:numCache>
                <c:formatCode>General</c:formatCode>
                <c:ptCount val="8"/>
                <c:pt idx="0" formatCode="0.0\%">
                  <c:v>53.2</c:v>
                </c:pt>
                <c:pt idx="3" formatCode="0.0\%">
                  <c:v>41.5</c:v>
                </c:pt>
                <c:pt idx="6" formatCode="0.0\%">
                  <c:v>32.799999999999997</c:v>
                </c:pt>
              </c:numCache>
            </c:numRef>
          </c:val>
          <c:extLst>
            <c:ext xmlns:c16="http://schemas.microsoft.com/office/drawing/2014/chart" uri="{C3380CC4-5D6E-409C-BE32-E72D297353CC}">
              <c16:uniqueId val="{00000001-0BB4-4BE5-A028-1A1A859FE0E7}"/>
            </c:ext>
          </c:extLst>
        </c:ser>
        <c:ser>
          <c:idx val="1"/>
          <c:order val="1"/>
          <c:tx>
            <c:strRef>
              <c:f>Sheet1!$C$7</c:f>
              <c:strCache>
                <c:ptCount val="1"/>
                <c:pt idx="0">
                  <c:v>Somewhat 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34.5</c:v>
                </c:pt>
                <c:pt idx="3" formatCode="0.0\%">
                  <c:v>40.6</c:v>
                </c:pt>
                <c:pt idx="6" formatCode="0.0\%">
                  <c:v>36.1</c:v>
                </c:pt>
              </c:numCache>
            </c:numRef>
          </c:val>
          <c:extLst>
            <c:ext xmlns:c16="http://schemas.microsoft.com/office/drawing/2014/chart" uri="{C3380CC4-5D6E-409C-BE32-E72D297353CC}">
              <c16:uniqueId val="{00000002-0BB4-4BE5-A028-1A1A859FE0E7}"/>
            </c:ext>
          </c:extLst>
        </c:ser>
        <c:ser>
          <c:idx val="2"/>
          <c:order val="2"/>
          <c:tx>
            <c:strRef>
              <c:f>Sheet1!$D$7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7.5</c:v>
                </c:pt>
                <c:pt idx="3" formatCode="0.0\%">
                  <c:v>10</c:v>
                </c:pt>
                <c:pt idx="6" formatCode="0.0\%">
                  <c:v>17.2</c:v>
                </c:pt>
              </c:numCache>
            </c:numRef>
          </c:val>
          <c:extLst>
            <c:ext xmlns:c16="http://schemas.microsoft.com/office/drawing/2014/chart" uri="{C3380CC4-5D6E-409C-BE32-E72D297353CC}">
              <c16:uniqueId val="{00000003-0BB4-4BE5-A028-1A1A859FE0E7}"/>
            </c:ext>
          </c:extLst>
        </c:ser>
        <c:ser>
          <c:idx val="3"/>
          <c:order val="3"/>
          <c:tx>
            <c:strRef>
              <c:f>Sheet1!$E$7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2.6</c:v>
                </c:pt>
                <c:pt idx="3" formatCode="0.0\%">
                  <c:v>3.4</c:v>
                </c:pt>
                <c:pt idx="6" formatCode="0.0\%">
                  <c:v>9.1999999999999993</c:v>
                </c:pt>
              </c:numCache>
            </c:numRef>
          </c:val>
          <c:extLst>
            <c:ext xmlns:c16="http://schemas.microsoft.com/office/drawing/2014/chart" uri="{C3380CC4-5D6E-409C-BE32-E72D297353CC}">
              <c16:uniqueId val="{00000004-0BB4-4BE5-A028-1A1A859FE0E7}"/>
            </c:ext>
          </c:extLst>
        </c:ser>
        <c:ser>
          <c:idx val="4"/>
          <c:order val="4"/>
          <c:tx>
            <c:strRef>
              <c:f>Sheet1!$F$7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1.2</c:v>
                </c:pt>
                <c:pt idx="3" formatCode="0.0\%">
                  <c:v>4.5</c:v>
                </c:pt>
                <c:pt idx="6" formatCode="0.0\%">
                  <c:v>4.5999999999999996</c:v>
                </c:pt>
              </c:numCache>
            </c:numRef>
          </c:val>
          <c:extLst>
            <c:ext xmlns:c16="http://schemas.microsoft.com/office/drawing/2014/chart" uri="{C3380CC4-5D6E-409C-BE32-E72D297353CC}">
              <c16:uniqueId val="{00000005-0BB4-4BE5-A028-1A1A859FE0E7}"/>
            </c:ext>
          </c:extLst>
        </c:ser>
        <c:ser>
          <c:idx val="5"/>
          <c:order val="5"/>
          <c:tx>
            <c:strRef>
              <c:f>Sheet1!$G$7</c:f>
              <c:strCache>
                <c:ptCount val="1"/>
                <c:pt idx="0">
                  <c:v>Strongly agree</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Sheet1!$G$8:$G$15</c:f>
              <c:numCache>
                <c:formatCode>0.0\%</c:formatCode>
                <c:ptCount val="8"/>
                <c:pt idx="1">
                  <c:v>76.900000000000006</c:v>
                </c:pt>
                <c:pt idx="4">
                  <c:v>63.6</c:v>
                </c:pt>
                <c:pt idx="7">
                  <c:v>47.5</c:v>
                </c:pt>
              </c:numCache>
            </c:numRef>
          </c:val>
          <c:extLst>
            <c:ext xmlns:c16="http://schemas.microsoft.com/office/drawing/2014/chart" uri="{C3380CC4-5D6E-409C-BE32-E72D297353CC}">
              <c16:uniqueId val="{00000006-0BB4-4BE5-A028-1A1A859FE0E7}"/>
            </c:ext>
          </c:extLst>
        </c:ser>
        <c:ser>
          <c:idx val="6"/>
          <c:order val="6"/>
          <c:tx>
            <c:strRef>
              <c:f>Sheet1!$H$7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Sheet1!$H$8:$H$15</c:f>
              <c:numCache>
                <c:formatCode>0.0\%</c:formatCode>
                <c:ptCount val="8"/>
                <c:pt idx="1">
                  <c:v>16.600000000000001</c:v>
                </c:pt>
                <c:pt idx="4">
                  <c:v>25.1</c:v>
                </c:pt>
                <c:pt idx="7">
                  <c:v>26.8</c:v>
                </c:pt>
              </c:numCache>
            </c:numRef>
          </c:val>
          <c:extLst>
            <c:ext xmlns:c16="http://schemas.microsoft.com/office/drawing/2014/chart" uri="{C3380CC4-5D6E-409C-BE32-E72D297353CC}">
              <c16:uniqueId val="{00000007-0BB4-4BE5-A028-1A1A859FE0E7}"/>
            </c:ext>
          </c:extLst>
        </c:ser>
        <c:ser>
          <c:idx val="7"/>
          <c:order val="7"/>
          <c:tx>
            <c:strRef>
              <c:f>Sheet1!$I$7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Sheet1!$I$8:$I$15</c:f>
              <c:numCache>
                <c:formatCode>0.0\%</c:formatCode>
                <c:ptCount val="8"/>
                <c:pt idx="1">
                  <c:v>2.1</c:v>
                </c:pt>
                <c:pt idx="4">
                  <c:v>3.4</c:v>
                </c:pt>
                <c:pt idx="7">
                  <c:v>8.3000000000000007</c:v>
                </c:pt>
              </c:numCache>
            </c:numRef>
          </c:val>
          <c:extLst>
            <c:ext xmlns:c16="http://schemas.microsoft.com/office/drawing/2014/chart" uri="{C3380CC4-5D6E-409C-BE32-E72D297353CC}">
              <c16:uniqueId val="{00000008-0BB4-4BE5-A028-1A1A859FE0E7}"/>
            </c:ext>
          </c:extLst>
        </c:ser>
        <c:ser>
          <c:idx val="8"/>
          <c:order val="8"/>
          <c:tx>
            <c:strRef>
              <c:f>Sheet1!$J$7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Sheet1!$J$8:$J$15</c:f>
              <c:numCache>
                <c:formatCode>0.0\%</c:formatCode>
                <c:ptCount val="8"/>
                <c:pt idx="1">
                  <c:v>8.2842500000000001</c:v>
                </c:pt>
                <c:pt idx="4">
                  <c:v>6.1</c:v>
                </c:pt>
                <c:pt idx="7">
                  <c:v>15.7</c:v>
                </c:pt>
              </c:numCache>
            </c:numRef>
          </c:val>
          <c:extLst>
            <c:ext xmlns:c16="http://schemas.microsoft.com/office/drawing/2014/chart" uri="{C3380CC4-5D6E-409C-BE32-E72D297353CC}">
              <c16:uniqueId val="{00000009-0BB4-4BE5-A028-1A1A859FE0E7}"/>
            </c:ext>
          </c:extLst>
        </c:ser>
        <c:ser>
          <c:idx val="9"/>
          <c:order val="9"/>
          <c:tx>
            <c:strRef>
              <c:f>Sheet1!$K$7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Sheet1!$K$8:$K$15</c:f>
              <c:numCache>
                <c:formatCode>0.0\%</c:formatCode>
                <c:ptCount val="8"/>
                <c:pt idx="1">
                  <c:v>4.0999999999999996</c:v>
                </c:pt>
                <c:pt idx="4">
                  <c:v>1.9</c:v>
                </c:pt>
                <c:pt idx="7">
                  <c:v>1.7</c:v>
                </c:pt>
              </c:numCache>
            </c:numRef>
          </c:val>
          <c:extLst>
            <c:ext xmlns:c16="http://schemas.microsoft.com/office/drawing/2014/chart" uri="{C3380CC4-5D6E-409C-BE32-E72D297353CC}">
              <c16:uniqueId val="{0000000A-0BB4-4BE5-A028-1A1A859FE0E7}"/>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7274094297243006"/>
          <c:y val="0.12632752345436754"/>
          <c:w val="0.42646744715216073"/>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Sheet1!$BZ$2:$BZ$4</c:f>
              <c:numCache>
                <c:formatCode>0.0\%</c:formatCode>
                <c:ptCount val="3"/>
                <c:pt idx="0">
                  <c:v>66</c:v>
                </c:pt>
                <c:pt idx="1">
                  <c:v>60</c:v>
                </c:pt>
                <c:pt idx="2">
                  <c:v>37</c:v>
                </c:pt>
              </c:numCache>
            </c:numRef>
          </c:val>
          <c:extLst>
            <c:ext xmlns:c16="http://schemas.microsoft.com/office/drawing/2014/chart" uri="{C3380CC4-5D6E-409C-BE32-E72D297353CC}">
              <c16:uniqueId val="{00000001-979C-4F31-9B37-EFF6ABC0B35E}"/>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Sheet1!$CA$2:$CA$4</c:f>
              <c:numCache>
                <c:formatCode>0.0\%</c:formatCode>
                <c:ptCount val="3"/>
                <c:pt idx="0">
                  <c:v>28</c:v>
                </c:pt>
                <c:pt idx="1">
                  <c:v>31</c:v>
                </c:pt>
                <c:pt idx="2">
                  <c:v>43</c:v>
                </c:pt>
              </c:numCache>
            </c:numRef>
          </c:val>
          <c:extLst>
            <c:ext xmlns:c16="http://schemas.microsoft.com/office/drawing/2014/chart" uri="{C3380CC4-5D6E-409C-BE32-E72D297353CC}">
              <c16:uniqueId val="{00000002-979C-4F31-9B37-EFF6ABC0B35E}"/>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C-4F31-9B37-EFF6ABC0B35E}"/>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79C-4F31-9B37-EFF6ABC0B35E}"/>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Sheet1!$CB$2:$CB$4</c:f>
              <c:numCache>
                <c:formatCode>0.0\%</c:formatCode>
                <c:ptCount val="3"/>
                <c:pt idx="0">
                  <c:v>3</c:v>
                </c:pt>
                <c:pt idx="1">
                  <c:v>4</c:v>
                </c:pt>
                <c:pt idx="2">
                  <c:v>11</c:v>
                </c:pt>
              </c:numCache>
            </c:numRef>
          </c:val>
          <c:extLst>
            <c:ext xmlns:c16="http://schemas.microsoft.com/office/drawing/2014/chart" uri="{C3380CC4-5D6E-409C-BE32-E72D297353CC}">
              <c16:uniqueId val="{00000005-979C-4F31-9B37-EFF6ABC0B35E}"/>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Sheet1!$CC$2:$CC$4</c:f>
              <c:numCache>
                <c:formatCode>0.0\%</c:formatCode>
                <c:ptCount val="3"/>
                <c:pt idx="0">
                  <c:v>2</c:v>
                </c:pt>
                <c:pt idx="1">
                  <c:v>2</c:v>
                </c:pt>
                <c:pt idx="2">
                  <c:v>7</c:v>
                </c:pt>
              </c:numCache>
            </c:numRef>
          </c:val>
          <c:extLst>
            <c:ext xmlns:c16="http://schemas.microsoft.com/office/drawing/2014/chart" uri="{C3380CC4-5D6E-409C-BE32-E72D297353CC}">
              <c16:uniqueId val="{00000007-979C-4F31-9B37-EFF6ABC0B35E}"/>
            </c:ext>
          </c:extLst>
        </c:ser>
        <c:ser>
          <c:idx val="4"/>
          <c:order val="4"/>
          <c:spPr>
            <a:solidFill>
              <a:schemeClr val="bg1">
                <a:lumMod val="85000"/>
              </a:schemeClr>
            </a:solidFill>
            <a:ln>
              <a:noFill/>
            </a:ln>
            <a:effectLst/>
          </c:spPr>
          <c:invertIfNegative val="0"/>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Sheet1!$CD$2:$CD$4</c:f>
              <c:numCache>
                <c:formatCode>0.0\%</c:formatCode>
                <c:ptCount val="3"/>
                <c:pt idx="0">
                  <c:v>1.5</c:v>
                </c:pt>
                <c:pt idx="1">
                  <c:v>2.2999999999999998</c:v>
                </c:pt>
                <c:pt idx="2">
                  <c:v>2.5</c:v>
                </c:pt>
              </c:numCache>
            </c:numRef>
          </c:val>
          <c:extLst>
            <c:ext xmlns:c16="http://schemas.microsoft.com/office/drawing/2014/chart" uri="{C3380CC4-5D6E-409C-BE32-E72D297353CC}">
              <c16:uniqueId val="{00000008-979C-4F31-9B37-EFF6ABC0B35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9032639731833221"/>
        </c:manualLayout>
      </c:layout>
      <c:barChart>
        <c:barDir val="bar"/>
        <c:grouping val="stacked"/>
        <c:varyColors val="0"/>
        <c:ser>
          <c:idx val="0"/>
          <c:order val="0"/>
          <c:tx>
            <c:strRef>
              <c:f>Sheet1!$C$11</c:f>
              <c:strCache>
                <c:ptCount val="1"/>
                <c:pt idx="0">
                  <c:v>Most important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52-44CA-9519-10405D811031}"/>
                </c:ext>
              </c:extLst>
            </c:dLbl>
            <c:dLbl>
              <c:idx val="18"/>
              <c:delete val="1"/>
              <c:extLst>
                <c:ext xmlns:c15="http://schemas.microsoft.com/office/drawing/2012/chart" uri="{CE6537A1-D6FC-4f65-9D91-7224C49458BB}"/>
                <c:ext xmlns:c16="http://schemas.microsoft.com/office/drawing/2014/chart" uri="{C3380CC4-5D6E-409C-BE32-E72D297353CC}">
                  <c16:uniqueId val="{00000001-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25</c:v>
                </c:pt>
                <c:pt idx="3" formatCode="0.0\%">
                  <c:v>18.399999999999999</c:v>
                </c:pt>
                <c:pt idx="6" formatCode="0.0\%">
                  <c:v>21.5</c:v>
                </c:pt>
                <c:pt idx="9" formatCode="0.0\%">
                  <c:v>24.7</c:v>
                </c:pt>
                <c:pt idx="12" formatCode="0.0\%">
                  <c:v>3.9</c:v>
                </c:pt>
                <c:pt idx="15" formatCode="0.0\%">
                  <c:v>5.7</c:v>
                </c:pt>
                <c:pt idx="18" formatCode="0.0\%">
                  <c:v>0.8</c:v>
                </c:pt>
              </c:numCache>
            </c:numRef>
          </c:val>
          <c:extLst>
            <c:ext xmlns:c16="http://schemas.microsoft.com/office/drawing/2014/chart" uri="{C3380CC4-5D6E-409C-BE32-E72D297353CC}">
              <c16:uniqueId val="{00000002-1952-44CA-9519-10405D811031}"/>
            </c:ext>
          </c:extLst>
        </c:ser>
        <c:ser>
          <c:idx val="1"/>
          <c:order val="1"/>
          <c:tx>
            <c:strRef>
              <c:f>Sheet1!$D$11</c:f>
              <c:strCache>
                <c:ptCount val="1"/>
                <c:pt idx="0">
                  <c:v>Second most important</c:v>
                </c:pt>
              </c:strCache>
            </c:strRef>
          </c:tx>
          <c:spPr>
            <a:solidFill>
              <a:schemeClr val="accent2"/>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3-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22.3</c:v>
                </c:pt>
                <c:pt idx="3" formatCode="0.0\%">
                  <c:v>21.3</c:v>
                </c:pt>
                <c:pt idx="6" formatCode="0.0\%">
                  <c:v>17.399999999999999</c:v>
                </c:pt>
                <c:pt idx="9" formatCode="0.0\%">
                  <c:v>28.6</c:v>
                </c:pt>
                <c:pt idx="12" formatCode="0.0\%">
                  <c:v>4.3</c:v>
                </c:pt>
                <c:pt idx="15" formatCode="0.0\%">
                  <c:v>4.9000000000000004</c:v>
                </c:pt>
              </c:numCache>
            </c:numRef>
          </c:val>
          <c:extLst>
            <c:ext xmlns:c16="http://schemas.microsoft.com/office/drawing/2014/chart" uri="{C3380CC4-5D6E-409C-BE32-E72D297353CC}">
              <c16:uniqueId val="{00000004-1952-44CA-9519-10405D811031}"/>
            </c:ext>
          </c:extLst>
        </c:ser>
        <c:ser>
          <c:idx val="2"/>
          <c:order val="2"/>
          <c:tx>
            <c:strRef>
              <c:f>Sheet1!$E$11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47.3</c:v>
                </c:pt>
                <c:pt idx="3" formatCode="0.0\%">
                  <c:v>39.700000000000003</c:v>
                </c:pt>
                <c:pt idx="6" formatCode="0.0\%">
                  <c:v>38.9</c:v>
                </c:pt>
                <c:pt idx="9" formatCode="0.0\%">
                  <c:v>53.3</c:v>
                </c:pt>
                <c:pt idx="12" formatCode="0.0\%">
                  <c:v>8.1999999999999993</c:v>
                </c:pt>
                <c:pt idx="15" formatCode="0.0\%">
                  <c:v>10.600000000000001</c:v>
                </c:pt>
                <c:pt idx="18" formatCode="0.0\%">
                  <c:v>0.8</c:v>
                </c:pt>
              </c:numCache>
            </c:numRef>
          </c:val>
          <c:extLst>
            <c:ext xmlns:c16="http://schemas.microsoft.com/office/drawing/2014/chart" uri="{C3380CC4-5D6E-409C-BE32-E72D297353CC}">
              <c16:uniqueId val="{00000005-1952-44CA-9519-10405D811031}"/>
            </c:ext>
          </c:extLst>
        </c:ser>
        <c:ser>
          <c:idx val="4"/>
          <c:order val="3"/>
          <c:tx>
            <c:strRef>
              <c:f>Sheet1!$F$11</c:f>
              <c:strCache>
                <c:ptCount val="1"/>
                <c:pt idx="0">
                  <c:v>Most important</c:v>
                </c:pt>
              </c:strCache>
            </c:strRef>
          </c:tx>
          <c:spPr>
            <a:solidFill>
              <a:srgbClr val="007681"/>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6-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0.0\%</c:formatCode>
                <c:ptCount val="20"/>
                <c:pt idx="1">
                  <c:v>18.399999999999999</c:v>
                </c:pt>
                <c:pt idx="4">
                  <c:v>3.6</c:v>
                </c:pt>
                <c:pt idx="7">
                  <c:v>3.8</c:v>
                </c:pt>
                <c:pt idx="10">
                  <c:v>11.2</c:v>
                </c:pt>
                <c:pt idx="13">
                  <c:v>42.1</c:v>
                </c:pt>
                <c:pt idx="16">
                  <c:v>20.5</c:v>
                </c:pt>
                <c:pt idx="19">
                  <c:v>0.4</c:v>
                </c:pt>
              </c:numCache>
            </c:numRef>
          </c:val>
          <c:extLst>
            <c:ext xmlns:c16="http://schemas.microsoft.com/office/drawing/2014/chart" uri="{C3380CC4-5D6E-409C-BE32-E72D297353CC}">
              <c16:uniqueId val="{00000007-1952-44CA-9519-10405D811031}"/>
            </c:ext>
          </c:extLst>
        </c:ser>
        <c:ser>
          <c:idx val="5"/>
          <c:order val="4"/>
          <c:tx>
            <c:strRef>
              <c:f>Sheet1!$G$11</c:f>
              <c:strCache>
                <c:ptCount val="1"/>
                <c:pt idx="0">
                  <c:v>Second most important</c:v>
                </c:pt>
              </c:strCache>
            </c:strRef>
          </c:tx>
          <c:spPr>
            <a:solidFill>
              <a:srgbClr val="71B2C9"/>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8-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21.9</c:v>
                </c:pt>
                <c:pt idx="4">
                  <c:v>8.4</c:v>
                </c:pt>
                <c:pt idx="7">
                  <c:v>6.8</c:v>
                </c:pt>
                <c:pt idx="10">
                  <c:v>17.399999999999999</c:v>
                </c:pt>
                <c:pt idx="13">
                  <c:v>22.7</c:v>
                </c:pt>
                <c:pt idx="16">
                  <c:v>22.3</c:v>
                </c:pt>
                <c:pt idx="19">
                  <c:v>0.6</c:v>
                </c:pt>
              </c:numCache>
            </c:numRef>
          </c:val>
          <c:extLst>
            <c:ext xmlns:c16="http://schemas.microsoft.com/office/drawing/2014/chart" uri="{C3380CC4-5D6E-409C-BE32-E72D297353CC}">
              <c16:uniqueId val="{00000009-1952-44CA-9519-10405D811031}"/>
            </c:ext>
          </c:extLst>
        </c:ser>
        <c:ser>
          <c:idx val="6"/>
          <c:order val="5"/>
          <c:tx>
            <c:strRef>
              <c:f>Sheet1!$H$11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40.299999999999997</c:v>
                </c:pt>
                <c:pt idx="4">
                  <c:v>12</c:v>
                </c:pt>
                <c:pt idx="7">
                  <c:v>10.6</c:v>
                </c:pt>
                <c:pt idx="10">
                  <c:v>28.599999999999998</c:v>
                </c:pt>
                <c:pt idx="13">
                  <c:v>64.8</c:v>
                </c:pt>
                <c:pt idx="16">
                  <c:v>42.8</c:v>
                </c:pt>
                <c:pt idx="19">
                  <c:v>1</c:v>
                </c:pt>
              </c:numCache>
            </c:numRef>
          </c:val>
          <c:extLst>
            <c:ext xmlns:c16="http://schemas.microsoft.com/office/drawing/2014/chart" uri="{C3380CC4-5D6E-409C-BE32-E72D297353CC}">
              <c16:uniqueId val="{0000000A-1952-44CA-9519-10405D811031}"/>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max val="80"/>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Romania</a:t>
            </a:r>
          </a:p>
        </c:rich>
      </c:tx>
      <c:layout>
        <c:manualLayout>
          <c:xMode val="edge"/>
          <c:yMode val="edge"/>
          <c:x val="0.67120973898316749"/>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Sheet1!$BB$1</c:f>
              <c:strCache>
                <c:ptCount val="1"/>
                <c:pt idx="0">
                  <c:v>Most important </c:v>
                </c:pt>
              </c:strCache>
            </c:strRef>
          </c:tx>
          <c:spPr>
            <a:solidFill>
              <a:srgbClr val="00768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3F63-456A-8B91-6E242FBAA3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Independence</c:v>
                </c:pt>
                <c:pt idx="2">
                  <c:v>Curiosity</c:v>
                </c:pt>
                <c:pt idx="3">
                  <c:v>Respect for the other cultures</c:v>
                </c:pt>
                <c:pt idx="4">
                  <c:v>Religious beliefs /practices</c:v>
                </c:pt>
                <c:pt idx="5">
                  <c:v>Obedience</c:v>
                </c:pt>
                <c:pt idx="6">
                  <c:v>DK/REF</c:v>
                </c:pt>
              </c:strCache>
            </c:strRef>
          </c:cat>
          <c:val>
            <c:numRef>
              <c:f>Sheet1!$BB$2:$BB$8</c:f>
              <c:numCache>
                <c:formatCode>0.0\%</c:formatCode>
                <c:ptCount val="7"/>
                <c:pt idx="0">
                  <c:v>37.5</c:v>
                </c:pt>
                <c:pt idx="1">
                  <c:v>20.3</c:v>
                </c:pt>
                <c:pt idx="2">
                  <c:v>15</c:v>
                </c:pt>
                <c:pt idx="3">
                  <c:v>11.7</c:v>
                </c:pt>
                <c:pt idx="4">
                  <c:v>12.1</c:v>
                </c:pt>
                <c:pt idx="5">
                  <c:v>2.9</c:v>
                </c:pt>
                <c:pt idx="6" formatCode="0.0%">
                  <c:v>5.0000000000000001E-3</c:v>
                </c:pt>
              </c:numCache>
            </c:numRef>
          </c:val>
          <c:extLst>
            <c:ext xmlns:c16="http://schemas.microsoft.com/office/drawing/2014/chart" uri="{C3380CC4-5D6E-409C-BE32-E72D297353CC}">
              <c16:uniqueId val="{00000002-3F63-456A-8B91-6E242FBAA3E6}"/>
            </c:ext>
          </c:extLst>
        </c:ser>
        <c:ser>
          <c:idx val="1"/>
          <c:order val="1"/>
          <c:tx>
            <c:strRef>
              <c:f>Sheet1!$BC$1</c:f>
              <c:strCache>
                <c:ptCount val="1"/>
                <c:pt idx="0">
                  <c:v>Second most important </c:v>
                </c:pt>
              </c:strCache>
            </c:strRef>
          </c:tx>
          <c:spPr>
            <a:solidFill>
              <a:srgbClr val="71B2C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B510-4C9D-8857-DE3AB1415902}"/>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Independence</c:v>
                </c:pt>
                <c:pt idx="2">
                  <c:v>Curiosity</c:v>
                </c:pt>
                <c:pt idx="3">
                  <c:v>Respect for the other cultures</c:v>
                </c:pt>
                <c:pt idx="4">
                  <c:v>Religious beliefs /practices</c:v>
                </c:pt>
                <c:pt idx="5">
                  <c:v>Obedience</c:v>
                </c:pt>
                <c:pt idx="6">
                  <c:v>DK/REF</c:v>
                </c:pt>
              </c:strCache>
            </c:strRef>
          </c:cat>
          <c:val>
            <c:numRef>
              <c:f>Sheet1!$BC$2:$BC$8</c:f>
              <c:numCache>
                <c:formatCode>0.0\%</c:formatCode>
                <c:ptCount val="7"/>
                <c:pt idx="0">
                  <c:v>25.6</c:v>
                </c:pt>
                <c:pt idx="1">
                  <c:v>20.100000000000001</c:v>
                </c:pt>
                <c:pt idx="2">
                  <c:v>15.2</c:v>
                </c:pt>
                <c:pt idx="3">
                  <c:v>23.2</c:v>
                </c:pt>
                <c:pt idx="4">
                  <c:v>12.6</c:v>
                </c:pt>
                <c:pt idx="5">
                  <c:v>2.5</c:v>
                </c:pt>
                <c:pt idx="6" formatCode="0.0%">
                  <c:v>8.9999999999999993E-3</c:v>
                </c:pt>
              </c:numCache>
            </c:numRef>
          </c:val>
          <c:extLst>
            <c:ext xmlns:c16="http://schemas.microsoft.com/office/drawing/2014/chart" uri="{C3380CC4-5D6E-409C-BE32-E72D297353CC}">
              <c16:uniqueId val="{00000003-3F63-456A-8B91-6E242FBAA3E6}"/>
            </c:ext>
          </c:extLst>
        </c:ser>
        <c:ser>
          <c:idx val="2"/>
          <c:order val="2"/>
          <c:tx>
            <c:strRef>
              <c:f>Sheet1!$BD$1</c:f>
              <c:strCache>
                <c:ptCount val="1"/>
                <c:pt idx="0">
                  <c:v>Column41</c:v>
                </c:pt>
              </c:strCache>
            </c:strRef>
          </c:tx>
          <c:spPr>
            <a:noFill/>
            <a:ln>
              <a:noFill/>
            </a:ln>
            <a:effectLst/>
          </c:spPr>
          <c:invertIfNegative val="0"/>
          <c:dLbls>
            <c:dLbl>
              <c:idx val="6"/>
              <c:layout>
                <c:manualLayout>
                  <c:x val="3.8636550521164784E-2"/>
                  <c:y val="1.9412119490913283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6-4CBB-83A5-8C11B6BFC4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Independence</c:v>
                </c:pt>
                <c:pt idx="2">
                  <c:v>Curiosity</c:v>
                </c:pt>
                <c:pt idx="3">
                  <c:v>Respect for the other cultures</c:v>
                </c:pt>
                <c:pt idx="4">
                  <c:v>Religious beliefs /practices</c:v>
                </c:pt>
                <c:pt idx="5">
                  <c:v>Obedience</c:v>
                </c:pt>
                <c:pt idx="6">
                  <c:v>DK/REF</c:v>
                </c:pt>
              </c:strCache>
            </c:strRef>
          </c:cat>
          <c:val>
            <c:numRef>
              <c:f>Sheet1!$BD$2:$BD$8</c:f>
              <c:numCache>
                <c:formatCode>0.0\%</c:formatCode>
                <c:ptCount val="7"/>
                <c:pt idx="0">
                  <c:v>63.1</c:v>
                </c:pt>
                <c:pt idx="1">
                  <c:v>40.400000000000006</c:v>
                </c:pt>
                <c:pt idx="2">
                  <c:v>30.2</c:v>
                </c:pt>
                <c:pt idx="3">
                  <c:v>34.9</c:v>
                </c:pt>
                <c:pt idx="4">
                  <c:v>24.7</c:v>
                </c:pt>
                <c:pt idx="5">
                  <c:v>5.4</c:v>
                </c:pt>
                <c:pt idx="6" formatCode="0.0%">
                  <c:v>1.3999999999999999E-2</c:v>
                </c:pt>
              </c:numCache>
            </c:numRef>
          </c:val>
          <c:extLst>
            <c:ext xmlns:c16="http://schemas.microsoft.com/office/drawing/2014/chart" uri="{C3380CC4-5D6E-409C-BE32-E72D297353CC}">
              <c16:uniqueId val="{00000004-3F63-456A-8B91-6E242FBAA3E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SEM countries</a:t>
            </a:r>
          </a:p>
        </c:rich>
      </c:tx>
      <c:layout>
        <c:manualLayout>
          <c:xMode val="edge"/>
          <c:yMode val="edge"/>
          <c:x val="0.51565160177397706"/>
          <c:y val="0.10790381915980077"/>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7B2-4EB0-BAB3-B0B48A559F4E}"/>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7B2-4EB0-BAB3-B0B48A559F4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Independence</c:v>
                </c:pt>
                <c:pt idx="2">
                  <c:v>Curiosity</c:v>
                </c:pt>
                <c:pt idx="3">
                  <c:v>Respect for the other cultures</c:v>
                </c:pt>
                <c:pt idx="4">
                  <c:v>Religious beliefs /practices</c:v>
                </c:pt>
                <c:pt idx="5">
                  <c:v>Obedience</c:v>
                </c:pt>
                <c:pt idx="6">
                  <c:v>DK/REF</c:v>
                </c:pt>
              </c:strCache>
            </c:strRef>
          </c:cat>
          <c:val>
            <c:numRef>
              <c:f>Sheet1!$P$2:$P$8</c:f>
              <c:numCache>
                <c:formatCode>0.0\%</c:formatCode>
                <c:ptCount val="7"/>
                <c:pt idx="0">
                  <c:v>49.6</c:v>
                </c:pt>
                <c:pt idx="1">
                  <c:v>34.5</c:v>
                </c:pt>
                <c:pt idx="2">
                  <c:v>36</c:v>
                </c:pt>
                <c:pt idx="3">
                  <c:v>22</c:v>
                </c:pt>
                <c:pt idx="4">
                  <c:v>36.200000000000003</c:v>
                </c:pt>
                <c:pt idx="5">
                  <c:v>11.3</c:v>
                </c:pt>
                <c:pt idx="6">
                  <c:v>5</c:v>
                </c:pt>
              </c:numCache>
            </c:numRef>
          </c:val>
          <c:extLst>
            <c:ext xmlns:c16="http://schemas.microsoft.com/office/drawing/2014/chart" uri="{C3380CC4-5D6E-409C-BE32-E72D297353CC}">
              <c16:uniqueId val="{00000002-07B2-4EB0-BAB3-B0B48A559F4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European countries</a:t>
            </a:r>
          </a:p>
        </c:rich>
      </c:tx>
      <c:layout>
        <c:manualLayout>
          <c:xMode val="edge"/>
          <c:yMode val="edge"/>
          <c:x val="0.50611812651447141"/>
          <c:y val="0.10297314080910878"/>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28703128709535"/>
        </c:manualLayout>
      </c:layout>
      <c:barChart>
        <c:barDir val="bar"/>
        <c:grouping val="clustered"/>
        <c:varyColors val="0"/>
        <c:ser>
          <c:idx val="0"/>
          <c:order val="0"/>
          <c:tx>
            <c:strRef>
              <c:f>Sheet1!$O$1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ACE-4005-9853-4534F48878D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ACE-4005-9853-4534F48878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Independence</c:v>
                </c:pt>
                <c:pt idx="2">
                  <c:v>Respect for the other cultures</c:v>
                </c:pt>
                <c:pt idx="3">
                  <c:v>Curiosity</c:v>
                </c:pt>
                <c:pt idx="4">
                  <c:v>Religious beliefs /practices</c:v>
                </c:pt>
                <c:pt idx="5">
                  <c:v>Obedience</c:v>
                </c:pt>
                <c:pt idx="6">
                  <c:v>DK/REF</c:v>
                </c:pt>
              </c:strCache>
            </c:strRef>
          </c:cat>
          <c:val>
            <c:numRef>
              <c:f>Sheet1!$O$2:$O$8</c:f>
              <c:numCache>
                <c:formatCode>0.0\%</c:formatCode>
                <c:ptCount val="7"/>
                <c:pt idx="0">
                  <c:v>58.5</c:v>
                </c:pt>
                <c:pt idx="1">
                  <c:v>49.4</c:v>
                </c:pt>
                <c:pt idx="2">
                  <c:v>34.799999999999997</c:v>
                </c:pt>
                <c:pt idx="3">
                  <c:v>23.6</c:v>
                </c:pt>
                <c:pt idx="4">
                  <c:v>21.5</c:v>
                </c:pt>
                <c:pt idx="5">
                  <c:v>7.9</c:v>
                </c:pt>
                <c:pt idx="6">
                  <c:v>2</c:v>
                </c:pt>
              </c:numCache>
            </c:numRef>
          </c:val>
          <c:extLst>
            <c:ext xmlns:c16="http://schemas.microsoft.com/office/drawing/2014/chart" uri="{C3380CC4-5D6E-409C-BE32-E72D297353CC}">
              <c16:uniqueId val="{00000002-5ACE-4005-9853-4534F48878D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Key values in Romania</a:t>
            </a:r>
          </a:p>
          <a:p>
            <a:pPr>
              <a:defRPr sz="1900" b="1" i="1"/>
            </a:pPr>
            <a:r>
              <a:rPr lang="en-GB" sz="1900" b="1" i="1" dirty="0"/>
              <a:t>(for</a:t>
            </a:r>
            <a:r>
              <a:rPr lang="en-GB" sz="1900" b="1" i="1" baseline="0" dirty="0"/>
              <a:t> respondents personally)</a:t>
            </a:r>
            <a:endParaRPr lang="en-GB" sz="1900" b="1" i="1" dirty="0"/>
          </a:p>
        </c:rich>
      </c:tx>
      <c:layout>
        <c:manualLayout>
          <c:xMode val="edge"/>
          <c:yMode val="edge"/>
          <c:x val="0.18913007413590682"/>
          <c:y val="1.8942346199233196E-3"/>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rgbClr val="F1BE48"/>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654-445C-9F5C-41D744DBFD4B}"/>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654-445C-9F5C-41D744DBFD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Independence</c:v>
                </c:pt>
                <c:pt idx="2">
                  <c:v>Respect for the other cultures</c:v>
                </c:pt>
                <c:pt idx="3">
                  <c:v>Curiosity</c:v>
                </c:pt>
                <c:pt idx="4">
                  <c:v>Religious beliefs /practices</c:v>
                </c:pt>
                <c:pt idx="5">
                  <c:v>Obedience</c:v>
                </c:pt>
                <c:pt idx="6">
                  <c:v>DK/REF</c:v>
                </c:pt>
              </c:strCache>
            </c:strRef>
          </c:cat>
          <c:val>
            <c:numRef>
              <c:f>Sheet1!$P$2:$P$8</c:f>
              <c:numCache>
                <c:formatCode>0.0\%</c:formatCode>
                <c:ptCount val="7"/>
                <c:pt idx="0">
                  <c:v>63.1</c:v>
                </c:pt>
                <c:pt idx="1">
                  <c:v>40.4</c:v>
                </c:pt>
                <c:pt idx="2">
                  <c:v>34.9</c:v>
                </c:pt>
                <c:pt idx="3">
                  <c:v>30.2</c:v>
                </c:pt>
                <c:pt idx="4">
                  <c:v>24.7</c:v>
                </c:pt>
                <c:pt idx="5">
                  <c:v>5.4</c:v>
                </c:pt>
                <c:pt idx="6">
                  <c:v>1.4</c:v>
                </c:pt>
              </c:numCache>
            </c:numRef>
          </c:val>
          <c:extLst>
            <c:ext xmlns:c16="http://schemas.microsoft.com/office/drawing/2014/chart" uri="{C3380CC4-5D6E-409C-BE32-E72D297353CC}">
              <c16:uniqueId val="{00000002-5654-445C-9F5C-41D744DBFD4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0.67728</cdr:x>
      <cdr:y>0.1454</cdr:y>
    </cdr:from>
    <cdr:to>
      <cdr:x>0.83728</cdr:x>
      <cdr:y>0.217</cdr:y>
    </cdr:to>
    <cdr:sp macro="" textlink="">
      <cdr:nvSpPr>
        <cdr:cNvPr id="2" name="TextBox 1"/>
        <cdr:cNvSpPr txBox="1"/>
      </cdr:nvSpPr>
      <cdr:spPr>
        <a:xfrm xmlns:a="http://schemas.openxmlformats.org/drawingml/2006/main">
          <a:off x="3925371" y="638667"/>
          <a:ext cx="927326" cy="31450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2.xml><?xml version="1.0" encoding="utf-8"?>
<c:userShapes xmlns:c="http://schemas.openxmlformats.org/drawingml/2006/chart">
  <cdr:relSizeAnchor xmlns:cdr="http://schemas.openxmlformats.org/drawingml/2006/chartDrawing">
    <cdr:from>
      <cdr:x>0.70136</cdr:x>
      <cdr:y>0.14782</cdr:y>
    </cdr:from>
    <cdr:to>
      <cdr:x>0.87081</cdr:x>
      <cdr:y>0.20887</cdr:y>
    </cdr:to>
    <cdr:sp macro="" textlink="">
      <cdr:nvSpPr>
        <cdr:cNvPr id="2" name="TextBox 1"/>
        <cdr:cNvSpPr txBox="1"/>
      </cdr:nvSpPr>
      <cdr:spPr>
        <a:xfrm xmlns:a="http://schemas.openxmlformats.org/drawingml/2006/main">
          <a:off x="3838286" y="761461"/>
          <a:ext cx="927326" cy="314502"/>
        </a:xfrm>
        <a:prstGeom xmlns:a="http://schemas.openxmlformats.org/drawingml/2006/main" prst="rect">
          <a:avLst/>
        </a:prstGeom>
        <a:noFill xmlns:a="http://schemas.openxmlformats.org/drawingml/2006/main"/>
      </cdr:spPr>
      <cdr:txBody>
        <a:bodyPr xmlns:a="http://schemas.openxmlformats.org/drawingml/2006/main" wrap="square" lIns="72000" tIns="36000" rIns="72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61" y="9371795"/>
            <a:ext cx="1335458" cy="2520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9075"/>
            <a:ext cx="1335458" cy="252000"/>
          </a:xfrm>
          <a:prstGeom prst="rect">
            <a:avLst/>
          </a:prstGeom>
        </p:spPr>
      </p:pic>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4</a:t>
            </a:fld>
            <a:endParaRPr lang="en-GB" dirty="0"/>
          </a:p>
        </p:txBody>
      </p:sp>
    </p:spTree>
    <p:extLst>
      <p:ext uri="{BB962C8B-B14F-4D97-AF65-F5344CB8AC3E}">
        <p14:creationId xmlns:p14="http://schemas.microsoft.com/office/powerpoint/2010/main" val="360571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17</a:t>
            </a:fld>
            <a:endParaRPr lang="en-GB" dirty="0"/>
          </a:p>
        </p:txBody>
      </p:sp>
    </p:spTree>
    <p:extLst>
      <p:ext uri="{BB962C8B-B14F-4D97-AF65-F5344CB8AC3E}">
        <p14:creationId xmlns:p14="http://schemas.microsoft.com/office/powerpoint/2010/main" val="186985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9"/>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45654"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61826"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56671" y="6011868"/>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638926"/>
            <a:ext cx="3550216" cy="669924"/>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47330"/>
            <a:ext cx="3756187" cy="598488"/>
          </a:xfrm>
          <a:solidFill>
            <a:srgbClr val="F57B2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3" name="Content Placeholder 2"/>
          <p:cNvSpPr>
            <a:spLocks noGrp="1"/>
          </p:cNvSpPr>
          <p:nvPr>
            <p:ph idx="1" hasCustomPrompt="1"/>
          </p:nvPr>
        </p:nvSpPr>
        <p:spPr bwMode="black">
          <a:xfrm>
            <a:off x="566643" y="1739916"/>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38077"/>
            <a:ext cx="3756187" cy="598488"/>
          </a:xfrm>
          <a:solidFill>
            <a:srgbClr val="F57B29"/>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58767" y="144977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6"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500400"/>
            <a:ext cx="2941236" cy="562137"/>
          </a:xfrm>
          <a:solidFill>
            <a:srgbClr val="71B2C9"/>
          </a:solidFill>
        </p:spPr>
        <p:txBody>
          <a:bodyPr lIns="72000" tIns="36000" rIns="72000"/>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66647" y="1152000"/>
            <a:ext cx="2536254" cy="374400"/>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5"/>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7" y="1302551"/>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7"/>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23" y="2189032"/>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50" y="684289"/>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1" hasCustomPrompt="1"/>
          </p:nvPr>
        </p:nvSpPr>
        <p:spPr>
          <a:xfrm>
            <a:off x="566641" y="1739005"/>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9005"/>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1" y="1738999"/>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9"/>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5" y="926719"/>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1" y="2298651"/>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51"/>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2673" y="5384234"/>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ext Placeholder 5"/>
          <p:cNvSpPr>
            <a:spLocks noGrp="1"/>
          </p:cNvSpPr>
          <p:nvPr>
            <p:ph type="body" sz="quarter" idx="13" hasCustomPrompt="1"/>
          </p:nvPr>
        </p:nvSpPr>
        <p:spPr>
          <a:xfrm>
            <a:off x="561107" y="4494361"/>
            <a:ext cx="2921807" cy="684000"/>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9657" y="6552689"/>
            <a:ext cx="3600697" cy="679449"/>
          </a:xfrm>
          <a:prstGeom prst="rect">
            <a:avLst/>
          </a:prstGeom>
        </p:spPr>
      </p:pic>
      <p:pic>
        <p:nvPicPr>
          <p:cNvPr id="2" name="Picture 1"/>
          <p:cNvPicPr>
            <a:picLocks noChangeAspect="1"/>
          </p:cNvPicPr>
          <p:nvPr userDrawn="1"/>
        </p:nvPicPr>
        <p:blipFill rotWithShape="1">
          <a:blip r:embed="rId3"/>
          <a:srcRect l="11805" t="22695" r="162" b="1132"/>
          <a:stretch/>
        </p:blipFill>
        <p:spPr>
          <a:xfrm>
            <a:off x="167159" y="166973"/>
            <a:ext cx="13115610" cy="3996000"/>
          </a:xfrm>
          <a:prstGeom prst="rect">
            <a:avLst/>
          </a:prstGeom>
        </p:spPr>
      </p:pic>
      <p:pic>
        <p:nvPicPr>
          <p:cNvPr id="17" name="Content Placeholder 3"/>
          <p:cNvPicPr>
            <a:picLocks noChangeAspect="1"/>
          </p:cNvPicPr>
          <p:nvPr userDrawn="1"/>
        </p:nvPicPr>
        <p:blipFill rotWithShape="1">
          <a:blip r:embed="rId4">
            <a:extLst>
              <a:ext uri="{28A0092B-C50C-407E-A947-70E740481C1C}">
                <a14:useLocalDpi xmlns:a14="http://schemas.microsoft.com/office/drawing/2010/main" val="0"/>
              </a:ext>
            </a:extLst>
          </a:blip>
          <a:srcRect l="1" r="1894"/>
          <a:stretch/>
        </p:blipFill>
        <p:spPr bwMode="auto">
          <a:xfrm>
            <a:off x="337342" y="161268"/>
            <a:ext cx="2876193" cy="111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2215"/>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66641" y="2235803"/>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0" hasCustomPrompt="1"/>
          </p:nvPr>
        </p:nvSpPr>
        <p:spPr>
          <a:xfrm>
            <a:off x="566643"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2"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3"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2"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3"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2"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33841" y="2237311"/>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60" y="2237311"/>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7"/>
            <a:ext cx="8054686" cy="4878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015"/>
            <a:ext cx="3756187" cy="598488"/>
          </a:xfrm>
          <a:solidFill>
            <a:srgbClr val="71B2C9"/>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4"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4"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2"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3"/>
            <a:ext cx="8054686" cy="4226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9" y="1763717"/>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7"/>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 name="Title 1"/>
          <p:cNvSpPr>
            <a:spLocks noGrp="1"/>
          </p:cNvSpPr>
          <p:nvPr>
            <p:ph type="ctrTitle" hasCustomPrompt="1"/>
          </p:nvPr>
        </p:nvSpPr>
        <p:spPr bwMode="gray">
          <a:xfrm>
            <a:off x="516930" y="3211793"/>
            <a:ext cx="2320089" cy="598488"/>
          </a:xfrm>
          <a:solidFill>
            <a:srgbClr val="F57B29"/>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6" name="Text Placeholder 5"/>
          <p:cNvSpPr>
            <a:spLocks noGrp="1"/>
          </p:cNvSpPr>
          <p:nvPr>
            <p:ph type="body" sz="quarter" idx="12" hasCustomPrompt="1"/>
          </p:nvPr>
        </p:nvSpPr>
        <p:spPr>
          <a:xfrm>
            <a:off x="516930" y="4511832"/>
            <a:ext cx="3468056" cy="525785"/>
          </a:xfrm>
          <a:solidFill>
            <a:srgbClr val="71B2C9"/>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9" name="TextBox 18"/>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930" y="6440720"/>
            <a:ext cx="4006375" cy="7560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2793" b="-567"/>
          <a:stretch/>
        </p:blipFill>
        <p:spPr bwMode="auto">
          <a:xfrm>
            <a:off x="9252094" y="180231"/>
            <a:ext cx="4030675" cy="7197716"/>
          </a:xfrm>
          <a:prstGeom prst="rect">
            <a:avLst/>
          </a:prstGeom>
          <a:solidFill>
            <a:srgbClr val="FFFFFF"/>
          </a:solidFill>
          <a:ln>
            <a:noFill/>
          </a:ln>
        </p:spPr>
      </p:pic>
      <p:pic>
        <p:nvPicPr>
          <p:cNvPr id="14"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2435" y="158522"/>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9"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9"/>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9" y="2235809"/>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9"/>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2235803"/>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itle 1"/>
          <p:cNvSpPr>
            <a:spLocks noGrp="1"/>
          </p:cNvSpPr>
          <p:nvPr>
            <p:ph type="ctrTitle" hasCustomPrompt="1"/>
          </p:nvPr>
        </p:nvSpPr>
        <p:spPr bwMode="gray">
          <a:xfrm>
            <a:off x="4471805" y="2419687"/>
            <a:ext cx="2320089" cy="598488"/>
          </a:xfrm>
          <a:solidFill>
            <a:srgbClr val="F57B29"/>
          </a:solidFill>
        </p:spPr>
        <p:txBody>
          <a:bodyPr wrap="square" lIns="82819" tIns="36000" rIns="82819" bIns="3600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482644"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1051" y="6490258"/>
            <a:ext cx="3605639" cy="6804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1650" b="-567"/>
          <a:stretch/>
        </p:blipFill>
        <p:spPr bwMode="auto">
          <a:xfrm>
            <a:off x="107054" y="108223"/>
            <a:ext cx="4030675" cy="7291433"/>
          </a:xfrm>
          <a:prstGeom prst="rect">
            <a:avLst/>
          </a:prstGeom>
          <a:solidFill>
            <a:srgbClr val="FFFFFF"/>
          </a:solidFill>
          <a:ln>
            <a:noFill/>
          </a:ln>
        </p:spPr>
      </p:pic>
      <p:pic>
        <p:nvPicPr>
          <p:cNvPr id="16"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67" y="130374"/>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9" name="TextBox 18"/>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3" name="TextBox 22"/>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4" name="TextBox 2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5" name="TextBox 2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4" name="TextBox 13"/>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6"/>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6" cy="305696"/>
          </a:xfrm>
          <a:prstGeom prst="rect">
            <a:avLst/>
          </a:prstGeom>
        </p:spPr>
      </p:pic>
      <p:sp>
        <p:nvSpPr>
          <p:cNvPr id="3" name="Media Placeholder 2"/>
          <p:cNvSpPr>
            <a:spLocks noGrp="1"/>
          </p:cNvSpPr>
          <p:nvPr>
            <p:ph type="media" sz="quarter" idx="12" hasCustomPrompt="1"/>
          </p:nvPr>
        </p:nvSpPr>
        <p:spPr>
          <a:xfrm>
            <a:off x="169690"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p:spPr>
        <p:txBody>
          <a:bodyPr/>
          <a:lstStyle>
            <a:lvl1pPr>
              <a:defRPr>
                <a:solidFill>
                  <a:schemeClr val="bg1"/>
                </a:solidFill>
              </a:defRPr>
            </a:lvl1pPr>
          </a:lstStyle>
          <a:p>
            <a:r>
              <a:rPr lang="en-US"/>
              <a:t>Click icon to add media</a:t>
            </a:r>
            <a:endParaRPr lang="en-GB" dirty="0"/>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5" name="TextBox 1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3"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1932792"/>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8"/>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9" y="4218438"/>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9" y="4218438"/>
            <a:ext cx="4212000" cy="3149417"/>
          </a:xfrm>
          <a:solidFill>
            <a:schemeClr val="accent5"/>
          </a:solidFill>
        </p:spPr>
        <p:txBody>
          <a:bodyPr/>
          <a:lstStyle>
            <a:lvl1pPr marL="0" indent="0">
              <a:buNone/>
              <a:defRPr sz="1800"/>
            </a:lvl1pPr>
          </a:lstStyle>
          <a:p>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9" name="TextBox 18"/>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802"/>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13" name="Picture Placeholder 21"/>
          <p:cNvSpPr>
            <a:spLocks noGrp="1"/>
          </p:cNvSpPr>
          <p:nvPr>
            <p:ph type="pic" sz="quarter" idx="13" hasCustomPrompt="1"/>
          </p:nvPr>
        </p:nvSpPr>
        <p:spPr>
          <a:xfrm>
            <a:off x="183261" y="4223796"/>
            <a:ext cx="6443171"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56812" y="2604113"/>
            <a:ext cx="2363113"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56812" y="3959925"/>
            <a:ext cx="5739731" cy="2682175"/>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4" name="TextBox 2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59" name="Freeform 7"/>
          <p:cNvSpPr>
            <a:spLocks noChangeAspect="1" noEditPoints="1"/>
          </p:cNvSpPr>
          <p:nvPr userDrawn="1"/>
        </p:nvSpPr>
        <p:spPr bwMode="auto">
          <a:xfrm>
            <a:off x="646035"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4"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28" name="Group 27"/>
          <p:cNvGrpSpPr>
            <a:grpSpLocks noChangeAspect="1"/>
          </p:cNvGrpSpPr>
          <p:nvPr userDrawn="1"/>
        </p:nvGrpSpPr>
        <p:grpSpPr>
          <a:xfrm>
            <a:off x="646963" y="40895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49203"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Intercultural Trends in the Euro-Mediterranean Region –  Results by country</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462713"/>
            <a:ext cx="2939684" cy="554717"/>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7" y="253098"/>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42"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9"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6" name="TextBox 5"/>
          <p:cNvSpPr txBox="1"/>
          <p:nvPr userDrawn="1"/>
        </p:nvSpPr>
        <p:spPr>
          <a:xfrm>
            <a:off x="507325"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endParaRPr lang="en-GB" sz="1800" dirty="0">
              <a:solidFill>
                <a:schemeClr val="bg1"/>
              </a:solidFill>
            </a:endParaRP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5"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
        <p:nvSpPr>
          <p:cNvPr id="50" name="TextBox 49"/>
          <p:cNvSpPr txBox="1"/>
          <p:nvPr userDrawn="1"/>
        </p:nvSpPr>
        <p:spPr>
          <a:xfrm>
            <a:off x="679682" y="1271109"/>
            <a:ext cx="1512168"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dirty="0">
                <a:solidFill>
                  <a:schemeClr val="bg1"/>
                </a:solidFill>
              </a:rPr>
              <a:t>Left margin</a:t>
            </a:r>
          </a:p>
        </p:txBody>
      </p:sp>
      <p:sp>
        <p:nvSpPr>
          <p:cNvPr id="51" name="TextBox 50"/>
          <p:cNvSpPr txBox="1"/>
          <p:nvPr userDrawn="1"/>
        </p:nvSpPr>
        <p:spPr>
          <a:xfrm>
            <a:off x="11184383" y="1260351"/>
            <a:ext cx="1512168" cy="259870"/>
          </a:xfrm>
          <a:prstGeom prst="rect">
            <a:avLst/>
          </a:prstGeom>
          <a:noFill/>
        </p:spPr>
        <p:txBody>
          <a:bodyPr wrap="square" lIns="72000" tIns="36000" rIns="72000" bIns="36000" rtlCol="0">
            <a:spAutoFit/>
          </a:bodyPr>
          <a:lstStyle/>
          <a:p>
            <a:pPr algn="r">
              <a:lnSpc>
                <a:spcPct val="110000"/>
              </a:lnSpc>
              <a:spcBef>
                <a:spcPts val="2400"/>
              </a:spcBef>
              <a:buClr>
                <a:schemeClr val="bg2"/>
              </a:buClr>
            </a:pPr>
            <a:r>
              <a:rPr lang="en-GB" sz="1200" dirty="0">
                <a:solidFill>
                  <a:schemeClr val="bg1"/>
                </a:solidFill>
              </a:rPr>
              <a:t>Right margin</a:t>
            </a:r>
          </a:p>
        </p:txBody>
      </p:sp>
      <p:sp>
        <p:nvSpPr>
          <p:cNvPr id="59" name="Isosceles Triangle 58"/>
          <p:cNvSpPr/>
          <p:nvPr userDrawn="1"/>
        </p:nvSpPr>
        <p:spPr bwMode="gray">
          <a:xfrm rot="16200000">
            <a:off x="589168"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0" name="Isosceles Triangle 59"/>
          <p:cNvSpPr/>
          <p:nvPr userDrawn="1"/>
        </p:nvSpPr>
        <p:spPr bwMode="gray">
          <a:xfrm rot="5400000" flipH="1">
            <a:off x="12721032"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nvGrpSpPr>
          <p:cNvPr id="61" name="Group 60"/>
          <p:cNvGrpSpPr/>
          <p:nvPr userDrawn="1"/>
        </p:nvGrpSpPr>
        <p:grpSpPr>
          <a:xfrm>
            <a:off x="563844" y="1229439"/>
            <a:ext cx="12348880" cy="4495408"/>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60916" y="2052439"/>
            <a:ext cx="12347841" cy="2592288"/>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cxnSp>
        <p:nvCxnSpPr>
          <p:cNvPr id="79" name="Straight Connector 78"/>
          <p:cNvCxnSpPr/>
          <p:nvPr userDrawn="1"/>
        </p:nvCxnSpPr>
        <p:spPr>
          <a:xfrm>
            <a:off x="600686" y="1552655"/>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691544" y="1075823"/>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Base of heading here</a:t>
            </a:r>
          </a:p>
        </p:txBody>
      </p:sp>
      <p:sp>
        <p:nvSpPr>
          <p:cNvPr id="81" name="Isosceles Triangle 80"/>
          <p:cNvSpPr/>
          <p:nvPr userDrawn="1"/>
        </p:nvSpPr>
        <p:spPr bwMode="gray">
          <a:xfrm rot="10800000" flipH="1">
            <a:off x="6637712" y="138814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2" name="TextBox 81"/>
          <p:cNvSpPr txBox="1"/>
          <p:nvPr userDrawn="1"/>
        </p:nvSpPr>
        <p:spPr bwMode="gray">
          <a:xfrm>
            <a:off x="2665288" y="4746408"/>
            <a:ext cx="8091319" cy="923330"/>
          </a:xfrm>
          <a:prstGeom prst="rect">
            <a:avLst/>
          </a:prstGeom>
          <a:noFill/>
        </p:spPr>
        <p:txBody>
          <a:bodyPr wrap="none" rtlCol="0" anchor="ctr">
            <a:spAutoFit/>
          </a:bodyPr>
          <a:lstStyle/>
          <a:p>
            <a:pPr algn="ctr"/>
            <a:r>
              <a:rPr lang="en-GB" sz="5400" b="1" dirty="0">
                <a:solidFill>
                  <a:schemeClr val="bg1"/>
                </a:solidFill>
                <a:latin typeface="Segoe UI" panose="020B0502040204020203" pitchFamily="34" charset="0"/>
              </a:rPr>
              <a:t>Drawing guides markers</a:t>
            </a:r>
          </a:p>
        </p:txBody>
      </p:sp>
      <p:sp>
        <p:nvSpPr>
          <p:cNvPr id="83" name="TextBox 82"/>
          <p:cNvSpPr txBox="1"/>
          <p:nvPr userDrawn="1"/>
        </p:nvSpPr>
        <p:spPr>
          <a:xfrm>
            <a:off x="2725896" y="5666552"/>
            <a:ext cx="7970102"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Use these markers to realign</a:t>
            </a:r>
            <a:r>
              <a:rPr lang="en-GB" sz="1800" baseline="0" dirty="0">
                <a:solidFill>
                  <a:schemeClr val="bg1"/>
                </a:solidFill>
              </a:rPr>
              <a:t> guides</a:t>
            </a:r>
            <a:endParaRPr lang="en-GB" sz="1800" dirty="0">
              <a:solidFill>
                <a:schemeClr val="bg1"/>
              </a:solidFill>
            </a:endParaRPr>
          </a:p>
        </p:txBody>
      </p:sp>
      <p:cxnSp>
        <p:nvCxnSpPr>
          <p:cNvPr id="84" name="Straight Connector 83"/>
          <p:cNvCxnSpPr/>
          <p:nvPr userDrawn="1"/>
        </p:nvCxnSpPr>
        <p:spPr>
          <a:xfrm>
            <a:off x="575313" y="6457501"/>
            <a:ext cx="1232751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626729" y="6360090"/>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6" name="TextBox 85"/>
          <p:cNvSpPr txBox="1"/>
          <p:nvPr userDrawn="1"/>
        </p:nvSpPr>
        <p:spPr>
          <a:xfrm>
            <a:off x="5675771" y="6078434"/>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End</a:t>
            </a:r>
            <a:r>
              <a:rPr lang="en-GB" sz="1200" baseline="0" dirty="0">
                <a:solidFill>
                  <a:schemeClr val="bg1"/>
                </a:solidFill>
              </a:rPr>
              <a:t> of page</a:t>
            </a:r>
            <a:endParaRPr lang="en-GB" sz="1200" dirty="0">
              <a:solidFill>
                <a:schemeClr val="bg1"/>
              </a:solidFill>
            </a:endParaRPr>
          </a:p>
        </p:txBody>
      </p:sp>
      <p:sp>
        <p:nvSpPr>
          <p:cNvPr id="87" name="TextBox 86"/>
          <p:cNvSpPr txBox="1"/>
          <p:nvPr userDrawn="1"/>
        </p:nvSpPr>
        <p:spPr>
          <a:xfrm>
            <a:off x="5674609" y="136966"/>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Chapter markers here</a:t>
            </a:r>
          </a:p>
        </p:txBody>
      </p:sp>
      <p:sp>
        <p:nvSpPr>
          <p:cNvPr id="88" name="Isosceles Triangle 87"/>
          <p:cNvSpPr/>
          <p:nvPr userDrawn="1"/>
        </p:nvSpPr>
        <p:spPr bwMode="gray">
          <a:xfrm rot="10800000" flipH="1">
            <a:off x="5783783"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9" name="Isosceles Triangle 88"/>
          <p:cNvSpPr/>
          <p:nvPr userDrawn="1"/>
        </p:nvSpPr>
        <p:spPr bwMode="gray">
          <a:xfrm rot="10800000" flipH="1">
            <a:off x="7439967"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cxnSp>
        <p:nvCxnSpPr>
          <p:cNvPr id="90" name="Straight Connector 89"/>
          <p:cNvCxnSpPr/>
          <p:nvPr userDrawn="1"/>
        </p:nvCxnSpPr>
        <p:spPr>
          <a:xfrm>
            <a:off x="589978" y="360577"/>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resentation - 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7933" y="3481391"/>
            <a:ext cx="11763919" cy="598488"/>
          </a:xfrm>
          <a:noFill/>
        </p:spPr>
        <p:txBody>
          <a:bodyPr wrap="square" anchor="ctr"/>
          <a:lstStyle>
            <a:lvl1pPr>
              <a:defRPr sz="5400"/>
            </a:lvl1pPr>
          </a:lstStyle>
          <a:p>
            <a:r>
              <a:rPr lang="en-US" dirty="0"/>
              <a:t>Click to add statement</a:t>
            </a:r>
            <a:endParaRPr lang="en-GB" dirty="0"/>
          </a:p>
        </p:txBody>
      </p:sp>
      <p:sp>
        <p:nvSpPr>
          <p:cNvPr id="24" name="Frame 23"/>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userDrawn="1"/>
        </p:nvSpPr>
        <p:spPr bwMode="gray">
          <a:xfrm>
            <a:off x="546249" y="7380295"/>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36643752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27455" y="179388"/>
            <a:ext cx="12984866" cy="7200900"/>
          </a:xfrm>
          <a:solidFill>
            <a:schemeClr val="tx1"/>
          </a:solidFill>
        </p:spPr>
        <p:txBody>
          <a:bodyPr>
            <a:normAutofit/>
          </a:bodyPr>
          <a:lstStyle>
            <a:lvl1pPr>
              <a:defRPr sz="1600"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94054" y="4194212"/>
            <a:ext cx="6030800" cy="478968"/>
          </a:xfrm>
          <a:solidFill>
            <a:schemeClr val="accent2"/>
          </a:solidFill>
        </p:spPr>
        <p:txBody>
          <a:bodyPr wrap="none" lIns="72000" tIns="36000" rIns="72000" bIns="36000" rtlCol="0" anchor="t">
            <a:spAutoFit/>
          </a:bodyPr>
          <a:lstStyle>
            <a:lvl1pPr marL="0" indent="0">
              <a:buNone/>
              <a:defRPr lang="en-GB" sz="2400"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94053" y="4798059"/>
            <a:ext cx="6153435" cy="1080000"/>
          </a:xfrm>
        </p:spPr>
        <p:txBody>
          <a:bodyPr wrap="square" lIns="0" tIns="0" rIns="0" bIns="0">
            <a:no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94054" y="3310965"/>
            <a:ext cx="3256835" cy="781171"/>
          </a:xfrm>
          <a:solidFill>
            <a:schemeClr val="accent3"/>
          </a:solidFill>
        </p:spPr>
        <p:txBody>
          <a:bodyPr vert="horz" wrap="none" lIns="72000" tIns="18000" rIns="72000" bIns="18000" rtlCol="0" anchor="b">
            <a:spAutoFit/>
          </a:bodyPr>
          <a:lstStyle>
            <a:lvl1pPr>
              <a:defRPr lang="en-GB" sz="4400" baseline="0" dirty="0"/>
            </a:lvl1pPr>
          </a:lstStyle>
          <a:p>
            <a:pPr marL="0" lvl="0" indent="0" algn="l">
              <a:lnSpc>
                <a:spcPct val="110000"/>
              </a:lnSpc>
              <a:spcBef>
                <a:spcPct val="0"/>
              </a:spcBef>
              <a:spcAft>
                <a:spcPts val="600"/>
              </a:spcAft>
              <a:buClr>
                <a:schemeClr val="bg2"/>
              </a:buClr>
              <a:buFontTx/>
            </a:pPr>
            <a:r>
              <a:rPr lang="en-US" dirty="0"/>
              <a:t>with image.</a:t>
            </a:r>
            <a:endParaRPr lang="en-GB" dirty="0"/>
          </a:p>
        </p:txBody>
      </p:sp>
      <p:sp>
        <p:nvSpPr>
          <p:cNvPr id="158" name="Frame 157"/>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12" name="TextBox 11"/>
          <p:cNvSpPr txBox="1"/>
          <p:nvPr userDrawn="1"/>
        </p:nvSpPr>
        <p:spPr bwMode="gray">
          <a:xfrm>
            <a:off x="536724" y="7380289"/>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94335" y="2377793"/>
            <a:ext cx="2698990" cy="781171"/>
          </a:xfrm>
          <a:solidFill>
            <a:schemeClr val="accent3"/>
          </a:solidFill>
        </p:spPr>
        <p:txBody>
          <a:bodyPr wrap="none" lIns="72000" tIns="18000" rIns="72000" bIns="18000" rtlCol="0" anchor="b">
            <a:spAutoFit/>
          </a:bodyPr>
          <a:lstStyle>
            <a:lvl1pPr marL="0" indent="0">
              <a:buFontTx/>
              <a:buNone/>
              <a:defRPr lang="en-GB" sz="4400"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5768202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resentation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87183" y="764997"/>
            <a:ext cx="3368453" cy="562137"/>
          </a:xfrm>
          <a:solidFill>
            <a:srgbClr val="F57B29"/>
          </a:solidFill>
        </p:spPr>
        <p:txBody>
          <a:bodyPr tIns="18000" bIns="18000"/>
          <a:lstStyle>
            <a:lvl1pPr algn="l">
              <a:defRPr>
                <a:latin typeface="+mj-lt"/>
              </a:defRPr>
            </a:lvl1pPr>
          </a:lstStyle>
          <a:p>
            <a:r>
              <a:rPr lang="en-US" dirty="0"/>
              <a:t>Click to edit title</a:t>
            </a:r>
            <a:endParaRPr lang="en-GB" dirty="0"/>
          </a:p>
        </p:txBody>
      </p:sp>
      <p:sp>
        <p:nvSpPr>
          <p:cNvPr id="4" name="Content Placeholder 3"/>
          <p:cNvSpPr>
            <a:spLocks noGrp="1"/>
          </p:cNvSpPr>
          <p:nvPr>
            <p:ph sz="quarter" idx="15"/>
          </p:nvPr>
        </p:nvSpPr>
        <p:spPr>
          <a:xfrm>
            <a:off x="694336" y="1963739"/>
            <a:ext cx="12059086" cy="468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6" hasCustomPrompt="1"/>
          </p:nvPr>
        </p:nvSpPr>
        <p:spPr>
          <a:xfrm>
            <a:off x="694337" y="1408819"/>
            <a:ext cx="3465611" cy="406265"/>
          </a:xfrm>
          <a:solidFill>
            <a:schemeClr val="tx2"/>
          </a:solidFill>
        </p:spPr>
        <p:txBody>
          <a:bodyPr vert="horz" wrap="none" lIns="72000" tIns="0" rIns="72000" bIns="0" rtlCol="0">
            <a:spAutoFit/>
          </a:bodyPr>
          <a:lstStyle>
            <a:lvl1pPr marL="273050" indent="-273050">
              <a:buNone/>
              <a:defRPr lang="en-US" sz="2400" b="1" dirty="0" smtClean="0">
                <a:solidFill>
                  <a:schemeClr val="bg1"/>
                </a:solidFill>
                <a:latin typeface="+mj-lt"/>
              </a:defRPr>
            </a:lvl1pPr>
          </a:lstStyle>
          <a:p>
            <a:pPr marL="0" lvl="0" indent="0">
              <a:spcBef>
                <a:spcPts val="300"/>
              </a:spcBef>
              <a:spcAft>
                <a:spcPts val="300"/>
              </a:spcAft>
            </a:pPr>
            <a:r>
              <a:rPr lang="en-US" dirty="0"/>
              <a:t>Subtitle text (optional)</a:t>
            </a:r>
          </a:p>
        </p:txBody>
      </p:sp>
    </p:spTree>
    <p:extLst>
      <p:ext uri="{BB962C8B-B14F-4D97-AF65-F5344CB8AC3E}">
        <p14:creationId xmlns:p14="http://schemas.microsoft.com/office/powerpoint/2010/main" val="12892444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eport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7682" y="1046023"/>
            <a:ext cx="9855805" cy="634840"/>
          </a:xfrm>
        </p:spPr>
        <p:txBody>
          <a:bodyPr/>
          <a:lstStyle>
            <a:lvl1pPr algn="l">
              <a:defRPr b="1" baseline="0"/>
            </a:lvl1pPr>
          </a:lstStyle>
          <a:p>
            <a:r>
              <a:rPr lang="en-US" dirty="0"/>
              <a:t>Click to edit                                                          title</a:t>
            </a:r>
            <a:endParaRPr lang="en-GB" dirty="0"/>
          </a:p>
        </p:txBody>
      </p:sp>
      <p:sp>
        <p:nvSpPr>
          <p:cNvPr id="4" name="Content Placeholder 3"/>
          <p:cNvSpPr>
            <a:spLocks noGrp="1"/>
          </p:cNvSpPr>
          <p:nvPr>
            <p:ph sz="quarter" idx="11"/>
          </p:nvPr>
        </p:nvSpPr>
        <p:spPr>
          <a:xfrm>
            <a:off x="694336" y="2124447"/>
            <a:ext cx="12059086" cy="4338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2" hasCustomPrompt="1"/>
          </p:nvPr>
        </p:nvSpPr>
        <p:spPr>
          <a:xfrm>
            <a:off x="688387" y="1682530"/>
            <a:ext cx="2882246" cy="304699"/>
          </a:xfrm>
          <a:solidFill>
            <a:srgbClr val="71B2C9"/>
          </a:solidFill>
        </p:spPr>
        <p:txBody>
          <a:bodyPr vert="horz" wrap="none" lIns="72000" tIns="0" rIns="72000" bIns="0" rtlCol="0">
            <a:spAutoFit/>
          </a:bodyPr>
          <a:lstStyle>
            <a:lvl1pPr>
              <a:buFontTx/>
              <a:buNone/>
              <a:defRPr lang="en-GB" sz="1800" b="1" dirty="0">
                <a:solidFill>
                  <a:schemeClr val="bg1"/>
                </a:solidFill>
                <a:latin typeface="+mj-lt"/>
              </a:defRPr>
            </a:lvl1pPr>
          </a:lstStyle>
          <a:p>
            <a:pPr marL="0" lvl="0" indent="0">
              <a:spcBef>
                <a:spcPts val="300"/>
              </a:spcBef>
              <a:spcAft>
                <a:spcPts val="300"/>
              </a:spcAft>
              <a:buNone/>
            </a:pPr>
            <a:r>
              <a:rPr lang="en-US" dirty="0"/>
              <a:t>Click to </a:t>
            </a:r>
            <a:r>
              <a:rPr lang="en-US" dirty="0" err="1"/>
              <a:t>ejdit</a:t>
            </a:r>
            <a:r>
              <a:rPr lang="en-US" dirty="0"/>
              <a:t> Master text.</a:t>
            </a:r>
            <a:endParaRPr lang="en-GB" dirty="0"/>
          </a:p>
        </p:txBody>
      </p:sp>
    </p:spTree>
    <p:extLst>
      <p:ext uri="{BB962C8B-B14F-4D97-AF65-F5344CB8AC3E}">
        <p14:creationId xmlns:p14="http://schemas.microsoft.com/office/powerpoint/2010/main" val="3516408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12" y="3959925"/>
            <a:ext cx="5877987" cy="268217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56812" y="2604113"/>
            <a:ext cx="2320089"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1" name="TextBox 20"/>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6" y="5474337"/>
            <a:ext cx="12361600" cy="1167769"/>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solidFill>
            <a:schemeClr val="bg1">
              <a:lumMod val="95000"/>
            </a:schemeClr>
          </a:solidFill>
        </p:spPr>
        <p:txBody>
          <a:bodyPr>
            <a:normAutofit/>
          </a:bodyPr>
          <a:lstStyle>
            <a:lvl1pPr marL="0" indent="0">
              <a:buNone/>
              <a:defRPr sz="1600" baseline="0"/>
            </a:lvl1pPr>
          </a:lstStyle>
          <a:p>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56812" y="4094552"/>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61826" y="2563773"/>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4" name="Text Placeholder 8"/>
          <p:cNvSpPr>
            <a:spLocks noGrp="1"/>
          </p:cNvSpPr>
          <p:nvPr>
            <p:ph type="body" sz="quarter" idx="14" hasCustomPrompt="1"/>
          </p:nvPr>
        </p:nvSpPr>
        <p:spPr>
          <a:xfrm>
            <a:off x="562545" y="352544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7" name="Text Placeholder 13"/>
          <p:cNvSpPr>
            <a:spLocks noGrp="1"/>
          </p:cNvSpPr>
          <p:nvPr>
            <p:ph type="body" sz="quarter" idx="15" hasCustomPrompt="1"/>
          </p:nvPr>
        </p:nvSpPr>
        <p:spPr>
          <a:xfrm>
            <a:off x="563264" y="4457909"/>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8" name="Text Placeholder 5"/>
          <p:cNvSpPr>
            <a:spLocks noGrp="1"/>
          </p:cNvSpPr>
          <p:nvPr>
            <p:ph type="body" sz="quarter" idx="16" hasCustomPrompt="1"/>
          </p:nvPr>
        </p:nvSpPr>
        <p:spPr>
          <a:xfrm>
            <a:off x="561107" y="1631308"/>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1</a:t>
            </a:r>
          </a:p>
        </p:txBody>
      </p:sp>
      <p:sp>
        <p:nvSpPr>
          <p:cNvPr id="15" name="TextBox 14"/>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5"/>
          <p:cNvSpPr>
            <a:spLocks noGrp="1"/>
          </p:cNvSpPr>
          <p:nvPr>
            <p:ph type="body" sz="quarter" idx="13" hasCustomPrompt="1"/>
          </p:nvPr>
        </p:nvSpPr>
        <p:spPr>
          <a:xfrm>
            <a:off x="561107" y="2494715"/>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1" name="Text Placeholder 8"/>
          <p:cNvSpPr>
            <a:spLocks noGrp="1"/>
          </p:cNvSpPr>
          <p:nvPr>
            <p:ph type="body" sz="quarter" idx="14" hasCustomPrompt="1"/>
          </p:nvPr>
        </p:nvSpPr>
        <p:spPr>
          <a:xfrm>
            <a:off x="561107" y="3449797"/>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6" name="Text Placeholder 13"/>
          <p:cNvSpPr>
            <a:spLocks noGrp="1"/>
          </p:cNvSpPr>
          <p:nvPr>
            <p:ph type="body" sz="quarter" idx="15" hasCustomPrompt="1"/>
          </p:nvPr>
        </p:nvSpPr>
        <p:spPr>
          <a:xfrm>
            <a:off x="561107" y="433932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7" name="Text Placeholder 5"/>
          <p:cNvSpPr>
            <a:spLocks noGrp="1"/>
          </p:cNvSpPr>
          <p:nvPr>
            <p:ph type="body" sz="quarter" idx="16" hasCustomPrompt="1"/>
          </p:nvPr>
        </p:nvSpPr>
        <p:spPr>
          <a:xfrm>
            <a:off x="561107" y="1597400"/>
            <a:ext cx="4147527" cy="781171"/>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202" y="633775"/>
            <a:ext cx="2963086" cy="562137"/>
          </a:xfrm>
          <a:prstGeom prst="rect">
            <a:avLst/>
          </a:prstGeom>
          <a:solidFill>
            <a:srgbClr val="71B2C9"/>
          </a:solidFill>
        </p:spPr>
        <p:txBody>
          <a:bodyPr wrap="none" lIns="82819" tIns="36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8"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539678" y="7380294"/>
            <a:ext cx="4896000" cy="180975"/>
          </a:xfrm>
          <a:prstGeom prst="rect">
            <a:avLst/>
          </a:prstGeom>
          <a:noFill/>
        </p:spPr>
        <p:txBody>
          <a:bodyPr wrap="none" lIns="0" tIns="0" rIns="0" bIns="0" rtlCol="0" anchor="ctr">
            <a:noAutofit/>
          </a:bodyPr>
          <a:lstStyle/>
          <a:p>
            <a:pPr marL="0" marR="0" indent="0" algn="l" defTabSz="1051802" rtl="0" eaLnBrk="1" fontAlgn="auto" latinLnBrk="0" hangingPunct="1">
              <a:lnSpc>
                <a:spcPct val="100000"/>
              </a:lnSpc>
              <a:spcBef>
                <a:spcPts val="0"/>
              </a:spcBef>
              <a:spcAft>
                <a:spcPts val="0"/>
              </a:spcAft>
              <a:buClrTx/>
              <a:buSzTx/>
              <a:buFontTx/>
              <a:buNone/>
              <a:tabLst/>
              <a:defRPr/>
            </a:pPr>
            <a:r>
              <a:rPr lang="en-GB" sz="700" dirty="0">
                <a:solidFill>
                  <a:schemeClr val="bg1"/>
                </a:solidFill>
                <a:latin typeface="Segoe UI Light" panose="020B0502040204020203" pitchFamily="34" charset="0"/>
              </a:rPr>
              <a:t>Intercultural Trends in the Euro-Mediterranean Region – </a:t>
            </a:r>
            <a:r>
              <a:rPr lang="en-GB" sz="700" baseline="0" dirty="0">
                <a:solidFill>
                  <a:schemeClr val="bg1"/>
                </a:solidFill>
                <a:latin typeface="Segoe UI Light" panose="020B0502040204020203" pitchFamily="34" charset="0"/>
              </a:rPr>
              <a:t> Results by country</a:t>
            </a:r>
            <a:endParaRPr lang="en-GB" sz="700" dirty="0">
              <a:solidFill>
                <a:schemeClr val="bg1"/>
              </a:solidFill>
              <a:latin typeface="Segoe UI Light" panose="020B0502040204020203" pitchFamily="34" charset="0"/>
            </a:endParaRPr>
          </a:p>
        </p:txBody>
      </p:sp>
      <p:pic>
        <p:nvPicPr>
          <p:cNvPr id="10" name="Picture 9"/>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556750" y="6923650"/>
            <a:ext cx="2041343" cy="385200"/>
          </a:xfrm>
          <a:prstGeom prst="rect">
            <a:avLst/>
          </a:prstGeom>
        </p:spPr>
      </p:pic>
      <p:pic>
        <p:nvPicPr>
          <p:cNvPr id="9" name="Content Placeholder 3"/>
          <p:cNvPicPr>
            <a:picLocks noChangeAspect="1"/>
          </p:cNvPicPr>
          <p:nvPr userDrawn="1"/>
        </p:nvPicPr>
        <p:blipFill>
          <a:blip r:embed="rId59" cstate="print">
            <a:extLst>
              <a:ext uri="{28A0092B-C50C-407E-A947-70E740481C1C}">
                <a14:useLocalDpi xmlns:a14="http://schemas.microsoft.com/office/drawing/2010/main" val="0"/>
              </a:ext>
            </a:extLst>
          </a:blip>
          <a:srcRect/>
          <a:stretch>
            <a:fillRect/>
          </a:stretch>
        </p:blipFill>
        <p:spPr bwMode="auto">
          <a:xfrm>
            <a:off x="11468057" y="6825453"/>
            <a:ext cx="1416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4" r:id="rId5"/>
    <p:sldLayoutId id="2147483875" r:id="rId6"/>
    <p:sldLayoutId id="2147483883" r:id="rId7"/>
    <p:sldLayoutId id="2147483671" r:id="rId8"/>
    <p:sldLayoutId id="2147483672" r:id="rId9"/>
    <p:sldLayoutId id="2147483867" r:id="rId10"/>
    <p:sldLayoutId id="2147483882" r:id="rId11"/>
    <p:sldLayoutId id="2147483650" r:id="rId12"/>
    <p:sldLayoutId id="2147483673" r:id="rId13"/>
    <p:sldLayoutId id="2147483659" r:id="rId14"/>
    <p:sldLayoutId id="2147483674" r:id="rId15"/>
    <p:sldLayoutId id="2147483896" r:id="rId16"/>
    <p:sldLayoutId id="2147483662" r:id="rId17"/>
    <p:sldLayoutId id="2147483675" r:id="rId18"/>
    <p:sldLayoutId id="2147483660" r:id="rId19"/>
    <p:sldLayoutId id="2147483676" r:id="rId20"/>
    <p:sldLayoutId id="2147483663" r:id="rId21"/>
    <p:sldLayoutId id="2147483678" r:id="rId22"/>
    <p:sldLayoutId id="2147483664" r:id="rId23"/>
    <p:sldLayoutId id="2147483677" r:id="rId24"/>
    <p:sldLayoutId id="2147483665" r:id="rId25"/>
    <p:sldLayoutId id="2147483679" r:id="rId26"/>
    <p:sldLayoutId id="2147483666" r:id="rId27"/>
    <p:sldLayoutId id="2147483680" r:id="rId28"/>
    <p:sldLayoutId id="2147483775" r:id="rId29"/>
    <p:sldLayoutId id="2147483776" r:id="rId30"/>
    <p:sldLayoutId id="2147483777" r:id="rId31"/>
    <p:sldLayoutId id="2147483778" r:id="rId32"/>
    <p:sldLayoutId id="2147483667" r:id="rId33"/>
    <p:sldLayoutId id="2147483681" r:id="rId34"/>
    <p:sldLayoutId id="2147483668" r:id="rId35"/>
    <p:sldLayoutId id="2147483682" r:id="rId36"/>
    <p:sldLayoutId id="2147483669" r:id="rId37"/>
    <p:sldLayoutId id="2147483683" r:id="rId38"/>
    <p:sldLayoutId id="2147483905" r:id="rId39"/>
    <p:sldLayoutId id="2147483906" r:id="rId40"/>
    <p:sldLayoutId id="2147483908" r:id="rId41"/>
    <p:sldLayoutId id="2147483907" r:id="rId42"/>
    <p:sldLayoutId id="2147483909" r:id="rId43"/>
    <p:sldLayoutId id="2147483713" r:id="rId44"/>
    <p:sldLayoutId id="2147483916" r:id="rId45"/>
    <p:sldLayoutId id="2147483917" r:id="rId46"/>
    <p:sldLayoutId id="2147483915" r:id="rId47"/>
    <p:sldLayoutId id="2147483884" r:id="rId48"/>
    <p:sldLayoutId id="2147483888" r:id="rId49"/>
    <p:sldLayoutId id="2147483889" r:id="rId50"/>
    <p:sldLayoutId id="2147483860" r:id="rId51"/>
    <p:sldLayoutId id="2147483901" r:id="rId52"/>
    <p:sldLayoutId id="2147483923" r:id="rId53"/>
    <p:sldLayoutId id="2147484048" r:id="rId54"/>
    <p:sldLayoutId id="2147484049" r:id="rId55"/>
    <p:sldLayoutId id="2147484050" r:id="rId56"/>
  </p:sldLayoutIdLst>
  <p:transition>
    <p:fade/>
  </p:transition>
  <p:hf hdr="0" ftr="0" dt="0"/>
  <p:txStyles>
    <p:titleStyle>
      <a:lvl1pPr algn="ctr" defTabSz="1051802" rtl="0" eaLnBrk="1" latinLnBrk="0" hangingPunct="1">
        <a:lnSpc>
          <a:spcPts val="4100"/>
        </a:lnSpc>
        <a:spcBef>
          <a:spcPts val="0"/>
        </a:spcBef>
        <a:buNone/>
        <a:defRPr lang="en-GB" sz="28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12.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4.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14.emf"/><Relationship Id="rId1" Type="http://schemas.openxmlformats.org/officeDocument/2006/relationships/slideLayout" Target="../slideLayouts/slideLayout12.xml"/><Relationship Id="rId4" Type="http://schemas.openxmlformats.org/officeDocument/2006/relationships/chart" Target="../charts/char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4.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10.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2673" y="5623387"/>
            <a:ext cx="4587568" cy="491946"/>
          </a:xfrm>
        </p:spPr>
        <p:txBody>
          <a:bodyPr/>
          <a:lstStyle/>
          <a:p>
            <a:r>
              <a:rPr lang="en-GB" dirty="0"/>
              <a:t>Country results: Romania</a:t>
            </a:r>
          </a:p>
        </p:txBody>
      </p:sp>
      <p:sp>
        <p:nvSpPr>
          <p:cNvPr id="3" name="Text Placeholder 2"/>
          <p:cNvSpPr>
            <a:spLocks noGrp="1"/>
          </p:cNvSpPr>
          <p:nvPr>
            <p:ph type="body" sz="quarter" idx="13"/>
          </p:nvPr>
        </p:nvSpPr>
        <p:spPr>
          <a:xfrm>
            <a:off x="552673" y="4741416"/>
            <a:ext cx="10221563" cy="621127"/>
          </a:xfrm>
        </p:spPr>
        <p:txBody>
          <a:bodyPr/>
          <a:lstStyle/>
          <a:p>
            <a:pPr>
              <a:lnSpc>
                <a:spcPct val="100000"/>
              </a:lnSpc>
              <a:spcBef>
                <a:spcPts val="0"/>
              </a:spcBef>
              <a:spcAft>
                <a:spcPts val="0"/>
              </a:spcAft>
            </a:pPr>
            <a:r>
              <a:rPr lang="en-GB" sz="3800" dirty="0"/>
              <a:t>Intercultural Trends in the Euro-Med Region</a:t>
            </a:r>
          </a:p>
        </p:txBody>
      </p:sp>
    </p:spTree>
    <p:extLst>
      <p:ext uri="{BB962C8B-B14F-4D97-AF65-F5344CB8AC3E}">
        <p14:creationId xmlns:p14="http://schemas.microsoft.com/office/powerpoint/2010/main" val="26004256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7200"/>
          </a:xfrm>
          <a:solidFill>
            <a:srgbClr val="F57B29"/>
          </a:solidFill>
        </p:spPr>
        <p:txBody>
          <a:bodyPr wrap="square" lIns="82819" tIns="36000" rIns="82819" bIns="36000" rtlCol="0" anchor="ctr">
            <a:spAutoFit/>
          </a:bodyPr>
          <a:lstStyle/>
          <a:p>
            <a:r>
              <a:rPr lang="en-GB" dirty="0"/>
              <a:t>Cross-cultural media reporting</a:t>
            </a:r>
          </a:p>
        </p:txBody>
      </p:sp>
    </p:spTree>
    <p:extLst>
      <p:ext uri="{BB962C8B-B14F-4D97-AF65-F5344CB8AC3E}">
        <p14:creationId xmlns:p14="http://schemas.microsoft.com/office/powerpoint/2010/main" val="753189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4415631" y="1381274"/>
            <a:ext cx="3364072" cy="4566459"/>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7" name="Content Placeholder 6"/>
          <p:cNvGraphicFramePr>
            <a:graphicFrameLocks/>
          </p:cNvGraphicFramePr>
          <p:nvPr>
            <p:extLst>
              <p:ext uri="{D42A27DB-BD31-4B8C-83A1-F6EECF244321}">
                <p14:modId xmlns:p14="http://schemas.microsoft.com/office/powerpoint/2010/main" val="2004499882"/>
              </p:ext>
            </p:extLst>
          </p:nvPr>
        </p:nvGraphicFramePr>
        <p:xfrm>
          <a:off x="4919687" y="1381274"/>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11049784" cy="561600"/>
          </a:xfrm>
          <a:solidFill>
            <a:srgbClr val="71B2C9"/>
          </a:solidFill>
        </p:spPr>
        <p:txBody>
          <a:bodyPr wrap="square" lIns="72000" tIns="36000" rIns="72000" bIns="36000" rtlCol="0" anchor="b">
            <a:spAutoFit/>
          </a:bodyPr>
          <a:lstStyle/>
          <a:p>
            <a:r>
              <a:rPr lang="en-GB" sz="2800" dirty="0"/>
              <a:t>Interest in SEM/European countries</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pic>
        <p:nvPicPr>
          <p:cNvPr id="10" name="Picture 9"/>
          <p:cNvPicPr>
            <a:picLocks noChangeAspect="1"/>
          </p:cNvPicPr>
          <p:nvPr/>
        </p:nvPicPr>
        <p:blipFill rotWithShape="1">
          <a:blip r:embed="rId3"/>
          <a:srcRect t="92028"/>
          <a:stretch/>
        </p:blipFill>
        <p:spPr>
          <a:xfrm>
            <a:off x="4049267" y="5947733"/>
            <a:ext cx="8226424" cy="414000"/>
          </a:xfrm>
          <a:prstGeom prst="rect">
            <a:avLst/>
          </a:prstGeom>
        </p:spPr>
      </p:pic>
      <p:graphicFrame>
        <p:nvGraphicFramePr>
          <p:cNvPr id="12" name="Content Placeholder 6"/>
          <p:cNvGraphicFramePr>
            <a:graphicFrameLocks/>
          </p:cNvGraphicFramePr>
          <p:nvPr>
            <p:extLst>
              <p:ext uri="{D42A27DB-BD31-4B8C-83A1-F6EECF244321}">
                <p14:modId xmlns:p14="http://schemas.microsoft.com/office/powerpoint/2010/main" val="829985570"/>
              </p:ext>
            </p:extLst>
          </p:nvPr>
        </p:nvGraphicFramePr>
        <p:xfrm>
          <a:off x="920835" y="1309198"/>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05125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286202276"/>
              </p:ext>
            </p:extLst>
          </p:nvPr>
        </p:nvGraphicFramePr>
        <p:xfrm>
          <a:off x="7079927" y="1716093"/>
          <a:ext cx="7200798"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2002327608"/>
              </p:ext>
            </p:extLst>
          </p:nvPr>
        </p:nvGraphicFramePr>
        <p:xfrm>
          <a:off x="3911576" y="1703027"/>
          <a:ext cx="720079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bwMode="gray">
          <a:xfrm>
            <a:off x="3803563" y="1710688"/>
            <a:ext cx="2752003"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6945328" cy="562137"/>
          </a:xfrm>
        </p:spPr>
        <p:txBody>
          <a:bodyPr/>
          <a:lstStyle/>
          <a:p>
            <a:r>
              <a:rPr lang="en-GB" dirty="0"/>
              <a:t>Media role in shaping public perception</a:t>
            </a:r>
          </a:p>
        </p:txBody>
      </p:sp>
      <p:sp>
        <p:nvSpPr>
          <p:cNvPr id="7" name="Text Placeholder 6"/>
          <p:cNvSpPr>
            <a:spLocks noGrp="1"/>
          </p:cNvSpPr>
          <p:nvPr>
            <p:ph type="body" sz="quarter" idx="14"/>
          </p:nvPr>
        </p:nvSpPr>
        <p:spPr>
          <a:xfrm>
            <a:off x="566647" y="1152002"/>
            <a:ext cx="11719472" cy="374398"/>
          </a:xfrm>
        </p:spPr>
        <p:txBody>
          <a:bodyPr/>
          <a:lstStyle/>
          <a:p>
            <a:r>
              <a:rPr lang="en-GB" dirty="0"/>
              <a:t>Did media cause a change in views about people from SEM/European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During the past 12 months, have you seen, read or heard anything in the media that has influenced your view of people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661247993"/>
              </p:ext>
            </p:extLst>
          </p:nvPr>
        </p:nvGraphicFramePr>
        <p:xfrm>
          <a:off x="438912" y="1788025"/>
          <a:ext cx="7200798" cy="450208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bwMode="gray">
          <a:xfrm>
            <a:off x="13272615" y="1788025"/>
            <a:ext cx="167160" cy="5524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Tree>
    <p:extLst>
      <p:ext uri="{BB962C8B-B14F-4D97-AF65-F5344CB8AC3E}">
        <p14:creationId xmlns:p14="http://schemas.microsoft.com/office/powerpoint/2010/main" val="18035730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9545720" cy="562137"/>
          </a:xfrm>
        </p:spPr>
        <p:txBody>
          <a:bodyPr/>
          <a:lstStyle/>
          <a:p>
            <a:r>
              <a:rPr lang="en-GB" dirty="0"/>
              <a:t>Most trusted media sources for cross-cultural reporting</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Which of the following sources do you trust most for information about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a:t>
            </a:r>
          </a:p>
          <a:p>
            <a:r>
              <a:rPr lang="en-GB"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1972519638"/>
              </p:ext>
            </p:extLst>
          </p:nvPr>
        </p:nvGraphicFramePr>
        <p:xfrm>
          <a:off x="887239" y="1316416"/>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373499513"/>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1569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4426777" cy="547200"/>
          </a:xfrm>
        </p:spPr>
        <p:txBody>
          <a:bodyPr/>
          <a:lstStyle/>
          <a:p>
            <a:r>
              <a:rPr lang="en-GB" dirty="0"/>
              <a:t>Interaction and dialogue</a:t>
            </a:r>
          </a:p>
        </p:txBody>
      </p:sp>
    </p:spTree>
    <p:extLst>
      <p:ext uri="{BB962C8B-B14F-4D97-AF65-F5344CB8AC3E}">
        <p14:creationId xmlns:p14="http://schemas.microsoft.com/office/powerpoint/2010/main" val="20713813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(top bar in the chart)</a:t>
            </a:r>
            <a:br>
              <a:rPr lang="en-GB" b="1" dirty="0">
                <a:solidFill>
                  <a:schemeClr val="tx1">
                    <a:lumMod val="75000"/>
                    <a:lumOff val="25000"/>
                  </a:schemeClr>
                </a:solidFill>
              </a:rPr>
            </a:br>
            <a:r>
              <a:rPr lang="en-GB" b="1" dirty="0">
                <a:solidFill>
                  <a:schemeClr val="tx1">
                    <a:lumMod val="75000"/>
                    <a:lumOff val="25000"/>
                  </a:schemeClr>
                </a:solidFill>
              </a:rPr>
              <a:t>Do you have any relatives or friends who live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(bottom bar) </a:t>
            </a:r>
            <a:endParaRPr lang="en-GB" b="1" i="1"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2008795512"/>
              </p:ext>
            </p:extLst>
          </p:nvPr>
        </p:nvGraphicFramePr>
        <p:xfrm>
          <a:off x="844196" y="1557788"/>
          <a:ext cx="6091715"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2233419056"/>
              </p:ext>
            </p:extLst>
          </p:nvPr>
        </p:nvGraphicFramePr>
        <p:xfrm>
          <a:off x="6799797" y="1404367"/>
          <a:ext cx="5824746"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CA87B93-9B8E-4796-B050-6CCC3000D70A}"/>
              </a:ext>
            </a:extLst>
          </p:cNvPr>
          <p:cNvSpPr txBox="1"/>
          <p:nvPr/>
        </p:nvSpPr>
        <p:spPr>
          <a:xfrm>
            <a:off x="12163530" y="4428703"/>
            <a:ext cx="432049"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82</a:t>
            </a:r>
          </a:p>
        </p:txBody>
      </p:sp>
    </p:spTree>
    <p:extLst>
      <p:ext uri="{BB962C8B-B14F-4D97-AF65-F5344CB8AC3E}">
        <p14:creationId xmlns:p14="http://schemas.microsoft.com/office/powerpoint/2010/main" val="223640654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52002"/>
            <a:ext cx="3339101" cy="374398"/>
          </a:xfrm>
        </p:spPr>
        <p:txBody>
          <a:bodyPr/>
          <a:lstStyle/>
          <a:p>
            <a:r>
              <a:rPr lang="en-GB" dirty="0"/>
              <a:t>Method of interaction</a:t>
            </a:r>
          </a:p>
        </p:txBody>
      </p:sp>
      <p:sp>
        <p:nvSpPr>
          <p:cNvPr id="4" name="Text Placeholder 5"/>
          <p:cNvSpPr txBox="1">
            <a:spLocks/>
          </p:cNvSpPr>
          <p:nvPr/>
        </p:nvSpPr>
        <p:spPr>
          <a:xfrm>
            <a:off x="2763538" y="6531207"/>
            <a:ext cx="8753162"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this/these person(s) you have interacted with, was this mainly through: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a:p>
            <a:r>
              <a:rPr lang="en-GB" dirty="0">
                <a:solidFill>
                  <a:schemeClr val="tx1">
                    <a:lumMod val="75000"/>
                    <a:lumOff val="25000"/>
                  </a:schemeClr>
                </a:solidFill>
              </a:rPr>
              <a:t>Note: ‘Family and friends’ and ‘sports and leisure’ categories were created after fieldwork had been completed. Some verbatim responses to ‘other specify’ were recoded into these two categories. </a:t>
            </a:r>
          </a:p>
        </p:txBody>
      </p:sp>
      <p:graphicFrame>
        <p:nvGraphicFramePr>
          <p:cNvPr id="9" name="Content Placeholder 6"/>
          <p:cNvGraphicFramePr>
            <a:graphicFrameLocks/>
          </p:cNvGraphicFramePr>
          <p:nvPr>
            <p:extLst>
              <p:ext uri="{D42A27DB-BD31-4B8C-83A1-F6EECF244321}">
                <p14:modId xmlns:p14="http://schemas.microsoft.com/office/powerpoint/2010/main" val="2096752359"/>
              </p:ext>
            </p:extLst>
          </p:nvPr>
        </p:nvGraphicFramePr>
        <p:xfrm>
          <a:off x="221633" y="1350586"/>
          <a:ext cx="7200798"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34046859"/>
              </p:ext>
            </p:extLst>
          </p:nvPr>
        </p:nvGraphicFramePr>
        <p:xfrm>
          <a:off x="6203773" y="1321091"/>
          <a:ext cx="6984776"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8168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6">
            <a:extLst>
              <a:ext uri="{FF2B5EF4-FFF2-40B4-BE49-F238E27FC236}">
                <a16:creationId xmlns:a16="http://schemas.microsoft.com/office/drawing/2014/main" id="{A6E972F5-9D89-4F17-8228-148085EDBFEB}"/>
              </a:ext>
            </a:extLst>
          </p:cNvPr>
          <p:cNvGraphicFramePr>
            <a:graphicFrameLocks/>
          </p:cNvGraphicFramePr>
          <p:nvPr>
            <p:extLst>
              <p:ext uri="{D42A27DB-BD31-4B8C-83A1-F6EECF244321}">
                <p14:modId xmlns:p14="http://schemas.microsoft.com/office/powerpoint/2010/main" val="558079664"/>
              </p:ext>
            </p:extLst>
          </p:nvPr>
        </p:nvGraphicFramePr>
        <p:xfrm>
          <a:off x="6608431" y="1628043"/>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6">
            <a:extLst>
              <a:ext uri="{FF2B5EF4-FFF2-40B4-BE49-F238E27FC236}">
                <a16:creationId xmlns:a16="http://schemas.microsoft.com/office/drawing/2014/main" id="{B6507C46-7CC4-46BB-A8C0-6DEBC74A0E9C}"/>
              </a:ext>
            </a:extLst>
          </p:cNvPr>
          <p:cNvGraphicFramePr>
            <a:graphicFrameLocks/>
          </p:cNvGraphicFramePr>
          <p:nvPr>
            <p:extLst>
              <p:ext uri="{D42A27DB-BD31-4B8C-83A1-F6EECF244321}">
                <p14:modId xmlns:p14="http://schemas.microsoft.com/office/powerpoint/2010/main" val="3587410214"/>
              </p:ext>
            </p:extLst>
          </p:nvPr>
        </p:nvGraphicFramePr>
        <p:xfrm>
          <a:off x="3695552" y="1686561"/>
          <a:ext cx="7200798" cy="4392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687157394"/>
              </p:ext>
            </p:extLst>
          </p:nvPr>
        </p:nvGraphicFramePr>
        <p:xfrm>
          <a:off x="7295951" y="1665064"/>
          <a:ext cx="5793200" cy="45879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3374687740"/>
              </p:ext>
            </p:extLst>
          </p:nvPr>
        </p:nvGraphicFramePr>
        <p:xfrm>
          <a:off x="4055591" y="1640937"/>
          <a:ext cx="5793200" cy="4587966"/>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bwMode="gray">
          <a:xfrm>
            <a:off x="3263504" y="1710688"/>
            <a:ext cx="3168352"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36069"/>
            <a:ext cx="11092698" cy="406265"/>
          </a:xfrm>
        </p:spPr>
        <p:txBody>
          <a:bodyPr/>
          <a:lstStyle/>
          <a:p>
            <a:r>
              <a:rPr lang="en-GB" dirty="0"/>
              <a:t>Did meeting people from SEM/European countries cause a change in views?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your encounter(s) with this/these person(s), did meeting or talking to them change or reinforce your view of people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096119308"/>
              </p:ext>
            </p:extLst>
          </p:nvPr>
        </p:nvGraphicFramePr>
        <p:xfrm>
          <a:off x="566646" y="1640937"/>
          <a:ext cx="5865209" cy="45879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4255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298549" cy="561600"/>
          </a:xfrm>
          <a:solidFill>
            <a:srgbClr val="71B2C9"/>
          </a:solidFill>
        </p:spPr>
        <p:txBody>
          <a:bodyPr wrap="none" lIns="82819" tIns="72000" rIns="82819" bIns="36000" rtlCol="0" anchor="ctr">
            <a:spAutoFit/>
          </a:bodyPr>
          <a:lstStyle/>
          <a:p>
            <a:r>
              <a:rPr lang="en-GB" dirty="0"/>
              <a:t>Barriers to cross-cultural encounters</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To what extent, if at all, are each of the following a barrier, when meeting with or talking to people from different cultures? </a:t>
            </a:r>
            <a:r>
              <a:rPr lang="en-GB" dirty="0">
                <a:solidFill>
                  <a:schemeClr val="tx1">
                    <a:lumMod val="75000"/>
                    <a:lumOff val="25000"/>
                  </a:schemeClr>
                </a:solidFill>
              </a:rPr>
              <a:t>[share who say it is “a big barrier” or “somewhat of a barrier”]</a:t>
            </a:r>
            <a:r>
              <a:rPr lang="en-GB" b="1" dirty="0">
                <a:solidFill>
                  <a:schemeClr val="tx1">
                    <a:lumMod val="75000"/>
                    <a:lumOff val="25000"/>
                  </a:schemeClr>
                </a:solidFill>
              </a:rPr>
              <a:t> </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1872182756"/>
              </p:ext>
            </p:extLst>
          </p:nvPr>
        </p:nvGraphicFramePr>
        <p:xfrm>
          <a:off x="565200"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296412222"/>
              </p:ext>
            </p:extLst>
          </p:nvPr>
        </p:nvGraphicFramePr>
        <p:xfrm>
          <a:off x="6303590" y="1324263"/>
          <a:ext cx="655272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69162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8171193" cy="547200"/>
          </a:xfrm>
        </p:spPr>
        <p:txBody>
          <a:bodyPr/>
          <a:lstStyle/>
          <a:p>
            <a:r>
              <a:rPr lang="en-GB" dirty="0"/>
              <a:t>Living together in multi-cultural environments</a:t>
            </a:r>
          </a:p>
        </p:txBody>
      </p:sp>
    </p:spTree>
    <p:extLst>
      <p:ext uri="{BB962C8B-B14F-4D97-AF65-F5344CB8AC3E}">
        <p14:creationId xmlns:p14="http://schemas.microsoft.com/office/powerpoint/2010/main" val="31285844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3756187" cy="561600"/>
          </a:xfrm>
          <a:solidFill>
            <a:srgbClr val="71B2C9"/>
          </a:solidFill>
        </p:spPr>
        <p:txBody>
          <a:bodyPr/>
          <a:lstStyle/>
          <a:p>
            <a:r>
              <a:rPr lang="en-GB" sz="2800" dirty="0"/>
              <a:t>Methodological note</a:t>
            </a:r>
          </a:p>
        </p:txBody>
      </p:sp>
      <p:sp>
        <p:nvSpPr>
          <p:cNvPr id="3" name="Content Placeholder 2"/>
          <p:cNvSpPr>
            <a:spLocks noGrp="1"/>
          </p:cNvSpPr>
          <p:nvPr>
            <p:ph sz="quarter" idx="10"/>
          </p:nvPr>
        </p:nvSpPr>
        <p:spPr>
          <a:xfrm>
            <a:off x="566647" y="1404367"/>
            <a:ext cx="10185688" cy="4903098"/>
          </a:xfrm>
        </p:spPr>
        <p:txBody>
          <a:bodyPr/>
          <a:lstStyle/>
          <a:p>
            <a:r>
              <a:rPr lang="en-GB" sz="1800" dirty="0"/>
              <a:t>The Anna Lindh Foundation commissioned Ipsos to undertake its third opinion poll to measure intercultural trends in the Euro-Mediterranean Region. </a:t>
            </a:r>
          </a:p>
          <a:p>
            <a:r>
              <a:rPr lang="en-GB" sz="1800" dirty="0"/>
              <a:t>The opinion poll was carried out in eight European countries (</a:t>
            </a:r>
            <a:r>
              <a:rPr lang="en-GB" sz="1800" b="1" dirty="0"/>
              <a:t>Croatia, Cyprus, Czechia, Germany, Greece, Ireland, Romania, Sweden</a:t>
            </a:r>
            <a:r>
              <a:rPr lang="en-GB" sz="1800" dirty="0"/>
              <a:t>) and five SEM countries/territories (</a:t>
            </a:r>
            <a:r>
              <a:rPr lang="en-GB" sz="1800" b="1" dirty="0"/>
              <a:t>Algeria, Jordan, Lebanon, Mauritania, Morocco</a:t>
            </a:r>
            <a:r>
              <a:rPr lang="en-GB" sz="1800" dirty="0"/>
              <a:t>). </a:t>
            </a:r>
          </a:p>
          <a:p>
            <a:r>
              <a:rPr lang="en-GB" sz="1800" dirty="0"/>
              <a:t>The target population consists of all individuals aged 15 or older (16 in Czechia and Sweden), resident in each of the countries covered. In all countries, the target sample size was 1,000 fully-completed interviews. Fieldwork for all countries bar Mauritania took place between 9 March  2020 and 16 June 2020, with a suspension of fieldwork part-way through due to the COVID-19 pandemic. Fieldwork in Mauritania took place between 28 August 2020 and 09 October 2020.</a:t>
            </a:r>
          </a:p>
          <a:p>
            <a:r>
              <a:rPr lang="en-GB" sz="1800" dirty="0"/>
              <a:t>In all countries, a CATI (Computer Assisted Telephone Interviewing) methodology was implemented. Random probability sampling was used in all countries except Mauritania, where quota sampling was used.</a:t>
            </a:r>
          </a:p>
          <a:p>
            <a:r>
              <a:rPr lang="en-GB" sz="1800" dirty="0"/>
              <a:t>All findings presented are based on weighted data. A post-stratification weight was calculated that corrects for imbalances in the samples with respect to gender, age and activity status. Where the percentages provided do not add up to or exceed 100%, this may be due to rounding.</a:t>
            </a:r>
          </a:p>
          <a:p>
            <a:pPr marL="0" indent="0">
              <a:buNone/>
            </a:pPr>
            <a:endParaRPr lang="en-GB"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372" t="8691" r="36324" b="11751"/>
          <a:stretch/>
        </p:blipFill>
        <p:spPr>
          <a:xfrm>
            <a:off x="10464303" y="334321"/>
            <a:ext cx="2786350" cy="6290614"/>
          </a:xfrm>
          <a:prstGeom prst="rect">
            <a:avLst/>
          </a:prstGeom>
        </p:spPr>
      </p:pic>
    </p:spTree>
    <p:extLst>
      <p:ext uri="{BB962C8B-B14F-4D97-AF65-F5344CB8AC3E}">
        <p14:creationId xmlns:p14="http://schemas.microsoft.com/office/powerpoint/2010/main" val="32118454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487639" y="1570993"/>
            <a:ext cx="3456384" cy="4229628"/>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8" name="Content Placeholder 6"/>
          <p:cNvGraphicFramePr>
            <a:graphicFrameLocks/>
          </p:cNvGraphicFramePr>
          <p:nvPr>
            <p:extLst>
              <p:ext uri="{D42A27DB-BD31-4B8C-83A1-F6EECF244321}">
                <p14:modId xmlns:p14="http://schemas.microsoft.com/office/powerpoint/2010/main" val="3407148345"/>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3599025050"/>
              </p:ext>
            </p:extLst>
          </p:nvPr>
        </p:nvGraphicFramePr>
        <p:xfrm>
          <a:off x="913774" y="1563559"/>
          <a:ext cx="6886233"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rotWithShape="1">
          <a:blip r:embed="rId4"/>
          <a:srcRect t="91989" b="662"/>
          <a:stretch/>
        </p:blipFill>
        <p:spPr>
          <a:xfrm>
            <a:off x="3839567" y="5818515"/>
            <a:ext cx="8963540" cy="468000"/>
          </a:xfrm>
          <a:prstGeom prst="rect">
            <a:avLst/>
          </a:prstGeom>
        </p:spPr>
      </p:pic>
    </p:spTree>
    <p:extLst>
      <p:ext uri="{BB962C8B-B14F-4D97-AF65-F5344CB8AC3E}">
        <p14:creationId xmlns:p14="http://schemas.microsoft.com/office/powerpoint/2010/main" val="25766671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343623" y="1441811"/>
            <a:ext cx="3579444" cy="4358810"/>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9184" cy="561600"/>
          </a:xfrm>
          <a:solidFill>
            <a:srgbClr val="71B2C9"/>
          </a:solidFill>
        </p:spPr>
        <p:txBody>
          <a:bodyPr wrap="square" lIns="72000" tIns="36000" rIns="72000" bIns="36000" rtlCol="0" anchor="b">
            <a:spAutoFit/>
          </a:bodyPr>
          <a:lstStyle/>
          <a:p>
            <a:r>
              <a:rPr lang="en-GB" sz="2800" dirty="0"/>
              <a:t>Cultura</a:t>
            </a:r>
            <a:r>
              <a:rPr lang="en-GB" dirty="0"/>
              <a:t>l diversity and t</a:t>
            </a:r>
            <a:r>
              <a:rPr lang="en-GB" sz="2800" dirty="0"/>
              <a:t>olerance</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 am now going to read out a number of scenarios. For each of them, please tell me whether you would mind a lot, mind a little, or whether you would not mind too much, or not mind at all.</a:t>
            </a:r>
          </a:p>
          <a:p>
            <a:r>
              <a:rPr lang="en-GB" dirty="0">
                <a:solidFill>
                  <a:schemeClr val="tx1">
                    <a:lumMod val="75000"/>
                    <a:lumOff val="25000"/>
                  </a:schemeClr>
                </a:solidFill>
              </a:rPr>
              <a:t>Base: all respondents (%), by country and country group</a:t>
            </a:r>
          </a:p>
        </p:txBody>
      </p:sp>
      <p:pic>
        <p:nvPicPr>
          <p:cNvPr id="8" name="Picture 7"/>
          <p:cNvPicPr>
            <a:picLocks noChangeAspect="1"/>
          </p:cNvPicPr>
          <p:nvPr/>
        </p:nvPicPr>
        <p:blipFill rotWithShape="1">
          <a:blip r:embed="rId2"/>
          <a:srcRect l="18834" t="90864" r="17478" b="1802"/>
          <a:stretch/>
        </p:blipFill>
        <p:spPr>
          <a:xfrm>
            <a:off x="4608591" y="5820100"/>
            <a:ext cx="7614000" cy="378000"/>
          </a:xfrm>
          <a:prstGeom prst="rect">
            <a:avLst/>
          </a:prstGeom>
        </p:spPr>
      </p:pic>
      <p:sp>
        <p:nvSpPr>
          <p:cNvPr id="3" name="TextBox 2"/>
          <p:cNvSpPr txBox="1"/>
          <p:nvPr/>
        </p:nvSpPr>
        <p:spPr>
          <a:xfrm>
            <a:off x="920835" y="1692000"/>
            <a:ext cx="2702708" cy="309691"/>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Would you mind: </a:t>
            </a:r>
          </a:p>
        </p:txBody>
      </p:sp>
      <p:graphicFrame>
        <p:nvGraphicFramePr>
          <p:cNvPr id="9" name="Content Placeholder 6"/>
          <p:cNvGraphicFramePr>
            <a:graphicFrameLocks/>
          </p:cNvGraphicFramePr>
          <p:nvPr>
            <p:extLst>
              <p:ext uri="{D42A27DB-BD31-4B8C-83A1-F6EECF244321}">
                <p14:modId xmlns:p14="http://schemas.microsoft.com/office/powerpoint/2010/main" val="2512509301"/>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357511005"/>
              </p:ext>
            </p:extLst>
          </p:nvPr>
        </p:nvGraphicFramePr>
        <p:xfrm>
          <a:off x="920835" y="1310400"/>
          <a:ext cx="6807164"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E14A280-2700-4B88-9C29-56CB5928451B}"/>
              </a:ext>
            </a:extLst>
          </p:cNvPr>
          <p:cNvSpPr txBox="1"/>
          <p:nvPr/>
        </p:nvSpPr>
        <p:spPr>
          <a:xfrm>
            <a:off x="11667483" y="4024817"/>
            <a:ext cx="380996"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b="1" dirty="0">
                <a:solidFill>
                  <a:schemeClr val="bg1"/>
                </a:solidFill>
              </a:rPr>
              <a:t>11</a:t>
            </a:r>
          </a:p>
        </p:txBody>
      </p:sp>
    </p:spTree>
    <p:extLst>
      <p:ext uri="{BB962C8B-B14F-4D97-AF65-F5344CB8AC3E}">
        <p14:creationId xmlns:p14="http://schemas.microsoft.com/office/powerpoint/2010/main" val="38505140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2083221279"/>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350269" y="1633046"/>
            <a:ext cx="3399929" cy="434909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862647" cy="562137"/>
          </a:xfrm>
          <a:solidFill>
            <a:srgbClr val="71B2C9"/>
          </a:solidFill>
        </p:spPr>
        <p:txBody>
          <a:bodyPr wrap="none" lIns="72000" tIns="36000" rIns="72000" bIns="0" rtlCol="0" anchor="ctr">
            <a:spAutoFit/>
          </a:bodyPr>
          <a:lstStyle/>
          <a:p>
            <a:r>
              <a:rPr lang="en-GB" dirty="0"/>
              <a:t>Living together in multicultural environments</a:t>
            </a:r>
          </a:p>
        </p:txBody>
      </p:sp>
      <p:sp>
        <p:nvSpPr>
          <p:cNvPr id="9" name="Text Placeholder 8"/>
          <p:cNvSpPr>
            <a:spLocks noGrp="1"/>
          </p:cNvSpPr>
          <p:nvPr>
            <p:ph type="body" sz="quarter" idx="14"/>
          </p:nvPr>
        </p:nvSpPr>
        <p:spPr>
          <a:xfrm>
            <a:off x="566647" y="1152000"/>
            <a:ext cx="7183551" cy="374398"/>
          </a:xfrm>
        </p:spPr>
        <p:txBody>
          <a:bodyPr/>
          <a:lstStyle/>
          <a:p>
            <a:r>
              <a:rPr lang="en-GB" dirty="0"/>
              <a:t>Actions that can help people live better together</a:t>
            </a:r>
          </a:p>
        </p:txBody>
      </p:sp>
      <p:graphicFrame>
        <p:nvGraphicFramePr>
          <p:cNvPr id="5" name="Content Placeholder 6"/>
          <p:cNvGraphicFramePr>
            <a:graphicFrameLocks/>
          </p:cNvGraphicFramePr>
          <p:nvPr>
            <p:extLst>
              <p:ext uri="{D42A27DB-BD31-4B8C-83A1-F6EECF244321}">
                <p14:modId xmlns:p14="http://schemas.microsoft.com/office/powerpoint/2010/main" val="2081430707"/>
              </p:ext>
            </p:extLst>
          </p:nvPr>
        </p:nvGraphicFramePr>
        <p:xfrm>
          <a:off x="920835" y="1369393"/>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txBox="1">
            <a:spLocks/>
          </p:cNvSpPr>
          <p:nvPr/>
        </p:nvSpPr>
        <p:spPr>
          <a:xfrm>
            <a:off x="3048753" y="6444281"/>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Today’s societies are becoming more and more diverse as a result of migration. How effective do you think that each of the following actions would be in helping migrants and receiving communities live better together in a multi-cultural environment?</a:t>
            </a:r>
          </a:p>
          <a:p>
            <a:r>
              <a:rPr lang="en-GB" sz="1000" dirty="0">
                <a:solidFill>
                  <a:schemeClr val="tx1">
                    <a:lumMod val="75000"/>
                    <a:lumOff val="25000"/>
                  </a:schemeClr>
                </a:solidFill>
              </a:rPr>
              <a:t>Base: all respondents (%), by country and country group</a:t>
            </a:r>
          </a:p>
        </p:txBody>
      </p:sp>
      <p:pic>
        <p:nvPicPr>
          <p:cNvPr id="4" name="Picture 3">
            <a:extLst>
              <a:ext uri="{FF2B5EF4-FFF2-40B4-BE49-F238E27FC236}">
                <a16:creationId xmlns:a16="http://schemas.microsoft.com/office/drawing/2014/main" id="{37186B30-0F09-44E7-B76F-5A70956FC958}"/>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4208612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4438A2-F5C9-4357-A807-1311343EAF63}"/>
              </a:ext>
            </a:extLst>
          </p:cNvPr>
          <p:cNvPicPr>
            <a:picLocks noChangeAspect="1"/>
          </p:cNvPicPr>
          <p:nvPr/>
        </p:nvPicPr>
        <p:blipFill>
          <a:blip r:embed="rId2"/>
          <a:stretch>
            <a:fillRect/>
          </a:stretch>
        </p:blipFill>
        <p:spPr>
          <a:xfrm>
            <a:off x="2615431" y="6097715"/>
            <a:ext cx="8343672" cy="447737"/>
          </a:xfrm>
          <a:prstGeom prst="rect">
            <a:avLst/>
          </a:prstGeom>
        </p:spPr>
      </p:pic>
      <p:sp>
        <p:nvSpPr>
          <p:cNvPr id="11" name="Rectangle 10"/>
          <p:cNvSpPr/>
          <p:nvPr/>
        </p:nvSpPr>
        <p:spPr bwMode="gray">
          <a:xfrm>
            <a:off x="4415630" y="1583749"/>
            <a:ext cx="3261599" cy="450506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0" name="Content Placeholder 6"/>
          <p:cNvGraphicFramePr>
            <a:graphicFrameLocks/>
          </p:cNvGraphicFramePr>
          <p:nvPr>
            <p:extLst>
              <p:ext uri="{D42A27DB-BD31-4B8C-83A1-F6EECF244321}">
                <p14:modId xmlns:p14="http://schemas.microsoft.com/office/powerpoint/2010/main" val="986019654"/>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7" y="525471"/>
            <a:ext cx="6490028" cy="511995"/>
          </a:xfrm>
        </p:spPr>
        <p:txBody>
          <a:bodyPr lIns="72000" tIns="36000" rIns="72000"/>
          <a:lstStyle/>
          <a:p>
            <a:r>
              <a:rPr lang="en-GB" dirty="0"/>
              <a:t>Tackling polarisation and hate speech</a:t>
            </a:r>
          </a:p>
        </p:txBody>
      </p:sp>
      <p:sp>
        <p:nvSpPr>
          <p:cNvPr id="9" name="Text Placeholder 8"/>
          <p:cNvSpPr>
            <a:spLocks noGrp="1"/>
          </p:cNvSpPr>
          <p:nvPr>
            <p:ph type="body" sz="quarter" idx="14"/>
          </p:nvPr>
        </p:nvSpPr>
        <p:spPr>
          <a:xfrm>
            <a:off x="566647" y="1152000"/>
            <a:ext cx="11198689" cy="374398"/>
          </a:xfrm>
        </p:spPr>
        <p:txBody>
          <a:bodyPr/>
          <a:lstStyle/>
          <a:p>
            <a:r>
              <a:rPr lang="en-GB" dirty="0"/>
              <a:t>Preventing and dealing with challenges such as hate speech and polarisation</a:t>
            </a:r>
          </a:p>
        </p:txBody>
      </p:sp>
      <p:sp>
        <p:nvSpPr>
          <p:cNvPr id="6" name="Text Placeholder 5"/>
          <p:cNvSpPr txBox="1">
            <a:spLocks/>
          </p:cNvSpPr>
          <p:nvPr/>
        </p:nvSpPr>
        <p:spPr>
          <a:xfrm>
            <a:off x="2821503" y="6520454"/>
            <a:ext cx="9234663"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bg1">
                    <a:lumMod val="50000"/>
                  </a:schemeClr>
                </a:solidFill>
              </a:rPr>
              <a:t>Survey question: </a:t>
            </a:r>
            <a:r>
              <a:rPr lang="en-GB" sz="1000" b="1" dirty="0">
                <a:solidFill>
                  <a:schemeClr val="bg1">
                    <a:lumMod val="50000"/>
                  </a:schemeClr>
                </a:solidFill>
              </a:rPr>
              <a:t>Many countries in Europe and in the countries on the southern and eastern Mediterranean shores, are facing challenges such as hate speech and opposing cultural views. </a:t>
            </a:r>
            <a:r>
              <a:rPr lang="en-GB" sz="1000" dirty="0">
                <a:solidFill>
                  <a:schemeClr val="bg1">
                    <a:lumMod val="50000"/>
                  </a:schemeClr>
                </a:solidFill>
              </a:rPr>
              <a:t> </a:t>
            </a:r>
            <a:r>
              <a:rPr lang="en-GB" sz="1000" b="1" dirty="0">
                <a:solidFill>
                  <a:schemeClr val="bg1">
                    <a:lumMod val="50000"/>
                  </a:schemeClr>
                </a:solidFill>
              </a:rPr>
              <a:t>How effective do you think that each of the following will be in preventing and dealing with these challenges?</a:t>
            </a:r>
            <a:endParaRPr lang="en-GB" sz="1000" dirty="0">
              <a:solidFill>
                <a:schemeClr val="bg1">
                  <a:lumMod val="50000"/>
                </a:schemeClr>
              </a:solidFill>
            </a:endParaRPr>
          </a:p>
          <a:p>
            <a:r>
              <a:rPr lang="en-GB" sz="1000" dirty="0">
                <a:solidFill>
                  <a:schemeClr val="bg1">
                    <a:lumMod val="50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2174641432"/>
              </p:ext>
            </p:extLst>
          </p:nvPr>
        </p:nvGraphicFramePr>
        <p:xfrm>
          <a:off x="920835" y="1369370"/>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72253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Gains from Euro-Med cooperation</a:t>
            </a:r>
          </a:p>
        </p:txBody>
      </p:sp>
    </p:spTree>
    <p:extLst>
      <p:ext uri="{BB962C8B-B14F-4D97-AF65-F5344CB8AC3E}">
        <p14:creationId xmlns:p14="http://schemas.microsoft.com/office/powerpoint/2010/main" val="13841319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3262575195"/>
              </p:ext>
            </p:extLst>
          </p:nvPr>
        </p:nvGraphicFramePr>
        <p:xfrm>
          <a:off x="4775671" y="1463163"/>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350269" y="1616691"/>
            <a:ext cx="3268512" cy="449103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3" name="Content Placeholder 6"/>
          <p:cNvGraphicFramePr>
            <a:graphicFrameLocks/>
          </p:cNvGraphicFramePr>
          <p:nvPr>
            <p:extLst>
              <p:ext uri="{D42A27DB-BD31-4B8C-83A1-F6EECF244321}">
                <p14:modId xmlns:p14="http://schemas.microsoft.com/office/powerpoint/2010/main" val="317313519"/>
              </p:ext>
            </p:extLst>
          </p:nvPr>
        </p:nvGraphicFramePr>
        <p:xfrm>
          <a:off x="920835" y="1541891"/>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Your country, with other European/SEM countries, has decided to reinforce closer cooperation with SEM/European countries. Which of the following do you think your society can gain by reinforcing such cooperation?</a:t>
            </a:r>
          </a:p>
          <a:p>
            <a:r>
              <a:rPr lang="en-GB" dirty="0">
                <a:solidFill>
                  <a:schemeClr val="tx1">
                    <a:lumMod val="75000"/>
                    <a:lumOff val="25000"/>
                  </a:schemeClr>
                </a:solidFill>
              </a:rPr>
              <a:t>Base: all respondents (%), by country and country group</a:t>
            </a:r>
          </a:p>
        </p:txBody>
      </p:sp>
      <p:pic>
        <p:nvPicPr>
          <p:cNvPr id="9" name="Picture 8"/>
          <p:cNvPicPr>
            <a:picLocks noChangeAspect="1"/>
          </p:cNvPicPr>
          <p:nvPr/>
        </p:nvPicPr>
        <p:blipFill rotWithShape="1">
          <a:blip r:embed="rId4"/>
          <a:srcRect l="10414" t="10129" r="32859" b="84631"/>
          <a:stretch/>
        </p:blipFill>
        <p:spPr>
          <a:xfrm>
            <a:off x="5694851" y="6107726"/>
            <a:ext cx="4206240" cy="292100"/>
          </a:xfrm>
          <a:prstGeom prst="rect">
            <a:avLst/>
          </a:prstGeom>
        </p:spPr>
      </p:pic>
    </p:spTree>
    <p:extLst>
      <p:ext uri="{BB962C8B-B14F-4D97-AF65-F5344CB8AC3E}">
        <p14:creationId xmlns:p14="http://schemas.microsoft.com/office/powerpoint/2010/main" val="183992619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Impact of digital technology</a:t>
            </a:r>
          </a:p>
        </p:txBody>
      </p:sp>
    </p:spTree>
    <p:extLst>
      <p:ext uri="{BB962C8B-B14F-4D97-AF65-F5344CB8AC3E}">
        <p14:creationId xmlns:p14="http://schemas.microsoft.com/office/powerpoint/2010/main" val="206033067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559647" y="1616692"/>
            <a:ext cx="3384376" cy="4198306"/>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6" y="549116"/>
            <a:ext cx="6009225" cy="511995"/>
          </a:xfrm>
          <a:solidFill>
            <a:srgbClr val="71B2C9"/>
          </a:solidFill>
        </p:spPr>
        <p:txBody>
          <a:bodyPr wrap="square" lIns="72000" tIns="36000" rIns="72000" bIns="0" rtlCol="0" anchor="b">
            <a:spAutoFit/>
          </a:bodyPr>
          <a:lstStyle/>
          <a:p>
            <a:r>
              <a:rPr lang="en-GB" sz="2800" dirty="0"/>
              <a:t>Impact of digital technology</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With regard to the use of digital technology, please tell me to what extent you agree or disagree with each of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a:extLst>
              <a:ext uri="{FF2B5EF4-FFF2-40B4-BE49-F238E27FC236}">
                <a16:creationId xmlns:a16="http://schemas.microsoft.com/office/drawing/2014/main" id="{D4C22C7D-E20C-4AAF-B775-3D0713FA42C8}"/>
              </a:ext>
            </a:extLst>
          </p:cNvPr>
          <p:cNvGraphicFramePr>
            <a:graphicFrameLocks/>
          </p:cNvGraphicFramePr>
          <p:nvPr>
            <p:extLst>
              <p:ext uri="{D42A27DB-BD31-4B8C-83A1-F6EECF244321}">
                <p14:modId xmlns:p14="http://schemas.microsoft.com/office/powerpoint/2010/main" val="1256086875"/>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6">
            <a:extLst>
              <a:ext uri="{FF2B5EF4-FFF2-40B4-BE49-F238E27FC236}">
                <a16:creationId xmlns:a16="http://schemas.microsoft.com/office/drawing/2014/main" id="{2AB49880-BAC7-439F-8838-A6917C68B503}"/>
              </a:ext>
            </a:extLst>
          </p:cNvPr>
          <p:cNvGraphicFramePr>
            <a:graphicFrameLocks/>
          </p:cNvGraphicFramePr>
          <p:nvPr>
            <p:extLst>
              <p:ext uri="{D42A27DB-BD31-4B8C-83A1-F6EECF244321}">
                <p14:modId xmlns:p14="http://schemas.microsoft.com/office/powerpoint/2010/main" val="594562907"/>
              </p:ext>
            </p:extLst>
          </p:nvPr>
        </p:nvGraphicFramePr>
        <p:xfrm>
          <a:off x="566646" y="1563559"/>
          <a:ext cx="7233361"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a:extLst>
              <a:ext uri="{FF2B5EF4-FFF2-40B4-BE49-F238E27FC236}">
                <a16:creationId xmlns:a16="http://schemas.microsoft.com/office/drawing/2014/main" id="{D76E8661-3AFE-4FF2-8F4B-10A71A306600}"/>
              </a:ext>
            </a:extLst>
          </p:cNvPr>
          <p:cNvPicPr>
            <a:picLocks noChangeAspect="1"/>
          </p:cNvPicPr>
          <p:nvPr/>
        </p:nvPicPr>
        <p:blipFill rotWithShape="1">
          <a:blip r:embed="rId4"/>
          <a:srcRect t="91989" b="662"/>
          <a:stretch/>
        </p:blipFill>
        <p:spPr>
          <a:xfrm>
            <a:off x="3839567" y="5818515"/>
            <a:ext cx="8963540" cy="468000"/>
          </a:xfrm>
          <a:prstGeom prst="rect">
            <a:avLst/>
          </a:prstGeom>
        </p:spPr>
      </p:pic>
    </p:spTree>
    <p:extLst>
      <p:ext uri="{BB962C8B-B14F-4D97-AF65-F5344CB8AC3E}">
        <p14:creationId xmlns:p14="http://schemas.microsoft.com/office/powerpoint/2010/main" val="33615798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33259"/>
            <a:ext cx="6370993" cy="598488"/>
          </a:xfrm>
        </p:spPr>
        <p:txBody>
          <a:bodyPr/>
          <a:lstStyle/>
          <a:p>
            <a:r>
              <a:rPr lang="en-GB" dirty="0"/>
              <a:t>Demographic profile of the samples</a:t>
            </a:r>
          </a:p>
        </p:txBody>
      </p:sp>
    </p:spTree>
    <p:extLst>
      <p:ext uri="{BB962C8B-B14F-4D97-AF65-F5344CB8AC3E}">
        <p14:creationId xmlns:p14="http://schemas.microsoft.com/office/powerpoint/2010/main" val="28755329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a:xfrm>
            <a:off x="2651151" y="6539768"/>
            <a:ext cx="8619168"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This table compares the sample profiles (after weighting) by country and country group. A post-stratification weight was applied that corrects for imbalances in the samples with respect to gender, age and activity status. The base for religion in SEM countries is 4,718 as this was not asked in Jordan</a:t>
            </a:r>
          </a:p>
        </p:txBody>
      </p:sp>
      <p:graphicFrame>
        <p:nvGraphicFramePr>
          <p:cNvPr id="4" name="Content Placeholder 4"/>
          <p:cNvGraphicFramePr>
            <a:graphicFrameLocks noGrp="1"/>
          </p:cNvGraphicFramePr>
          <p:nvPr>
            <p:ph sz="quarter" idx="4294967295"/>
            <p:extLst>
              <p:ext uri="{D42A27DB-BD31-4B8C-83A1-F6EECF244321}">
                <p14:modId xmlns:p14="http://schemas.microsoft.com/office/powerpoint/2010/main" val="1831507829"/>
              </p:ext>
            </p:extLst>
          </p:nvPr>
        </p:nvGraphicFramePr>
        <p:xfrm>
          <a:off x="1895351" y="396255"/>
          <a:ext cx="9217023" cy="6424560"/>
        </p:xfrm>
        <a:graphic>
          <a:graphicData uri="http://schemas.openxmlformats.org/drawingml/2006/table">
            <a:tbl>
              <a:tblPr firstRow="1" bandRow="1">
                <a:tableStyleId>{5C22544A-7EE6-4342-B048-85BDC9FD1C3A}</a:tableStyleId>
              </a:tblPr>
              <a:tblGrid>
                <a:gridCol w="1374581">
                  <a:extLst>
                    <a:ext uri="{9D8B030D-6E8A-4147-A177-3AD203B41FA5}">
                      <a16:colId xmlns:a16="http://schemas.microsoft.com/office/drawing/2014/main" val="20000"/>
                    </a:ext>
                  </a:extLst>
                </a:gridCol>
                <a:gridCol w="2547430">
                  <a:extLst>
                    <a:ext uri="{9D8B030D-6E8A-4147-A177-3AD203B41FA5}">
                      <a16:colId xmlns:a16="http://schemas.microsoft.com/office/drawing/2014/main" val="20001"/>
                    </a:ext>
                  </a:extLst>
                </a:gridCol>
                <a:gridCol w="1765004">
                  <a:extLst>
                    <a:ext uri="{9D8B030D-6E8A-4147-A177-3AD203B41FA5}">
                      <a16:colId xmlns:a16="http://schemas.microsoft.com/office/drawing/2014/main" val="4171358075"/>
                    </a:ext>
                  </a:extLst>
                </a:gridCol>
                <a:gridCol w="1765004">
                  <a:extLst>
                    <a:ext uri="{9D8B030D-6E8A-4147-A177-3AD203B41FA5}">
                      <a16:colId xmlns:a16="http://schemas.microsoft.com/office/drawing/2014/main" val="1244863659"/>
                    </a:ext>
                  </a:extLst>
                </a:gridCol>
                <a:gridCol w="1765004">
                  <a:extLst>
                    <a:ext uri="{9D8B030D-6E8A-4147-A177-3AD203B41FA5}">
                      <a16:colId xmlns:a16="http://schemas.microsoft.com/office/drawing/2014/main" val="2774390870"/>
                    </a:ext>
                  </a:extLst>
                </a:gridCol>
              </a:tblGrid>
              <a:tr h="576000">
                <a:tc>
                  <a:txBody>
                    <a:bodyPr/>
                    <a:lstStyle/>
                    <a:p>
                      <a:pPr marL="0" algn="r" rtl="0" eaLnBrk="1" fontAlgn="t" latinLnBrk="0" hangingPunct="1">
                        <a:spcBef>
                          <a:spcPts val="0"/>
                        </a:spcBef>
                        <a:spcAft>
                          <a:spcPts val="0"/>
                        </a:spcAft>
                      </a:pPr>
                      <a:endParaRPr lang="en-GB" sz="1400" b="0" i="0" u="none" strike="noStrike" dirty="0">
                        <a:solidFill>
                          <a:schemeClr val="tx1">
                            <a:lumMod val="85000"/>
                            <a:lumOff val="15000"/>
                          </a:schemeClr>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108000" marB="108000" anchor="ctr">
                    <a:lnL w="12700" cmpd="sng">
                      <a:noFill/>
                    </a:lnL>
                    <a:lnR w="12700" cap="flat" cmpd="sng" algn="ctr">
                      <a:noFill/>
                      <a:prstDash val="solid"/>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1" i="0" u="none" strike="noStrike"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108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Romania</a:t>
                      </a:r>
                    </a:p>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(n=1,035)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European</a:t>
                      </a:r>
                      <a:r>
                        <a:rPr lang="en-GB" sz="1400" b="1" u="none" strike="noStrike" kern="1200" baseline="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 countries (n=8,171)</a:t>
                      </a:r>
                      <a:endPar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SEM countries (n=5,093)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000">
                <a:tc rowSpan="2">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Gender</a:t>
                      </a:r>
                    </a:p>
                  </a:txBody>
                  <a:tcPr marL="72000" marR="72000" marT="36000" marB="36000" anchor="ctr">
                    <a:lnL w="12700" cmpd="sng">
                      <a:noFill/>
                    </a:lnL>
                    <a:lnR w="12700" cap="flat" cmpd="sng" algn="ctr">
                      <a:noFill/>
                      <a:prstDash val="solid"/>
                      <a:round/>
                      <a:headEnd type="none" w="med" len="med"/>
                      <a:tailEnd type="none" w="med" len="med"/>
                    </a:lnR>
                    <a:lnT w="571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Men</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Women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836832"/>
                  </a:ext>
                </a:extLst>
              </a:tr>
              <a:tr h="234000">
                <a:tc rowSpan="5">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Age</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15-29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30-49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9670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50-64</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123250"/>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65+</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567797"/>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412017"/>
                  </a:ext>
                </a:extLst>
              </a:tr>
              <a:tr h="234000">
                <a:tc rowSpan="3">
                  <a:txBody>
                    <a:bodyPr/>
                    <a:lstStyle/>
                    <a:p>
                      <a:pPr marL="0" algn="l" rtl="0" eaLnBrk="1" fontAlgn="ctr" latinLnBrk="0" hangingPunct="1">
                        <a:spcBef>
                          <a:spcPts val="200"/>
                        </a:spcBef>
                        <a:spcAft>
                          <a:spcPts val="200"/>
                        </a:spcAft>
                      </a:pPr>
                      <a:r>
                        <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Activity status</a:t>
                      </a: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Economically active</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96816"/>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Not currently in paid work</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931186"/>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823360"/>
                  </a:ext>
                </a:extLst>
              </a:tr>
              <a:tr h="234000">
                <a:tc rowSpan="3">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 of education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Primary education or less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Secondary</a:t>
                      </a:r>
                      <a:r>
                        <a:rPr lang="en-GB" sz="1400" b="0" i="0" u="none" strike="noStrike" kern="1200" baseline="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 or </a:t>
                      </a: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post-secondary non-tertiary education</a:t>
                      </a:r>
                    </a:p>
                  </a:txBody>
                  <a:tcPr marL="72000" marR="7200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09104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University-level education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4723"/>
                  </a:ext>
                </a:extLst>
              </a:tr>
              <a:tr h="234000">
                <a:tc rowSpan="7">
                  <a:txBody>
                    <a:bodyPr/>
                    <a:lstStyle/>
                    <a:p>
                      <a:pPr marL="0" algn="l" rtl="0" eaLnBrk="1" fontAlgn="ctr" latinLnBrk="0" hangingPunct="1">
                        <a:spcBef>
                          <a:spcPts val="0"/>
                        </a:spcBef>
                        <a:spcAft>
                          <a:spcPts val="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Religion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Roman Catholic</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400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Protestant </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578147"/>
                  </a:ext>
                </a:extLst>
              </a:tr>
              <a:tr h="23400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Muslim</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636342"/>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Jew</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&lt; 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369793"/>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Orthodox</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221197"/>
                  </a:ext>
                </a:extLst>
              </a:tr>
              <a:tr h="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u="none" strike="noStrike" kern="1200" dirty="0">
                          <a:solidFill>
                            <a:schemeClr val="dk1"/>
                          </a:solidFill>
                          <a:effectLst/>
                          <a:latin typeface="Segoe UI Light" panose="020B0502040204020203" pitchFamily="34" charset="0"/>
                          <a:ea typeface="+mn-ea"/>
                          <a:cs typeface="+mn-cs"/>
                        </a:rPr>
                        <a:t>Unaffiliated</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8908031"/>
                  </a:ext>
                </a:extLst>
              </a:tr>
              <a:tr h="0">
                <a:tc vMerge="1">
                  <a:txBody>
                    <a:bodyPr/>
                    <a:lstStyle/>
                    <a:p>
                      <a:pPr marL="0" algn="l" rtl="0" eaLnBrk="1" fontAlgn="ctr" latinLnBrk="0" hangingPunct="1">
                        <a:spcBef>
                          <a:spcPts val="0"/>
                        </a:spcBef>
                        <a:spcAft>
                          <a:spcPts val="0"/>
                        </a:spcAft>
                      </a:pP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Other</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490495"/>
                  </a:ext>
                </a:extLst>
              </a:tr>
            </a:tbl>
          </a:graphicData>
        </a:graphic>
      </p:graphicFrame>
      <p:sp>
        <p:nvSpPr>
          <p:cNvPr id="5" name="Title 1"/>
          <p:cNvSpPr>
            <a:spLocks noGrp="1"/>
          </p:cNvSpPr>
          <p:nvPr>
            <p:ph type="title"/>
          </p:nvPr>
        </p:nvSpPr>
        <p:spPr>
          <a:xfrm>
            <a:off x="221818" y="281863"/>
            <a:ext cx="3662956" cy="562137"/>
          </a:xfrm>
          <a:solidFill>
            <a:srgbClr val="71B2C9"/>
          </a:solidFill>
        </p:spPr>
        <p:txBody>
          <a:bodyPr wrap="square" lIns="72000" tIns="36000" rIns="72000" bIns="0" rtlCol="0" anchor="b">
            <a:spAutoFit/>
          </a:bodyPr>
          <a:lstStyle/>
          <a:p>
            <a:r>
              <a:rPr lang="en-GB" dirty="0"/>
              <a:t>Demographic profile</a:t>
            </a:r>
          </a:p>
        </p:txBody>
      </p:sp>
    </p:spTree>
    <p:extLst>
      <p:ext uri="{BB962C8B-B14F-4D97-AF65-F5344CB8AC3E}">
        <p14:creationId xmlns:p14="http://schemas.microsoft.com/office/powerpoint/2010/main" val="39016839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7811153" cy="547200"/>
          </a:xfrm>
        </p:spPr>
        <p:txBody>
          <a:bodyPr/>
          <a:lstStyle/>
          <a:p>
            <a:r>
              <a:rPr lang="en-GB" dirty="0"/>
              <a:t>Representation of the Mediterranean region</a:t>
            </a:r>
          </a:p>
        </p:txBody>
      </p:sp>
    </p:spTree>
    <p:extLst>
      <p:ext uri="{BB962C8B-B14F-4D97-AF65-F5344CB8AC3E}">
        <p14:creationId xmlns:p14="http://schemas.microsoft.com/office/powerpoint/2010/main" val="25323971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669" y="2700511"/>
            <a:ext cx="5939757" cy="2368357"/>
          </a:xfrm>
        </p:spPr>
        <p:txBody>
          <a:bodyPr/>
          <a:lstStyle/>
          <a:p>
            <a:r>
              <a:rPr lang="en-GB" b="1" dirty="0"/>
              <a:t>Femke De Keulenaer</a:t>
            </a:r>
          </a:p>
          <a:p>
            <a:r>
              <a:rPr lang="en-GB" dirty="0"/>
              <a:t>Research director, Ipsos SRI</a:t>
            </a:r>
          </a:p>
          <a:p>
            <a:endParaRPr lang="en-GB" dirty="0"/>
          </a:p>
          <a:p>
            <a:pPr>
              <a:lnSpc>
                <a:spcPct val="100000"/>
              </a:lnSpc>
              <a:spcBef>
                <a:spcPts val="100"/>
              </a:spcBef>
              <a:spcAft>
                <a:spcPts val="100"/>
              </a:spcAft>
            </a:pPr>
            <a:r>
              <a:rPr lang="en-GB" sz="2000" dirty="0"/>
              <a:t>     +32 2 642 48 60</a:t>
            </a:r>
          </a:p>
          <a:p>
            <a:pPr>
              <a:lnSpc>
                <a:spcPct val="100000"/>
              </a:lnSpc>
              <a:spcBef>
                <a:spcPts val="100"/>
              </a:spcBef>
              <a:spcAft>
                <a:spcPts val="100"/>
              </a:spcAft>
            </a:pPr>
            <a:r>
              <a:rPr lang="en-GB" sz="2000" dirty="0"/>
              <a:t>     +32 485 18 23 50</a:t>
            </a:r>
          </a:p>
          <a:p>
            <a:pPr>
              <a:lnSpc>
                <a:spcPct val="100000"/>
              </a:lnSpc>
              <a:spcBef>
                <a:spcPts val="100"/>
              </a:spcBef>
              <a:spcAft>
                <a:spcPts val="100"/>
              </a:spcAft>
            </a:pPr>
            <a:r>
              <a:rPr lang="en-GB" sz="2000" dirty="0"/>
              <a:t>      femke.dekeulenaer@ipsos.com</a:t>
            </a:r>
          </a:p>
        </p:txBody>
      </p:sp>
    </p:spTree>
    <p:extLst>
      <p:ext uri="{BB962C8B-B14F-4D97-AF65-F5344CB8AC3E}">
        <p14:creationId xmlns:p14="http://schemas.microsoft.com/office/powerpoint/2010/main" val="43497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127599" y="1381274"/>
            <a:ext cx="3268512" cy="4703613"/>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1" name="Content Placeholder 6"/>
          <p:cNvGraphicFramePr>
            <a:graphicFrameLocks/>
          </p:cNvGraphicFramePr>
          <p:nvPr>
            <p:extLst>
              <p:ext uri="{D42A27DB-BD31-4B8C-83A1-F6EECF244321}">
                <p14:modId xmlns:p14="http://schemas.microsoft.com/office/powerpoint/2010/main" val="2820646141"/>
              </p:ext>
            </p:extLst>
          </p:nvPr>
        </p:nvGraphicFramePr>
        <p:xfrm>
          <a:off x="4775671" y="1381274"/>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2270710559"/>
              </p:ext>
            </p:extLst>
          </p:nvPr>
        </p:nvGraphicFramePr>
        <p:xfrm>
          <a:off x="439057" y="1381274"/>
          <a:ext cx="7216933"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 and country group</a:t>
            </a:r>
          </a:p>
        </p:txBody>
      </p:sp>
      <p:pic>
        <p:nvPicPr>
          <p:cNvPr id="7" name="Picture 6"/>
          <p:cNvPicPr>
            <a:picLocks noChangeAspect="1"/>
          </p:cNvPicPr>
          <p:nvPr/>
        </p:nvPicPr>
        <p:blipFill rotWithShape="1">
          <a:blip r:embed="rId5"/>
          <a:srcRect t="93121"/>
          <a:stretch/>
        </p:blipFill>
        <p:spPr>
          <a:xfrm>
            <a:off x="3936619" y="6136695"/>
            <a:ext cx="8302840" cy="396000"/>
          </a:xfrm>
          <a:prstGeom prst="rect">
            <a:avLst/>
          </a:prstGeom>
        </p:spPr>
      </p:pic>
    </p:spTree>
    <p:extLst>
      <p:ext uri="{BB962C8B-B14F-4D97-AF65-F5344CB8AC3E}">
        <p14:creationId xmlns:p14="http://schemas.microsoft.com/office/powerpoint/2010/main" val="19651741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3092484867"/>
              </p:ext>
            </p:extLst>
          </p:nvPr>
        </p:nvGraphicFramePr>
        <p:xfrm>
          <a:off x="565200"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55667375"/>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0826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8346"/>
          </a:xfrm>
          <a:solidFill>
            <a:srgbClr val="F57B29"/>
          </a:solidFill>
        </p:spPr>
        <p:txBody>
          <a:bodyPr wrap="square" lIns="82819" tIns="36000" rIns="82819" bIns="36000" rtlCol="0" anchor="ctr">
            <a:spAutoFit/>
          </a:bodyPr>
          <a:lstStyle/>
          <a:p>
            <a:r>
              <a:rPr lang="en-GB" dirty="0"/>
              <a:t>Values and mutual perceptions</a:t>
            </a:r>
          </a:p>
        </p:txBody>
      </p:sp>
    </p:spTree>
    <p:extLst>
      <p:ext uri="{BB962C8B-B14F-4D97-AF65-F5344CB8AC3E}">
        <p14:creationId xmlns:p14="http://schemas.microsoft.com/office/powerpoint/2010/main" val="35308990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678638" y="1289218"/>
            <a:ext cx="3268512" cy="4867677"/>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endParaRPr lang="en-GB"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pic>
        <p:nvPicPr>
          <p:cNvPr id="12" name="Picture 11"/>
          <p:cNvPicPr>
            <a:picLocks noChangeAspect="1"/>
          </p:cNvPicPr>
          <p:nvPr/>
        </p:nvPicPr>
        <p:blipFill rotWithShape="1">
          <a:blip r:embed="rId2"/>
          <a:srcRect l="17765" t="87720" r="46855" b="753"/>
          <a:stretch/>
        </p:blipFill>
        <p:spPr>
          <a:xfrm>
            <a:off x="10464303" y="5426696"/>
            <a:ext cx="2503636" cy="612000"/>
          </a:xfrm>
          <a:prstGeom prst="rect">
            <a:avLst/>
          </a:prstGeom>
        </p:spPr>
      </p:pic>
      <p:graphicFrame>
        <p:nvGraphicFramePr>
          <p:cNvPr id="8" name="Content Placeholder 6"/>
          <p:cNvGraphicFramePr>
            <a:graphicFrameLocks/>
          </p:cNvGraphicFramePr>
          <p:nvPr>
            <p:extLst>
              <p:ext uri="{D42A27DB-BD31-4B8C-83A1-F6EECF244321}">
                <p14:modId xmlns:p14="http://schemas.microsoft.com/office/powerpoint/2010/main" val="1687453088"/>
              </p:ext>
            </p:extLst>
          </p:nvPr>
        </p:nvGraphicFramePr>
        <p:xfrm>
          <a:off x="4415631" y="1284586"/>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644037496"/>
              </p:ext>
            </p:extLst>
          </p:nvPr>
        </p:nvGraphicFramePr>
        <p:xfrm>
          <a:off x="260003" y="1213379"/>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55641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1241539713"/>
              </p:ext>
            </p:extLst>
          </p:nvPr>
        </p:nvGraphicFramePr>
        <p:xfrm>
          <a:off x="7116790" y="1651187"/>
          <a:ext cx="5328592"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3626760927"/>
              </p:ext>
            </p:extLst>
          </p:nvPr>
        </p:nvGraphicFramePr>
        <p:xfrm>
          <a:off x="4084105" y="1654565"/>
          <a:ext cx="5328592"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7" y="500399"/>
            <a:ext cx="5642937" cy="561600"/>
          </a:xfrm>
        </p:spPr>
        <p:txBody>
          <a:bodyPr/>
          <a:lstStyle/>
          <a:p>
            <a:r>
              <a:rPr lang="en-GB" dirty="0"/>
              <a:t>Key values when raising children</a:t>
            </a:r>
          </a:p>
        </p:txBody>
      </p:sp>
      <p:sp>
        <p:nvSpPr>
          <p:cNvPr id="7" name="Text Placeholder 6"/>
          <p:cNvSpPr>
            <a:spLocks noGrp="1"/>
          </p:cNvSpPr>
          <p:nvPr>
            <p:ph type="body" sz="quarter" idx="14"/>
          </p:nvPr>
        </p:nvSpPr>
        <p:spPr>
          <a:xfrm>
            <a:off x="566647" y="1136070"/>
            <a:ext cx="9796638" cy="406265"/>
          </a:xfrm>
        </p:spPr>
        <p:txBody>
          <a:bodyPr/>
          <a:lstStyle/>
          <a:p>
            <a:r>
              <a:rPr lang="en-GB" dirty="0"/>
              <a:t>Perceptions about key values for parents raising children in Europe</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br>
              <a:rPr lang="en-GB" b="1" dirty="0">
                <a:solidFill>
                  <a:schemeClr val="tx1">
                    <a:lumMod val="75000"/>
                    <a:lumOff val="25000"/>
                  </a:schemeClr>
                </a:solidFill>
              </a:rPr>
            </a:br>
            <a:r>
              <a:rPr lang="en-GB" b="1" dirty="0">
                <a:solidFill>
                  <a:schemeClr val="tx1">
                    <a:lumMod val="75000"/>
                    <a:lumOff val="25000"/>
                  </a:schemeClr>
                </a:solidFill>
              </a:rPr>
              <a:t>And which one of these six do you think is most important to parents raising children in Europe? And the second most important?</a:t>
            </a: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3124091636"/>
              </p:ext>
            </p:extLst>
          </p:nvPr>
        </p:nvGraphicFramePr>
        <p:xfrm>
          <a:off x="383183" y="1651927"/>
          <a:ext cx="5328592"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551036" y="1542335"/>
            <a:ext cx="5328592" cy="1037583"/>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900" b="1" dirty="0">
                <a:solidFill>
                  <a:schemeClr val="tx2">
                    <a:lumMod val="75000"/>
                  </a:schemeClr>
                </a:solidFill>
              </a:rPr>
              <a:t>Perceptions in Romania about key values of parents in:</a:t>
            </a:r>
            <a:br>
              <a:rPr lang="en-GB" sz="1900" b="1" dirty="0">
                <a:solidFill>
                  <a:schemeClr val="tx2">
                    <a:lumMod val="75000"/>
                  </a:schemeClr>
                </a:solidFill>
              </a:rPr>
            </a:br>
            <a:r>
              <a:rPr lang="en-GB" sz="1900" dirty="0">
                <a:solidFill>
                  <a:schemeClr val="tx2">
                    <a:lumMod val="75000"/>
                  </a:schemeClr>
                </a:solidFill>
              </a:rPr>
              <a:t>       &amp;</a:t>
            </a:r>
          </a:p>
        </p:txBody>
      </p:sp>
    </p:spTree>
    <p:extLst>
      <p:ext uri="{BB962C8B-B14F-4D97-AF65-F5344CB8AC3E}">
        <p14:creationId xmlns:p14="http://schemas.microsoft.com/office/powerpoint/2010/main" val="9982802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1501809193"/>
              </p:ext>
            </p:extLst>
          </p:nvPr>
        </p:nvGraphicFramePr>
        <p:xfrm>
          <a:off x="5142439" y="1653033"/>
          <a:ext cx="7157188" cy="441178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454168" y="1661188"/>
            <a:ext cx="3489855" cy="412748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593400" cy="561600"/>
          </a:xfrm>
          <a:solidFill>
            <a:srgbClr val="71B2C9"/>
          </a:solidFill>
        </p:spPr>
        <p:txBody>
          <a:bodyPr wrap="square" lIns="72000" tIns="36000" rIns="72000" bIns="0" rtlCol="0" anchor="b">
            <a:spAutoFit/>
          </a:bodyPr>
          <a:lstStyle/>
          <a:p>
            <a:r>
              <a:rPr lang="en-GB" dirty="0"/>
              <a:t>Perceptions about women’s roles in society</a:t>
            </a:r>
          </a:p>
        </p:txBody>
      </p:sp>
      <p:sp>
        <p:nvSpPr>
          <p:cNvPr id="4" name="Text Placeholder 3"/>
          <p:cNvSpPr>
            <a:spLocks noGrp="1"/>
          </p:cNvSpPr>
          <p:nvPr>
            <p:ph type="body" sz="quarter" idx="14"/>
          </p:nvPr>
        </p:nvSpPr>
        <p:spPr>
          <a:xfrm>
            <a:off x="566647" y="1152000"/>
            <a:ext cx="6162759" cy="374400"/>
          </a:xfrm>
        </p:spPr>
        <p:txBody>
          <a:bodyPr/>
          <a:lstStyle/>
          <a:p>
            <a:r>
              <a:rPr lang="en-GB" dirty="0"/>
              <a:t>Should women be playing a greater role?</a:t>
            </a:r>
          </a:p>
        </p:txBody>
      </p:sp>
      <p:pic>
        <p:nvPicPr>
          <p:cNvPr id="8" name="Picture 7"/>
          <p:cNvPicPr>
            <a:picLocks noChangeAspect="1"/>
          </p:cNvPicPr>
          <p:nvPr/>
        </p:nvPicPr>
        <p:blipFill rotWithShape="1">
          <a:blip r:embed="rId3"/>
          <a:srcRect l="11542" t="93039" r="10004" b="1713"/>
          <a:stretch/>
        </p:blipFill>
        <p:spPr>
          <a:xfrm>
            <a:off x="5329570" y="5944648"/>
            <a:ext cx="5875200" cy="288000"/>
          </a:xfrm>
          <a:prstGeom prst="rect">
            <a:avLst/>
          </a:prstGeom>
        </p:spPr>
      </p:pic>
      <p:sp>
        <p:nvSpPr>
          <p:cNvPr id="10" name="TextBox 9"/>
          <p:cNvSpPr txBox="1"/>
          <p:nvPr/>
        </p:nvSpPr>
        <p:spPr>
          <a:xfrm>
            <a:off x="1697845" y="1869836"/>
            <a:ext cx="2702708" cy="306678"/>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500" b="1" dirty="0">
                <a:solidFill>
                  <a:schemeClr val="bg1">
                    <a:lumMod val="50000"/>
                  </a:schemeClr>
                </a:solidFill>
              </a:rPr>
              <a:t>Women’s role in: </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Compared to their present role in your country, do you think that women should be playing a greater, the same, or lesser role in each of the following domains: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3977177640"/>
              </p:ext>
            </p:extLst>
          </p:nvPr>
        </p:nvGraphicFramePr>
        <p:xfrm>
          <a:off x="903316" y="1583195"/>
          <a:ext cx="7023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82499"/>
      </p:ext>
    </p:extLst>
  </p:cSld>
  <p:clrMapOvr>
    <a:masterClrMapping/>
  </p:clrMapOvr>
  <p:transition>
    <p:fade/>
  </p:transition>
</p:sld>
</file>

<file path=ppt/theme/theme1.xml><?xml version="1.0" encoding="utf-8"?>
<a:theme xmlns:a="http://schemas.openxmlformats.org/drawingml/2006/main" name="Presentation - Cerise">
  <a:themeElements>
    <a:clrScheme name="Custom 1">
      <a:dk1>
        <a:srgbClr val="222223"/>
      </a:dk1>
      <a:lt1>
        <a:sysClr val="window" lastClr="FFFFFF"/>
      </a:lt1>
      <a:dk2>
        <a:srgbClr val="888B8D"/>
      </a:dk2>
      <a:lt2>
        <a:srgbClr val="007681"/>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SRI_16-9 widescreen_ Ipsos Template (2016)_v1.potx" id="{AC73484A-8EFF-4125-97D2-99913F0B3358}" vid="{1DE74E32-EE03-45C4-90D6-1B8E09C87B67}"/>
    </a:ext>
  </a:ext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_SRI_16-9 widescreen_ Ipsos Template (2016)</Template>
  <TotalTime>0</TotalTime>
  <Words>1881</Words>
  <Application>Microsoft Office PowerPoint</Application>
  <PresentationFormat>Custom</PresentationFormat>
  <Paragraphs>267</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Geomanist Light</vt:lpstr>
      <vt:lpstr>Segoe UI</vt:lpstr>
      <vt:lpstr>Segoe UI Light</vt:lpstr>
      <vt:lpstr>Wingdings</vt:lpstr>
      <vt:lpstr>Presentation - Cerise</vt:lpstr>
      <vt:lpstr>PowerPoint Presentation</vt:lpstr>
      <vt:lpstr>Methodological note</vt:lpstr>
      <vt:lpstr>Representation of the Mediterranean region</vt:lpstr>
      <vt:lpstr>Characteristics of the Mediterranean region</vt:lpstr>
      <vt:lpstr>Preferred countries to start a new life</vt:lpstr>
      <vt:lpstr>Values and mutual perceptions</vt:lpstr>
      <vt:lpstr>Key values when raising children</vt:lpstr>
      <vt:lpstr>Key values when raising children</vt:lpstr>
      <vt:lpstr>Perceptions about women’s roles in society</vt:lpstr>
      <vt:lpstr>Cross-cultural media reporting</vt:lpstr>
      <vt:lpstr>Interest in SEM/European countries</vt:lpstr>
      <vt:lpstr>Media role in shaping public perception</vt:lpstr>
      <vt:lpstr>Most trusted media sources for cross-cultural reporting</vt:lpstr>
      <vt:lpstr>Interaction and dialogue</vt:lpstr>
      <vt:lpstr>Interactions with people from different countries</vt:lpstr>
      <vt:lpstr>Cross-cultural encounters</vt:lpstr>
      <vt:lpstr>Cross-cultural encounters</vt:lpstr>
      <vt:lpstr>Barriers to cross-cultural encounters</vt:lpstr>
      <vt:lpstr>Living together in multi-cultural environments</vt:lpstr>
      <vt:lpstr>Perceptions about religious and cultural diversity</vt:lpstr>
      <vt:lpstr>Cultural diversity and tolerance</vt:lpstr>
      <vt:lpstr>Living together in multicultural environments</vt:lpstr>
      <vt:lpstr>Tackling polarisation and hate speech</vt:lpstr>
      <vt:lpstr>Gains from Euro-Med cooperation</vt:lpstr>
      <vt:lpstr>Gains from Euro-Med cooperation</vt:lpstr>
      <vt:lpstr>Impact of digital technology</vt:lpstr>
      <vt:lpstr>Impact of digital technology</vt:lpstr>
      <vt:lpstr>Demographic profile of the samples</vt:lpstr>
      <vt:lpstr>Demographic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2017-01-11T09:33:37Z</dcterms:created>
  <dcterms:modified xsi:type="dcterms:W3CDTF">2020-11-20T17:04:25Z</dcterms:modified>
</cp:coreProperties>
</file>