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8652"/>
    <a:srgbClr val="2F67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8" d="100"/>
          <a:sy n="68" d="100"/>
        </p:scale>
        <p:origin x="2472" y="-23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D94F9E-CF75-4B15-A4A2-2D4BF8DCFE78}" type="datetimeFigureOut">
              <a:rPr lang="ar-EG" smtClean="0"/>
              <a:t>14/07/1445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114682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94F9E-CF75-4B15-A4A2-2D4BF8DCFE78}" type="datetimeFigureOut">
              <a:rPr lang="ar-EG" smtClean="0"/>
              <a:t>14/07/1445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309759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94F9E-CF75-4B15-A4A2-2D4BF8DCFE78}" type="datetimeFigureOut">
              <a:rPr lang="ar-EG" smtClean="0"/>
              <a:t>14/07/1445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62941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94F9E-CF75-4B15-A4A2-2D4BF8DCFE78}" type="datetimeFigureOut">
              <a:rPr lang="ar-EG" smtClean="0"/>
              <a:t>14/07/1445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30345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D94F9E-CF75-4B15-A4A2-2D4BF8DCFE78}" type="datetimeFigureOut">
              <a:rPr lang="ar-EG" smtClean="0"/>
              <a:t>14/07/1445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201216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D94F9E-CF75-4B15-A4A2-2D4BF8DCFE78}" type="datetimeFigureOut">
              <a:rPr lang="ar-EG" smtClean="0"/>
              <a:t>14/07/1445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373301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D94F9E-CF75-4B15-A4A2-2D4BF8DCFE78}" type="datetimeFigureOut">
              <a:rPr lang="ar-EG" smtClean="0"/>
              <a:t>14/07/1445</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25525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D94F9E-CF75-4B15-A4A2-2D4BF8DCFE78}" type="datetimeFigureOut">
              <a:rPr lang="ar-EG" smtClean="0"/>
              <a:t>14/07/1445</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100807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94F9E-CF75-4B15-A4A2-2D4BF8DCFE78}" type="datetimeFigureOut">
              <a:rPr lang="ar-EG" smtClean="0"/>
              <a:t>14/07/1445</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23368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FD94F9E-CF75-4B15-A4A2-2D4BF8DCFE78}" type="datetimeFigureOut">
              <a:rPr lang="ar-EG" smtClean="0"/>
              <a:t>14/07/1445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73503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FD94F9E-CF75-4B15-A4A2-2D4BF8DCFE78}" type="datetimeFigureOut">
              <a:rPr lang="ar-EG" smtClean="0"/>
              <a:t>14/07/1445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013DCAF-AD06-4F45-8474-D2A3FC8313E0}" type="slidenum">
              <a:rPr lang="ar-EG" smtClean="0"/>
              <a:t>‹#›</a:t>
            </a:fld>
            <a:endParaRPr lang="ar-EG"/>
          </a:p>
        </p:txBody>
      </p:sp>
    </p:spTree>
    <p:extLst>
      <p:ext uri="{BB962C8B-B14F-4D97-AF65-F5344CB8AC3E}">
        <p14:creationId xmlns:p14="http://schemas.microsoft.com/office/powerpoint/2010/main" val="394193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8000" r="-4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FD94F9E-CF75-4B15-A4A2-2D4BF8DCFE78}" type="datetimeFigureOut">
              <a:rPr lang="ar-EG" smtClean="0"/>
              <a:t>14/07/1445</a:t>
            </a:fld>
            <a:endParaRPr lang="ar-EG"/>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013DCAF-AD06-4F45-8474-D2A3FC8313E0}" type="slidenum">
              <a:rPr lang="ar-EG" smtClean="0"/>
              <a:t>‹#›</a:t>
            </a:fld>
            <a:endParaRPr lang="ar-EG"/>
          </a:p>
        </p:txBody>
      </p:sp>
    </p:spTree>
    <p:extLst>
      <p:ext uri="{BB962C8B-B14F-4D97-AF65-F5344CB8AC3E}">
        <p14:creationId xmlns:p14="http://schemas.microsoft.com/office/powerpoint/2010/main" val="16424912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B978F0-0773-94DD-0DEA-7EFE283402FF}"/>
              </a:ext>
            </a:extLst>
          </p:cNvPr>
          <p:cNvSpPr/>
          <p:nvPr/>
        </p:nvSpPr>
        <p:spPr>
          <a:xfrm>
            <a:off x="0" y="0"/>
            <a:ext cx="6858000" cy="9906000"/>
          </a:xfrm>
          <a:prstGeom prst="rect">
            <a:avLst/>
          </a:prstGeom>
          <a:gradFill flip="none" rotWithShape="1">
            <a:gsLst>
              <a:gs pos="42000">
                <a:srgbClr val="2F6754">
                  <a:alpha val="90000"/>
                </a:srgbClr>
              </a:gs>
              <a:gs pos="100000">
                <a:srgbClr val="3A8652">
                  <a:alpha val="9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dirty="0"/>
          </a:p>
        </p:txBody>
      </p:sp>
      <p:sp>
        <p:nvSpPr>
          <p:cNvPr id="5" name="TextBox 4">
            <a:extLst>
              <a:ext uri="{FF2B5EF4-FFF2-40B4-BE49-F238E27FC236}">
                <a16:creationId xmlns:a16="http://schemas.microsoft.com/office/drawing/2014/main" id="{9D27315B-4D8F-A351-2265-555AB85F9F54}"/>
              </a:ext>
            </a:extLst>
          </p:cNvPr>
          <p:cNvSpPr txBox="1"/>
          <p:nvPr/>
        </p:nvSpPr>
        <p:spPr>
          <a:xfrm>
            <a:off x="2175641" y="436342"/>
            <a:ext cx="2506717" cy="646331"/>
          </a:xfrm>
          <a:prstGeom prst="rect">
            <a:avLst/>
          </a:prstGeom>
          <a:noFill/>
        </p:spPr>
        <p:txBody>
          <a:bodyPr wrap="square" rtlCol="1">
            <a:spAutoFit/>
          </a:bodyPr>
          <a:lstStyle/>
          <a:p>
            <a:pPr algn="ctr"/>
            <a:r>
              <a:rPr lang="en-US" sz="3600" b="1" dirty="0">
                <a:solidFill>
                  <a:schemeClr val="bg1">
                    <a:lumMod val="95000"/>
                  </a:schemeClr>
                </a:solidFill>
                <a:latin typeface=" Abdoullah Ashgar EL-kharef" panose="02000000000000000000" pitchFamily="2" charset="-78"/>
                <a:cs typeface=" Abdoullah Ashgar EL-kharef" panose="02000000000000000000" pitchFamily="2" charset="-78"/>
              </a:rPr>
              <a:t>Hayaah</a:t>
            </a:r>
            <a:endParaRPr lang="ar-EG" sz="3600" b="1" dirty="0">
              <a:solidFill>
                <a:schemeClr val="bg1">
                  <a:lumMod val="95000"/>
                </a:schemeClr>
              </a:solidFill>
              <a:latin typeface=" Abdoullah Ashgar EL-kharef" panose="02000000000000000000" pitchFamily="2" charset="-78"/>
              <a:cs typeface=" Abdoullah Ashgar EL-kharef" panose="02000000000000000000" pitchFamily="2" charset="-78"/>
            </a:endParaRPr>
          </a:p>
        </p:txBody>
      </p:sp>
      <p:sp>
        <p:nvSpPr>
          <p:cNvPr id="6" name="Rectangle 5">
            <a:extLst>
              <a:ext uri="{FF2B5EF4-FFF2-40B4-BE49-F238E27FC236}">
                <a16:creationId xmlns:a16="http://schemas.microsoft.com/office/drawing/2014/main" id="{6EDED225-DC10-B44D-213E-FB60AB6C3831}"/>
              </a:ext>
            </a:extLst>
          </p:cNvPr>
          <p:cNvSpPr/>
          <p:nvPr/>
        </p:nvSpPr>
        <p:spPr>
          <a:xfrm>
            <a:off x="513222" y="1346241"/>
            <a:ext cx="86026"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a:extLst>
              <a:ext uri="{FF2B5EF4-FFF2-40B4-BE49-F238E27FC236}">
                <a16:creationId xmlns:a16="http://schemas.microsoft.com/office/drawing/2014/main" id="{234905CF-F9F3-85D8-86F2-70D064FFAEBD}"/>
              </a:ext>
            </a:extLst>
          </p:cNvPr>
          <p:cNvSpPr txBox="1"/>
          <p:nvPr/>
        </p:nvSpPr>
        <p:spPr>
          <a:xfrm>
            <a:off x="691134" y="1372678"/>
            <a:ext cx="3599510" cy="461665"/>
          </a:xfrm>
          <a:prstGeom prst="rect">
            <a:avLst/>
          </a:prstGeom>
          <a:noFill/>
        </p:spPr>
        <p:txBody>
          <a:bodyPr wrap="square" rtlCol="1">
            <a:spAutoFit/>
          </a:bodyPr>
          <a:lstStyle/>
          <a:p>
            <a:r>
              <a:rPr lang="en-US" sz="2400" b="1">
                <a:solidFill>
                  <a:schemeClr val="bg1">
                    <a:lumMod val="95000"/>
                  </a:schemeClr>
                </a:solidFill>
                <a:latin typeface="29LT Bukra Bold" panose="000B0903020204020204" pitchFamily="34" charset="-78"/>
                <a:cs typeface="29LT Bukra Bold" panose="000B0903020204020204" pitchFamily="34" charset="-78"/>
              </a:rPr>
              <a:t>About the initiative</a:t>
            </a:r>
            <a:endParaRPr lang="ar-EG" sz="2400" b="1" dirty="0">
              <a:solidFill>
                <a:schemeClr val="bg1">
                  <a:lumMod val="95000"/>
                </a:schemeClr>
              </a:solidFill>
              <a:latin typeface="29LT Bukra Bold" panose="000B0903020204020204" pitchFamily="34" charset="-78"/>
              <a:cs typeface="29LT Bukra Bold" panose="000B0903020204020204" pitchFamily="34" charset="-78"/>
            </a:endParaRPr>
          </a:p>
        </p:txBody>
      </p:sp>
      <p:sp>
        <p:nvSpPr>
          <p:cNvPr id="8" name="TextBox 7">
            <a:extLst>
              <a:ext uri="{FF2B5EF4-FFF2-40B4-BE49-F238E27FC236}">
                <a16:creationId xmlns:a16="http://schemas.microsoft.com/office/drawing/2014/main" id="{7654FD59-AF07-8596-08AC-21DC3DF889AC}"/>
              </a:ext>
            </a:extLst>
          </p:cNvPr>
          <p:cNvSpPr txBox="1"/>
          <p:nvPr/>
        </p:nvSpPr>
        <p:spPr>
          <a:xfrm>
            <a:off x="398937" y="1907973"/>
            <a:ext cx="6255081" cy="1754326"/>
          </a:xfrm>
          <a:prstGeom prst="rect">
            <a:avLst/>
          </a:prstGeom>
          <a:noFill/>
        </p:spPr>
        <p:txBody>
          <a:bodyPr wrap="square" rtlCol="1">
            <a:spAutoFit/>
          </a:bodyPr>
          <a:lstStyle/>
          <a:p>
            <a:r>
              <a:rPr lang="en-US" b="1" dirty="0">
                <a:solidFill>
                  <a:schemeClr val="bg1">
                    <a:lumMod val="95000"/>
                  </a:schemeClr>
                </a:solidFill>
              </a:rPr>
              <a:t>The “Hayaah” initiative was founded in 2021 by a group of students and is an initiative to raise awareness and educate young people, university students, individuals preparing for marriage, and newlyweds about the importance of choosing a life partner, reproductive health, family planning, and children’s mental health.</a:t>
            </a:r>
            <a:endParaRPr lang="ar-EG" b="1" dirty="0">
              <a:solidFill>
                <a:schemeClr val="bg1">
                  <a:lumMod val="95000"/>
                </a:schemeClr>
              </a:solidFill>
            </a:endParaRPr>
          </a:p>
        </p:txBody>
      </p:sp>
      <p:sp>
        <p:nvSpPr>
          <p:cNvPr id="9" name="Rectangle 8">
            <a:extLst>
              <a:ext uri="{FF2B5EF4-FFF2-40B4-BE49-F238E27FC236}">
                <a16:creationId xmlns:a16="http://schemas.microsoft.com/office/drawing/2014/main" id="{EE0EF4C2-2655-159C-F416-01771B62684A}"/>
              </a:ext>
            </a:extLst>
          </p:cNvPr>
          <p:cNvSpPr/>
          <p:nvPr/>
        </p:nvSpPr>
        <p:spPr>
          <a:xfrm>
            <a:off x="541358" y="3767064"/>
            <a:ext cx="86026"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0" name="TextBox 9">
            <a:extLst>
              <a:ext uri="{FF2B5EF4-FFF2-40B4-BE49-F238E27FC236}">
                <a16:creationId xmlns:a16="http://schemas.microsoft.com/office/drawing/2014/main" id="{09EA1772-F33F-DB82-CD47-CC93D4F61076}"/>
              </a:ext>
            </a:extLst>
          </p:cNvPr>
          <p:cNvSpPr txBox="1"/>
          <p:nvPr/>
        </p:nvSpPr>
        <p:spPr>
          <a:xfrm>
            <a:off x="691134" y="3790298"/>
            <a:ext cx="2538248" cy="461665"/>
          </a:xfrm>
          <a:prstGeom prst="rect">
            <a:avLst/>
          </a:prstGeom>
          <a:noFill/>
        </p:spPr>
        <p:txBody>
          <a:bodyPr wrap="square" rtlCol="1">
            <a:spAutoFit/>
          </a:bodyPr>
          <a:lstStyle/>
          <a:p>
            <a:r>
              <a:rPr lang="en-US" sz="2400" b="1">
                <a:solidFill>
                  <a:schemeClr val="bg1">
                    <a:lumMod val="95000"/>
                  </a:schemeClr>
                </a:solidFill>
                <a:latin typeface="29LT Bukra Bold" panose="000B0903020204020204" pitchFamily="34" charset="-78"/>
                <a:cs typeface="29LT Bukra Bold" panose="000B0903020204020204" pitchFamily="34" charset="-78"/>
              </a:rPr>
              <a:t>We aim to</a:t>
            </a:r>
            <a:endParaRPr lang="ar-EG" sz="2400" b="1" dirty="0">
              <a:solidFill>
                <a:schemeClr val="bg1">
                  <a:lumMod val="95000"/>
                </a:schemeClr>
              </a:solidFill>
              <a:latin typeface="29LT Bukra Bold" panose="000B0903020204020204" pitchFamily="34" charset="-78"/>
              <a:cs typeface="29LT Bukra Bold" panose="000B0903020204020204" pitchFamily="34" charset="-78"/>
            </a:endParaRPr>
          </a:p>
        </p:txBody>
      </p:sp>
      <p:sp>
        <p:nvSpPr>
          <p:cNvPr id="11" name="TextBox 10">
            <a:extLst>
              <a:ext uri="{FF2B5EF4-FFF2-40B4-BE49-F238E27FC236}">
                <a16:creationId xmlns:a16="http://schemas.microsoft.com/office/drawing/2014/main" id="{1E2EEF81-978C-2455-868E-167801E93F57}"/>
              </a:ext>
            </a:extLst>
          </p:cNvPr>
          <p:cNvSpPr txBox="1"/>
          <p:nvPr/>
        </p:nvSpPr>
        <p:spPr>
          <a:xfrm>
            <a:off x="483345" y="4485960"/>
            <a:ext cx="6009747" cy="369332"/>
          </a:xfrm>
          <a:prstGeom prst="rect">
            <a:avLst/>
          </a:prstGeom>
          <a:noFill/>
        </p:spPr>
        <p:txBody>
          <a:bodyPr wrap="square" rtlCol="1">
            <a:spAutoFit/>
          </a:bodyPr>
          <a:lstStyle/>
          <a:p>
            <a:r>
              <a:rPr lang="en-US" b="1">
                <a:solidFill>
                  <a:schemeClr val="bg1">
                    <a:lumMod val="95000"/>
                  </a:schemeClr>
                </a:solidFill>
              </a:rPr>
              <a:t>The "Hayat" initiative aims to:-</a:t>
            </a:r>
            <a:endParaRPr lang="ar-EG" b="1" dirty="0">
              <a:solidFill>
                <a:schemeClr val="bg1">
                  <a:lumMod val="95000"/>
                </a:schemeClr>
              </a:solidFill>
            </a:endParaRPr>
          </a:p>
        </p:txBody>
      </p:sp>
      <p:sp>
        <p:nvSpPr>
          <p:cNvPr id="12" name="TextBox 11">
            <a:extLst>
              <a:ext uri="{FF2B5EF4-FFF2-40B4-BE49-F238E27FC236}">
                <a16:creationId xmlns:a16="http://schemas.microsoft.com/office/drawing/2014/main" id="{D7C0062E-04B5-5869-1F4F-DABD8200F158}"/>
              </a:ext>
            </a:extLst>
          </p:cNvPr>
          <p:cNvSpPr txBox="1"/>
          <p:nvPr/>
        </p:nvSpPr>
        <p:spPr>
          <a:xfrm>
            <a:off x="641453" y="4914669"/>
            <a:ext cx="5864769" cy="954107"/>
          </a:xfrm>
          <a:prstGeom prst="rect">
            <a:avLst/>
          </a:prstGeom>
          <a:noFill/>
        </p:spPr>
        <p:txBody>
          <a:bodyPr wrap="square" rtlCol="1">
            <a:spAutoFit/>
          </a:bodyPr>
          <a:lstStyle/>
          <a:p>
            <a:pPr marL="285750" indent="-285750" algn="l">
              <a:buFont typeface="Wingdings" panose="05000000000000000000" pitchFamily="2" charset="2"/>
              <a:buChar char="q"/>
            </a:pPr>
            <a:r>
              <a:rPr lang="en-US" sz="1400" b="1" dirty="0">
                <a:solidFill>
                  <a:schemeClr val="bg1">
                    <a:lumMod val="95000"/>
                  </a:schemeClr>
                </a:solidFill>
              </a:rPr>
              <a:t>Empowering youth to make healthy and informed decisions in their emotional and family lives.</a:t>
            </a:r>
          </a:p>
          <a:p>
            <a:pPr marL="285750" indent="-285750" algn="l">
              <a:buFont typeface="Wingdings" panose="05000000000000000000" pitchFamily="2" charset="2"/>
              <a:buChar char="q"/>
            </a:pPr>
            <a:r>
              <a:rPr lang="en-US" sz="1400" b="1" dirty="0">
                <a:solidFill>
                  <a:schemeClr val="bg1">
                    <a:lumMod val="95000"/>
                  </a:schemeClr>
                </a:solidFill>
              </a:rPr>
              <a:t>Spreading awareness, knowledge, and behavioral modification in the areas of family planning</a:t>
            </a:r>
            <a:endParaRPr lang="ar-EG" sz="1400" b="1" dirty="0">
              <a:solidFill>
                <a:schemeClr val="bg1">
                  <a:lumMod val="95000"/>
                </a:schemeClr>
              </a:solidFill>
            </a:endParaRPr>
          </a:p>
        </p:txBody>
      </p:sp>
      <p:sp>
        <p:nvSpPr>
          <p:cNvPr id="13" name="Rectangle 12">
            <a:extLst>
              <a:ext uri="{FF2B5EF4-FFF2-40B4-BE49-F238E27FC236}">
                <a16:creationId xmlns:a16="http://schemas.microsoft.com/office/drawing/2014/main" id="{5A17E5EB-6823-6E38-3DB7-1381F9183C96}"/>
              </a:ext>
            </a:extLst>
          </p:cNvPr>
          <p:cNvSpPr/>
          <p:nvPr/>
        </p:nvSpPr>
        <p:spPr>
          <a:xfrm>
            <a:off x="555427" y="5966985"/>
            <a:ext cx="86026"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4" name="TextBox 13">
            <a:extLst>
              <a:ext uri="{FF2B5EF4-FFF2-40B4-BE49-F238E27FC236}">
                <a16:creationId xmlns:a16="http://schemas.microsoft.com/office/drawing/2014/main" id="{8DC6CAEF-9724-EB2B-C9F9-FDB35B113899}"/>
              </a:ext>
            </a:extLst>
          </p:cNvPr>
          <p:cNvSpPr txBox="1"/>
          <p:nvPr/>
        </p:nvSpPr>
        <p:spPr>
          <a:xfrm>
            <a:off x="691135" y="5989293"/>
            <a:ext cx="2538248" cy="461665"/>
          </a:xfrm>
          <a:prstGeom prst="rect">
            <a:avLst/>
          </a:prstGeom>
          <a:noFill/>
        </p:spPr>
        <p:txBody>
          <a:bodyPr wrap="square" rtlCol="1">
            <a:spAutoFit/>
          </a:bodyPr>
          <a:lstStyle/>
          <a:p>
            <a:r>
              <a:rPr lang="en-US" sz="2400" b="1" dirty="0">
                <a:solidFill>
                  <a:schemeClr val="bg1">
                    <a:lumMod val="95000"/>
                  </a:schemeClr>
                </a:solidFill>
                <a:latin typeface="29LT Bukra Bold" panose="000B0903020204020204" pitchFamily="34" charset="-78"/>
                <a:cs typeface="29LT Bukra Bold" panose="000B0903020204020204" pitchFamily="34" charset="-78"/>
              </a:rPr>
              <a:t>Our services</a:t>
            </a:r>
            <a:endParaRPr lang="ar-EG" sz="2400" b="1" dirty="0">
              <a:solidFill>
                <a:schemeClr val="bg1">
                  <a:lumMod val="95000"/>
                </a:schemeClr>
              </a:solidFill>
              <a:latin typeface="29LT Bukra Bold" panose="000B0903020204020204" pitchFamily="34" charset="-78"/>
              <a:cs typeface="29LT Bukra Bold" panose="000B0903020204020204" pitchFamily="34" charset="-78"/>
            </a:endParaRPr>
          </a:p>
        </p:txBody>
      </p:sp>
      <p:sp>
        <p:nvSpPr>
          <p:cNvPr id="15" name="TextBox 14">
            <a:extLst>
              <a:ext uri="{FF2B5EF4-FFF2-40B4-BE49-F238E27FC236}">
                <a16:creationId xmlns:a16="http://schemas.microsoft.com/office/drawing/2014/main" id="{24E909AE-823E-CD5D-7905-831F1C4D6C60}"/>
              </a:ext>
            </a:extLst>
          </p:cNvPr>
          <p:cNvSpPr txBox="1"/>
          <p:nvPr/>
        </p:nvSpPr>
        <p:spPr>
          <a:xfrm>
            <a:off x="483344" y="7119698"/>
            <a:ext cx="5864769" cy="2555508"/>
          </a:xfrm>
          <a:prstGeom prst="rect">
            <a:avLst/>
          </a:prstGeom>
          <a:noFill/>
        </p:spPr>
        <p:txBody>
          <a:bodyPr wrap="square" rtlCol="1">
            <a:spAutoFit/>
          </a:bodyPr>
          <a:lstStyle/>
          <a:p>
            <a:pPr marL="285750" indent="-285750" algn="l">
              <a:lnSpc>
                <a:spcPct val="150000"/>
              </a:lnSpc>
              <a:buFont typeface="Wingdings" panose="05000000000000000000" pitchFamily="2" charset="2"/>
              <a:buChar char="q"/>
            </a:pPr>
            <a:r>
              <a:rPr lang="en-US" sz="1200" b="1" dirty="0">
                <a:solidFill>
                  <a:schemeClr val="bg1">
                    <a:lumMod val="95000"/>
                  </a:schemeClr>
                </a:solidFill>
              </a:rPr>
              <a:t>Workshops, lectures and interactive discussions at universities, youth centers and youth gathering places</a:t>
            </a:r>
          </a:p>
          <a:p>
            <a:pPr marL="285750" indent="-285750" algn="l">
              <a:lnSpc>
                <a:spcPct val="150000"/>
              </a:lnSpc>
              <a:buFont typeface="Wingdings" panose="05000000000000000000" pitchFamily="2" charset="2"/>
              <a:buChar char="q"/>
            </a:pPr>
            <a:r>
              <a:rPr lang="en-US" sz="1200" b="1" dirty="0">
                <a:solidFill>
                  <a:schemeClr val="bg1">
                    <a:lumMod val="95000"/>
                  </a:schemeClr>
                </a:solidFill>
              </a:rPr>
              <a:t>The initiative provides innovative and attractive content on social media platforms to ensure that young people interact and absorb information effectively.</a:t>
            </a:r>
          </a:p>
          <a:p>
            <a:pPr marL="285750" indent="-285750" algn="l">
              <a:lnSpc>
                <a:spcPct val="150000"/>
              </a:lnSpc>
              <a:buFont typeface="Wingdings" panose="05000000000000000000" pitchFamily="2" charset="2"/>
              <a:buChar char="q"/>
            </a:pPr>
            <a:r>
              <a:rPr lang="en-US" sz="1200" b="1" dirty="0">
                <a:solidFill>
                  <a:schemeClr val="bg1">
                    <a:lumMod val="95000"/>
                  </a:schemeClr>
                </a:solidFill>
              </a:rPr>
              <a:t>It provides a five-day intensive training course called “Hayaah Course” that includes interactive activities and group discussions.</a:t>
            </a:r>
          </a:p>
          <a:p>
            <a:pPr marL="285750" indent="-285750" algn="l">
              <a:lnSpc>
                <a:spcPct val="150000"/>
              </a:lnSpc>
              <a:buFont typeface="Wingdings" panose="05000000000000000000" pitchFamily="2" charset="2"/>
              <a:buChar char="q"/>
            </a:pPr>
            <a:r>
              <a:rPr lang="en-US" sz="1200" b="1" dirty="0">
                <a:solidFill>
                  <a:schemeClr val="bg1">
                    <a:lumMod val="95000"/>
                  </a:schemeClr>
                </a:solidFill>
              </a:rPr>
              <a:t>The Hayat app is available to facilitate access to information and services, including informative articles and direct booking of private sessions with experts and psychiatrists to provide individual support and professional advice.</a:t>
            </a:r>
            <a:endParaRPr lang="ar-EG" sz="1200" b="1" dirty="0">
              <a:solidFill>
                <a:schemeClr val="bg1">
                  <a:lumMod val="95000"/>
                </a:schemeClr>
              </a:solidFill>
            </a:endParaRPr>
          </a:p>
        </p:txBody>
      </p:sp>
      <p:sp>
        <p:nvSpPr>
          <p:cNvPr id="16" name="TextBox 15">
            <a:extLst>
              <a:ext uri="{FF2B5EF4-FFF2-40B4-BE49-F238E27FC236}">
                <a16:creationId xmlns:a16="http://schemas.microsoft.com/office/drawing/2014/main" id="{B566DED0-AB67-8D00-DEAF-F0A0E071D943}"/>
              </a:ext>
            </a:extLst>
          </p:cNvPr>
          <p:cNvSpPr txBox="1"/>
          <p:nvPr/>
        </p:nvSpPr>
        <p:spPr>
          <a:xfrm>
            <a:off x="483345" y="6477749"/>
            <a:ext cx="5864769" cy="646331"/>
          </a:xfrm>
          <a:prstGeom prst="rect">
            <a:avLst/>
          </a:prstGeom>
          <a:noFill/>
        </p:spPr>
        <p:txBody>
          <a:bodyPr wrap="square" rtlCol="1">
            <a:spAutoFit/>
          </a:bodyPr>
          <a:lstStyle/>
          <a:p>
            <a:pPr algn="l" rtl="1"/>
            <a:r>
              <a:rPr lang="en-US" b="1" dirty="0">
                <a:solidFill>
                  <a:schemeClr val="bg1">
                    <a:lumMod val="95000"/>
                  </a:schemeClr>
                </a:solidFill>
              </a:rPr>
              <a:t>The initiative works to spread awareness and knowledge through: -</a:t>
            </a:r>
            <a:endParaRPr lang="ar-EG" b="1" dirty="0">
              <a:solidFill>
                <a:schemeClr val="bg1">
                  <a:lumMod val="95000"/>
                </a:schemeClr>
              </a:solidFill>
            </a:endParaRPr>
          </a:p>
        </p:txBody>
      </p:sp>
    </p:spTree>
    <p:extLst>
      <p:ext uri="{BB962C8B-B14F-4D97-AF65-F5344CB8AC3E}">
        <p14:creationId xmlns:p14="http://schemas.microsoft.com/office/powerpoint/2010/main" val="2297480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B978F0-0773-94DD-0DEA-7EFE283402FF}"/>
              </a:ext>
            </a:extLst>
          </p:cNvPr>
          <p:cNvSpPr/>
          <p:nvPr/>
        </p:nvSpPr>
        <p:spPr>
          <a:xfrm>
            <a:off x="0" y="0"/>
            <a:ext cx="6858000" cy="9906000"/>
          </a:xfrm>
          <a:prstGeom prst="rect">
            <a:avLst/>
          </a:prstGeom>
          <a:gradFill flip="none" rotWithShape="1">
            <a:gsLst>
              <a:gs pos="42000">
                <a:srgbClr val="2F6754">
                  <a:alpha val="90000"/>
                </a:srgbClr>
              </a:gs>
              <a:gs pos="100000">
                <a:srgbClr val="3A8652">
                  <a:alpha val="9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dirty="0"/>
          </a:p>
        </p:txBody>
      </p:sp>
      <p:sp>
        <p:nvSpPr>
          <p:cNvPr id="5" name="TextBox 4">
            <a:extLst>
              <a:ext uri="{FF2B5EF4-FFF2-40B4-BE49-F238E27FC236}">
                <a16:creationId xmlns:a16="http://schemas.microsoft.com/office/drawing/2014/main" id="{9D27315B-4D8F-A351-2265-555AB85F9F54}"/>
              </a:ext>
            </a:extLst>
          </p:cNvPr>
          <p:cNvSpPr txBox="1"/>
          <p:nvPr/>
        </p:nvSpPr>
        <p:spPr>
          <a:xfrm>
            <a:off x="2175641" y="436342"/>
            <a:ext cx="2506717" cy="646331"/>
          </a:xfrm>
          <a:prstGeom prst="rect">
            <a:avLst/>
          </a:prstGeom>
          <a:noFill/>
        </p:spPr>
        <p:txBody>
          <a:bodyPr wrap="square" rtlCol="1">
            <a:spAutoFit/>
          </a:bodyPr>
          <a:lstStyle/>
          <a:p>
            <a:pPr algn="ctr"/>
            <a:r>
              <a:rPr lang="en-US" sz="3600" b="1" dirty="0">
                <a:solidFill>
                  <a:schemeClr val="bg1">
                    <a:lumMod val="95000"/>
                  </a:schemeClr>
                </a:solidFill>
                <a:latin typeface=" Abdoullah Ashgar EL-kharef" panose="02000000000000000000" pitchFamily="2" charset="-78"/>
                <a:cs typeface=" Abdoullah Ashgar EL-kharef" panose="02000000000000000000" pitchFamily="2" charset="-78"/>
              </a:rPr>
              <a:t>Hayaah</a:t>
            </a:r>
            <a:endParaRPr lang="ar-EG" sz="3600" b="1" dirty="0">
              <a:solidFill>
                <a:schemeClr val="bg1">
                  <a:lumMod val="95000"/>
                </a:schemeClr>
              </a:solidFill>
              <a:latin typeface=" Abdoullah Ashgar EL-kharef" panose="02000000000000000000" pitchFamily="2" charset="-78"/>
              <a:cs typeface=" Abdoullah Ashgar EL-kharef" panose="02000000000000000000" pitchFamily="2" charset="-78"/>
            </a:endParaRPr>
          </a:p>
        </p:txBody>
      </p:sp>
      <p:sp>
        <p:nvSpPr>
          <p:cNvPr id="6" name="Rectangle 5">
            <a:extLst>
              <a:ext uri="{FF2B5EF4-FFF2-40B4-BE49-F238E27FC236}">
                <a16:creationId xmlns:a16="http://schemas.microsoft.com/office/drawing/2014/main" id="{6EDED225-DC10-B44D-213E-FB60AB6C3831}"/>
              </a:ext>
            </a:extLst>
          </p:cNvPr>
          <p:cNvSpPr/>
          <p:nvPr/>
        </p:nvSpPr>
        <p:spPr>
          <a:xfrm>
            <a:off x="625765" y="1346241"/>
            <a:ext cx="86026"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a:extLst>
              <a:ext uri="{FF2B5EF4-FFF2-40B4-BE49-F238E27FC236}">
                <a16:creationId xmlns:a16="http://schemas.microsoft.com/office/drawing/2014/main" id="{234905CF-F9F3-85D8-86F2-70D064FFAEBD}"/>
              </a:ext>
            </a:extLst>
          </p:cNvPr>
          <p:cNvSpPr txBox="1"/>
          <p:nvPr/>
        </p:nvSpPr>
        <p:spPr>
          <a:xfrm>
            <a:off x="803678" y="1330474"/>
            <a:ext cx="2538248" cy="461665"/>
          </a:xfrm>
          <a:prstGeom prst="rect">
            <a:avLst/>
          </a:prstGeom>
          <a:noFill/>
        </p:spPr>
        <p:txBody>
          <a:bodyPr wrap="square" rtlCol="1">
            <a:spAutoFit/>
          </a:bodyPr>
          <a:lstStyle/>
          <a:p>
            <a:r>
              <a:rPr lang="en-US" sz="2400" b="1">
                <a:solidFill>
                  <a:schemeClr val="bg1">
                    <a:lumMod val="95000"/>
                  </a:schemeClr>
                </a:solidFill>
                <a:latin typeface="29LT Bukra Bold" panose="000B0903020204020204" pitchFamily="34" charset="-78"/>
                <a:cs typeface="29LT Bukra Bold" panose="000B0903020204020204" pitchFamily="34" charset="-78"/>
              </a:rPr>
              <a:t>Partnerships</a:t>
            </a:r>
            <a:endParaRPr lang="ar-EG" sz="2400" b="1" dirty="0">
              <a:solidFill>
                <a:schemeClr val="bg1">
                  <a:lumMod val="95000"/>
                </a:schemeClr>
              </a:solidFill>
              <a:latin typeface="29LT Bukra Bold" panose="000B0903020204020204" pitchFamily="34" charset="-78"/>
              <a:cs typeface="29LT Bukra Bold" panose="000B0903020204020204" pitchFamily="34" charset="-78"/>
            </a:endParaRPr>
          </a:p>
        </p:txBody>
      </p:sp>
      <p:sp>
        <p:nvSpPr>
          <p:cNvPr id="8" name="TextBox 7">
            <a:extLst>
              <a:ext uri="{FF2B5EF4-FFF2-40B4-BE49-F238E27FC236}">
                <a16:creationId xmlns:a16="http://schemas.microsoft.com/office/drawing/2014/main" id="{7654FD59-AF07-8596-08AC-21DC3DF889AC}"/>
              </a:ext>
            </a:extLst>
          </p:cNvPr>
          <p:cNvSpPr txBox="1"/>
          <p:nvPr/>
        </p:nvSpPr>
        <p:spPr>
          <a:xfrm>
            <a:off x="496614" y="1852204"/>
            <a:ext cx="5864769" cy="646331"/>
          </a:xfrm>
          <a:prstGeom prst="rect">
            <a:avLst/>
          </a:prstGeom>
          <a:noFill/>
        </p:spPr>
        <p:txBody>
          <a:bodyPr wrap="square" rtlCol="1">
            <a:spAutoFit/>
          </a:bodyPr>
          <a:lstStyle/>
          <a:p>
            <a:pPr algn="l" rtl="1"/>
            <a:r>
              <a:rPr lang="en-US" b="1">
                <a:solidFill>
                  <a:schemeClr val="bg1">
                    <a:lumMod val="95000"/>
                  </a:schemeClr>
                </a:solidFill>
              </a:rPr>
              <a:t>The initiative was able to form partnerships to achieve the desired goals:</a:t>
            </a:r>
            <a:endParaRPr lang="ar-EG" b="1" dirty="0">
              <a:solidFill>
                <a:schemeClr val="bg1">
                  <a:lumMod val="95000"/>
                </a:schemeClr>
              </a:solidFill>
            </a:endParaRPr>
          </a:p>
        </p:txBody>
      </p:sp>
      <p:sp>
        <p:nvSpPr>
          <p:cNvPr id="13" name="Rectangle 12">
            <a:extLst>
              <a:ext uri="{FF2B5EF4-FFF2-40B4-BE49-F238E27FC236}">
                <a16:creationId xmlns:a16="http://schemas.microsoft.com/office/drawing/2014/main" id="{5A17E5EB-6823-6E38-3DB7-1381F9183C96}"/>
              </a:ext>
            </a:extLst>
          </p:cNvPr>
          <p:cNvSpPr/>
          <p:nvPr/>
        </p:nvSpPr>
        <p:spPr>
          <a:xfrm>
            <a:off x="625765" y="3977599"/>
            <a:ext cx="86026"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4" name="TextBox 13">
            <a:extLst>
              <a:ext uri="{FF2B5EF4-FFF2-40B4-BE49-F238E27FC236}">
                <a16:creationId xmlns:a16="http://schemas.microsoft.com/office/drawing/2014/main" id="{8DC6CAEF-9724-EB2B-C9F9-FDB35B113899}"/>
              </a:ext>
            </a:extLst>
          </p:cNvPr>
          <p:cNvSpPr txBox="1"/>
          <p:nvPr/>
        </p:nvSpPr>
        <p:spPr>
          <a:xfrm>
            <a:off x="452909" y="3997641"/>
            <a:ext cx="5652714" cy="461665"/>
          </a:xfrm>
          <a:prstGeom prst="rect">
            <a:avLst/>
          </a:prstGeom>
          <a:noFill/>
        </p:spPr>
        <p:txBody>
          <a:bodyPr wrap="square" rtlCol="1">
            <a:spAutoFit/>
          </a:bodyPr>
          <a:lstStyle/>
          <a:p>
            <a:pPr algn="r"/>
            <a:r>
              <a:rPr lang="en-US" sz="2400" b="1" dirty="0">
                <a:solidFill>
                  <a:schemeClr val="bg1">
                    <a:lumMod val="95000"/>
                  </a:schemeClr>
                </a:solidFill>
                <a:latin typeface="29LT Bukra Bold" panose="000B0903020204020204" pitchFamily="34" charset="-78"/>
                <a:cs typeface="29LT Bukra Bold" panose="000B0903020204020204" pitchFamily="34" charset="-78"/>
              </a:rPr>
              <a:t>Initiative numbers for this year</a:t>
            </a:r>
            <a:endParaRPr lang="ar-EG" sz="2400" b="1" dirty="0">
              <a:solidFill>
                <a:schemeClr val="bg1">
                  <a:lumMod val="95000"/>
                </a:schemeClr>
              </a:solidFill>
              <a:latin typeface="29LT Bukra Bold" panose="000B0903020204020204" pitchFamily="34" charset="-78"/>
              <a:cs typeface="29LT Bukra Bold" panose="000B0903020204020204" pitchFamily="34" charset="-78"/>
            </a:endParaRPr>
          </a:p>
        </p:txBody>
      </p:sp>
      <p:sp>
        <p:nvSpPr>
          <p:cNvPr id="15" name="TextBox 14">
            <a:extLst>
              <a:ext uri="{FF2B5EF4-FFF2-40B4-BE49-F238E27FC236}">
                <a16:creationId xmlns:a16="http://schemas.microsoft.com/office/drawing/2014/main" id="{24E909AE-823E-CD5D-7905-831F1C4D6C60}"/>
              </a:ext>
            </a:extLst>
          </p:cNvPr>
          <p:cNvSpPr txBox="1"/>
          <p:nvPr/>
        </p:nvSpPr>
        <p:spPr>
          <a:xfrm>
            <a:off x="617042" y="4513846"/>
            <a:ext cx="5864769" cy="1719510"/>
          </a:xfrm>
          <a:prstGeom prst="rect">
            <a:avLst/>
          </a:prstGeom>
          <a:noFill/>
        </p:spPr>
        <p:txBody>
          <a:bodyPr wrap="square" rtlCol="1">
            <a:spAutoFit/>
          </a:bodyPr>
          <a:lstStyle/>
          <a:p>
            <a:pPr algn="l">
              <a:lnSpc>
                <a:spcPct val="150000"/>
              </a:lnSpc>
            </a:pPr>
            <a:r>
              <a:rPr lang="en-US" sz="1600" b="1" dirty="0">
                <a:solidFill>
                  <a:schemeClr val="bg1">
                    <a:lumMod val="95000"/>
                  </a:schemeClr>
                </a:solidFill>
              </a:rPr>
              <a:t>Hayaah tours and seminars</a:t>
            </a:r>
          </a:p>
          <a:p>
            <a:pPr marL="450850" indent="-285750" algn="l">
              <a:lnSpc>
                <a:spcPct val="150000"/>
              </a:lnSpc>
              <a:buFont typeface="Wingdings" panose="05000000000000000000" pitchFamily="2" charset="2"/>
              <a:buChar char="q"/>
            </a:pPr>
            <a:r>
              <a:rPr lang="en-US" sz="1400" b="1" dirty="0">
                <a:solidFill>
                  <a:schemeClr val="bg1">
                    <a:lumMod val="95000"/>
                  </a:schemeClr>
                </a:solidFill>
              </a:rPr>
              <a:t>  Access to all faculties of Port Said University</a:t>
            </a:r>
          </a:p>
          <a:p>
            <a:pPr marL="450850" indent="-285750" algn="l">
              <a:lnSpc>
                <a:spcPct val="150000"/>
              </a:lnSpc>
              <a:buFont typeface="Wingdings" panose="05000000000000000000" pitchFamily="2" charset="2"/>
              <a:buChar char="q"/>
            </a:pPr>
            <a:r>
              <a:rPr lang="en-US" sz="1400" b="1" dirty="0">
                <a:solidFill>
                  <a:schemeClr val="bg1">
                    <a:lumMod val="95000"/>
                  </a:schemeClr>
                </a:solidFill>
              </a:rPr>
              <a:t>  18 hours of training</a:t>
            </a:r>
          </a:p>
          <a:p>
            <a:pPr marL="450850" indent="-285750" algn="l">
              <a:lnSpc>
                <a:spcPct val="150000"/>
              </a:lnSpc>
              <a:buFont typeface="Wingdings" panose="05000000000000000000" pitchFamily="2" charset="2"/>
              <a:buChar char="q"/>
            </a:pPr>
            <a:r>
              <a:rPr lang="en-US" sz="1400" b="1" dirty="0">
                <a:solidFill>
                  <a:schemeClr val="bg1">
                    <a:lumMod val="95000"/>
                  </a:schemeClr>
                </a:solidFill>
              </a:rPr>
              <a:t>  Raising awareness of 428 students</a:t>
            </a:r>
          </a:p>
          <a:p>
            <a:pPr marL="450850" indent="-285750" algn="l">
              <a:lnSpc>
                <a:spcPct val="150000"/>
              </a:lnSpc>
              <a:buFont typeface="Wingdings" panose="05000000000000000000" pitchFamily="2" charset="2"/>
              <a:buChar char="q"/>
            </a:pPr>
            <a:r>
              <a:rPr lang="en-US" sz="1400" b="1" dirty="0">
                <a:solidFill>
                  <a:schemeClr val="bg1">
                    <a:lumMod val="95000"/>
                  </a:schemeClr>
                </a:solidFill>
              </a:rPr>
              <a:t>Obtaining the services of 15 doctors and specialists</a:t>
            </a:r>
            <a:endParaRPr lang="ar-EG" sz="1200" b="1" dirty="0">
              <a:solidFill>
                <a:schemeClr val="bg1">
                  <a:lumMod val="95000"/>
                </a:schemeClr>
              </a:solidFill>
            </a:endParaRPr>
          </a:p>
        </p:txBody>
      </p:sp>
      <p:sp>
        <p:nvSpPr>
          <p:cNvPr id="2" name="TextBox 1">
            <a:extLst>
              <a:ext uri="{FF2B5EF4-FFF2-40B4-BE49-F238E27FC236}">
                <a16:creationId xmlns:a16="http://schemas.microsoft.com/office/drawing/2014/main" id="{E5AD9A7A-2339-091C-A517-BEBE2B3AA933}"/>
              </a:ext>
            </a:extLst>
          </p:cNvPr>
          <p:cNvSpPr txBox="1"/>
          <p:nvPr/>
        </p:nvSpPr>
        <p:spPr>
          <a:xfrm>
            <a:off x="528695" y="2515452"/>
            <a:ext cx="5864769" cy="1384995"/>
          </a:xfrm>
          <a:prstGeom prst="rect">
            <a:avLst/>
          </a:prstGeom>
          <a:noFill/>
        </p:spPr>
        <p:txBody>
          <a:bodyPr wrap="square" rtlCol="1">
            <a:spAutoFit/>
          </a:bodyPr>
          <a:lstStyle/>
          <a:p>
            <a:pPr marL="285750" indent="-285750">
              <a:buFont typeface="Wingdings" panose="05000000000000000000" pitchFamily="2" charset="2"/>
              <a:buChar char="q"/>
            </a:pPr>
            <a:r>
              <a:rPr lang="en-US" sz="1400" b="1" dirty="0">
                <a:solidFill>
                  <a:schemeClr val="bg1">
                    <a:lumMod val="95000"/>
                  </a:schemeClr>
                </a:solidFill>
              </a:rPr>
              <a:t>Port Said University</a:t>
            </a:r>
          </a:p>
          <a:p>
            <a:pPr marL="285750" indent="-285750">
              <a:buFont typeface="Wingdings" panose="05000000000000000000" pitchFamily="2" charset="2"/>
              <a:buChar char="q"/>
            </a:pPr>
            <a:r>
              <a:rPr lang="en-US" sz="1400" b="1" dirty="0">
                <a:solidFill>
                  <a:schemeClr val="bg1">
                    <a:lumMod val="95000"/>
                  </a:schemeClr>
                </a:solidFill>
              </a:rPr>
              <a:t>TIEC Innovation Ambassadors Program of the Ministry of Communications</a:t>
            </a:r>
          </a:p>
          <a:p>
            <a:pPr marL="285750" indent="-285750">
              <a:buFont typeface="Wingdings" panose="05000000000000000000" pitchFamily="2" charset="2"/>
              <a:buChar char="q"/>
            </a:pPr>
            <a:r>
              <a:rPr lang="en-US" sz="1400" b="1" dirty="0" err="1">
                <a:solidFill>
                  <a:schemeClr val="bg1">
                    <a:lumMod val="95000"/>
                  </a:schemeClr>
                </a:solidFill>
              </a:rPr>
              <a:t>Innovo</a:t>
            </a:r>
            <a:r>
              <a:rPr lang="en-US" sz="1400" b="1" dirty="0">
                <a:solidFill>
                  <a:schemeClr val="bg1">
                    <a:lumMod val="95000"/>
                  </a:schemeClr>
                </a:solidFill>
              </a:rPr>
              <a:t> Egypt Entrepreneurship Scholarship Program of the Ministry of Communications</a:t>
            </a:r>
          </a:p>
          <a:p>
            <a:pPr marL="285750" indent="-285750">
              <a:buFont typeface="Wingdings" panose="05000000000000000000" pitchFamily="2" charset="2"/>
              <a:buChar char="q"/>
            </a:pPr>
            <a:r>
              <a:rPr lang="en-US" sz="1400" b="1" dirty="0">
                <a:solidFill>
                  <a:schemeClr val="bg1">
                    <a:lumMod val="95000"/>
                  </a:schemeClr>
                </a:solidFill>
              </a:rPr>
              <a:t>Union College of Management Technology and Information Systems</a:t>
            </a:r>
            <a:endParaRPr lang="ar-EG" sz="1400" b="1" dirty="0">
              <a:solidFill>
                <a:schemeClr val="bg1">
                  <a:lumMod val="95000"/>
                </a:schemeClr>
              </a:solidFill>
            </a:endParaRPr>
          </a:p>
        </p:txBody>
      </p:sp>
      <p:sp>
        <p:nvSpPr>
          <p:cNvPr id="3" name="TextBox 2">
            <a:extLst>
              <a:ext uri="{FF2B5EF4-FFF2-40B4-BE49-F238E27FC236}">
                <a16:creationId xmlns:a16="http://schemas.microsoft.com/office/drawing/2014/main" id="{D9AFE4F4-8085-BD51-CF40-A9CCA99CD2D2}"/>
              </a:ext>
            </a:extLst>
          </p:cNvPr>
          <p:cNvSpPr txBox="1"/>
          <p:nvPr/>
        </p:nvSpPr>
        <p:spPr>
          <a:xfrm>
            <a:off x="625765" y="6177969"/>
            <a:ext cx="5864769" cy="1720920"/>
          </a:xfrm>
          <a:prstGeom prst="rect">
            <a:avLst/>
          </a:prstGeom>
          <a:noFill/>
        </p:spPr>
        <p:txBody>
          <a:bodyPr wrap="square" rtlCol="1">
            <a:spAutoFit/>
          </a:bodyPr>
          <a:lstStyle/>
          <a:p>
            <a:pPr algn="l">
              <a:lnSpc>
                <a:spcPct val="150000"/>
              </a:lnSpc>
            </a:pPr>
            <a:r>
              <a:rPr lang="en-US" sz="1600" b="1" dirty="0">
                <a:solidFill>
                  <a:schemeClr val="bg1">
                    <a:lumMod val="95000"/>
                  </a:schemeClr>
                </a:solidFill>
              </a:rPr>
              <a:t>Spreading awareness through social media platforms</a:t>
            </a:r>
          </a:p>
          <a:p>
            <a:pPr marL="450850" indent="-285750">
              <a:lnSpc>
                <a:spcPct val="150000"/>
              </a:lnSpc>
              <a:buFont typeface="Wingdings" panose="05000000000000000000" pitchFamily="2" charset="2"/>
              <a:buChar char="q"/>
            </a:pPr>
            <a:r>
              <a:rPr lang="en-US" sz="1400" b="1" dirty="0">
                <a:solidFill>
                  <a:schemeClr val="bg1">
                    <a:lumMod val="95000"/>
                  </a:schemeClr>
                </a:solidFill>
              </a:rPr>
              <a:t>Achieving more than 13,000 publications</a:t>
            </a:r>
          </a:p>
          <a:p>
            <a:pPr marL="450850" indent="-285750">
              <a:lnSpc>
                <a:spcPct val="150000"/>
              </a:lnSpc>
              <a:buFont typeface="Wingdings" panose="05000000000000000000" pitchFamily="2" charset="2"/>
              <a:buChar char="q"/>
            </a:pPr>
            <a:r>
              <a:rPr lang="en-US" sz="1400" b="1" dirty="0">
                <a:solidFill>
                  <a:schemeClr val="bg1">
                    <a:lumMod val="95000"/>
                  </a:schemeClr>
                </a:solidFill>
              </a:rPr>
              <a:t>More than 3,700 visits to the page</a:t>
            </a:r>
          </a:p>
          <a:p>
            <a:pPr marL="450850" indent="-285750">
              <a:lnSpc>
                <a:spcPct val="150000"/>
              </a:lnSpc>
              <a:buFont typeface="Wingdings" panose="05000000000000000000" pitchFamily="2" charset="2"/>
              <a:buChar char="q"/>
            </a:pPr>
            <a:r>
              <a:rPr lang="en-US" sz="1400" b="1" dirty="0">
                <a:solidFill>
                  <a:schemeClr val="bg1">
                    <a:lumMod val="95000"/>
                  </a:schemeClr>
                </a:solidFill>
              </a:rPr>
              <a:t>More than 951 followers</a:t>
            </a:r>
          </a:p>
          <a:p>
            <a:pPr marL="450850" indent="-285750">
              <a:lnSpc>
                <a:spcPct val="150000"/>
              </a:lnSpc>
              <a:buFont typeface="Wingdings" panose="05000000000000000000" pitchFamily="2" charset="2"/>
              <a:buChar char="q"/>
            </a:pPr>
            <a:r>
              <a:rPr lang="en-US" sz="1400" b="1" dirty="0">
                <a:solidFill>
                  <a:schemeClr val="bg1">
                    <a:lumMod val="95000"/>
                  </a:schemeClr>
                </a:solidFill>
              </a:rPr>
              <a:t>Achieving 1100 minutes of viewing of our videos</a:t>
            </a:r>
            <a:r>
              <a:rPr lang="ar-EG" sz="1400" b="1" dirty="0">
                <a:solidFill>
                  <a:schemeClr val="bg1">
                    <a:lumMod val="95000"/>
                  </a:schemeClr>
                </a:solidFill>
              </a:rPr>
              <a:t>     </a:t>
            </a:r>
          </a:p>
        </p:txBody>
      </p:sp>
      <p:sp>
        <p:nvSpPr>
          <p:cNvPr id="17" name="TextBox 16">
            <a:extLst>
              <a:ext uri="{FF2B5EF4-FFF2-40B4-BE49-F238E27FC236}">
                <a16:creationId xmlns:a16="http://schemas.microsoft.com/office/drawing/2014/main" id="{DB4E744F-0D9A-3722-549B-4EE237323DFA}"/>
              </a:ext>
            </a:extLst>
          </p:cNvPr>
          <p:cNvSpPr txBox="1"/>
          <p:nvPr/>
        </p:nvSpPr>
        <p:spPr>
          <a:xfrm>
            <a:off x="617041" y="7898088"/>
            <a:ext cx="5864769" cy="1073179"/>
          </a:xfrm>
          <a:prstGeom prst="rect">
            <a:avLst/>
          </a:prstGeom>
          <a:noFill/>
        </p:spPr>
        <p:txBody>
          <a:bodyPr wrap="square" rtlCol="1">
            <a:spAutoFit/>
          </a:bodyPr>
          <a:lstStyle/>
          <a:p>
            <a:pPr>
              <a:lnSpc>
                <a:spcPct val="150000"/>
              </a:lnSpc>
            </a:pPr>
            <a:r>
              <a:rPr lang="en-US" sz="1600" b="1" dirty="0">
                <a:solidFill>
                  <a:schemeClr val="bg1">
                    <a:lumMod val="95000"/>
                  </a:schemeClr>
                </a:solidFill>
              </a:rPr>
              <a:t>Online courses</a:t>
            </a:r>
          </a:p>
          <a:p>
            <a:pPr marL="450850" indent="-285750">
              <a:lnSpc>
                <a:spcPct val="150000"/>
              </a:lnSpc>
              <a:buFont typeface="Wingdings" panose="05000000000000000000" pitchFamily="2" charset="2"/>
              <a:buChar char="q"/>
            </a:pPr>
            <a:r>
              <a:rPr lang="en-US" sz="1400" b="1" dirty="0">
                <a:solidFill>
                  <a:schemeClr val="bg1">
                    <a:lumMod val="95000"/>
                  </a:schemeClr>
                </a:solidFill>
              </a:rPr>
              <a:t>Holding two courses of 20 training hours</a:t>
            </a:r>
          </a:p>
          <a:p>
            <a:pPr marL="450850" indent="-285750">
              <a:lnSpc>
                <a:spcPct val="150000"/>
              </a:lnSpc>
              <a:buFont typeface="Wingdings" panose="05000000000000000000" pitchFamily="2" charset="2"/>
              <a:buChar char="q"/>
            </a:pPr>
            <a:r>
              <a:rPr lang="en-US" sz="1400" b="1" dirty="0">
                <a:solidFill>
                  <a:schemeClr val="bg1">
                    <a:lumMod val="95000"/>
                  </a:schemeClr>
                </a:solidFill>
              </a:rPr>
              <a:t>  Raising awareness of 91 male and female students</a:t>
            </a:r>
            <a:endParaRPr lang="ar-EG" sz="1400" b="1" dirty="0">
              <a:solidFill>
                <a:schemeClr val="bg1">
                  <a:lumMod val="95000"/>
                </a:schemeClr>
              </a:solidFill>
            </a:endParaRPr>
          </a:p>
        </p:txBody>
      </p:sp>
      <p:pic>
        <p:nvPicPr>
          <p:cNvPr id="19" name="Picture 18">
            <a:extLst>
              <a:ext uri="{FF2B5EF4-FFF2-40B4-BE49-F238E27FC236}">
                <a16:creationId xmlns:a16="http://schemas.microsoft.com/office/drawing/2014/main" id="{6A298DB5-BB6D-FF35-69CE-0C27A42F18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411" y="7298547"/>
            <a:ext cx="2166424" cy="2166424"/>
          </a:xfrm>
          <a:prstGeom prst="rect">
            <a:avLst/>
          </a:prstGeom>
        </p:spPr>
      </p:pic>
    </p:spTree>
    <p:extLst>
      <p:ext uri="{BB962C8B-B14F-4D97-AF65-F5344CB8AC3E}">
        <p14:creationId xmlns:p14="http://schemas.microsoft.com/office/powerpoint/2010/main" val="256425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182</TotalTime>
  <Words>334</Words>
  <Application>Microsoft Office PowerPoint</Application>
  <PresentationFormat>A4 Paper (210x297 mm)</PresentationFormat>
  <Paragraphs>34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 Abdoullah Ashgar EL-kharef</vt:lpstr>
      <vt:lpstr>29LT Bukra Bold</vt: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RadwanRadwan2001@outlook.sa</dc:creator>
  <cp:lastModifiedBy>RadwanRadwan2001@outlook.sa</cp:lastModifiedBy>
  <cp:revision>2</cp:revision>
  <dcterms:created xsi:type="dcterms:W3CDTF">2024-01-24T10:29:23Z</dcterms:created>
  <dcterms:modified xsi:type="dcterms:W3CDTF">2024-01-24T13:31:52Z</dcterms:modified>
</cp:coreProperties>
</file>