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77" r:id="rId2"/>
    <p:sldId id="586" r:id="rId3"/>
    <p:sldId id="587" r:id="rId4"/>
    <p:sldId id="594" r:id="rId5"/>
    <p:sldId id="581" r:id="rId6"/>
    <p:sldId id="595" r:id="rId7"/>
    <p:sldId id="601" r:id="rId8"/>
    <p:sldId id="602" r:id="rId9"/>
    <p:sldId id="582" r:id="rId10"/>
    <p:sldId id="596" r:id="rId11"/>
    <p:sldId id="603" r:id="rId12"/>
    <p:sldId id="600" r:id="rId13"/>
    <p:sldId id="583" r:id="rId14"/>
    <p:sldId id="599" r:id="rId15"/>
    <p:sldId id="585" r:id="rId16"/>
    <p:sldId id="272" r:id="rId17"/>
    <p:sldId id="604" r:id="rId18"/>
    <p:sldId id="274" r:id="rId19"/>
    <p:sldId id="275" r:id="rId20"/>
    <p:sldId id="556" r:id="rId21"/>
    <p:sldId id="562" r:id="rId22"/>
    <p:sldId id="589" r:id="rId23"/>
    <p:sldId id="591" r:id="rId24"/>
    <p:sldId id="592" r:id="rId25"/>
    <p:sldId id="593" r:id="rId26"/>
    <p:sldId id="567" r:id="rId27"/>
  </p:sldIdLst>
  <p:sldSz cx="9144000" cy="5143500" type="screen16x9"/>
  <p:notesSz cx="6858000" cy="9144000"/>
  <p:embeddedFontLst>
    <p:embeddedFont>
      <p:font typeface="Franklin Gothic Book" panose="020B0503020102020204" pitchFamily="34" charset="0"/>
      <p:regular r:id="rId29"/>
      <p:italic r:id="rId30"/>
    </p:embeddedFont>
    <p:embeddedFont>
      <p:font typeface="Calibri" panose="020F0502020204030204" pitchFamily="34" charset="0"/>
      <p:regular r:id="rId31"/>
      <p:bold r:id="rId32"/>
      <p:italic r:id="rId33"/>
      <p:boldItalic r:id="rId34"/>
    </p:embeddedFont>
    <p:embeddedFont>
      <p:font typeface="Microsoft Sans Serif" panose="020B0604020202020204" pitchFamily="34" charset="0"/>
      <p:regular r:id="rId35"/>
    </p:embeddedFont>
    <p:embeddedFont>
      <p:font typeface="SimSun" panose="02010600030101010101" pitchFamily="2" charset="-122"/>
      <p:regular r:id="rId36"/>
    </p:embeddedFont>
    <p:embeddedFont>
      <p:font typeface="Calibri Light" panose="020F0302020204030204" pitchFamily="34" charset="0"/>
      <p:regular r:id="rId37"/>
      <p: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ABC6EE3-97FA-481A-8BFD-58B63B9F3943}">
          <p14:sldIdLst>
            <p14:sldId id="277"/>
            <p14:sldId id="586"/>
            <p14:sldId id="587"/>
            <p14:sldId id="594"/>
            <p14:sldId id="581"/>
            <p14:sldId id="595"/>
            <p14:sldId id="601"/>
            <p14:sldId id="602"/>
            <p14:sldId id="582"/>
            <p14:sldId id="596"/>
            <p14:sldId id="603"/>
            <p14:sldId id="600"/>
            <p14:sldId id="583"/>
            <p14:sldId id="599"/>
            <p14:sldId id="585"/>
            <p14:sldId id="272"/>
            <p14:sldId id="604"/>
            <p14:sldId id="274"/>
            <p14:sldId id="275"/>
            <p14:sldId id="556"/>
            <p14:sldId id="562"/>
            <p14:sldId id="589"/>
            <p14:sldId id="591"/>
            <p14:sldId id="592"/>
            <p14:sldId id="593"/>
            <p14:sldId id="5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6600FF"/>
    <a:srgbClr val="D6009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5C257-2276-423A-A489-EFB66D415A65}" v="20" dt="2023-10-30T12:53:47.608"/>
  </p1510:revLst>
</p1510:revInfo>
</file>

<file path=ppt/tableStyles.xml><?xml version="1.0" encoding="utf-8"?>
<a:tblStyleLst xmlns:a="http://schemas.openxmlformats.org/drawingml/2006/main" def="{7B90FE5A-1BD5-4846-9E6F-E44D76194F6F}">
  <a:tblStyle styleId="{7B90FE5A-1BD5-4846-9E6F-E44D76194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90" d="100"/>
          <a:sy n="90" d="100"/>
        </p:scale>
        <p:origin x="6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DA2A9-2918-4361-820F-070E8C84A4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8CB2AA-517D-408C-AA24-FEAD31CFA7AD}">
      <dgm:prSet/>
      <dgm:spPr/>
      <dgm:t>
        <a:bodyPr/>
        <a:lstStyle/>
        <a:p>
          <a:r>
            <a:rPr lang="en-US" dirty="0"/>
            <a:t>Formation des </a:t>
          </a:r>
          <a:r>
            <a:rPr lang="en-US" dirty="0" err="1"/>
            <a:t>acteurs</a:t>
          </a:r>
          <a:r>
            <a:rPr lang="en-US" dirty="0"/>
            <a:t> </a:t>
          </a:r>
          <a:r>
            <a:rPr lang="en-US" dirty="0" err="1"/>
            <a:t>locaux</a:t>
          </a:r>
          <a:r>
            <a:rPr lang="en-US" dirty="0"/>
            <a:t> pour </a:t>
          </a:r>
          <a:r>
            <a:rPr lang="en-US" dirty="0" err="1"/>
            <a:t>l’identification</a:t>
          </a:r>
          <a:r>
            <a:rPr lang="en-US" dirty="0"/>
            <a:t> des </a:t>
          </a:r>
          <a:r>
            <a:rPr lang="en-US" dirty="0" err="1"/>
            <a:t>cas</a:t>
          </a:r>
          <a:r>
            <a:rPr lang="en-US" dirty="0"/>
            <a:t> de VBGs</a:t>
          </a:r>
        </a:p>
      </dgm:t>
    </dgm:pt>
    <dgm:pt modelId="{84F604A6-3038-4076-8B16-3BCF68CAAA98}" type="parTrans" cxnId="{16FD2671-7BAA-417A-A719-C44829108E18}">
      <dgm:prSet/>
      <dgm:spPr/>
      <dgm:t>
        <a:bodyPr/>
        <a:lstStyle/>
        <a:p>
          <a:endParaRPr lang="en-US"/>
        </a:p>
      </dgm:t>
    </dgm:pt>
    <dgm:pt modelId="{CBEF7D35-AED5-4ABB-AC76-AAEA57F1D10F}" type="sibTrans" cxnId="{16FD2671-7BAA-417A-A719-C44829108E18}">
      <dgm:prSet/>
      <dgm:spPr/>
      <dgm:t>
        <a:bodyPr/>
        <a:lstStyle/>
        <a:p>
          <a:endParaRPr lang="en-US"/>
        </a:p>
      </dgm:t>
    </dgm:pt>
    <dgm:pt modelId="{F64B1CB8-292A-4011-B948-D700628E75EA}">
      <dgm:prSet/>
      <dgm:spPr>
        <a:solidFill>
          <a:schemeClr val="accent1">
            <a:lumMod val="75000"/>
          </a:schemeClr>
        </a:solidFill>
      </dgm:spPr>
      <dgm:t>
        <a:bodyPr/>
        <a:lstStyle/>
        <a:p>
          <a:r>
            <a:rPr lang="en-US" dirty="0" err="1"/>
            <a:t>Etablissement</a:t>
          </a:r>
          <a:r>
            <a:rPr lang="en-US" dirty="0"/>
            <a:t> de </a:t>
          </a:r>
          <a:r>
            <a:rPr lang="en-US" dirty="0" err="1"/>
            <a:t>partenariats</a:t>
          </a:r>
          <a:r>
            <a:rPr lang="en-US" dirty="0"/>
            <a:t> avec les associations de femmes, ONGs </a:t>
          </a:r>
          <a:r>
            <a:rPr lang="en-US" dirty="0" err="1"/>
            <a:t>directement</a:t>
          </a:r>
          <a:r>
            <a:rPr lang="en-US" dirty="0"/>
            <a:t> </a:t>
          </a:r>
          <a:r>
            <a:rPr lang="en-US" dirty="0" err="1"/>
            <a:t>impliques</a:t>
          </a:r>
          <a:r>
            <a:rPr lang="en-US" dirty="0"/>
            <a:t> dans le </a:t>
          </a:r>
          <a:r>
            <a:rPr lang="en-US" dirty="0" err="1"/>
            <a:t>soutien</a:t>
          </a:r>
          <a:r>
            <a:rPr lang="en-US" dirty="0"/>
            <a:t> </a:t>
          </a:r>
          <a:r>
            <a:rPr lang="en-US" dirty="0" err="1"/>
            <a:t>psychologique</a:t>
          </a:r>
          <a:r>
            <a:rPr lang="en-US" dirty="0"/>
            <a:t> des </a:t>
          </a:r>
          <a:r>
            <a:rPr lang="en-US" dirty="0" err="1"/>
            <a:t>survivantes</a:t>
          </a:r>
          <a:endParaRPr lang="en-US" dirty="0"/>
        </a:p>
      </dgm:t>
    </dgm:pt>
    <dgm:pt modelId="{FDB6773E-F1A3-4B60-888B-F084A0F46AA2}" type="parTrans" cxnId="{37B72A0A-9867-4FA6-BD02-2306FE0F8943}">
      <dgm:prSet/>
      <dgm:spPr/>
      <dgm:t>
        <a:bodyPr/>
        <a:lstStyle/>
        <a:p>
          <a:endParaRPr lang="en-US"/>
        </a:p>
      </dgm:t>
    </dgm:pt>
    <dgm:pt modelId="{059E9F03-2D87-49CA-AE3E-9FB0CE0A38C8}" type="sibTrans" cxnId="{37B72A0A-9867-4FA6-BD02-2306FE0F8943}">
      <dgm:prSet/>
      <dgm:spPr/>
      <dgm:t>
        <a:bodyPr/>
        <a:lstStyle/>
        <a:p>
          <a:endParaRPr lang="en-US"/>
        </a:p>
      </dgm:t>
    </dgm:pt>
    <dgm:pt modelId="{7C148EA4-38A7-43F6-AB75-E6410F6CAAA5}">
      <dgm:prSet/>
      <dgm:spPr>
        <a:solidFill>
          <a:schemeClr val="accent2">
            <a:lumMod val="75000"/>
          </a:schemeClr>
        </a:solidFill>
      </dgm:spPr>
      <dgm:t>
        <a:bodyPr/>
        <a:lstStyle/>
        <a:p>
          <a:r>
            <a:rPr lang="en-US" dirty="0"/>
            <a:t>Elaboration du plan de communication</a:t>
          </a:r>
        </a:p>
      </dgm:t>
    </dgm:pt>
    <dgm:pt modelId="{C5F8AB40-BE7D-43AF-B469-ADB57436C17D}" type="parTrans" cxnId="{A96A1271-674A-449C-8AEB-B6B86AA6309E}">
      <dgm:prSet/>
      <dgm:spPr/>
      <dgm:t>
        <a:bodyPr/>
        <a:lstStyle/>
        <a:p>
          <a:endParaRPr lang="en-US"/>
        </a:p>
      </dgm:t>
    </dgm:pt>
    <dgm:pt modelId="{FD0D79F7-4D01-44C1-8D5D-C54BA01624B1}" type="sibTrans" cxnId="{A96A1271-674A-449C-8AEB-B6B86AA6309E}">
      <dgm:prSet/>
      <dgm:spPr/>
      <dgm:t>
        <a:bodyPr/>
        <a:lstStyle/>
        <a:p>
          <a:endParaRPr lang="en-US"/>
        </a:p>
      </dgm:t>
    </dgm:pt>
    <dgm:pt modelId="{E84D8DA8-0BBE-4DDD-8C0B-9A8AF5A65012}">
      <dgm:prSet/>
      <dgm:spPr>
        <a:solidFill>
          <a:schemeClr val="accent3">
            <a:lumMod val="75000"/>
          </a:schemeClr>
        </a:solidFill>
      </dgm:spPr>
      <dgm:t>
        <a:bodyPr/>
        <a:lstStyle/>
        <a:p>
          <a:pPr algn="just"/>
          <a:r>
            <a:rPr lang="en-US" dirty="0" err="1"/>
            <a:t>Renforcement</a:t>
          </a:r>
          <a:r>
            <a:rPr lang="en-US" dirty="0"/>
            <a:t> des capacities des </a:t>
          </a:r>
          <a:r>
            <a:rPr lang="en-US" dirty="0" err="1"/>
            <a:t>centres</a:t>
          </a:r>
          <a:r>
            <a:rPr lang="en-US" dirty="0"/>
            <a:t> de </a:t>
          </a:r>
          <a:r>
            <a:rPr lang="en-US" dirty="0" err="1"/>
            <a:t>soutien</a:t>
          </a:r>
          <a:r>
            <a:rPr lang="en-US" dirty="0"/>
            <a:t> pour les </a:t>
          </a:r>
          <a:r>
            <a:rPr lang="en-US" dirty="0" err="1"/>
            <a:t>survivantes</a:t>
          </a:r>
          <a:r>
            <a:rPr lang="en-US" dirty="0"/>
            <a:t> de VBGs</a:t>
          </a:r>
        </a:p>
      </dgm:t>
    </dgm:pt>
    <dgm:pt modelId="{8DF69CA0-9C85-4703-9827-E6C9DB8F5180}" type="parTrans" cxnId="{497DB663-1F33-43DC-A4B3-8B32FD8B8CE6}">
      <dgm:prSet/>
      <dgm:spPr/>
      <dgm:t>
        <a:bodyPr/>
        <a:lstStyle/>
        <a:p>
          <a:endParaRPr lang="en-US"/>
        </a:p>
      </dgm:t>
    </dgm:pt>
    <dgm:pt modelId="{D26C1CDD-02D7-480F-8752-1442A86996AE}" type="sibTrans" cxnId="{497DB663-1F33-43DC-A4B3-8B32FD8B8CE6}">
      <dgm:prSet/>
      <dgm:spPr/>
      <dgm:t>
        <a:bodyPr/>
        <a:lstStyle/>
        <a:p>
          <a:endParaRPr lang="en-US"/>
        </a:p>
      </dgm:t>
    </dgm:pt>
    <dgm:pt modelId="{CB92C812-AEA9-4532-B486-85AE5DC885F5}">
      <dgm:prSet/>
      <dgm:spPr>
        <a:solidFill>
          <a:schemeClr val="accent5">
            <a:lumMod val="75000"/>
          </a:schemeClr>
        </a:solidFill>
      </dgm:spPr>
      <dgm:t>
        <a:bodyPr/>
        <a:lstStyle/>
        <a:p>
          <a:r>
            <a:rPr lang="en-US" dirty="0" err="1"/>
            <a:t>Capitalisation</a:t>
          </a:r>
          <a:r>
            <a:rPr lang="en-US" dirty="0"/>
            <a:t> </a:t>
          </a:r>
          <a:r>
            <a:rPr lang="en-US" dirty="0" err="1"/>
            <a:t>d’experiences</a:t>
          </a:r>
          <a:r>
            <a:rPr lang="en-US" dirty="0"/>
            <a:t>, </a:t>
          </a:r>
          <a:r>
            <a:rPr lang="fr-FR" dirty="0"/>
            <a:t>formation à l’assistance juridique, médicale et à la prévention et à la prise en charge des cas de VBG</a:t>
          </a:r>
          <a:endParaRPr lang="en-US" dirty="0"/>
        </a:p>
      </dgm:t>
    </dgm:pt>
    <dgm:pt modelId="{D39E8901-ED76-4471-9C89-D13CACA73F61}" type="parTrans" cxnId="{191D6FBF-39DC-49CD-B055-AC21DF2F248B}">
      <dgm:prSet/>
      <dgm:spPr/>
      <dgm:t>
        <a:bodyPr/>
        <a:lstStyle/>
        <a:p>
          <a:endParaRPr lang="en-US"/>
        </a:p>
      </dgm:t>
    </dgm:pt>
    <dgm:pt modelId="{A78F4244-02F0-448F-A2AF-D5FD1D337126}" type="sibTrans" cxnId="{191D6FBF-39DC-49CD-B055-AC21DF2F248B}">
      <dgm:prSet/>
      <dgm:spPr/>
      <dgm:t>
        <a:bodyPr/>
        <a:lstStyle/>
        <a:p>
          <a:endParaRPr lang="en-US"/>
        </a:p>
      </dgm:t>
    </dgm:pt>
    <dgm:pt modelId="{5713F8BC-4C56-4326-9F26-CD65E3185972}">
      <dgm:prSet/>
      <dgm:spPr>
        <a:solidFill>
          <a:schemeClr val="accent6">
            <a:lumMod val="50000"/>
          </a:schemeClr>
        </a:solidFill>
      </dgm:spPr>
      <dgm:t>
        <a:bodyPr/>
        <a:lstStyle/>
        <a:p>
          <a:r>
            <a:rPr lang="en-US" dirty="0" err="1"/>
            <a:t>Etablissement</a:t>
          </a:r>
          <a:r>
            <a:rPr lang="en-US" dirty="0"/>
            <a:t> d’un </a:t>
          </a:r>
          <a:r>
            <a:rPr lang="en-US" dirty="0" err="1"/>
            <a:t>mecanisme</a:t>
          </a:r>
          <a:r>
            <a:rPr lang="en-US" dirty="0"/>
            <a:t> de complaints pour </a:t>
          </a:r>
          <a:r>
            <a:rPr lang="en-US" dirty="0" err="1"/>
            <a:t>collecter</a:t>
          </a:r>
          <a:r>
            <a:rPr lang="en-US" dirty="0"/>
            <a:t>, </a:t>
          </a:r>
          <a:r>
            <a:rPr lang="en-US" dirty="0" err="1"/>
            <a:t>traiter</a:t>
          </a:r>
          <a:r>
            <a:rPr lang="en-US" dirty="0"/>
            <a:t> et exploiter les </a:t>
          </a:r>
          <a:r>
            <a:rPr lang="en-US" dirty="0" err="1"/>
            <a:t>donnees</a:t>
          </a:r>
          <a:r>
            <a:rPr lang="en-US" dirty="0"/>
            <a:t> </a:t>
          </a:r>
        </a:p>
      </dgm:t>
    </dgm:pt>
    <dgm:pt modelId="{3A246E1F-2BD1-4242-B4E0-FECDD3972C6A}" type="parTrans" cxnId="{979775A2-87FC-4729-9606-3C2B81E9B3CA}">
      <dgm:prSet/>
      <dgm:spPr/>
      <dgm:t>
        <a:bodyPr/>
        <a:lstStyle/>
        <a:p>
          <a:endParaRPr lang="en-US"/>
        </a:p>
      </dgm:t>
    </dgm:pt>
    <dgm:pt modelId="{74E76F80-44DF-440D-83D6-2DB205DA3275}" type="sibTrans" cxnId="{979775A2-87FC-4729-9606-3C2B81E9B3CA}">
      <dgm:prSet/>
      <dgm:spPr/>
      <dgm:t>
        <a:bodyPr/>
        <a:lstStyle/>
        <a:p>
          <a:endParaRPr lang="en-US"/>
        </a:p>
      </dgm:t>
    </dgm:pt>
    <dgm:pt modelId="{05407004-0326-4078-A716-8930C45101C4}">
      <dgm:prSet/>
      <dgm:spPr>
        <a:solidFill>
          <a:schemeClr val="accent2"/>
        </a:solidFill>
      </dgm:spPr>
      <dgm:t>
        <a:bodyPr/>
        <a:lstStyle/>
        <a:p>
          <a:r>
            <a:rPr lang="en-US" dirty="0" err="1"/>
            <a:t>Collecte</a:t>
          </a:r>
          <a:r>
            <a:rPr lang="en-US" dirty="0"/>
            <a:t> et mise a jour des </a:t>
          </a:r>
          <a:r>
            <a:rPr lang="en-US" dirty="0" err="1"/>
            <a:t>donnees</a:t>
          </a:r>
          <a:r>
            <a:rPr lang="en-US" dirty="0"/>
            <a:t> sur les VBG</a:t>
          </a:r>
        </a:p>
      </dgm:t>
    </dgm:pt>
    <dgm:pt modelId="{07B02533-7231-40E5-AD90-7902B0AD6904}" type="parTrans" cxnId="{952CED80-99A6-4A4F-82C8-53B55A4F5930}">
      <dgm:prSet/>
      <dgm:spPr/>
      <dgm:t>
        <a:bodyPr/>
        <a:lstStyle/>
        <a:p>
          <a:endParaRPr lang="en-US"/>
        </a:p>
      </dgm:t>
    </dgm:pt>
    <dgm:pt modelId="{03DE5CA7-C299-4544-A508-56159A4E2558}" type="sibTrans" cxnId="{952CED80-99A6-4A4F-82C8-53B55A4F5930}">
      <dgm:prSet/>
      <dgm:spPr/>
      <dgm:t>
        <a:bodyPr/>
        <a:lstStyle/>
        <a:p>
          <a:endParaRPr lang="en-US"/>
        </a:p>
      </dgm:t>
    </dgm:pt>
    <dgm:pt modelId="{03C5E948-B9C1-4AF9-A089-9C97FFF56119}" type="pres">
      <dgm:prSet presAssocID="{F01DA2A9-2918-4361-820F-070E8C84A47A}" presName="linear" presStyleCnt="0">
        <dgm:presLayoutVars>
          <dgm:animLvl val="lvl"/>
          <dgm:resizeHandles val="exact"/>
        </dgm:presLayoutVars>
      </dgm:prSet>
      <dgm:spPr/>
      <dgm:t>
        <a:bodyPr/>
        <a:lstStyle/>
        <a:p>
          <a:endParaRPr lang="fr-FR"/>
        </a:p>
      </dgm:t>
    </dgm:pt>
    <dgm:pt modelId="{7562206C-C305-4028-AB9D-E4A323378371}" type="pres">
      <dgm:prSet presAssocID="{218CB2AA-517D-408C-AA24-FEAD31CFA7AD}" presName="parentText" presStyleLbl="node1" presStyleIdx="0" presStyleCnt="7">
        <dgm:presLayoutVars>
          <dgm:chMax val="0"/>
          <dgm:bulletEnabled val="1"/>
        </dgm:presLayoutVars>
      </dgm:prSet>
      <dgm:spPr/>
      <dgm:t>
        <a:bodyPr/>
        <a:lstStyle/>
        <a:p>
          <a:endParaRPr lang="fr-FR"/>
        </a:p>
      </dgm:t>
    </dgm:pt>
    <dgm:pt modelId="{87711F7B-D187-45E3-AB2F-8A8E22CB6E7F}" type="pres">
      <dgm:prSet presAssocID="{CBEF7D35-AED5-4ABB-AC76-AAEA57F1D10F}" presName="spacer" presStyleCnt="0"/>
      <dgm:spPr/>
    </dgm:pt>
    <dgm:pt modelId="{9A076C6D-8D13-4B9E-A3C3-8ED6B3085C21}" type="pres">
      <dgm:prSet presAssocID="{F64B1CB8-292A-4011-B948-D700628E75EA}" presName="parentText" presStyleLbl="node1" presStyleIdx="1" presStyleCnt="7">
        <dgm:presLayoutVars>
          <dgm:chMax val="0"/>
          <dgm:bulletEnabled val="1"/>
        </dgm:presLayoutVars>
      </dgm:prSet>
      <dgm:spPr/>
      <dgm:t>
        <a:bodyPr/>
        <a:lstStyle/>
        <a:p>
          <a:endParaRPr lang="fr-FR"/>
        </a:p>
      </dgm:t>
    </dgm:pt>
    <dgm:pt modelId="{B07E6843-C1DB-4D3D-A061-FA2B6DBDB4AC}" type="pres">
      <dgm:prSet presAssocID="{059E9F03-2D87-49CA-AE3E-9FB0CE0A38C8}" presName="spacer" presStyleCnt="0"/>
      <dgm:spPr/>
    </dgm:pt>
    <dgm:pt modelId="{D14C3576-5CF2-4B0B-B35F-15D7E2AE25BD}" type="pres">
      <dgm:prSet presAssocID="{7C148EA4-38A7-43F6-AB75-E6410F6CAAA5}" presName="parentText" presStyleLbl="node1" presStyleIdx="2" presStyleCnt="7">
        <dgm:presLayoutVars>
          <dgm:chMax val="0"/>
          <dgm:bulletEnabled val="1"/>
        </dgm:presLayoutVars>
      </dgm:prSet>
      <dgm:spPr/>
      <dgm:t>
        <a:bodyPr/>
        <a:lstStyle/>
        <a:p>
          <a:endParaRPr lang="fr-FR"/>
        </a:p>
      </dgm:t>
    </dgm:pt>
    <dgm:pt modelId="{0BA2E915-5CDF-4CF6-9D9F-ACB87F45778E}" type="pres">
      <dgm:prSet presAssocID="{FD0D79F7-4D01-44C1-8D5D-C54BA01624B1}" presName="spacer" presStyleCnt="0"/>
      <dgm:spPr/>
    </dgm:pt>
    <dgm:pt modelId="{35F61D21-2B01-4237-AA7C-254E7A6A2B6F}" type="pres">
      <dgm:prSet presAssocID="{E84D8DA8-0BBE-4DDD-8C0B-9A8AF5A65012}" presName="parentText" presStyleLbl="node1" presStyleIdx="3" presStyleCnt="7">
        <dgm:presLayoutVars>
          <dgm:chMax val="0"/>
          <dgm:bulletEnabled val="1"/>
        </dgm:presLayoutVars>
      </dgm:prSet>
      <dgm:spPr/>
      <dgm:t>
        <a:bodyPr/>
        <a:lstStyle/>
        <a:p>
          <a:endParaRPr lang="fr-FR"/>
        </a:p>
      </dgm:t>
    </dgm:pt>
    <dgm:pt modelId="{9696733A-DD8A-4AAB-AAF0-5C7A91EF3E71}" type="pres">
      <dgm:prSet presAssocID="{D26C1CDD-02D7-480F-8752-1442A86996AE}" presName="spacer" presStyleCnt="0"/>
      <dgm:spPr/>
    </dgm:pt>
    <dgm:pt modelId="{919A57BC-B9A1-41FD-BD0C-16BF75D87B42}" type="pres">
      <dgm:prSet presAssocID="{CB92C812-AEA9-4532-B486-85AE5DC885F5}" presName="parentText" presStyleLbl="node1" presStyleIdx="4" presStyleCnt="7">
        <dgm:presLayoutVars>
          <dgm:chMax val="0"/>
          <dgm:bulletEnabled val="1"/>
        </dgm:presLayoutVars>
      </dgm:prSet>
      <dgm:spPr/>
      <dgm:t>
        <a:bodyPr/>
        <a:lstStyle/>
        <a:p>
          <a:endParaRPr lang="fr-FR"/>
        </a:p>
      </dgm:t>
    </dgm:pt>
    <dgm:pt modelId="{A87F5CD1-28BB-4D09-84A5-5AAAA6A0A103}" type="pres">
      <dgm:prSet presAssocID="{A78F4244-02F0-448F-A2AF-D5FD1D337126}" presName="spacer" presStyleCnt="0"/>
      <dgm:spPr/>
    </dgm:pt>
    <dgm:pt modelId="{0D8A3509-47C8-4550-9753-E2EF99C824C3}" type="pres">
      <dgm:prSet presAssocID="{5713F8BC-4C56-4326-9F26-CD65E3185972}" presName="parentText" presStyleLbl="node1" presStyleIdx="5" presStyleCnt="7">
        <dgm:presLayoutVars>
          <dgm:chMax val="0"/>
          <dgm:bulletEnabled val="1"/>
        </dgm:presLayoutVars>
      </dgm:prSet>
      <dgm:spPr/>
      <dgm:t>
        <a:bodyPr/>
        <a:lstStyle/>
        <a:p>
          <a:endParaRPr lang="fr-FR"/>
        </a:p>
      </dgm:t>
    </dgm:pt>
    <dgm:pt modelId="{E337CC53-DF51-4EF2-9C48-F7BCBADC4617}" type="pres">
      <dgm:prSet presAssocID="{74E76F80-44DF-440D-83D6-2DB205DA3275}" presName="spacer" presStyleCnt="0"/>
      <dgm:spPr/>
    </dgm:pt>
    <dgm:pt modelId="{D861FD91-BA9B-4903-9A6D-1CD6E256995C}" type="pres">
      <dgm:prSet presAssocID="{05407004-0326-4078-A716-8930C45101C4}" presName="parentText" presStyleLbl="node1" presStyleIdx="6" presStyleCnt="7">
        <dgm:presLayoutVars>
          <dgm:chMax val="0"/>
          <dgm:bulletEnabled val="1"/>
        </dgm:presLayoutVars>
      </dgm:prSet>
      <dgm:spPr/>
      <dgm:t>
        <a:bodyPr/>
        <a:lstStyle/>
        <a:p>
          <a:endParaRPr lang="fr-FR"/>
        </a:p>
      </dgm:t>
    </dgm:pt>
  </dgm:ptLst>
  <dgm:cxnLst>
    <dgm:cxn modelId="{37B72A0A-9867-4FA6-BD02-2306FE0F8943}" srcId="{F01DA2A9-2918-4361-820F-070E8C84A47A}" destId="{F64B1CB8-292A-4011-B948-D700628E75EA}" srcOrd="1" destOrd="0" parTransId="{FDB6773E-F1A3-4B60-888B-F084A0F46AA2}" sibTransId="{059E9F03-2D87-49CA-AE3E-9FB0CE0A38C8}"/>
    <dgm:cxn modelId="{0A8954E0-8606-44A1-BEC6-58EEF7EEA9C7}" type="presOf" srcId="{218CB2AA-517D-408C-AA24-FEAD31CFA7AD}" destId="{7562206C-C305-4028-AB9D-E4A323378371}" srcOrd="0" destOrd="0" presId="urn:microsoft.com/office/officeart/2005/8/layout/vList2"/>
    <dgm:cxn modelId="{A96A1271-674A-449C-8AEB-B6B86AA6309E}" srcId="{F01DA2A9-2918-4361-820F-070E8C84A47A}" destId="{7C148EA4-38A7-43F6-AB75-E6410F6CAAA5}" srcOrd="2" destOrd="0" parTransId="{C5F8AB40-BE7D-43AF-B469-ADB57436C17D}" sibTransId="{FD0D79F7-4D01-44C1-8D5D-C54BA01624B1}"/>
    <dgm:cxn modelId="{042173E2-295B-4EA9-AB2D-10436FCAFA86}" type="presOf" srcId="{F64B1CB8-292A-4011-B948-D700628E75EA}" destId="{9A076C6D-8D13-4B9E-A3C3-8ED6B3085C21}" srcOrd="0" destOrd="0" presId="urn:microsoft.com/office/officeart/2005/8/layout/vList2"/>
    <dgm:cxn modelId="{979775A2-87FC-4729-9606-3C2B81E9B3CA}" srcId="{F01DA2A9-2918-4361-820F-070E8C84A47A}" destId="{5713F8BC-4C56-4326-9F26-CD65E3185972}" srcOrd="5" destOrd="0" parTransId="{3A246E1F-2BD1-4242-B4E0-FECDD3972C6A}" sibTransId="{74E76F80-44DF-440D-83D6-2DB205DA3275}"/>
    <dgm:cxn modelId="{16FD2671-7BAA-417A-A719-C44829108E18}" srcId="{F01DA2A9-2918-4361-820F-070E8C84A47A}" destId="{218CB2AA-517D-408C-AA24-FEAD31CFA7AD}" srcOrd="0" destOrd="0" parTransId="{84F604A6-3038-4076-8B16-3BCF68CAAA98}" sibTransId="{CBEF7D35-AED5-4ABB-AC76-AAEA57F1D10F}"/>
    <dgm:cxn modelId="{191D6FBF-39DC-49CD-B055-AC21DF2F248B}" srcId="{F01DA2A9-2918-4361-820F-070E8C84A47A}" destId="{CB92C812-AEA9-4532-B486-85AE5DC885F5}" srcOrd="4" destOrd="0" parTransId="{D39E8901-ED76-4471-9C89-D13CACA73F61}" sibTransId="{A78F4244-02F0-448F-A2AF-D5FD1D337126}"/>
    <dgm:cxn modelId="{952CED80-99A6-4A4F-82C8-53B55A4F5930}" srcId="{F01DA2A9-2918-4361-820F-070E8C84A47A}" destId="{05407004-0326-4078-A716-8930C45101C4}" srcOrd="6" destOrd="0" parTransId="{07B02533-7231-40E5-AD90-7902B0AD6904}" sibTransId="{03DE5CA7-C299-4544-A508-56159A4E2558}"/>
    <dgm:cxn modelId="{76339A4D-9DB6-4330-B367-D78978A3C80A}" type="presOf" srcId="{7C148EA4-38A7-43F6-AB75-E6410F6CAAA5}" destId="{D14C3576-5CF2-4B0B-B35F-15D7E2AE25BD}" srcOrd="0" destOrd="0" presId="urn:microsoft.com/office/officeart/2005/8/layout/vList2"/>
    <dgm:cxn modelId="{D7D44986-D75F-4609-AD9D-6A930EB9EFC1}" type="presOf" srcId="{CB92C812-AEA9-4532-B486-85AE5DC885F5}" destId="{919A57BC-B9A1-41FD-BD0C-16BF75D87B42}" srcOrd="0" destOrd="0" presId="urn:microsoft.com/office/officeart/2005/8/layout/vList2"/>
    <dgm:cxn modelId="{5C2916D2-F511-4843-B3DB-708FA2E06232}" type="presOf" srcId="{5713F8BC-4C56-4326-9F26-CD65E3185972}" destId="{0D8A3509-47C8-4550-9753-E2EF99C824C3}" srcOrd="0" destOrd="0" presId="urn:microsoft.com/office/officeart/2005/8/layout/vList2"/>
    <dgm:cxn modelId="{6B9F9AAA-69BC-4FA7-8302-6DC0F2C335D7}" type="presOf" srcId="{05407004-0326-4078-A716-8930C45101C4}" destId="{D861FD91-BA9B-4903-9A6D-1CD6E256995C}" srcOrd="0" destOrd="0" presId="urn:microsoft.com/office/officeart/2005/8/layout/vList2"/>
    <dgm:cxn modelId="{729DE356-E0CB-4AB8-B8B1-18E148B6E052}" type="presOf" srcId="{F01DA2A9-2918-4361-820F-070E8C84A47A}" destId="{03C5E948-B9C1-4AF9-A089-9C97FFF56119}" srcOrd="0" destOrd="0" presId="urn:microsoft.com/office/officeart/2005/8/layout/vList2"/>
    <dgm:cxn modelId="{1801FDD7-2C10-4F75-AEDF-A48ACDF1308A}" type="presOf" srcId="{E84D8DA8-0BBE-4DDD-8C0B-9A8AF5A65012}" destId="{35F61D21-2B01-4237-AA7C-254E7A6A2B6F}" srcOrd="0" destOrd="0" presId="urn:microsoft.com/office/officeart/2005/8/layout/vList2"/>
    <dgm:cxn modelId="{497DB663-1F33-43DC-A4B3-8B32FD8B8CE6}" srcId="{F01DA2A9-2918-4361-820F-070E8C84A47A}" destId="{E84D8DA8-0BBE-4DDD-8C0B-9A8AF5A65012}" srcOrd="3" destOrd="0" parTransId="{8DF69CA0-9C85-4703-9827-E6C9DB8F5180}" sibTransId="{D26C1CDD-02D7-480F-8752-1442A86996AE}"/>
    <dgm:cxn modelId="{3A92A194-A628-4C27-937E-A61283BF77B9}" type="presParOf" srcId="{03C5E948-B9C1-4AF9-A089-9C97FFF56119}" destId="{7562206C-C305-4028-AB9D-E4A323378371}" srcOrd="0" destOrd="0" presId="urn:microsoft.com/office/officeart/2005/8/layout/vList2"/>
    <dgm:cxn modelId="{6EE98608-868F-4421-8EEC-9433ADA2E794}" type="presParOf" srcId="{03C5E948-B9C1-4AF9-A089-9C97FFF56119}" destId="{87711F7B-D187-45E3-AB2F-8A8E22CB6E7F}" srcOrd="1" destOrd="0" presId="urn:microsoft.com/office/officeart/2005/8/layout/vList2"/>
    <dgm:cxn modelId="{BFB5CA8D-E4DA-4B67-8FF4-CF06FF0F15DB}" type="presParOf" srcId="{03C5E948-B9C1-4AF9-A089-9C97FFF56119}" destId="{9A076C6D-8D13-4B9E-A3C3-8ED6B3085C21}" srcOrd="2" destOrd="0" presId="urn:microsoft.com/office/officeart/2005/8/layout/vList2"/>
    <dgm:cxn modelId="{72C5E0D2-1040-401E-9453-04BF4F01B266}" type="presParOf" srcId="{03C5E948-B9C1-4AF9-A089-9C97FFF56119}" destId="{B07E6843-C1DB-4D3D-A061-FA2B6DBDB4AC}" srcOrd="3" destOrd="0" presId="urn:microsoft.com/office/officeart/2005/8/layout/vList2"/>
    <dgm:cxn modelId="{54C0684F-7148-4D23-9B61-3D9D545EA8A3}" type="presParOf" srcId="{03C5E948-B9C1-4AF9-A089-9C97FFF56119}" destId="{D14C3576-5CF2-4B0B-B35F-15D7E2AE25BD}" srcOrd="4" destOrd="0" presId="urn:microsoft.com/office/officeart/2005/8/layout/vList2"/>
    <dgm:cxn modelId="{9E7A27E1-2E4E-4C5C-8874-DB08B7FD1B1F}" type="presParOf" srcId="{03C5E948-B9C1-4AF9-A089-9C97FFF56119}" destId="{0BA2E915-5CDF-4CF6-9D9F-ACB87F45778E}" srcOrd="5" destOrd="0" presId="urn:microsoft.com/office/officeart/2005/8/layout/vList2"/>
    <dgm:cxn modelId="{FAAD68AE-3732-4889-9AC1-D1F235B5549B}" type="presParOf" srcId="{03C5E948-B9C1-4AF9-A089-9C97FFF56119}" destId="{35F61D21-2B01-4237-AA7C-254E7A6A2B6F}" srcOrd="6" destOrd="0" presId="urn:microsoft.com/office/officeart/2005/8/layout/vList2"/>
    <dgm:cxn modelId="{7663809D-904C-4401-8699-23DCED20B30A}" type="presParOf" srcId="{03C5E948-B9C1-4AF9-A089-9C97FFF56119}" destId="{9696733A-DD8A-4AAB-AAF0-5C7A91EF3E71}" srcOrd="7" destOrd="0" presId="urn:microsoft.com/office/officeart/2005/8/layout/vList2"/>
    <dgm:cxn modelId="{4F3AB957-121D-426A-A196-2C3CD09E3A17}" type="presParOf" srcId="{03C5E948-B9C1-4AF9-A089-9C97FFF56119}" destId="{919A57BC-B9A1-41FD-BD0C-16BF75D87B42}" srcOrd="8" destOrd="0" presId="urn:microsoft.com/office/officeart/2005/8/layout/vList2"/>
    <dgm:cxn modelId="{12D7995B-EDAD-4578-8CBB-8FD23998A173}" type="presParOf" srcId="{03C5E948-B9C1-4AF9-A089-9C97FFF56119}" destId="{A87F5CD1-28BB-4D09-84A5-5AAAA6A0A103}" srcOrd="9" destOrd="0" presId="urn:microsoft.com/office/officeart/2005/8/layout/vList2"/>
    <dgm:cxn modelId="{C47FE080-28EC-4CA2-8E4C-DE23F6423F0A}" type="presParOf" srcId="{03C5E948-B9C1-4AF9-A089-9C97FFF56119}" destId="{0D8A3509-47C8-4550-9753-E2EF99C824C3}" srcOrd="10" destOrd="0" presId="urn:microsoft.com/office/officeart/2005/8/layout/vList2"/>
    <dgm:cxn modelId="{53E3D597-104A-417B-9EDC-F3112127A35C}" type="presParOf" srcId="{03C5E948-B9C1-4AF9-A089-9C97FFF56119}" destId="{E337CC53-DF51-4EF2-9C48-F7BCBADC4617}" srcOrd="11" destOrd="0" presId="urn:microsoft.com/office/officeart/2005/8/layout/vList2"/>
    <dgm:cxn modelId="{2A98E949-4678-43F5-8D4F-A36AE2DAFD84}" type="presParOf" srcId="{03C5E948-B9C1-4AF9-A089-9C97FFF56119}" destId="{D861FD91-BA9B-4903-9A6D-1CD6E256995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E6CA6-2B06-43C8-850B-016E11675FEA}" type="doc">
      <dgm:prSet loTypeId="urn:microsoft.com/office/officeart/2005/8/layout/process4" loCatId="process" qsTypeId="urn:microsoft.com/office/officeart/2005/8/quickstyle/simple1" qsCatId="simple" csTypeId="urn:microsoft.com/office/officeart/2005/8/colors/accent5_2" csCatId="accent5" phldr="1"/>
      <dgm:spPr/>
      <dgm:t>
        <a:bodyPr/>
        <a:lstStyle/>
        <a:p>
          <a:endParaRPr lang="en-US"/>
        </a:p>
      </dgm:t>
    </dgm:pt>
    <dgm:pt modelId="{B71A702D-425D-43E2-845E-D139C3732E0E}">
      <dgm:prSet/>
      <dgm:spPr>
        <a:solidFill>
          <a:schemeClr val="accent2"/>
        </a:solidFill>
      </dgm:spPr>
      <dgm:t>
        <a:bodyPr/>
        <a:lstStyle/>
        <a:p>
          <a:r>
            <a:rPr lang="fr-FR" b="1" dirty="0">
              <a:latin typeface="Franklin Gothic Book" panose="020B0503020102020204" pitchFamily="34" charset="0"/>
            </a:rPr>
            <a:t>Prise en charge de deux (2) survivantes de violences sexuelles et orientation de 7 survivantes vers des services de soins holistiques</a:t>
          </a:r>
          <a:endParaRPr lang="en-US" dirty="0"/>
        </a:p>
      </dgm:t>
    </dgm:pt>
    <dgm:pt modelId="{58425539-B5C3-49AE-87D0-0D0A655CEF87}" type="parTrans" cxnId="{B0A49100-8CFA-4C65-BFE6-381EE9BC6023}">
      <dgm:prSet/>
      <dgm:spPr/>
      <dgm:t>
        <a:bodyPr/>
        <a:lstStyle/>
        <a:p>
          <a:endParaRPr lang="en-US"/>
        </a:p>
      </dgm:t>
    </dgm:pt>
    <dgm:pt modelId="{E59D57BF-D24A-47D4-AD1A-26808452A485}" type="sibTrans" cxnId="{B0A49100-8CFA-4C65-BFE6-381EE9BC6023}">
      <dgm:prSet/>
      <dgm:spPr/>
      <dgm:t>
        <a:bodyPr/>
        <a:lstStyle/>
        <a:p>
          <a:endParaRPr lang="en-US"/>
        </a:p>
      </dgm:t>
    </dgm:pt>
    <dgm:pt modelId="{3839A72B-390E-47D6-9632-96083D596988}">
      <dgm:prSet/>
      <dgm:spPr>
        <a:solidFill>
          <a:schemeClr val="accent1"/>
        </a:solidFill>
      </dgm:spPr>
      <dgm:t>
        <a:bodyPr/>
        <a:lstStyle/>
        <a:p>
          <a:r>
            <a:rPr lang="en-US" dirty="0"/>
            <a:t>Actions </a:t>
          </a:r>
          <a:r>
            <a:rPr lang="en-US" dirty="0" err="1"/>
            <a:t>specifiques</a:t>
          </a:r>
          <a:endParaRPr lang="en-US" dirty="0"/>
        </a:p>
      </dgm:t>
    </dgm:pt>
    <dgm:pt modelId="{88461672-9EC1-4600-BB72-39DB6B897357}" type="parTrans" cxnId="{D31E723F-2A9E-4F7F-8EF3-AFAE46AA3D82}">
      <dgm:prSet/>
      <dgm:spPr/>
      <dgm:t>
        <a:bodyPr/>
        <a:lstStyle/>
        <a:p>
          <a:endParaRPr lang="en-US"/>
        </a:p>
      </dgm:t>
    </dgm:pt>
    <dgm:pt modelId="{E47174C4-A7BF-49EF-B4A5-26A365D14F2E}" type="sibTrans" cxnId="{D31E723F-2A9E-4F7F-8EF3-AFAE46AA3D82}">
      <dgm:prSet/>
      <dgm:spPr/>
      <dgm:t>
        <a:bodyPr/>
        <a:lstStyle/>
        <a:p>
          <a:endParaRPr lang="en-US"/>
        </a:p>
      </dgm:t>
    </dgm:pt>
    <dgm:pt modelId="{1C409E21-3C2B-43B7-A775-5BDF3B8821AB}">
      <dgm:prSet/>
      <dgm:spPr/>
      <dgm:t>
        <a:bodyPr/>
        <a:lstStyle/>
        <a:p>
          <a:r>
            <a:rPr lang="en-US" dirty="0"/>
            <a:t>Extraction </a:t>
          </a:r>
          <a:r>
            <a:rPr lang="en-US" dirty="0" err="1"/>
            <a:t>rapide</a:t>
          </a:r>
          <a:r>
            <a:rPr lang="en-US" dirty="0"/>
            <a:t> des 02 </a:t>
          </a:r>
          <a:r>
            <a:rPr lang="en-US" dirty="0" err="1"/>
            <a:t>survivantes</a:t>
          </a:r>
          <a:endParaRPr lang="en-US" dirty="0"/>
        </a:p>
      </dgm:t>
    </dgm:pt>
    <dgm:pt modelId="{F9EA569B-445F-493C-8E56-91411AE0B8A3}" type="parTrans" cxnId="{1C0C8048-5B01-48DD-B3A5-708B0AEB6516}">
      <dgm:prSet/>
      <dgm:spPr/>
      <dgm:t>
        <a:bodyPr/>
        <a:lstStyle/>
        <a:p>
          <a:endParaRPr lang="en-US"/>
        </a:p>
      </dgm:t>
    </dgm:pt>
    <dgm:pt modelId="{9AF51DD9-5D8B-4E69-96F8-B99343E86B42}" type="sibTrans" cxnId="{1C0C8048-5B01-48DD-B3A5-708B0AEB6516}">
      <dgm:prSet/>
      <dgm:spPr/>
      <dgm:t>
        <a:bodyPr/>
        <a:lstStyle/>
        <a:p>
          <a:endParaRPr lang="en-US"/>
        </a:p>
      </dgm:t>
    </dgm:pt>
    <dgm:pt modelId="{E4E273D1-6F3F-4332-81E6-418C06770D2B}">
      <dgm:prSet/>
      <dgm:spPr/>
      <dgm:t>
        <a:bodyPr/>
        <a:lstStyle/>
        <a:p>
          <a:r>
            <a:rPr lang="en-US" dirty="0" err="1"/>
            <a:t>Referencement</a:t>
          </a:r>
          <a:r>
            <a:rPr lang="en-US" dirty="0"/>
            <a:t> au Centre Fistula pour les </a:t>
          </a:r>
          <a:r>
            <a:rPr lang="en-US" dirty="0" err="1"/>
            <a:t>soins</a:t>
          </a:r>
          <a:r>
            <a:rPr lang="en-US" dirty="0"/>
            <a:t> </a:t>
          </a:r>
          <a:r>
            <a:rPr lang="en-US" dirty="0" err="1"/>
            <a:t>holistiques</a:t>
          </a:r>
          <a:endParaRPr lang="en-US" dirty="0"/>
        </a:p>
      </dgm:t>
    </dgm:pt>
    <dgm:pt modelId="{9AFCD57F-D169-48F0-9F54-F907CB22900F}" type="parTrans" cxnId="{E0F8B80F-1A04-4FCC-A92F-AC9F4D646A05}">
      <dgm:prSet/>
      <dgm:spPr/>
      <dgm:t>
        <a:bodyPr/>
        <a:lstStyle/>
        <a:p>
          <a:endParaRPr lang="en-US"/>
        </a:p>
      </dgm:t>
    </dgm:pt>
    <dgm:pt modelId="{E431FE5C-9D88-4D18-994F-B12CCEF18363}" type="sibTrans" cxnId="{E0F8B80F-1A04-4FCC-A92F-AC9F4D646A05}">
      <dgm:prSet/>
      <dgm:spPr/>
      <dgm:t>
        <a:bodyPr/>
        <a:lstStyle/>
        <a:p>
          <a:endParaRPr lang="en-US"/>
        </a:p>
      </dgm:t>
    </dgm:pt>
    <dgm:pt modelId="{0603351C-C073-4642-B062-3DFA6624C285}">
      <dgm:prSet/>
      <dgm:spPr/>
      <dgm:t>
        <a:bodyPr/>
        <a:lstStyle/>
        <a:p>
          <a:r>
            <a:rPr lang="en-US" dirty="0" err="1"/>
            <a:t>Fournir</a:t>
          </a:r>
          <a:r>
            <a:rPr lang="en-US" dirty="0"/>
            <a:t> </a:t>
          </a:r>
          <a:r>
            <a:rPr lang="en-US" dirty="0" err="1"/>
            <a:t>une</a:t>
          </a:r>
          <a:r>
            <a:rPr lang="en-US" dirty="0"/>
            <a:t> protection aux </a:t>
          </a:r>
          <a:r>
            <a:rPr lang="en-US" dirty="0" err="1"/>
            <a:t>survivantes</a:t>
          </a:r>
          <a:r>
            <a:rPr lang="en-US" dirty="0"/>
            <a:t> </a:t>
          </a:r>
        </a:p>
      </dgm:t>
    </dgm:pt>
    <dgm:pt modelId="{1DB666A2-CFAF-401E-8399-5B6E068FDC12}" type="parTrans" cxnId="{D6AD345F-CF1F-4DF5-9C0B-1F17AEC3A605}">
      <dgm:prSet/>
      <dgm:spPr/>
      <dgm:t>
        <a:bodyPr/>
        <a:lstStyle/>
        <a:p>
          <a:endParaRPr lang="en-US"/>
        </a:p>
      </dgm:t>
    </dgm:pt>
    <dgm:pt modelId="{4CF61B3F-30DF-4559-9E45-25C60326AA33}" type="sibTrans" cxnId="{D6AD345F-CF1F-4DF5-9C0B-1F17AEC3A605}">
      <dgm:prSet/>
      <dgm:spPr/>
      <dgm:t>
        <a:bodyPr/>
        <a:lstStyle/>
        <a:p>
          <a:endParaRPr lang="en-US"/>
        </a:p>
      </dgm:t>
    </dgm:pt>
    <dgm:pt modelId="{29B916CC-80D1-4521-B6D9-8D6983EAAC6E}">
      <dgm:prSet/>
      <dgm:spPr/>
      <dgm:t>
        <a:bodyPr/>
        <a:lstStyle/>
        <a:p>
          <a:r>
            <a:rPr lang="en-US" dirty="0" err="1"/>
            <a:t>Fournir</a:t>
          </a:r>
          <a:r>
            <a:rPr lang="en-US" dirty="0"/>
            <a:t> un support </a:t>
          </a:r>
          <a:r>
            <a:rPr lang="en-US" dirty="0" err="1"/>
            <a:t>psychologique</a:t>
          </a:r>
          <a:endParaRPr lang="en-US" dirty="0"/>
        </a:p>
      </dgm:t>
    </dgm:pt>
    <dgm:pt modelId="{5468D393-8C0C-4A8C-B041-3F51584BF1D2}" type="parTrans" cxnId="{214905F4-6922-4B2B-A9B7-97890EFB7EB8}">
      <dgm:prSet/>
      <dgm:spPr/>
      <dgm:t>
        <a:bodyPr/>
        <a:lstStyle/>
        <a:p>
          <a:endParaRPr lang="en-US"/>
        </a:p>
      </dgm:t>
    </dgm:pt>
    <dgm:pt modelId="{0A29CA12-BB5B-43AC-8898-F39544AD0668}" type="sibTrans" cxnId="{214905F4-6922-4B2B-A9B7-97890EFB7EB8}">
      <dgm:prSet/>
      <dgm:spPr/>
      <dgm:t>
        <a:bodyPr/>
        <a:lstStyle/>
        <a:p>
          <a:endParaRPr lang="en-US"/>
        </a:p>
      </dgm:t>
    </dgm:pt>
    <dgm:pt modelId="{414C8C7E-B0DB-40C5-B9EF-48EC206B8B03}">
      <dgm:prSet/>
      <dgm:spPr/>
      <dgm:t>
        <a:bodyPr/>
        <a:lstStyle/>
        <a:p>
          <a:r>
            <a:rPr lang="fr-FR" dirty="0"/>
            <a:t>Autonomisation, paiement des frais d’éducation et activités de revenus</a:t>
          </a:r>
          <a:endParaRPr lang="en-US" dirty="0"/>
        </a:p>
      </dgm:t>
    </dgm:pt>
    <dgm:pt modelId="{E95309FA-0105-4AA2-9E27-268F5C1D5507}" type="parTrans" cxnId="{31B630CF-B5BD-4D40-AE3F-8A9B76171ABC}">
      <dgm:prSet/>
      <dgm:spPr/>
      <dgm:t>
        <a:bodyPr/>
        <a:lstStyle/>
        <a:p>
          <a:endParaRPr lang="en-US"/>
        </a:p>
      </dgm:t>
    </dgm:pt>
    <dgm:pt modelId="{1AA23A7E-73A9-4962-B4BD-E28D0D98BC0E}" type="sibTrans" cxnId="{31B630CF-B5BD-4D40-AE3F-8A9B76171ABC}">
      <dgm:prSet/>
      <dgm:spPr/>
      <dgm:t>
        <a:bodyPr/>
        <a:lstStyle/>
        <a:p>
          <a:endParaRPr lang="en-US"/>
        </a:p>
      </dgm:t>
    </dgm:pt>
    <dgm:pt modelId="{68F745F5-BAB0-494E-A4B3-8D29BF2D2CA0}" type="pres">
      <dgm:prSet presAssocID="{5F0E6CA6-2B06-43C8-850B-016E11675FEA}" presName="Name0" presStyleCnt="0">
        <dgm:presLayoutVars>
          <dgm:dir/>
          <dgm:animLvl val="lvl"/>
          <dgm:resizeHandles val="exact"/>
        </dgm:presLayoutVars>
      </dgm:prSet>
      <dgm:spPr/>
      <dgm:t>
        <a:bodyPr/>
        <a:lstStyle/>
        <a:p>
          <a:endParaRPr lang="fr-FR"/>
        </a:p>
      </dgm:t>
    </dgm:pt>
    <dgm:pt modelId="{E848AA94-354E-44C8-A7EE-8230B5F48879}" type="pres">
      <dgm:prSet presAssocID="{3839A72B-390E-47D6-9632-96083D596988}" presName="boxAndChildren" presStyleCnt="0"/>
      <dgm:spPr/>
    </dgm:pt>
    <dgm:pt modelId="{336DC4A4-3B4B-44B9-ADB8-F0C691013056}" type="pres">
      <dgm:prSet presAssocID="{3839A72B-390E-47D6-9632-96083D596988}" presName="parentTextBox" presStyleLbl="node1" presStyleIdx="0" presStyleCnt="2"/>
      <dgm:spPr/>
      <dgm:t>
        <a:bodyPr/>
        <a:lstStyle/>
        <a:p>
          <a:endParaRPr lang="fr-FR"/>
        </a:p>
      </dgm:t>
    </dgm:pt>
    <dgm:pt modelId="{FE23F442-C511-49DC-B6A7-4FBAC8B7F7B8}" type="pres">
      <dgm:prSet presAssocID="{3839A72B-390E-47D6-9632-96083D596988}" presName="entireBox" presStyleLbl="node1" presStyleIdx="0" presStyleCnt="2"/>
      <dgm:spPr/>
      <dgm:t>
        <a:bodyPr/>
        <a:lstStyle/>
        <a:p>
          <a:endParaRPr lang="fr-FR"/>
        </a:p>
      </dgm:t>
    </dgm:pt>
    <dgm:pt modelId="{D1F7F251-D7DB-4BC3-B754-C737B448012D}" type="pres">
      <dgm:prSet presAssocID="{3839A72B-390E-47D6-9632-96083D596988}" presName="descendantBox" presStyleCnt="0"/>
      <dgm:spPr/>
    </dgm:pt>
    <dgm:pt modelId="{0FEC8227-DEC6-4078-93D7-3BD48B0E06B8}" type="pres">
      <dgm:prSet presAssocID="{1C409E21-3C2B-43B7-A775-5BDF3B8821AB}" presName="childTextBox" presStyleLbl="fgAccFollowNode1" presStyleIdx="0" presStyleCnt="5">
        <dgm:presLayoutVars>
          <dgm:bulletEnabled val="1"/>
        </dgm:presLayoutVars>
      </dgm:prSet>
      <dgm:spPr/>
      <dgm:t>
        <a:bodyPr/>
        <a:lstStyle/>
        <a:p>
          <a:endParaRPr lang="fr-FR"/>
        </a:p>
      </dgm:t>
    </dgm:pt>
    <dgm:pt modelId="{530731B1-E82A-4C93-8F57-91C1C9C931E7}" type="pres">
      <dgm:prSet presAssocID="{E4E273D1-6F3F-4332-81E6-418C06770D2B}" presName="childTextBox" presStyleLbl="fgAccFollowNode1" presStyleIdx="1" presStyleCnt="5">
        <dgm:presLayoutVars>
          <dgm:bulletEnabled val="1"/>
        </dgm:presLayoutVars>
      </dgm:prSet>
      <dgm:spPr/>
      <dgm:t>
        <a:bodyPr/>
        <a:lstStyle/>
        <a:p>
          <a:endParaRPr lang="fr-FR"/>
        </a:p>
      </dgm:t>
    </dgm:pt>
    <dgm:pt modelId="{498B6385-5740-47E9-B60D-72AD546B866C}" type="pres">
      <dgm:prSet presAssocID="{0603351C-C073-4642-B062-3DFA6624C285}" presName="childTextBox" presStyleLbl="fgAccFollowNode1" presStyleIdx="2" presStyleCnt="5">
        <dgm:presLayoutVars>
          <dgm:bulletEnabled val="1"/>
        </dgm:presLayoutVars>
      </dgm:prSet>
      <dgm:spPr/>
      <dgm:t>
        <a:bodyPr/>
        <a:lstStyle/>
        <a:p>
          <a:endParaRPr lang="fr-FR"/>
        </a:p>
      </dgm:t>
    </dgm:pt>
    <dgm:pt modelId="{C4AE2FF9-23EE-4229-97CF-ECFA0D4D28BF}" type="pres">
      <dgm:prSet presAssocID="{29B916CC-80D1-4521-B6D9-8D6983EAAC6E}" presName="childTextBox" presStyleLbl="fgAccFollowNode1" presStyleIdx="3" presStyleCnt="5">
        <dgm:presLayoutVars>
          <dgm:bulletEnabled val="1"/>
        </dgm:presLayoutVars>
      </dgm:prSet>
      <dgm:spPr/>
      <dgm:t>
        <a:bodyPr/>
        <a:lstStyle/>
        <a:p>
          <a:endParaRPr lang="fr-FR"/>
        </a:p>
      </dgm:t>
    </dgm:pt>
    <dgm:pt modelId="{D11A0C87-50B1-4D1D-8707-E99E26EBA6A5}" type="pres">
      <dgm:prSet presAssocID="{414C8C7E-B0DB-40C5-B9EF-48EC206B8B03}" presName="childTextBox" presStyleLbl="fgAccFollowNode1" presStyleIdx="4" presStyleCnt="5">
        <dgm:presLayoutVars>
          <dgm:bulletEnabled val="1"/>
        </dgm:presLayoutVars>
      </dgm:prSet>
      <dgm:spPr/>
      <dgm:t>
        <a:bodyPr/>
        <a:lstStyle/>
        <a:p>
          <a:endParaRPr lang="fr-FR"/>
        </a:p>
      </dgm:t>
    </dgm:pt>
    <dgm:pt modelId="{6BAD1177-D2BE-4999-9544-F414BEC169B1}" type="pres">
      <dgm:prSet presAssocID="{E59D57BF-D24A-47D4-AD1A-26808452A485}" presName="sp" presStyleCnt="0"/>
      <dgm:spPr/>
    </dgm:pt>
    <dgm:pt modelId="{E5990724-53E8-4221-A8B8-80955441AF75}" type="pres">
      <dgm:prSet presAssocID="{B71A702D-425D-43E2-845E-D139C3732E0E}" presName="arrowAndChildren" presStyleCnt="0"/>
      <dgm:spPr/>
    </dgm:pt>
    <dgm:pt modelId="{2BB85528-B2C3-4BCE-BE36-586A06BC6D8F}" type="pres">
      <dgm:prSet presAssocID="{B71A702D-425D-43E2-845E-D139C3732E0E}" presName="parentTextArrow" presStyleLbl="node1" presStyleIdx="1" presStyleCnt="2" custLinFactNeighborY="950"/>
      <dgm:spPr/>
      <dgm:t>
        <a:bodyPr/>
        <a:lstStyle/>
        <a:p>
          <a:endParaRPr lang="fr-FR"/>
        </a:p>
      </dgm:t>
    </dgm:pt>
  </dgm:ptLst>
  <dgm:cxnLst>
    <dgm:cxn modelId="{D6AD345F-CF1F-4DF5-9C0B-1F17AEC3A605}" srcId="{3839A72B-390E-47D6-9632-96083D596988}" destId="{0603351C-C073-4642-B062-3DFA6624C285}" srcOrd="2" destOrd="0" parTransId="{1DB666A2-CFAF-401E-8399-5B6E068FDC12}" sibTransId="{4CF61B3F-30DF-4559-9E45-25C60326AA33}"/>
    <dgm:cxn modelId="{214905F4-6922-4B2B-A9B7-97890EFB7EB8}" srcId="{3839A72B-390E-47D6-9632-96083D596988}" destId="{29B916CC-80D1-4521-B6D9-8D6983EAAC6E}" srcOrd="3" destOrd="0" parTransId="{5468D393-8C0C-4A8C-B041-3F51584BF1D2}" sibTransId="{0A29CA12-BB5B-43AC-8898-F39544AD0668}"/>
    <dgm:cxn modelId="{E0F8B80F-1A04-4FCC-A92F-AC9F4D646A05}" srcId="{3839A72B-390E-47D6-9632-96083D596988}" destId="{E4E273D1-6F3F-4332-81E6-418C06770D2B}" srcOrd="1" destOrd="0" parTransId="{9AFCD57F-D169-48F0-9F54-F907CB22900F}" sibTransId="{E431FE5C-9D88-4D18-994F-B12CCEF18363}"/>
    <dgm:cxn modelId="{7B45A595-F09D-44EE-ABBF-BCC13E2F553A}" type="presOf" srcId="{29B916CC-80D1-4521-B6D9-8D6983EAAC6E}" destId="{C4AE2FF9-23EE-4229-97CF-ECFA0D4D28BF}" srcOrd="0" destOrd="0" presId="urn:microsoft.com/office/officeart/2005/8/layout/process4"/>
    <dgm:cxn modelId="{B514D152-B47B-4580-8DF0-4F527A4E31D9}" type="presOf" srcId="{B71A702D-425D-43E2-845E-D139C3732E0E}" destId="{2BB85528-B2C3-4BCE-BE36-586A06BC6D8F}" srcOrd="0" destOrd="0" presId="urn:microsoft.com/office/officeart/2005/8/layout/process4"/>
    <dgm:cxn modelId="{31B630CF-B5BD-4D40-AE3F-8A9B76171ABC}" srcId="{3839A72B-390E-47D6-9632-96083D596988}" destId="{414C8C7E-B0DB-40C5-B9EF-48EC206B8B03}" srcOrd="4" destOrd="0" parTransId="{E95309FA-0105-4AA2-9E27-268F5C1D5507}" sibTransId="{1AA23A7E-73A9-4962-B4BD-E28D0D98BC0E}"/>
    <dgm:cxn modelId="{8A644989-3936-471C-94AE-7E241E493D6C}" type="presOf" srcId="{E4E273D1-6F3F-4332-81E6-418C06770D2B}" destId="{530731B1-E82A-4C93-8F57-91C1C9C931E7}" srcOrd="0" destOrd="0" presId="urn:microsoft.com/office/officeart/2005/8/layout/process4"/>
    <dgm:cxn modelId="{1EB16F4B-74D9-404D-8396-66966DC022FC}" type="presOf" srcId="{0603351C-C073-4642-B062-3DFA6624C285}" destId="{498B6385-5740-47E9-B60D-72AD546B866C}" srcOrd="0" destOrd="0" presId="urn:microsoft.com/office/officeart/2005/8/layout/process4"/>
    <dgm:cxn modelId="{1C0C8048-5B01-48DD-B3A5-708B0AEB6516}" srcId="{3839A72B-390E-47D6-9632-96083D596988}" destId="{1C409E21-3C2B-43B7-A775-5BDF3B8821AB}" srcOrd="0" destOrd="0" parTransId="{F9EA569B-445F-493C-8E56-91411AE0B8A3}" sibTransId="{9AF51DD9-5D8B-4E69-96F8-B99343E86B42}"/>
    <dgm:cxn modelId="{D31E723F-2A9E-4F7F-8EF3-AFAE46AA3D82}" srcId="{5F0E6CA6-2B06-43C8-850B-016E11675FEA}" destId="{3839A72B-390E-47D6-9632-96083D596988}" srcOrd="1" destOrd="0" parTransId="{88461672-9EC1-4600-BB72-39DB6B897357}" sibTransId="{E47174C4-A7BF-49EF-B4A5-26A365D14F2E}"/>
    <dgm:cxn modelId="{90936DD5-F567-4C52-A5CE-999B5354CE62}" type="presOf" srcId="{414C8C7E-B0DB-40C5-B9EF-48EC206B8B03}" destId="{D11A0C87-50B1-4D1D-8707-E99E26EBA6A5}" srcOrd="0" destOrd="0" presId="urn:microsoft.com/office/officeart/2005/8/layout/process4"/>
    <dgm:cxn modelId="{B0A49100-8CFA-4C65-BFE6-381EE9BC6023}" srcId="{5F0E6CA6-2B06-43C8-850B-016E11675FEA}" destId="{B71A702D-425D-43E2-845E-D139C3732E0E}" srcOrd="0" destOrd="0" parTransId="{58425539-B5C3-49AE-87D0-0D0A655CEF87}" sibTransId="{E59D57BF-D24A-47D4-AD1A-26808452A485}"/>
    <dgm:cxn modelId="{23BD6798-F32E-4E65-A09A-A797F79CA33F}" type="presOf" srcId="{3839A72B-390E-47D6-9632-96083D596988}" destId="{336DC4A4-3B4B-44B9-ADB8-F0C691013056}" srcOrd="0" destOrd="0" presId="urn:microsoft.com/office/officeart/2005/8/layout/process4"/>
    <dgm:cxn modelId="{1B1A43EE-CFDB-49DA-BEF9-2FE4D3CB64E5}" type="presOf" srcId="{1C409E21-3C2B-43B7-A775-5BDF3B8821AB}" destId="{0FEC8227-DEC6-4078-93D7-3BD48B0E06B8}" srcOrd="0" destOrd="0" presId="urn:microsoft.com/office/officeart/2005/8/layout/process4"/>
    <dgm:cxn modelId="{703310CC-1B36-42BD-9C74-0415B09BE602}" type="presOf" srcId="{3839A72B-390E-47D6-9632-96083D596988}" destId="{FE23F442-C511-49DC-B6A7-4FBAC8B7F7B8}" srcOrd="1" destOrd="0" presId="urn:microsoft.com/office/officeart/2005/8/layout/process4"/>
    <dgm:cxn modelId="{D3F9E84F-8851-4906-98A5-D730FDE9A73B}" type="presOf" srcId="{5F0E6CA6-2B06-43C8-850B-016E11675FEA}" destId="{68F745F5-BAB0-494E-A4B3-8D29BF2D2CA0}" srcOrd="0" destOrd="0" presId="urn:microsoft.com/office/officeart/2005/8/layout/process4"/>
    <dgm:cxn modelId="{5BE78507-BC10-495F-BE6A-E7D1B6E46619}" type="presParOf" srcId="{68F745F5-BAB0-494E-A4B3-8D29BF2D2CA0}" destId="{E848AA94-354E-44C8-A7EE-8230B5F48879}" srcOrd="0" destOrd="0" presId="urn:microsoft.com/office/officeart/2005/8/layout/process4"/>
    <dgm:cxn modelId="{54DC0BA8-8FDC-4CFB-BEB1-54D4D64D696D}" type="presParOf" srcId="{E848AA94-354E-44C8-A7EE-8230B5F48879}" destId="{336DC4A4-3B4B-44B9-ADB8-F0C691013056}" srcOrd="0" destOrd="0" presId="urn:microsoft.com/office/officeart/2005/8/layout/process4"/>
    <dgm:cxn modelId="{4CB9ABD8-DC48-4FFE-A0EE-645A670D5A15}" type="presParOf" srcId="{E848AA94-354E-44C8-A7EE-8230B5F48879}" destId="{FE23F442-C511-49DC-B6A7-4FBAC8B7F7B8}" srcOrd="1" destOrd="0" presId="urn:microsoft.com/office/officeart/2005/8/layout/process4"/>
    <dgm:cxn modelId="{DF36DFE4-0A64-4DC8-B9DD-B62D221B2B80}" type="presParOf" srcId="{E848AA94-354E-44C8-A7EE-8230B5F48879}" destId="{D1F7F251-D7DB-4BC3-B754-C737B448012D}" srcOrd="2" destOrd="0" presId="urn:microsoft.com/office/officeart/2005/8/layout/process4"/>
    <dgm:cxn modelId="{4DE2F17B-A040-460B-BA9E-1F56683D987F}" type="presParOf" srcId="{D1F7F251-D7DB-4BC3-B754-C737B448012D}" destId="{0FEC8227-DEC6-4078-93D7-3BD48B0E06B8}" srcOrd="0" destOrd="0" presId="urn:microsoft.com/office/officeart/2005/8/layout/process4"/>
    <dgm:cxn modelId="{9497C21D-2F52-4E1E-B98D-7E4C89510168}" type="presParOf" srcId="{D1F7F251-D7DB-4BC3-B754-C737B448012D}" destId="{530731B1-E82A-4C93-8F57-91C1C9C931E7}" srcOrd="1" destOrd="0" presId="urn:microsoft.com/office/officeart/2005/8/layout/process4"/>
    <dgm:cxn modelId="{115FDBC8-CECC-413C-BF76-FE4A81797718}" type="presParOf" srcId="{D1F7F251-D7DB-4BC3-B754-C737B448012D}" destId="{498B6385-5740-47E9-B60D-72AD546B866C}" srcOrd="2" destOrd="0" presId="urn:microsoft.com/office/officeart/2005/8/layout/process4"/>
    <dgm:cxn modelId="{C3502634-691C-40DF-884B-1D8F3DF56B0F}" type="presParOf" srcId="{D1F7F251-D7DB-4BC3-B754-C737B448012D}" destId="{C4AE2FF9-23EE-4229-97CF-ECFA0D4D28BF}" srcOrd="3" destOrd="0" presId="urn:microsoft.com/office/officeart/2005/8/layout/process4"/>
    <dgm:cxn modelId="{78F60D28-504A-4C91-B320-6B794AF691D2}" type="presParOf" srcId="{D1F7F251-D7DB-4BC3-B754-C737B448012D}" destId="{D11A0C87-50B1-4D1D-8707-E99E26EBA6A5}" srcOrd="4" destOrd="0" presId="urn:microsoft.com/office/officeart/2005/8/layout/process4"/>
    <dgm:cxn modelId="{B4933BF1-5E0D-4839-B02C-A04D3BE0DB7C}" type="presParOf" srcId="{68F745F5-BAB0-494E-A4B3-8D29BF2D2CA0}" destId="{6BAD1177-D2BE-4999-9544-F414BEC169B1}" srcOrd="1" destOrd="0" presId="urn:microsoft.com/office/officeart/2005/8/layout/process4"/>
    <dgm:cxn modelId="{572F8BC6-FE77-44FB-918F-44D6ED51338C}" type="presParOf" srcId="{68F745F5-BAB0-494E-A4B3-8D29BF2D2CA0}" destId="{E5990724-53E8-4221-A8B8-80955441AF75}" srcOrd="2" destOrd="0" presId="urn:microsoft.com/office/officeart/2005/8/layout/process4"/>
    <dgm:cxn modelId="{EE37C959-B56D-44A8-A2EB-27D29930F13E}" type="presParOf" srcId="{E5990724-53E8-4221-A8B8-80955441AF75}" destId="{2BB85528-B2C3-4BCE-BE36-586A06BC6D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2206C-C305-4028-AB9D-E4A323378371}">
      <dsp:nvSpPr>
        <dsp:cNvPr id="0" name=""/>
        <dsp:cNvSpPr/>
      </dsp:nvSpPr>
      <dsp:spPr>
        <a:xfrm>
          <a:off x="0" y="593691"/>
          <a:ext cx="4533882" cy="4767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Formation des </a:t>
          </a:r>
          <a:r>
            <a:rPr lang="en-US" sz="1200" kern="1200" dirty="0" err="1"/>
            <a:t>acteurs</a:t>
          </a:r>
          <a:r>
            <a:rPr lang="en-US" sz="1200" kern="1200" dirty="0"/>
            <a:t> </a:t>
          </a:r>
          <a:r>
            <a:rPr lang="en-US" sz="1200" kern="1200" dirty="0" err="1"/>
            <a:t>locaux</a:t>
          </a:r>
          <a:r>
            <a:rPr lang="en-US" sz="1200" kern="1200" dirty="0"/>
            <a:t> pour </a:t>
          </a:r>
          <a:r>
            <a:rPr lang="en-US" sz="1200" kern="1200" dirty="0" err="1"/>
            <a:t>l’identification</a:t>
          </a:r>
          <a:r>
            <a:rPr lang="en-US" sz="1200" kern="1200" dirty="0"/>
            <a:t> des </a:t>
          </a:r>
          <a:r>
            <a:rPr lang="en-US" sz="1200" kern="1200" dirty="0" err="1"/>
            <a:t>cas</a:t>
          </a:r>
          <a:r>
            <a:rPr lang="en-US" sz="1200" kern="1200" dirty="0"/>
            <a:t> de VBGs</a:t>
          </a:r>
        </a:p>
      </dsp:txBody>
      <dsp:txXfrm>
        <a:off x="23271" y="616962"/>
        <a:ext cx="4487340" cy="430159"/>
      </dsp:txXfrm>
    </dsp:sp>
    <dsp:sp modelId="{9A076C6D-8D13-4B9E-A3C3-8ED6B3085C21}">
      <dsp:nvSpPr>
        <dsp:cNvPr id="0" name=""/>
        <dsp:cNvSpPr/>
      </dsp:nvSpPr>
      <dsp:spPr>
        <a:xfrm>
          <a:off x="0" y="1104953"/>
          <a:ext cx="4533882" cy="47670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err="1"/>
            <a:t>Etablissement</a:t>
          </a:r>
          <a:r>
            <a:rPr lang="en-US" sz="1200" kern="1200" dirty="0"/>
            <a:t> de </a:t>
          </a:r>
          <a:r>
            <a:rPr lang="en-US" sz="1200" kern="1200" dirty="0" err="1"/>
            <a:t>partenariats</a:t>
          </a:r>
          <a:r>
            <a:rPr lang="en-US" sz="1200" kern="1200" dirty="0"/>
            <a:t> avec les associations de femmes, ONGs </a:t>
          </a:r>
          <a:r>
            <a:rPr lang="en-US" sz="1200" kern="1200" dirty="0" err="1"/>
            <a:t>directement</a:t>
          </a:r>
          <a:r>
            <a:rPr lang="en-US" sz="1200" kern="1200" dirty="0"/>
            <a:t> </a:t>
          </a:r>
          <a:r>
            <a:rPr lang="en-US" sz="1200" kern="1200" dirty="0" err="1"/>
            <a:t>impliques</a:t>
          </a:r>
          <a:r>
            <a:rPr lang="en-US" sz="1200" kern="1200" dirty="0"/>
            <a:t> dans le </a:t>
          </a:r>
          <a:r>
            <a:rPr lang="en-US" sz="1200" kern="1200" dirty="0" err="1"/>
            <a:t>soutien</a:t>
          </a:r>
          <a:r>
            <a:rPr lang="en-US" sz="1200" kern="1200" dirty="0"/>
            <a:t> </a:t>
          </a:r>
          <a:r>
            <a:rPr lang="en-US" sz="1200" kern="1200" dirty="0" err="1"/>
            <a:t>psychologique</a:t>
          </a:r>
          <a:r>
            <a:rPr lang="en-US" sz="1200" kern="1200" dirty="0"/>
            <a:t> des </a:t>
          </a:r>
          <a:r>
            <a:rPr lang="en-US" sz="1200" kern="1200" dirty="0" err="1"/>
            <a:t>survivantes</a:t>
          </a:r>
          <a:endParaRPr lang="en-US" sz="1200" kern="1200" dirty="0"/>
        </a:p>
      </dsp:txBody>
      <dsp:txXfrm>
        <a:off x="23271" y="1128224"/>
        <a:ext cx="4487340" cy="430159"/>
      </dsp:txXfrm>
    </dsp:sp>
    <dsp:sp modelId="{D14C3576-5CF2-4B0B-B35F-15D7E2AE25BD}">
      <dsp:nvSpPr>
        <dsp:cNvPr id="0" name=""/>
        <dsp:cNvSpPr/>
      </dsp:nvSpPr>
      <dsp:spPr>
        <a:xfrm>
          <a:off x="0" y="1616215"/>
          <a:ext cx="4533882" cy="476701"/>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a:t>Elaboration du plan de communication</a:t>
          </a:r>
        </a:p>
      </dsp:txBody>
      <dsp:txXfrm>
        <a:off x="23271" y="1639486"/>
        <a:ext cx="4487340" cy="430159"/>
      </dsp:txXfrm>
    </dsp:sp>
    <dsp:sp modelId="{35F61D21-2B01-4237-AA7C-254E7A6A2B6F}">
      <dsp:nvSpPr>
        <dsp:cNvPr id="0" name=""/>
        <dsp:cNvSpPr/>
      </dsp:nvSpPr>
      <dsp:spPr>
        <a:xfrm>
          <a:off x="0" y="2127477"/>
          <a:ext cx="4533882" cy="476701"/>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kern="1200" dirty="0" err="1"/>
            <a:t>Renforcement</a:t>
          </a:r>
          <a:r>
            <a:rPr lang="en-US" sz="1200" kern="1200" dirty="0"/>
            <a:t> des capacities des </a:t>
          </a:r>
          <a:r>
            <a:rPr lang="en-US" sz="1200" kern="1200" dirty="0" err="1"/>
            <a:t>centres</a:t>
          </a:r>
          <a:r>
            <a:rPr lang="en-US" sz="1200" kern="1200" dirty="0"/>
            <a:t> de </a:t>
          </a:r>
          <a:r>
            <a:rPr lang="en-US" sz="1200" kern="1200" dirty="0" err="1"/>
            <a:t>soutien</a:t>
          </a:r>
          <a:r>
            <a:rPr lang="en-US" sz="1200" kern="1200" dirty="0"/>
            <a:t> pour les </a:t>
          </a:r>
          <a:r>
            <a:rPr lang="en-US" sz="1200" kern="1200" dirty="0" err="1"/>
            <a:t>survivantes</a:t>
          </a:r>
          <a:r>
            <a:rPr lang="en-US" sz="1200" kern="1200" dirty="0"/>
            <a:t> de VBGs</a:t>
          </a:r>
        </a:p>
      </dsp:txBody>
      <dsp:txXfrm>
        <a:off x="23271" y="2150748"/>
        <a:ext cx="4487340" cy="430159"/>
      </dsp:txXfrm>
    </dsp:sp>
    <dsp:sp modelId="{919A57BC-B9A1-41FD-BD0C-16BF75D87B42}">
      <dsp:nvSpPr>
        <dsp:cNvPr id="0" name=""/>
        <dsp:cNvSpPr/>
      </dsp:nvSpPr>
      <dsp:spPr>
        <a:xfrm>
          <a:off x="0" y="2638739"/>
          <a:ext cx="4533882" cy="476701"/>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err="1"/>
            <a:t>Capitalisation</a:t>
          </a:r>
          <a:r>
            <a:rPr lang="en-US" sz="1200" kern="1200" dirty="0"/>
            <a:t> </a:t>
          </a:r>
          <a:r>
            <a:rPr lang="en-US" sz="1200" kern="1200" dirty="0" err="1"/>
            <a:t>d’experiences</a:t>
          </a:r>
          <a:r>
            <a:rPr lang="en-US" sz="1200" kern="1200" dirty="0"/>
            <a:t>, </a:t>
          </a:r>
          <a:r>
            <a:rPr lang="fr-FR" sz="1200" kern="1200" dirty="0"/>
            <a:t>formation à l’assistance juridique, médicale et à la prévention et à la prise en charge des cas de VBG</a:t>
          </a:r>
          <a:endParaRPr lang="en-US" sz="1200" kern="1200" dirty="0"/>
        </a:p>
      </dsp:txBody>
      <dsp:txXfrm>
        <a:off x="23271" y="2662010"/>
        <a:ext cx="4487340" cy="430159"/>
      </dsp:txXfrm>
    </dsp:sp>
    <dsp:sp modelId="{0D8A3509-47C8-4550-9753-E2EF99C824C3}">
      <dsp:nvSpPr>
        <dsp:cNvPr id="0" name=""/>
        <dsp:cNvSpPr/>
      </dsp:nvSpPr>
      <dsp:spPr>
        <a:xfrm>
          <a:off x="0" y="3150001"/>
          <a:ext cx="4533882" cy="476701"/>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err="1"/>
            <a:t>Etablissement</a:t>
          </a:r>
          <a:r>
            <a:rPr lang="en-US" sz="1200" kern="1200" dirty="0"/>
            <a:t> d’un </a:t>
          </a:r>
          <a:r>
            <a:rPr lang="en-US" sz="1200" kern="1200" dirty="0" err="1"/>
            <a:t>mecanisme</a:t>
          </a:r>
          <a:r>
            <a:rPr lang="en-US" sz="1200" kern="1200" dirty="0"/>
            <a:t> de complaints pour </a:t>
          </a:r>
          <a:r>
            <a:rPr lang="en-US" sz="1200" kern="1200" dirty="0" err="1"/>
            <a:t>collecter</a:t>
          </a:r>
          <a:r>
            <a:rPr lang="en-US" sz="1200" kern="1200" dirty="0"/>
            <a:t>, </a:t>
          </a:r>
          <a:r>
            <a:rPr lang="en-US" sz="1200" kern="1200" dirty="0" err="1"/>
            <a:t>traiter</a:t>
          </a:r>
          <a:r>
            <a:rPr lang="en-US" sz="1200" kern="1200" dirty="0"/>
            <a:t> et exploiter les </a:t>
          </a:r>
          <a:r>
            <a:rPr lang="en-US" sz="1200" kern="1200" dirty="0" err="1"/>
            <a:t>donnees</a:t>
          </a:r>
          <a:r>
            <a:rPr lang="en-US" sz="1200" kern="1200" dirty="0"/>
            <a:t> </a:t>
          </a:r>
        </a:p>
      </dsp:txBody>
      <dsp:txXfrm>
        <a:off x="23271" y="3173272"/>
        <a:ext cx="4487340" cy="430159"/>
      </dsp:txXfrm>
    </dsp:sp>
    <dsp:sp modelId="{D861FD91-BA9B-4903-9A6D-1CD6E256995C}">
      <dsp:nvSpPr>
        <dsp:cNvPr id="0" name=""/>
        <dsp:cNvSpPr/>
      </dsp:nvSpPr>
      <dsp:spPr>
        <a:xfrm>
          <a:off x="0" y="3661263"/>
          <a:ext cx="4533882" cy="476701"/>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err="1"/>
            <a:t>Collecte</a:t>
          </a:r>
          <a:r>
            <a:rPr lang="en-US" sz="1200" kern="1200" dirty="0"/>
            <a:t> et mise a jour des </a:t>
          </a:r>
          <a:r>
            <a:rPr lang="en-US" sz="1200" kern="1200" dirty="0" err="1"/>
            <a:t>donnees</a:t>
          </a:r>
          <a:r>
            <a:rPr lang="en-US" sz="1200" kern="1200" dirty="0"/>
            <a:t> sur les VBG</a:t>
          </a:r>
        </a:p>
      </dsp:txBody>
      <dsp:txXfrm>
        <a:off x="23271" y="3684534"/>
        <a:ext cx="4487340" cy="430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3F442-C511-49DC-B6A7-4FBAC8B7F7B8}">
      <dsp:nvSpPr>
        <dsp:cNvPr id="0" name=""/>
        <dsp:cNvSpPr/>
      </dsp:nvSpPr>
      <dsp:spPr>
        <a:xfrm>
          <a:off x="0" y="2175019"/>
          <a:ext cx="7710488" cy="1427048"/>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Actions </a:t>
          </a:r>
          <a:r>
            <a:rPr lang="en-US" sz="2600" kern="1200" dirty="0" err="1"/>
            <a:t>specifiques</a:t>
          </a:r>
          <a:endParaRPr lang="en-US" sz="2600" kern="1200" dirty="0"/>
        </a:p>
      </dsp:txBody>
      <dsp:txXfrm>
        <a:off x="0" y="2175019"/>
        <a:ext cx="7710488" cy="770606"/>
      </dsp:txXfrm>
    </dsp:sp>
    <dsp:sp modelId="{0FEC8227-DEC6-4078-93D7-3BD48B0E06B8}">
      <dsp:nvSpPr>
        <dsp:cNvPr id="0" name=""/>
        <dsp:cNvSpPr/>
      </dsp:nvSpPr>
      <dsp:spPr>
        <a:xfrm>
          <a:off x="941" y="2917084"/>
          <a:ext cx="1541721" cy="656442"/>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a:t>Extraction </a:t>
          </a:r>
          <a:r>
            <a:rPr lang="en-US" sz="1100" kern="1200" dirty="0" err="1"/>
            <a:t>rapide</a:t>
          </a:r>
          <a:r>
            <a:rPr lang="en-US" sz="1100" kern="1200" dirty="0"/>
            <a:t> des 02 </a:t>
          </a:r>
          <a:r>
            <a:rPr lang="en-US" sz="1100" kern="1200" dirty="0" err="1"/>
            <a:t>survivantes</a:t>
          </a:r>
          <a:endParaRPr lang="en-US" sz="1100" kern="1200" dirty="0"/>
        </a:p>
      </dsp:txBody>
      <dsp:txXfrm>
        <a:off x="941" y="2917084"/>
        <a:ext cx="1541721" cy="656442"/>
      </dsp:txXfrm>
    </dsp:sp>
    <dsp:sp modelId="{530731B1-E82A-4C93-8F57-91C1C9C931E7}">
      <dsp:nvSpPr>
        <dsp:cNvPr id="0" name=""/>
        <dsp:cNvSpPr/>
      </dsp:nvSpPr>
      <dsp:spPr>
        <a:xfrm>
          <a:off x="1542662" y="2917084"/>
          <a:ext cx="1541721" cy="656442"/>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err="1"/>
            <a:t>Referencement</a:t>
          </a:r>
          <a:r>
            <a:rPr lang="en-US" sz="1100" kern="1200" dirty="0"/>
            <a:t> au Centre Fistula pour les </a:t>
          </a:r>
          <a:r>
            <a:rPr lang="en-US" sz="1100" kern="1200" dirty="0" err="1"/>
            <a:t>soins</a:t>
          </a:r>
          <a:r>
            <a:rPr lang="en-US" sz="1100" kern="1200" dirty="0"/>
            <a:t> </a:t>
          </a:r>
          <a:r>
            <a:rPr lang="en-US" sz="1100" kern="1200" dirty="0" err="1"/>
            <a:t>holistiques</a:t>
          </a:r>
          <a:endParaRPr lang="en-US" sz="1100" kern="1200" dirty="0"/>
        </a:p>
      </dsp:txBody>
      <dsp:txXfrm>
        <a:off x="1542662" y="2917084"/>
        <a:ext cx="1541721" cy="656442"/>
      </dsp:txXfrm>
    </dsp:sp>
    <dsp:sp modelId="{498B6385-5740-47E9-B60D-72AD546B866C}">
      <dsp:nvSpPr>
        <dsp:cNvPr id="0" name=""/>
        <dsp:cNvSpPr/>
      </dsp:nvSpPr>
      <dsp:spPr>
        <a:xfrm>
          <a:off x="3084383" y="2917084"/>
          <a:ext cx="1541721" cy="656442"/>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err="1"/>
            <a:t>Fournir</a:t>
          </a:r>
          <a:r>
            <a:rPr lang="en-US" sz="1100" kern="1200" dirty="0"/>
            <a:t> </a:t>
          </a:r>
          <a:r>
            <a:rPr lang="en-US" sz="1100" kern="1200" dirty="0" err="1"/>
            <a:t>une</a:t>
          </a:r>
          <a:r>
            <a:rPr lang="en-US" sz="1100" kern="1200" dirty="0"/>
            <a:t> protection aux </a:t>
          </a:r>
          <a:r>
            <a:rPr lang="en-US" sz="1100" kern="1200" dirty="0" err="1"/>
            <a:t>survivantes</a:t>
          </a:r>
          <a:r>
            <a:rPr lang="en-US" sz="1100" kern="1200" dirty="0"/>
            <a:t> </a:t>
          </a:r>
        </a:p>
      </dsp:txBody>
      <dsp:txXfrm>
        <a:off x="3084383" y="2917084"/>
        <a:ext cx="1541721" cy="656442"/>
      </dsp:txXfrm>
    </dsp:sp>
    <dsp:sp modelId="{C4AE2FF9-23EE-4229-97CF-ECFA0D4D28BF}">
      <dsp:nvSpPr>
        <dsp:cNvPr id="0" name=""/>
        <dsp:cNvSpPr/>
      </dsp:nvSpPr>
      <dsp:spPr>
        <a:xfrm>
          <a:off x="4626104" y="2917084"/>
          <a:ext cx="1541721" cy="656442"/>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err="1"/>
            <a:t>Fournir</a:t>
          </a:r>
          <a:r>
            <a:rPr lang="en-US" sz="1100" kern="1200" dirty="0"/>
            <a:t> un support </a:t>
          </a:r>
          <a:r>
            <a:rPr lang="en-US" sz="1100" kern="1200" dirty="0" err="1"/>
            <a:t>psychologique</a:t>
          </a:r>
          <a:endParaRPr lang="en-US" sz="1100" kern="1200" dirty="0"/>
        </a:p>
      </dsp:txBody>
      <dsp:txXfrm>
        <a:off x="4626104" y="2917084"/>
        <a:ext cx="1541721" cy="656442"/>
      </dsp:txXfrm>
    </dsp:sp>
    <dsp:sp modelId="{D11A0C87-50B1-4D1D-8707-E99E26EBA6A5}">
      <dsp:nvSpPr>
        <dsp:cNvPr id="0" name=""/>
        <dsp:cNvSpPr/>
      </dsp:nvSpPr>
      <dsp:spPr>
        <a:xfrm>
          <a:off x="6167825" y="2917084"/>
          <a:ext cx="1541721" cy="656442"/>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fr-FR" sz="1100" kern="1200" dirty="0"/>
            <a:t>Autonomisation, paiement des frais d’éducation et activités de revenus</a:t>
          </a:r>
          <a:endParaRPr lang="en-US" sz="1100" kern="1200" dirty="0"/>
        </a:p>
      </dsp:txBody>
      <dsp:txXfrm>
        <a:off x="6167825" y="2917084"/>
        <a:ext cx="1541721" cy="656442"/>
      </dsp:txXfrm>
    </dsp:sp>
    <dsp:sp modelId="{2BB85528-B2C3-4BCE-BE36-586A06BC6D8F}">
      <dsp:nvSpPr>
        <dsp:cNvPr id="0" name=""/>
        <dsp:cNvSpPr/>
      </dsp:nvSpPr>
      <dsp:spPr>
        <a:xfrm rot="10800000">
          <a:off x="0" y="22475"/>
          <a:ext cx="7710488" cy="2194800"/>
        </a:xfrm>
        <a:prstGeom prst="upArrowCallou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b="1" kern="1200" dirty="0">
              <a:latin typeface="Franklin Gothic Book" panose="020B0503020102020204" pitchFamily="34" charset="0"/>
            </a:rPr>
            <a:t>Prise en charge de deux (2) survivantes de violences sexuelles et orientation de 7 survivantes vers des services de soins holistiques</a:t>
          </a:r>
          <a:endParaRPr lang="en-US" sz="2600" kern="1200" dirty="0"/>
        </a:p>
      </dsp:txBody>
      <dsp:txXfrm rot="10800000">
        <a:off x="0" y="22475"/>
        <a:ext cx="7710488" cy="14261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56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27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72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39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07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11512139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8375481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51125" y="387000"/>
            <a:ext cx="755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91" name="Google Shape;91;p15"/>
          <p:cNvSpPr txBox="1">
            <a:spLocks noGrp="1"/>
          </p:cNvSpPr>
          <p:nvPr>
            <p:ph type="title" idx="2"/>
          </p:nvPr>
        </p:nvSpPr>
        <p:spPr>
          <a:xfrm>
            <a:off x="1060966" y="3063750"/>
            <a:ext cx="1813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2" name="Google Shape;92;p15"/>
          <p:cNvSpPr txBox="1">
            <a:spLocks noGrp="1"/>
          </p:cNvSpPr>
          <p:nvPr>
            <p:ph type="subTitle" idx="1"/>
          </p:nvPr>
        </p:nvSpPr>
        <p:spPr>
          <a:xfrm>
            <a:off x="1060975" y="3603027"/>
            <a:ext cx="1813800" cy="10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5"/>
          <p:cNvSpPr txBox="1">
            <a:spLocks noGrp="1"/>
          </p:cNvSpPr>
          <p:nvPr>
            <p:ph type="title" idx="3"/>
          </p:nvPr>
        </p:nvSpPr>
        <p:spPr>
          <a:xfrm>
            <a:off x="3665091" y="3063750"/>
            <a:ext cx="1813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4" name="Google Shape;94;p15"/>
          <p:cNvSpPr txBox="1">
            <a:spLocks noGrp="1"/>
          </p:cNvSpPr>
          <p:nvPr>
            <p:ph type="subTitle" idx="4"/>
          </p:nvPr>
        </p:nvSpPr>
        <p:spPr>
          <a:xfrm>
            <a:off x="3665100" y="3603027"/>
            <a:ext cx="1813800" cy="10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5"/>
          <p:cNvSpPr txBox="1">
            <a:spLocks noGrp="1"/>
          </p:cNvSpPr>
          <p:nvPr>
            <p:ph type="title" idx="5"/>
          </p:nvPr>
        </p:nvSpPr>
        <p:spPr>
          <a:xfrm>
            <a:off x="6269216" y="3063750"/>
            <a:ext cx="1813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6" name="Google Shape;96;p15"/>
          <p:cNvSpPr txBox="1">
            <a:spLocks noGrp="1"/>
          </p:cNvSpPr>
          <p:nvPr>
            <p:ph type="subTitle" idx="6"/>
          </p:nvPr>
        </p:nvSpPr>
        <p:spPr>
          <a:xfrm>
            <a:off x="6269225" y="3603027"/>
            <a:ext cx="1813800" cy="10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5"/>
          <p:cNvSpPr/>
          <p:nvPr/>
        </p:nvSpPr>
        <p:spPr>
          <a:xfrm rot="10800000">
            <a:off x="5424734" y="-40297"/>
            <a:ext cx="3719266" cy="2392256"/>
          </a:xfrm>
          <a:custGeom>
            <a:avLst/>
            <a:gdLst/>
            <a:ahLst/>
            <a:cxnLst/>
            <a:rect l="l" t="t" r="r" b="b"/>
            <a:pathLst>
              <a:path w="88760" h="57091" extrusionOk="0">
                <a:moveTo>
                  <a:pt x="0" y="1"/>
                </a:moveTo>
                <a:lnTo>
                  <a:pt x="0" y="57091"/>
                </a:lnTo>
                <a:lnTo>
                  <a:pt x="88760" y="57091"/>
                </a:lnTo>
                <a:cubicBezTo>
                  <a:pt x="84783" y="50112"/>
                  <a:pt x="79478" y="44017"/>
                  <a:pt x="71884" y="42242"/>
                </a:cubicBezTo>
                <a:cubicBezTo>
                  <a:pt x="70062" y="41817"/>
                  <a:pt x="68215" y="41675"/>
                  <a:pt x="66355" y="41675"/>
                </a:cubicBezTo>
                <a:cubicBezTo>
                  <a:pt x="62569" y="41675"/>
                  <a:pt x="58726" y="42265"/>
                  <a:pt x="54915" y="42265"/>
                </a:cubicBezTo>
                <a:cubicBezTo>
                  <a:pt x="54182" y="42265"/>
                  <a:pt x="53451" y="42243"/>
                  <a:pt x="52722" y="42191"/>
                </a:cubicBezTo>
                <a:cubicBezTo>
                  <a:pt x="45762" y="41698"/>
                  <a:pt x="39053" y="38328"/>
                  <a:pt x="34504" y="33042"/>
                </a:cubicBezTo>
                <a:cubicBezTo>
                  <a:pt x="30003" y="27817"/>
                  <a:pt x="27712" y="21062"/>
                  <a:pt x="23829" y="15366"/>
                </a:cubicBezTo>
                <a:cubicBezTo>
                  <a:pt x="18357" y="7336"/>
                  <a:pt x="9510" y="191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98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dirty="0"/>
          </a:p>
        </p:txBody>
      </p:sp>
    </p:spTree>
    <p:extLst>
      <p:ext uri="{BB962C8B-B14F-4D97-AF65-F5344CB8AC3E}">
        <p14:creationId xmlns:p14="http://schemas.microsoft.com/office/powerpoint/2010/main" val="3725978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0EBB0C4-6273-4C6E-B9BD-2EDC30F1CD52}"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5803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fr-FR"/>
              <a:t>Modifiez le style du titre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187596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22960" y="1936751"/>
            <a:ext cx="3703320" cy="25336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63440" y="1936751"/>
            <a:ext cx="3703320" cy="25336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7050996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5105143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val="40101563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2/11/2024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val="21923379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9CAD897-D46E-4AD2-BD9B-49DD3E640873}" type="datetimeFigureOut">
              <a:rPr lang="en-US" dirty="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7950331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2/11/2024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057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www.jdwsahel.org/" TargetMode="External"/><Relationship Id="rId7" Type="http://schemas.openxmlformats.org/officeDocument/2006/relationships/hyperlink" Target="https://jdwsahel.org/donations/donat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idaou@jdwsahel.org" TargetMode="External"/><Relationship Id="rId5" Type="http://schemas.openxmlformats.org/officeDocument/2006/relationships/hyperlink" Target="mailto:aichaou@gmail.com" TargetMode="External"/><Relationship Id="rId4" Type="http://schemas.openxmlformats.org/officeDocument/2006/relationships/hyperlink" Target="http://www.deena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fb.watch/iF4vLXmI55/"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fb.watch/iF7ciEAwlL/" TargetMode="External"/><Relationship Id="rId5" Type="http://schemas.openxmlformats.org/officeDocument/2006/relationships/hyperlink" Target="https://fb.watch/iF4IOxu3Ps/8" TargetMode="External"/><Relationship Id="rId4" Type="http://schemas.openxmlformats.org/officeDocument/2006/relationships/hyperlink" Target="https://fb.watch/iF4BlTl4j-/"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linkedin.com/company/justice-and-dignity-for-the-women-of-sahel-jdws/" TargetMode="External"/><Relationship Id="rId3" Type="http://schemas.openxmlformats.org/officeDocument/2006/relationships/hyperlink" Target="https://jdwsahel.org/donations/donate/" TargetMode="External"/><Relationship Id="rId7" Type="http://schemas.openxmlformats.org/officeDocument/2006/relationships/hyperlink" Target="https://www.facebook.com/JDWSAHEL" TargetMode="External"/><Relationship Id="rId12" Type="http://schemas.openxmlformats.org/officeDocument/2006/relationships/hyperlink" Target="https://www.tiktok.com/@jdwsahe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deenal.org/" TargetMode="External"/><Relationship Id="rId11" Type="http://schemas.openxmlformats.org/officeDocument/2006/relationships/hyperlink" Target="https://twitter.com/jdwsahel" TargetMode="External"/><Relationship Id="rId5" Type="http://schemas.openxmlformats.org/officeDocument/2006/relationships/hyperlink" Target="https://jdwsahel.org/" TargetMode="External"/><Relationship Id="rId10" Type="http://schemas.openxmlformats.org/officeDocument/2006/relationships/hyperlink" Target="https://www.youtube.com/channel/UCfTiOjJPdd_297aZLky2PsQ" TargetMode="External"/><Relationship Id="rId4" Type="http://schemas.openxmlformats.org/officeDocument/2006/relationships/hyperlink" Target="mailto:contact@jdwsahel.org" TargetMode="External"/><Relationship Id="rId9" Type="http://schemas.openxmlformats.org/officeDocument/2006/relationships/hyperlink" Target="https://www.instagram.com/jdw.sahe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jdwsahel.org/" TargetMode="External"/><Relationship Id="rId7" Type="http://schemas.openxmlformats.org/officeDocument/2006/relationships/hyperlink" Target="https://jdwsahel.org/donations/donate/"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mailto:aidaou@jdwsahel.org" TargetMode="External"/><Relationship Id="rId5" Type="http://schemas.openxmlformats.org/officeDocument/2006/relationships/hyperlink" Target="mailto:aichaou@gmail.com" TargetMode="External"/><Relationship Id="rId4" Type="http://schemas.openxmlformats.org/officeDocument/2006/relationships/hyperlink" Target="http://www.deenal.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19ca1IZ4058?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_GrO4UBJBGs?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ZoneTexte 1">
            <a:extLst>
              <a:ext uri="{FF2B5EF4-FFF2-40B4-BE49-F238E27FC236}">
                <a16:creationId xmlns:a16="http://schemas.microsoft.com/office/drawing/2014/main" id="{2C903478-7240-4599-9566-9352CF9E74EB}"/>
              </a:ext>
            </a:extLst>
          </p:cNvPr>
          <p:cNvSpPr txBox="1"/>
          <p:nvPr/>
        </p:nvSpPr>
        <p:spPr>
          <a:xfrm>
            <a:off x="1131990" y="1664374"/>
            <a:ext cx="6753771" cy="461665"/>
          </a:xfrm>
          <a:prstGeom prst="rect">
            <a:avLst/>
          </a:prstGeom>
          <a:noFill/>
        </p:spPr>
        <p:txBody>
          <a:bodyPr wrap="square" rtlCol="0">
            <a:spAutoFit/>
          </a:bodyPr>
          <a:lstStyle/>
          <a:p>
            <a:pPr algn="ctr"/>
            <a:r>
              <a:rPr lang="fr-FR" sz="2400" b="1" dirty="0">
                <a:solidFill>
                  <a:srgbClr val="C00000"/>
                </a:solidFill>
                <a:effectLst>
                  <a:outerShdw blurRad="38100" dist="38100" dir="2700000" algn="tl">
                    <a:srgbClr val="000000">
                      <a:alpha val="43137"/>
                    </a:srgbClr>
                  </a:outerShdw>
                </a:effectLst>
                <a:latin typeface="Franklin Gothic Book" panose="020B0503020102020204" pitchFamily="34" charset="0"/>
              </a:rPr>
              <a:t>JUSTICE ET DIGNITE POUR LES FEMMES AU SAHEL</a:t>
            </a:r>
          </a:p>
        </p:txBody>
      </p:sp>
      <p:sp>
        <p:nvSpPr>
          <p:cNvPr id="4" name="Zone de texte 2">
            <a:extLst>
              <a:ext uri="{FF2B5EF4-FFF2-40B4-BE49-F238E27FC236}">
                <a16:creationId xmlns:a16="http://schemas.microsoft.com/office/drawing/2014/main" id="{6FE8A1FE-7624-44C5-93C3-EF98FFCC61E0}"/>
              </a:ext>
            </a:extLst>
          </p:cNvPr>
          <p:cNvSpPr txBox="1">
            <a:spLocks noChangeArrowheads="1"/>
          </p:cNvSpPr>
          <p:nvPr/>
        </p:nvSpPr>
        <p:spPr bwMode="auto">
          <a:xfrm>
            <a:off x="1892956" y="2400615"/>
            <a:ext cx="5231837" cy="4982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Rejoignez</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nous pour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lutter</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contre</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les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violences</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sexuelles</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et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sexistes</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basees</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sur le genre (VBG) et </a:t>
            </a:r>
            <a:r>
              <a:rPr lang="en-US" sz="1200" i="1" dirty="0" err="1">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promouvoir</a:t>
            </a:r>
            <a:r>
              <a:rPr lang="en-US" sz="1200" i="1" dirty="0">
                <a:solidFill>
                  <a:srgbClr val="A4063E"/>
                </a:solidFill>
                <a:latin typeface="Microsoft Sans Serif" panose="020B0604020202020204" pitchFamily="34" charset="0"/>
                <a:ea typeface="SimSun" panose="02010600030101010101" pitchFamily="2" charset="-122"/>
                <a:cs typeface="Times New Roman" panose="02020603050405020304" pitchFamily="18" charset="0"/>
              </a:rPr>
              <a:t> les droits des femmes au Sahel</a:t>
            </a:r>
            <a:endParaRPr lang="fr-FR" sz="1400" dirty="0">
              <a:solidFill>
                <a:srgbClr val="FFFFFF"/>
              </a:solidFill>
              <a:effectLst/>
              <a:latin typeface="Microsoft Sans Serif" panose="020B0604020202020204" pitchFamily="34" charset="0"/>
              <a:ea typeface="SimSun" panose="02010600030101010101" pitchFamily="2" charset="-122"/>
              <a:cs typeface="Times New Roman" panose="02020603050405020304" pitchFamily="18" charset="0"/>
            </a:endParaRPr>
          </a:p>
        </p:txBody>
      </p:sp>
      <p:sp>
        <p:nvSpPr>
          <p:cNvPr id="6" name="ZoneTexte 5">
            <a:extLst>
              <a:ext uri="{FF2B5EF4-FFF2-40B4-BE49-F238E27FC236}">
                <a16:creationId xmlns:a16="http://schemas.microsoft.com/office/drawing/2014/main" id="{6D398E0E-5C78-4321-BF1E-84A800BF4D72}"/>
              </a:ext>
            </a:extLst>
          </p:cNvPr>
          <p:cNvSpPr txBox="1"/>
          <p:nvPr/>
        </p:nvSpPr>
        <p:spPr>
          <a:xfrm>
            <a:off x="1314945" y="3452038"/>
            <a:ext cx="6753771" cy="1015663"/>
          </a:xfrm>
          <a:prstGeom prst="rect">
            <a:avLst/>
          </a:prstGeom>
          <a:noFill/>
        </p:spPr>
        <p:txBody>
          <a:bodyPr wrap="square">
            <a:spAutoFit/>
          </a:bodyPr>
          <a:lstStyle/>
          <a:p>
            <a:pPr algn="ctr"/>
            <a:r>
              <a:rPr lang="en-US" sz="1000" dirty="0" err="1">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Adresse</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495 East 158 Street #7C - Bronx, New York</a:t>
            </a:r>
            <a:endParaRPr lang="fr-FR"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endParaRPr>
          </a:p>
          <a:p>
            <a:pPr algn="ct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Tel.: +1 646 875 9271 - Site web: </a:t>
            </a:r>
            <a:r>
              <a:rPr lang="en-US" sz="1000" u="sng" dirty="0">
                <a:solidFill>
                  <a:srgbClr val="2998E3"/>
                </a:solidFill>
                <a:latin typeface="Microsoft Sans Serif" panose="020B0604020202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xmlns="" val="tx"/>
                    </a:ext>
                  </a:extLst>
                </a:hlinkClick>
              </a:rPr>
              <a:t>www.jdwsahel.org</a:t>
            </a:r>
            <a:r>
              <a:rPr lang="en-US" sz="1000" u="sng" dirty="0">
                <a:solidFill>
                  <a:srgbClr val="2998E3"/>
                </a:solidFill>
                <a:latin typeface="Microsoft Sans Serif" panose="020B0604020202020204" pitchFamily="34" charset="0"/>
                <a:ea typeface="SimSun" panose="02010600030101010101" pitchFamily="2" charset="-122"/>
                <a:cs typeface="Times New Roman" panose="02020603050405020304" pitchFamily="18" charset="0"/>
              </a:rPr>
              <a:t>  </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hlinkClick r:id="rId4"/>
              </a:rPr>
              <a:t>http://www.deenal.org</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a:t>
            </a:r>
            <a:endParaRPr lang="fr-FR"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endParaRPr>
          </a:p>
          <a:p>
            <a:pPr algn="ct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Email: </a:t>
            </a:r>
            <a:r>
              <a:rPr lang="en-US" sz="1000" u="sng" dirty="0">
                <a:solidFill>
                  <a:srgbClr val="2998E3"/>
                </a:solidFill>
                <a:latin typeface="Microsoft Sans Serif" panose="020B0604020202020204" pitchFamily="34" charset="0"/>
                <a:ea typeface="SimSun" panose="02010600030101010101" pitchFamily="2" charset="-122"/>
                <a:cs typeface="Times New Roman" panose="02020603050405020304" pitchFamily="18" charset="0"/>
                <a:hlinkClick r:id="rId5">
                  <a:extLst>
                    <a:ext uri="{A12FA001-AC4F-418D-AE19-62706E023703}">
                      <ahyp:hlinkClr xmlns:ahyp="http://schemas.microsoft.com/office/drawing/2018/hyperlinkcolor" xmlns="" val="tx"/>
                    </a:ext>
                  </a:extLst>
                </a:hlinkClick>
              </a:rPr>
              <a:t>aichaou@gmail.com</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a:t>
            </a:r>
            <a:r>
              <a:rPr lang="en-US" sz="1000" u="sng" dirty="0">
                <a:solidFill>
                  <a:srgbClr val="2998E3"/>
                </a:solidFill>
                <a:latin typeface="Microsoft Sans Serif" panose="020B0604020202020204" pitchFamily="34" charset="0"/>
                <a:ea typeface="SimSun" panose="02010600030101010101" pitchFamily="2" charset="-122"/>
                <a:cs typeface="Times New Roman" panose="02020603050405020304" pitchFamily="18" charset="0"/>
                <a:hlinkClick r:id="rId6">
                  <a:extLst>
                    <a:ext uri="{A12FA001-AC4F-418D-AE19-62706E023703}">
                      <ahyp:hlinkClr xmlns:ahyp="http://schemas.microsoft.com/office/drawing/2018/hyperlinkcolor" xmlns="" val="tx"/>
                    </a:ext>
                  </a:extLst>
                </a:hlinkClick>
              </a:rPr>
              <a:t>aidaou@jdwsahel.org</a:t>
            </a:r>
            <a:r>
              <a:rPr lang="en-US" sz="1000" u="sng" dirty="0">
                <a:solidFill>
                  <a:srgbClr val="2998E3"/>
                </a:solidFill>
                <a:latin typeface="Microsoft Sans Serif" panose="020B0604020202020204" pitchFamily="34" charset="0"/>
                <a:ea typeface="SimSun" panose="02010600030101010101" pitchFamily="2" charset="-122"/>
                <a:cs typeface="Times New Roman" panose="02020603050405020304" pitchFamily="18" charset="0"/>
              </a:rPr>
              <a:t>   </a:t>
            </a:r>
            <a:endParaRPr lang="fr-FR" sz="1000" u="sng" dirty="0">
              <a:solidFill>
                <a:srgbClr val="2998E3"/>
              </a:solidFill>
              <a:latin typeface="Microsoft Sans Serif" panose="020B0604020202020204" pitchFamily="34" charset="0"/>
              <a:ea typeface="SimSun" panose="02010600030101010101" pitchFamily="2" charset="-122"/>
              <a:cs typeface="Times New Roman" panose="02020603050405020304" pitchFamily="18" charset="0"/>
            </a:endParaRPr>
          </a:p>
          <a:p>
            <a:pPr algn="ct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Pour </a:t>
            </a:r>
            <a:r>
              <a:rPr lang="en-US" sz="1000" dirty="0" err="1">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vos</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dons: </a:t>
            </a:r>
            <a:r>
              <a:rPr lang="en-US" sz="1000" u="sng" dirty="0">
                <a:solidFill>
                  <a:srgbClr val="2998E3"/>
                </a:solidFill>
                <a:effectLst/>
                <a:latin typeface="Microsoft Sans Serif" panose="020B0604020202020204" pitchFamily="34" charset="0"/>
                <a:ea typeface="SimSun" panose="02010600030101010101" pitchFamily="2" charset="-122"/>
                <a:cs typeface="Times New Roman" panose="02020603050405020304" pitchFamily="18" charset="0"/>
                <a:hlinkClick r:id="rId7">
                  <a:extLst>
                    <a:ext uri="{A12FA001-AC4F-418D-AE19-62706E023703}">
                      <ahyp:hlinkClr xmlns:ahyp="http://schemas.microsoft.com/office/drawing/2018/hyperlinkcolor" xmlns="" val="tx"/>
                    </a:ext>
                  </a:extLst>
                </a:hlinkClick>
              </a:rPr>
              <a:t>https://jdwsahel.org/donations/donate</a:t>
            </a:r>
            <a:r>
              <a:rPr lang="en-US" sz="1000" u="sng"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hlinkClick r:id="rId7">
                  <a:extLst>
                    <a:ext uri="{A12FA001-AC4F-418D-AE19-62706E023703}">
                      <ahyp:hlinkClr xmlns:ahyp="http://schemas.microsoft.com/office/drawing/2018/hyperlinkcolor" xmlns="" val="tx"/>
                    </a:ext>
                  </a:extLst>
                </a:hlinkClick>
              </a:rPr>
              <a:t>/</a:t>
            </a:r>
            <a:endParaRPr lang="fr-FR"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endParaRPr>
          </a:p>
          <a:p>
            <a:pPr algn="ct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Burkina Faso: +226 65 71 27 08 / Mali: +223 70 06 34 34 / </a:t>
            </a:r>
            <a:r>
              <a:rPr lang="en-US" sz="1000" dirty="0" err="1">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Mauritanie</a:t>
            </a: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+222 47 63 23 73 </a:t>
            </a:r>
            <a:endParaRPr lang="fr-FR"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endParaRPr>
          </a:p>
          <a:p>
            <a:pPr algn="ctr"/>
            <a:r>
              <a:rPr lang="en-US"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rPr>
              <a:t> Niger : +227 70 25 18 58 / Senegal: +221 77 844 59 99 / Tchad: +235 65 28 65 35</a:t>
            </a:r>
            <a:endParaRPr lang="fr-FR" sz="1000" dirty="0">
              <a:solidFill>
                <a:srgbClr val="C00000"/>
              </a:solidFill>
              <a:effectLst/>
              <a:latin typeface="Microsoft Sans Serif" panose="020B0604020202020204" pitchFamily="34" charset="0"/>
              <a:ea typeface="SimSun" panose="02010600030101010101" pitchFamily="2" charset="-122"/>
              <a:cs typeface="Times New Roman" panose="02020603050405020304" pitchFamily="18" charset="0"/>
            </a:endParaRPr>
          </a:p>
        </p:txBody>
      </p:sp>
      <p:pic>
        <p:nvPicPr>
          <p:cNvPr id="3" name="Image 2">
            <a:extLst>
              <a:ext uri="{FF2B5EF4-FFF2-40B4-BE49-F238E27FC236}">
                <a16:creationId xmlns:a16="http://schemas.microsoft.com/office/drawing/2014/main" id="{BAD5B593-6A0C-0A0B-BDAF-725EE0CD1D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726" y="179595"/>
            <a:ext cx="1554235" cy="15192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cap="all"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Activités menées </a:t>
            </a:r>
            <a:endParaRPr lang="fr-FR" b="1" cap="all"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822960" y="1384300"/>
            <a:ext cx="7746882" cy="3329467"/>
          </a:xfrm>
        </p:spPr>
        <p:txBody>
          <a:bodyPr>
            <a:noAutofit/>
          </a:bodyPr>
          <a:lstStyle/>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b="1" dirty="0">
                <a:solidFill>
                  <a:srgbClr val="C00000"/>
                </a:solidFill>
                <a:latin typeface="Franklin Gothic Book" panose="020B0503020102020204" pitchFamily="34" charset="0"/>
                <a:cs typeface="Arial" panose="020B0604020202020204" pitchFamily="34" charset="0"/>
              </a:rPr>
              <a:t>Activités de prévention </a:t>
            </a:r>
            <a:r>
              <a:rPr lang="fr-FR" sz="1400" dirty="0">
                <a:latin typeface="Franklin Gothic Book" panose="020B0503020102020204" pitchFamily="34" charset="0"/>
                <a:cs typeface="Arial" panose="020B0604020202020204" pitchFamily="34" charset="0"/>
              </a:rPr>
              <a:t>(engagement d’artistes pour la production d’une chanson, activités de recherche-action participative à travers des conférences au GRIN, campagnes de sensibilisation multiformes) / </a:t>
            </a:r>
            <a:r>
              <a:rPr lang="fr-FR" sz="1400" b="1" dirty="0">
                <a:solidFill>
                  <a:srgbClr val="C00000"/>
                </a:solidFill>
                <a:latin typeface="Franklin Gothic Book" panose="020B0503020102020204" pitchFamily="34" charset="0"/>
                <a:cs typeface="Arial" panose="020B0604020202020204" pitchFamily="34" charset="0"/>
              </a:rPr>
              <a:t>Activités de plaidoyer </a:t>
            </a:r>
            <a:r>
              <a:rPr lang="fr-FR" sz="1400" dirty="0">
                <a:latin typeface="Franklin Gothic Book" panose="020B0503020102020204" pitchFamily="34" charset="0"/>
                <a:cs typeface="Arial" panose="020B0604020202020204" pitchFamily="34" charset="0"/>
              </a:rPr>
              <a:t>(participation à des marches / manifestations de protestation et à des consortiums pour plaider en faveur de lois sur la VBG comme au Mali)</a:t>
            </a:r>
          </a:p>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dirty="0">
                <a:latin typeface="Franklin Gothic Book" panose="020B0503020102020204" pitchFamily="34" charset="0"/>
                <a:cs typeface="Arial" panose="020B0604020202020204" pitchFamily="34" charset="0"/>
              </a:rPr>
              <a:t>Activités de renforcement des capacités </a:t>
            </a:r>
            <a:r>
              <a:rPr lang="fr-FR" sz="1400" b="1" dirty="0">
                <a:solidFill>
                  <a:srgbClr val="C00000"/>
                </a:solidFill>
                <a:latin typeface="Franklin Gothic Book" panose="020B0503020102020204" pitchFamily="34" charset="0"/>
                <a:cs typeface="Arial" panose="020B0604020202020204" pitchFamily="34" charset="0"/>
              </a:rPr>
              <a:t>(Formations d’acteurs, de relais communautaires et de femmes (activités d’autonomisation),</a:t>
            </a:r>
          </a:p>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b="1" dirty="0">
                <a:solidFill>
                  <a:srgbClr val="C00000"/>
                </a:solidFill>
                <a:latin typeface="Franklin Gothic Book" panose="020B0503020102020204" pitchFamily="34" charset="0"/>
                <a:cs typeface="Arial" panose="020B0604020202020204" pitchFamily="34" charset="0"/>
              </a:rPr>
              <a:t>375 leaders communautaires</a:t>
            </a:r>
            <a:r>
              <a:rPr lang="fr-FR" sz="1400" dirty="0">
                <a:latin typeface="Franklin Gothic Book" panose="020B0503020102020204" pitchFamily="34" charset="0"/>
                <a:cs typeface="Arial" panose="020B0604020202020204" pitchFamily="34" charset="0"/>
              </a:rPr>
              <a:t> formés à la lutte contre la VBG,</a:t>
            </a:r>
          </a:p>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b="1" dirty="0">
                <a:solidFill>
                  <a:srgbClr val="C00000"/>
                </a:solidFill>
                <a:latin typeface="Franklin Gothic Book" panose="020B0503020102020204" pitchFamily="34" charset="0"/>
                <a:cs typeface="Arial" panose="020B0604020202020204" pitchFamily="34" charset="0"/>
              </a:rPr>
              <a:t>70 000 personnes </a:t>
            </a:r>
            <a:r>
              <a:rPr lang="fr-FR" sz="1400" dirty="0">
                <a:latin typeface="Franklin Gothic Book" panose="020B0503020102020204" pitchFamily="34" charset="0"/>
                <a:cs typeface="Arial" panose="020B0604020202020204" pitchFamily="34" charset="0"/>
              </a:rPr>
              <a:t>sont touchées par nos campagnes de sensibilisation, </a:t>
            </a:r>
            <a:r>
              <a:rPr lang="fr-FR" sz="1400" b="1" dirty="0">
                <a:solidFill>
                  <a:srgbClr val="C00000"/>
                </a:solidFill>
                <a:latin typeface="Franklin Gothic Book" panose="020B0503020102020204" pitchFamily="34" charset="0"/>
                <a:cs typeface="Arial" panose="020B0604020202020204" pitchFamily="34" charset="0"/>
              </a:rPr>
              <a:t>dont 40% d’hommes</a:t>
            </a:r>
            <a:r>
              <a:rPr lang="fr-FR" sz="1400" dirty="0">
                <a:latin typeface="Franklin Gothic Book" panose="020B0503020102020204" pitchFamily="34" charset="0"/>
                <a:cs typeface="Arial" panose="020B0604020202020204" pitchFamily="34" charset="0"/>
              </a:rPr>
              <a:t>,</a:t>
            </a:r>
          </a:p>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dirty="0">
                <a:latin typeface="Franklin Gothic Book" panose="020B0503020102020204" pitchFamily="34" charset="0"/>
                <a:cs typeface="Arial" panose="020B0604020202020204" pitchFamily="34" charset="0"/>
              </a:rPr>
              <a:t>Engagement des artistes, journalistes et blogueurs à intensifier la communication pour un changement de comportement social,</a:t>
            </a:r>
          </a:p>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b="1" dirty="0">
                <a:solidFill>
                  <a:srgbClr val="C00000"/>
                </a:solidFill>
                <a:latin typeface="Franklin Gothic Book" panose="020B0503020102020204" pitchFamily="34" charset="0"/>
                <a:cs typeface="Arial" panose="020B0604020202020204" pitchFamily="34" charset="0"/>
              </a:rPr>
              <a:t>Une étude rapide sur les impacts de la COVID-19 sur la VBG </a:t>
            </a:r>
            <a:r>
              <a:rPr lang="fr-FR" sz="1400" dirty="0">
                <a:latin typeface="Franklin Gothic Book" panose="020B0503020102020204" pitchFamily="34" charset="0"/>
                <a:cs typeface="Arial" panose="020B0604020202020204" pitchFamily="34" charset="0"/>
              </a:rPr>
              <a:t>sur plus de </a:t>
            </a:r>
            <a:r>
              <a:rPr lang="fr-FR" sz="1400" b="1" dirty="0">
                <a:solidFill>
                  <a:srgbClr val="C00000"/>
                </a:solidFill>
                <a:latin typeface="Franklin Gothic Book" panose="020B0503020102020204" pitchFamily="34" charset="0"/>
                <a:cs typeface="Arial" panose="020B0604020202020204" pitchFamily="34" charset="0"/>
              </a:rPr>
              <a:t>1056 participants</a:t>
            </a:r>
            <a:r>
              <a:rPr lang="fr-FR" sz="1400" dirty="0">
                <a:latin typeface="Franklin Gothic Book" panose="020B0503020102020204" pitchFamily="34" charset="0"/>
                <a:cs typeface="Arial" panose="020B0604020202020204" pitchFamily="34" charset="0"/>
              </a:rPr>
              <a:t>,</a:t>
            </a:r>
          </a:p>
          <a:p>
            <a:pPr marL="285750" lvl="0" indent="-285750" algn="just">
              <a:lnSpc>
                <a:spcPct val="100000"/>
              </a:lnSpc>
              <a:spcBef>
                <a:spcPts val="300"/>
              </a:spcBef>
              <a:spcAft>
                <a:spcPts val="300"/>
              </a:spcAft>
              <a:buClr>
                <a:srgbClr val="C00000"/>
              </a:buClr>
              <a:buFont typeface="Wingdings" panose="05000000000000000000" pitchFamily="2" charset="2"/>
              <a:buChar char="q"/>
            </a:pPr>
            <a:r>
              <a:rPr lang="fr-FR" sz="1400" dirty="0">
                <a:latin typeface="Franklin Gothic Book" panose="020B0503020102020204" pitchFamily="34" charset="0"/>
                <a:cs typeface="Arial" panose="020B0604020202020204" pitchFamily="34" charset="0"/>
              </a:rPr>
              <a:t>Participation des chefs religieux et coutumiers à la sensibilisation</a:t>
            </a: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22835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10;&#10;Description générée automatiquement">
            <a:extLst>
              <a:ext uri="{FF2B5EF4-FFF2-40B4-BE49-F238E27FC236}">
                <a16:creationId xmlns:a16="http://schemas.microsoft.com/office/drawing/2014/main" id="{1158D6AF-FD10-7C3D-C38E-1527A9A4B157}"/>
              </a:ext>
            </a:extLst>
          </p:cNvPr>
          <p:cNvPicPr>
            <a:picLocks noChangeAspect="1"/>
          </p:cNvPicPr>
          <p:nvPr/>
        </p:nvPicPr>
        <p:blipFill rotWithShape="1">
          <a:blip r:embed="rId2"/>
          <a:srcRect t="3547" r="2" b="8881"/>
          <a:stretch/>
        </p:blipFill>
        <p:spPr>
          <a:xfrm>
            <a:off x="38118" y="58057"/>
            <a:ext cx="4533882" cy="4441371"/>
          </a:xfrm>
          <a:prstGeom prst="rect">
            <a:avLst/>
          </a:prstGeom>
        </p:spPr>
      </p:pic>
      <p:graphicFrame>
        <p:nvGraphicFramePr>
          <p:cNvPr id="3" name="Espace réservé du contenu 2">
            <a:extLst>
              <a:ext uri="{FF2B5EF4-FFF2-40B4-BE49-F238E27FC236}">
                <a16:creationId xmlns:a16="http://schemas.microsoft.com/office/drawing/2014/main" id="{AE044EF8-2999-9BEC-0D93-D9094F276DB3}"/>
              </a:ext>
            </a:extLst>
          </p:cNvPr>
          <p:cNvGraphicFramePr>
            <a:graphicFrameLocks/>
          </p:cNvGraphicFramePr>
          <p:nvPr>
            <p:extLst/>
          </p:nvPr>
        </p:nvGraphicFramePr>
        <p:xfrm>
          <a:off x="4572000" y="0"/>
          <a:ext cx="4533882" cy="473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828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ogo&#10;&#10;Description générée automatiquement">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graphicFrame>
        <p:nvGraphicFramePr>
          <p:cNvPr id="6" name="Espace réservé du contenu 2">
            <a:extLst>
              <a:ext uri="{FF2B5EF4-FFF2-40B4-BE49-F238E27FC236}">
                <a16:creationId xmlns:a16="http://schemas.microsoft.com/office/drawing/2014/main" id="{B7068031-DF24-0C61-A327-6F54E93CA331}"/>
              </a:ext>
            </a:extLst>
          </p:cNvPr>
          <p:cNvGraphicFramePr>
            <a:graphicFrameLocks noGrp="1"/>
          </p:cNvGraphicFramePr>
          <p:nvPr>
            <p:ph idx="1"/>
            <p:extLst/>
          </p:nvPr>
        </p:nvGraphicFramePr>
        <p:xfrm>
          <a:off x="1105786" y="769903"/>
          <a:ext cx="7710488" cy="360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61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ZoneTexte 1">
            <a:extLst>
              <a:ext uri="{FF2B5EF4-FFF2-40B4-BE49-F238E27FC236}">
                <a16:creationId xmlns:a16="http://schemas.microsoft.com/office/drawing/2014/main" id="{2C903478-7240-4599-9566-9352CF9E74EB}"/>
              </a:ext>
            </a:extLst>
          </p:cNvPr>
          <p:cNvSpPr txBox="1"/>
          <p:nvPr/>
        </p:nvSpPr>
        <p:spPr>
          <a:xfrm>
            <a:off x="1394260" y="3790885"/>
            <a:ext cx="6753771" cy="830997"/>
          </a:xfrm>
          <a:prstGeom prst="rect">
            <a:avLst/>
          </a:prstGeom>
          <a:noFill/>
        </p:spPr>
        <p:txBody>
          <a:bodyPr wrap="square" rtlCol="0">
            <a:spAutoFit/>
          </a:bodyPr>
          <a:lstStyle/>
          <a:p>
            <a:pPr algn="ctr"/>
            <a:r>
              <a:rPr lang="fr-FR" sz="2400" b="1" dirty="0" smtClean="0">
                <a:solidFill>
                  <a:srgbClr val="C00000"/>
                </a:solidFill>
                <a:latin typeface="Franklin Gothic Book" panose="020B0503020102020204" pitchFamily="34" charset="0"/>
              </a:rPr>
              <a:t> </a:t>
            </a:r>
            <a:r>
              <a:rPr lang="fr-FR" sz="2400" b="1" dirty="0">
                <a:solidFill>
                  <a:srgbClr val="C00000"/>
                </a:solidFill>
                <a:latin typeface="Franklin Gothic Book" panose="020B0503020102020204" pitchFamily="34" charset="0"/>
              </a:rPr>
              <a:t>⁠</a:t>
            </a:r>
            <a:r>
              <a:rPr lang="fr-FR" sz="2400" b="1" cap="all" dirty="0">
                <a:solidFill>
                  <a:srgbClr val="C00000"/>
                </a:solidFill>
                <a:effectLst>
                  <a:outerShdw blurRad="38100" dist="38100" dir="2700000" algn="tl">
                    <a:srgbClr val="000000">
                      <a:alpha val="43137"/>
                    </a:srgbClr>
                  </a:outerShdw>
                </a:effectLst>
                <a:latin typeface="Franklin Gothic Book" panose="020B0503020102020204" pitchFamily="34" charset="0"/>
              </a:rPr>
              <a:t>Santé sexuelle et reproductive des femmes et des </a:t>
            </a:r>
            <a:r>
              <a:rPr lang="fr-FR" sz="2400" b="1" cap="all"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filles</a:t>
            </a:r>
            <a:endParaRPr lang="fr-FR" sz="2400" b="1" cap="all"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4" name="Image 3" descr="Une image contenant habits, personne, intérieur, groupe&#10;&#10;Description générée automatiquement">
            <a:extLst>
              <a:ext uri="{FF2B5EF4-FFF2-40B4-BE49-F238E27FC236}">
                <a16:creationId xmlns:a16="http://schemas.microsoft.com/office/drawing/2014/main" id="{4FF214FE-C6E5-5B2A-23A5-2B0AF999D91F}"/>
              </a:ext>
            </a:extLst>
          </p:cNvPr>
          <p:cNvPicPr>
            <a:picLocks noChangeAspect="1"/>
          </p:cNvPicPr>
          <p:nvPr/>
        </p:nvPicPr>
        <p:blipFill rotWithShape="1">
          <a:blip r:embed="rId3"/>
          <a:srcRect t="9955" b="19007"/>
          <a:stretch/>
        </p:blipFill>
        <p:spPr>
          <a:xfrm>
            <a:off x="3390683" y="104039"/>
            <a:ext cx="4130079" cy="2075207"/>
          </a:xfrm>
          <a:prstGeom prst="rect">
            <a:avLst/>
          </a:prstGeom>
        </p:spPr>
      </p:pic>
      <p:pic>
        <p:nvPicPr>
          <p:cNvPr id="5" name="Picture 2" descr="No alternative text description for this image">
            <a:extLst>
              <a:ext uri="{FF2B5EF4-FFF2-40B4-BE49-F238E27FC236}">
                <a16:creationId xmlns:a16="http://schemas.microsoft.com/office/drawing/2014/main" id="{A08C02FF-55AD-713E-AA66-552ACB3C24E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3274827" cy="327482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5185" y="104040"/>
            <a:ext cx="1367158" cy="3114081"/>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2541" y="2236803"/>
            <a:ext cx="4198221" cy="1449150"/>
          </a:xfrm>
          <a:prstGeom prst="rect">
            <a:avLst/>
          </a:prstGeom>
        </p:spPr>
      </p:pic>
    </p:spTree>
    <p:extLst>
      <p:ext uri="{BB962C8B-B14F-4D97-AF65-F5344CB8AC3E}">
        <p14:creationId xmlns:p14="http://schemas.microsoft.com/office/powerpoint/2010/main" val="3302487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1113582" y="241005"/>
            <a:ext cx="7702691" cy="1071574"/>
          </a:xfrm>
        </p:spPr>
        <p:txBody>
          <a:bodyPr anchor="ctr" anchorCtr="1">
            <a:normAutofit/>
          </a:bodyPr>
          <a:lstStyle/>
          <a:p>
            <a:pPr algn="ctr"/>
            <a:r>
              <a:rPr lang="fr-FR" sz="2200" b="1" dirty="0">
                <a:solidFill>
                  <a:srgbClr val="C00000"/>
                </a:solidFill>
                <a:latin typeface="Franklin Gothic Book" panose="020B0503020102020204" pitchFamily="34" charset="0"/>
              </a:rPr>
              <a:t>FOCUS SUR: Projet - Sensibilisation à la santé sexuelle et reproductive dans la Commune de </a:t>
            </a:r>
            <a:r>
              <a:rPr lang="fr-FR" sz="2400" b="1" dirty="0">
                <a:solidFill>
                  <a:srgbClr val="C00000"/>
                </a:solidFill>
                <a:latin typeface="Franklin Gothic Book" panose="020B0503020102020204" pitchFamily="34" charset="0"/>
              </a:rPr>
              <a:t>Ziniaré (KOGL’M MENGA)</a:t>
            </a: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822960" y="1384300"/>
            <a:ext cx="7746882" cy="3329467"/>
          </a:xfrm>
        </p:spPr>
        <p:txBody>
          <a:bodyPr>
            <a:normAutofit fontScale="32500" lnSpcReduction="20000"/>
          </a:bodyPr>
          <a:lstStyle/>
          <a:p>
            <a:pPr marL="285750" lvl="0" indent="-285750" algn="just">
              <a:spcBef>
                <a:spcPts val="600"/>
              </a:spcBef>
              <a:spcAft>
                <a:spcPts val="600"/>
              </a:spcAft>
              <a:buClr>
                <a:srgbClr val="C00000"/>
              </a:buClr>
              <a:buFont typeface="Wingdings" panose="05000000000000000000" pitchFamily="2" charset="2"/>
              <a:buChar char="q"/>
            </a:pPr>
            <a:r>
              <a:rPr lang="fr-FR" sz="4900" b="1" u="sng" dirty="0">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Objectif principal: </a:t>
            </a:r>
            <a:r>
              <a:rPr lang="fr-FR" sz="5000" dirty="0">
                <a:latin typeface="Franklin Gothic Book" panose="020B0503020102020204" pitchFamily="34" charset="0"/>
                <a:cs typeface="Arial" panose="020B0604020202020204" pitchFamily="34" charset="0"/>
              </a:rPr>
              <a:t>Améliorer les connaissances de la population et en particulier des adolescents sur la santé sexuelle et reproductive et la planification familiale.</a:t>
            </a:r>
          </a:p>
          <a:p>
            <a:pPr marL="285750" lvl="0" indent="-285750" algn="just">
              <a:spcBef>
                <a:spcPts val="600"/>
              </a:spcBef>
              <a:spcAft>
                <a:spcPts val="600"/>
              </a:spcAft>
              <a:buClr>
                <a:srgbClr val="C00000"/>
              </a:buClr>
              <a:buFont typeface="Wingdings" panose="05000000000000000000" pitchFamily="2" charset="2"/>
              <a:buChar char="q"/>
            </a:pPr>
            <a:r>
              <a:rPr lang="en-US" sz="5000" b="1" u="sng" dirty="0" err="1">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Objectifs</a:t>
            </a:r>
            <a:r>
              <a:rPr lang="en-US" sz="5000" b="1" u="sng" dirty="0">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a:t>
            </a:r>
            <a:r>
              <a:rPr lang="en-US" sz="5000" b="1" u="sng" dirty="0" err="1">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specifiques</a:t>
            </a:r>
            <a:r>
              <a:rPr lang="en-US" sz="5000" b="1" u="sng" dirty="0">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a:t>
            </a:r>
          </a:p>
          <a:p>
            <a:pPr marL="623888" lvl="1" indent="-404813" algn="just">
              <a:spcBef>
                <a:spcPts val="600"/>
              </a:spcBef>
              <a:spcAft>
                <a:spcPts val="600"/>
              </a:spcAft>
              <a:buClr>
                <a:srgbClr val="C00000"/>
              </a:buClr>
              <a:buFont typeface="Wingdings" panose="05000000000000000000" pitchFamily="2" charset="2"/>
              <a:buChar char="v"/>
            </a:pPr>
            <a:r>
              <a:rPr lang="fr-FR" sz="4850" dirty="0">
                <a:latin typeface="Franklin Gothic Book" panose="020B0503020102020204" pitchFamily="34" charset="0"/>
                <a:cs typeface="Arial" panose="020B0604020202020204" pitchFamily="34" charset="0"/>
              </a:rPr>
              <a:t>Contribuer à sensibiliser les adolescents aux questions liées à la santé sexuelle et reproductive;</a:t>
            </a:r>
          </a:p>
          <a:p>
            <a:pPr marL="623888" lvl="1" indent="-404813" algn="just">
              <a:spcBef>
                <a:spcPts val="600"/>
              </a:spcBef>
              <a:spcAft>
                <a:spcPts val="600"/>
              </a:spcAft>
              <a:buClr>
                <a:srgbClr val="C00000"/>
              </a:buClr>
              <a:buFont typeface="Wingdings" panose="05000000000000000000" pitchFamily="2" charset="2"/>
              <a:buChar char="v"/>
            </a:pPr>
            <a:r>
              <a:rPr lang="fr-FR" sz="4850" dirty="0">
                <a:latin typeface="Franklin Gothic Book" panose="020B0503020102020204" pitchFamily="34" charset="0"/>
                <a:cs typeface="Arial" panose="020B0604020202020204" pitchFamily="34" charset="0"/>
              </a:rPr>
              <a:t>Sensibiliser les adolescents sur l’importance d’avoir des informations sur la planification familiale;</a:t>
            </a:r>
          </a:p>
          <a:p>
            <a:pPr marL="623888" lvl="1" indent="-404813" algn="just">
              <a:spcBef>
                <a:spcPts val="600"/>
              </a:spcBef>
              <a:spcAft>
                <a:spcPts val="600"/>
              </a:spcAft>
              <a:buClr>
                <a:srgbClr val="C00000"/>
              </a:buClr>
              <a:buFont typeface="Wingdings" panose="05000000000000000000" pitchFamily="2" charset="2"/>
              <a:buChar char="v"/>
            </a:pPr>
            <a:r>
              <a:rPr lang="fr-FR" sz="4850" dirty="0">
                <a:latin typeface="Franklin Gothic Book" panose="020B0503020102020204" pitchFamily="34" charset="0"/>
                <a:cs typeface="Arial" panose="020B0604020202020204" pitchFamily="34" charset="0"/>
              </a:rPr>
              <a:t>Encourager les parents et les enseignants à être plus attentifs aux besoins des adolescents;</a:t>
            </a:r>
          </a:p>
          <a:p>
            <a:pPr marL="623888" lvl="1" indent="-404813" algn="just">
              <a:spcBef>
                <a:spcPts val="600"/>
              </a:spcBef>
              <a:spcAft>
                <a:spcPts val="600"/>
              </a:spcAft>
              <a:buClr>
                <a:srgbClr val="C00000"/>
              </a:buClr>
              <a:buFont typeface="Wingdings" panose="05000000000000000000" pitchFamily="2" charset="2"/>
              <a:buChar char="v"/>
            </a:pPr>
            <a:r>
              <a:rPr lang="fr-FR" sz="4850" dirty="0">
                <a:latin typeface="Franklin Gothic Book" panose="020B0503020102020204" pitchFamily="34" charset="0"/>
                <a:cs typeface="Arial" panose="020B0604020202020204" pitchFamily="34" charset="0"/>
              </a:rPr>
              <a:t>Aider les filles et les femmes à avoir des grossesses désirées, planifiées, espacées et bien soutenues;</a:t>
            </a:r>
          </a:p>
          <a:p>
            <a:pPr marL="623888" lvl="1" indent="-404813" algn="just">
              <a:spcBef>
                <a:spcPts val="600"/>
              </a:spcBef>
              <a:spcAft>
                <a:spcPts val="600"/>
              </a:spcAft>
              <a:buClr>
                <a:srgbClr val="C00000"/>
              </a:buClr>
              <a:buFont typeface="Wingdings" panose="05000000000000000000" pitchFamily="2" charset="2"/>
              <a:buChar char="v"/>
            </a:pPr>
            <a:r>
              <a:rPr lang="fr-FR" sz="4850" dirty="0">
                <a:latin typeface="Franklin Gothic Book" panose="020B0503020102020204" pitchFamily="34" charset="0"/>
                <a:cs typeface="Arial" panose="020B0604020202020204" pitchFamily="34" charset="0"/>
              </a:rPr>
              <a:t>Former vingt (20) adolescentes et leur fournir du matériel de conception de serviettes hygiéniques réutilisables.</a:t>
            </a:r>
          </a:p>
          <a:p>
            <a:pPr marL="623888" lvl="1" indent="-404813" algn="just">
              <a:spcBef>
                <a:spcPts val="600"/>
              </a:spcBef>
              <a:spcAft>
                <a:spcPts val="600"/>
              </a:spcAft>
              <a:buClr>
                <a:srgbClr val="C00000"/>
              </a:buClr>
              <a:buFont typeface="Wingdings" panose="05000000000000000000" pitchFamily="2" charset="2"/>
              <a:buChar char="v"/>
            </a:pPr>
            <a:endParaRPr lang="en-US" sz="4850" dirty="0">
              <a:latin typeface="Franklin Gothic Book" panose="020B0503020102020204" pitchFamily="34" charset="0"/>
              <a:cs typeface="Arial" panose="020B0604020202020204" pitchFamily="34" charset="0"/>
            </a:endParaRPr>
          </a:p>
          <a:p>
            <a:pPr marL="505206" lvl="1" indent="-285750" algn="just">
              <a:spcBef>
                <a:spcPts val="600"/>
              </a:spcBef>
              <a:spcAft>
                <a:spcPts val="600"/>
              </a:spcAft>
              <a:buClr>
                <a:srgbClr val="C00000"/>
              </a:buClr>
              <a:buFont typeface="Wingdings" panose="05000000000000000000" pitchFamily="2" charset="2"/>
              <a:buChar char="q"/>
            </a:pPr>
            <a:endParaRPr lang="fr-FR" sz="4850" dirty="0">
              <a:latin typeface="Franklin Gothic Book" panose="020B0503020102020204" pitchFamily="34" charset="0"/>
              <a:cs typeface="Arial" panose="020B0604020202020204" pitchFamily="34" charset="0"/>
            </a:endParaRPr>
          </a:p>
          <a:p>
            <a:pPr marL="0" indent="0">
              <a:buNone/>
            </a:pPr>
            <a:endParaRPr lang="fr-FR" dirty="0"/>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200755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ZoneTexte 1">
            <a:extLst>
              <a:ext uri="{FF2B5EF4-FFF2-40B4-BE49-F238E27FC236}">
                <a16:creationId xmlns:a16="http://schemas.microsoft.com/office/drawing/2014/main" id="{2C903478-7240-4599-9566-9352CF9E74EB}"/>
              </a:ext>
            </a:extLst>
          </p:cNvPr>
          <p:cNvSpPr txBox="1"/>
          <p:nvPr/>
        </p:nvSpPr>
        <p:spPr>
          <a:xfrm>
            <a:off x="432389" y="3818944"/>
            <a:ext cx="8392633" cy="461665"/>
          </a:xfrm>
          <a:prstGeom prst="rect">
            <a:avLst/>
          </a:prstGeom>
          <a:noFill/>
        </p:spPr>
        <p:txBody>
          <a:bodyPr wrap="square" rtlCol="0">
            <a:spAutoFit/>
          </a:bodyPr>
          <a:lstStyle/>
          <a:p>
            <a:pPr algn="ctr"/>
            <a:r>
              <a:rPr lang="fr-FR" sz="2400" b="1" cap="all"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Résilience </a:t>
            </a:r>
            <a:r>
              <a:rPr lang="fr-FR" sz="2400" b="1" cap="all" dirty="0">
                <a:solidFill>
                  <a:srgbClr val="C00000"/>
                </a:solidFill>
                <a:effectLst>
                  <a:outerShdw blurRad="38100" dist="38100" dir="2700000" algn="tl">
                    <a:srgbClr val="000000">
                      <a:alpha val="43137"/>
                    </a:srgbClr>
                  </a:outerShdw>
                </a:effectLst>
                <a:latin typeface="Franklin Gothic Book" panose="020B0503020102020204" pitchFamily="34" charset="0"/>
              </a:rPr>
              <a:t>des femmes face au changement </a:t>
            </a:r>
            <a:r>
              <a:rPr lang="fr-FR" sz="2400" b="1" cap="all"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climatique</a:t>
            </a:r>
            <a:endParaRPr lang="fr-FR" sz="2400" b="1" cap="all"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3" name="Image 2">
            <a:extLst>
              <a:ext uri="{FF2B5EF4-FFF2-40B4-BE49-F238E27FC236}">
                <a16:creationId xmlns:a16="http://schemas.microsoft.com/office/drawing/2014/main" id="{BAD5B593-6A0C-0A0B-BDAF-725EE0CD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90" y="123361"/>
            <a:ext cx="1056319" cy="1032517"/>
          </a:xfrm>
          <a:prstGeom prst="rect">
            <a:avLst/>
          </a:prstGeom>
        </p:spPr>
      </p:pic>
      <p:pic>
        <p:nvPicPr>
          <p:cNvPr id="4" name="Image 3" descr="Une image contenant habits, Visage humain, personne, intérieur&#10;&#10;Description générée automatiquement">
            <a:extLst>
              <a:ext uri="{FF2B5EF4-FFF2-40B4-BE49-F238E27FC236}">
                <a16:creationId xmlns:a16="http://schemas.microsoft.com/office/drawing/2014/main" id="{06444DA5-311B-D56E-8ACC-EADEED026231}"/>
              </a:ext>
            </a:extLst>
          </p:cNvPr>
          <p:cNvPicPr>
            <a:picLocks noChangeAspect="1"/>
          </p:cNvPicPr>
          <p:nvPr/>
        </p:nvPicPr>
        <p:blipFill rotWithShape="1">
          <a:blip r:embed="rId4"/>
          <a:srcRect t="32719" b="26967"/>
          <a:stretch/>
        </p:blipFill>
        <p:spPr>
          <a:xfrm>
            <a:off x="1254620" y="123361"/>
            <a:ext cx="4149594" cy="1672856"/>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0089" y="229686"/>
            <a:ext cx="3511698" cy="288919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2" y="1836943"/>
            <a:ext cx="2691809" cy="2018857"/>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2310" y="1862195"/>
            <a:ext cx="2658140" cy="1993605"/>
          </a:xfrm>
          <a:prstGeom prst="rect">
            <a:avLst/>
          </a:prstGeom>
        </p:spPr>
      </p:pic>
    </p:spTree>
    <p:extLst>
      <p:ext uri="{BB962C8B-B14F-4D97-AF65-F5344CB8AC3E}">
        <p14:creationId xmlns:p14="http://schemas.microsoft.com/office/powerpoint/2010/main" val="3843050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4FA31-7BF9-4166-456D-F9F10E2D4F85}"/>
              </a:ext>
            </a:extLst>
          </p:cNvPr>
          <p:cNvSpPr>
            <a:spLocks noGrp="1"/>
          </p:cNvSpPr>
          <p:nvPr>
            <p:ph type="title"/>
          </p:nvPr>
        </p:nvSpPr>
        <p:spPr>
          <a:xfrm>
            <a:off x="798897" y="3840480"/>
            <a:ext cx="7543800" cy="617220"/>
          </a:xfrm>
        </p:spPr>
        <p:txBody>
          <a:bodyPr vert="horz" lIns="91440" tIns="45720" rIns="91440" bIns="45720" rtlCol="0" anchor="b">
            <a:normAutofit fontScale="90000"/>
          </a:bodyPr>
          <a:lstStyle/>
          <a:p>
            <a:pPr algn="ctr" defTabSz="914400"/>
            <a:r>
              <a:rPr lang="en-US" b="1" spc="-50" dirty="0">
                <a:solidFill>
                  <a:srgbClr val="C00000"/>
                </a:solidFill>
                <a:latin typeface="Franklin Gothic Book" panose="020B0503020102020204" pitchFamily="34" charset="0"/>
              </a:rPr>
              <a:t>Dons de biberons a Nouakchott (</a:t>
            </a:r>
            <a:r>
              <a:rPr lang="en-US" b="1" spc="-50" dirty="0" err="1">
                <a:solidFill>
                  <a:srgbClr val="C00000"/>
                </a:solidFill>
                <a:latin typeface="Franklin Gothic Book" panose="020B0503020102020204" pitchFamily="34" charset="0"/>
              </a:rPr>
              <a:t>Mauritanie</a:t>
            </a:r>
            <a:r>
              <a:rPr lang="en-US" b="1" spc="-50" dirty="0">
                <a:solidFill>
                  <a:srgbClr val="C00000"/>
                </a:solidFill>
                <a:latin typeface="Franklin Gothic Book" panose="020B0503020102020204" pitchFamily="34" charset="0"/>
              </a:rPr>
              <a:t>)</a:t>
            </a:r>
          </a:p>
        </p:txBody>
      </p:sp>
      <p:pic>
        <p:nvPicPr>
          <p:cNvPr id="12" name="Image 11">
            <a:extLst>
              <a:ext uri="{FF2B5EF4-FFF2-40B4-BE49-F238E27FC236}">
                <a16:creationId xmlns:a16="http://schemas.microsoft.com/office/drawing/2014/main" id="{38C9310B-FA77-423A-6ED3-5E206C6AF70A}"/>
              </a:ext>
            </a:extLst>
          </p:cNvPr>
          <p:cNvPicPr>
            <a:picLocks noChangeAspect="1"/>
          </p:cNvPicPr>
          <p:nvPr/>
        </p:nvPicPr>
        <p:blipFill rotWithShape="1">
          <a:blip r:embed="rId2">
            <a:extLst>
              <a:ext uri="{28A0092B-C50C-407E-A947-70E740481C1C}">
                <a14:useLocalDpi xmlns:a14="http://schemas.microsoft.com/office/drawing/2010/main" val="0"/>
              </a:ext>
            </a:extLst>
          </a:blip>
          <a:srcRect t="20697" r="1" b="1"/>
          <a:stretch/>
        </p:blipFill>
        <p:spPr bwMode="auto">
          <a:xfrm>
            <a:off x="20" y="10"/>
            <a:ext cx="5983116" cy="3558593"/>
          </a:xfrm>
          <a:prstGeom prst="rect">
            <a:avLst/>
          </a:prstGeom>
          <a:noFill/>
        </p:spPr>
      </p:pic>
      <p:pic>
        <p:nvPicPr>
          <p:cNvPr id="13" name="Image 12">
            <a:extLst>
              <a:ext uri="{FF2B5EF4-FFF2-40B4-BE49-F238E27FC236}">
                <a16:creationId xmlns:a16="http://schemas.microsoft.com/office/drawing/2014/main" id="{1D714082-5BB5-126A-81E9-F0405482E260}"/>
              </a:ext>
            </a:extLst>
          </p:cNvPr>
          <p:cNvPicPr>
            <a:picLocks noChangeAspect="1"/>
          </p:cNvPicPr>
          <p:nvPr/>
        </p:nvPicPr>
        <p:blipFill rotWithShape="1">
          <a:blip r:embed="rId3">
            <a:extLst>
              <a:ext uri="{28A0092B-C50C-407E-A947-70E740481C1C}">
                <a14:useLocalDpi xmlns:a14="http://schemas.microsoft.com/office/drawing/2010/main" val="0"/>
              </a:ext>
            </a:extLst>
          </a:blip>
          <a:srcRect b="12156"/>
          <a:stretch/>
        </p:blipFill>
        <p:spPr bwMode="auto">
          <a:xfrm>
            <a:off x="6103786" y="1473"/>
            <a:ext cx="3040214" cy="3560841"/>
          </a:xfrm>
          <a:prstGeom prst="rect">
            <a:avLst/>
          </a:prstGeom>
          <a:noFill/>
        </p:spPr>
      </p:pic>
    </p:spTree>
    <p:extLst>
      <p:ext uri="{BB962C8B-B14F-4D97-AF65-F5344CB8AC3E}">
        <p14:creationId xmlns:p14="http://schemas.microsoft.com/office/powerpoint/2010/main" val="4091791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45276" y="695051"/>
            <a:ext cx="3503709" cy="2962486"/>
          </a:xfrm>
          <a:prstGeom prst="rect">
            <a:avLst/>
          </a:prstGeom>
        </p:spPr>
      </p:pic>
      <p:sp>
        <p:nvSpPr>
          <p:cNvPr id="5" name="Titre 1">
            <a:extLst>
              <a:ext uri="{FF2B5EF4-FFF2-40B4-BE49-F238E27FC236}">
                <a16:creationId xmlns:a16="http://schemas.microsoft.com/office/drawing/2014/main" id="{F545ABBF-22F4-408E-8CE6-A0DF7AB02B40}"/>
              </a:ext>
            </a:extLst>
          </p:cNvPr>
          <p:cNvSpPr>
            <a:spLocks noGrp="1"/>
          </p:cNvSpPr>
          <p:nvPr>
            <p:ph type="title" idx="4294967295"/>
          </p:nvPr>
        </p:nvSpPr>
        <p:spPr>
          <a:xfrm>
            <a:off x="3515833" y="1205023"/>
            <a:ext cx="5628167" cy="887191"/>
          </a:xfrm>
        </p:spPr>
        <p:txBody>
          <a:bodyPr anchor="ctr" anchorCtr="1">
            <a:normAutofit/>
          </a:bodyPr>
          <a:lstStyle/>
          <a:p>
            <a:r>
              <a:rPr lang="fr-FR" sz="4000" b="1" cap="all"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Perspectives</a:t>
            </a:r>
            <a:endParaRPr lang="fr-FR" sz="4000" b="1" cap="all"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2339207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a:solidFill>
                  <a:srgbClr val="C00000"/>
                </a:solidFill>
                <a:latin typeface="Franklin Gothic Book" panose="020B0503020102020204" pitchFamily="34" charset="0"/>
              </a:rPr>
              <a:t>Perspectives…</a:t>
            </a:r>
          </a:p>
        </p:txBody>
      </p:sp>
      <p:pic>
        <p:nvPicPr>
          <p:cNvPr id="4" name="Image 3">
            <a:extLst>
              <a:ext uri="{FF2B5EF4-FFF2-40B4-BE49-F238E27FC236}">
                <a16:creationId xmlns:a16="http://schemas.microsoft.com/office/drawing/2014/main" id="{F1BA9AA3-1577-9F5B-9493-F693F166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graphicFrame>
        <p:nvGraphicFramePr>
          <p:cNvPr id="7" name="Tableau 10">
            <a:extLst>
              <a:ext uri="{FF2B5EF4-FFF2-40B4-BE49-F238E27FC236}">
                <a16:creationId xmlns:a16="http://schemas.microsoft.com/office/drawing/2014/main" id="{EF220299-72B3-E1FB-97A9-20F8C6604850}"/>
              </a:ext>
            </a:extLst>
          </p:cNvPr>
          <p:cNvGraphicFramePr>
            <a:graphicFrameLocks noGrp="1"/>
          </p:cNvGraphicFramePr>
          <p:nvPr>
            <p:extLst>
              <p:ext uri="{D42A27DB-BD31-4B8C-83A1-F6EECF244321}">
                <p14:modId xmlns:p14="http://schemas.microsoft.com/office/powerpoint/2010/main" val="1976339170"/>
              </p:ext>
            </p:extLst>
          </p:nvPr>
        </p:nvGraphicFramePr>
        <p:xfrm>
          <a:off x="453656" y="1301578"/>
          <a:ext cx="8179981" cy="3406904"/>
        </p:xfrm>
        <a:graphic>
          <a:graphicData uri="http://schemas.openxmlformats.org/drawingml/2006/table">
            <a:tbl>
              <a:tblPr firstRow="1" bandRow="1">
                <a:tableStyleId>{9DCAF9ED-07DC-4A11-8D7F-57B35C25682E}</a:tableStyleId>
              </a:tblPr>
              <a:tblGrid>
                <a:gridCol w="3765974">
                  <a:extLst>
                    <a:ext uri="{9D8B030D-6E8A-4147-A177-3AD203B41FA5}">
                      <a16:colId xmlns:a16="http://schemas.microsoft.com/office/drawing/2014/main" val="1809768420"/>
                    </a:ext>
                  </a:extLst>
                </a:gridCol>
                <a:gridCol w="4414007">
                  <a:extLst>
                    <a:ext uri="{9D8B030D-6E8A-4147-A177-3AD203B41FA5}">
                      <a16:colId xmlns:a16="http://schemas.microsoft.com/office/drawing/2014/main" val="3022568147"/>
                    </a:ext>
                  </a:extLst>
                </a:gridCol>
              </a:tblGrid>
              <a:tr h="358663">
                <a:tc>
                  <a:txBody>
                    <a:bodyPr/>
                    <a:lstStyle/>
                    <a:p>
                      <a:pPr algn="ctr"/>
                      <a:r>
                        <a:rPr lang="fr-FR" sz="1600" dirty="0">
                          <a:latin typeface="Franklin Gothic Book" panose="020B0503020102020204" pitchFamily="34" charset="0"/>
                          <a:cs typeface="Times New Roman" panose="02020603050405020304" pitchFamily="18" charset="0"/>
                        </a:rPr>
                        <a:t>PROJET/INITIATIVE </a:t>
                      </a:r>
                    </a:p>
                  </a:txBody>
                  <a:tcPr/>
                </a:tc>
                <a:tc>
                  <a:txBody>
                    <a:bodyPr/>
                    <a:lstStyle/>
                    <a:p>
                      <a:pPr algn="ctr"/>
                      <a:r>
                        <a:rPr lang="fr-FR" sz="1600" dirty="0">
                          <a:latin typeface="Franklin Gothic Book" panose="020B0503020102020204" pitchFamily="34" charset="0"/>
                          <a:cs typeface="Times New Roman" panose="02020603050405020304" pitchFamily="18" charset="0"/>
                        </a:rPr>
                        <a:t>OBJECTIF</a:t>
                      </a:r>
                    </a:p>
                  </a:txBody>
                  <a:tcPr/>
                </a:tc>
                <a:extLst>
                  <a:ext uri="{0D108BD9-81ED-4DB2-BD59-A6C34878D82A}">
                    <a16:rowId xmlns:a16="http://schemas.microsoft.com/office/drawing/2014/main" val="3561895493"/>
                  </a:ext>
                </a:extLst>
              </a:tr>
              <a:tr h="630504">
                <a:tc>
                  <a:txBody>
                    <a:bodyPr/>
                    <a:lstStyle/>
                    <a:p>
                      <a:pPr algn="l"/>
                      <a:r>
                        <a:rPr lang="fr-FR" sz="1600" dirty="0">
                          <a:latin typeface="Franklin Gothic Book" panose="020B0503020102020204" pitchFamily="34" charset="0"/>
                          <a:cs typeface="Times New Roman" panose="02020603050405020304" pitchFamily="18" charset="0"/>
                        </a:rPr>
                        <a:t>PROJET DE RESILIENCE POUR LES FEMMES</a:t>
                      </a:r>
                    </a:p>
                  </a:txBody>
                  <a:tcPr anchor="ctr"/>
                </a:tc>
                <a:tc>
                  <a:txBody>
                    <a:bodyPr/>
                    <a:lstStyle/>
                    <a:p>
                      <a:pPr algn="l"/>
                      <a:r>
                        <a:rPr lang="fr-FR" sz="1600" dirty="0">
                          <a:latin typeface="Franklin Gothic Book" panose="020B0503020102020204" pitchFamily="34" charset="0"/>
                          <a:cs typeface="Times New Roman" panose="02020603050405020304" pitchFamily="18" charset="0"/>
                        </a:rPr>
                        <a:t>Développer des activités pour permettre aux femmes de faire face aux défis pendant les conflits armés</a:t>
                      </a:r>
                    </a:p>
                  </a:txBody>
                  <a:tcPr anchor="ctr"/>
                </a:tc>
                <a:extLst>
                  <a:ext uri="{0D108BD9-81ED-4DB2-BD59-A6C34878D82A}">
                    <a16:rowId xmlns:a16="http://schemas.microsoft.com/office/drawing/2014/main" val="4004980917"/>
                  </a:ext>
                </a:extLst>
              </a:tr>
              <a:tr h="582227">
                <a:tc>
                  <a:txBody>
                    <a:bodyPr/>
                    <a:lstStyle/>
                    <a:p>
                      <a:pPr algn="l"/>
                      <a:r>
                        <a:rPr lang="fr-FR" sz="1600" dirty="0">
                          <a:latin typeface="Franklin Gothic Book" panose="020B0503020102020204" pitchFamily="34" charset="0"/>
                          <a:cs typeface="Times New Roman" panose="02020603050405020304" pitchFamily="18" charset="0"/>
                        </a:rPr>
                        <a:t>AUTONOMISATION ÉCONOMIQUE DES FEMMES RURALES</a:t>
                      </a:r>
                      <a:endParaRPr lang="en-US" sz="1600" dirty="0">
                        <a:latin typeface="Franklin Gothic Book" panose="020B0503020102020204" pitchFamily="34" charset="0"/>
                        <a:cs typeface="Times New Roman" panose="02020603050405020304" pitchFamily="18" charset="0"/>
                      </a:endParaRPr>
                    </a:p>
                  </a:txBody>
                  <a:tcPr anchor="ctr"/>
                </a:tc>
                <a:tc>
                  <a:txBody>
                    <a:bodyPr/>
                    <a:lstStyle/>
                    <a:p>
                      <a:pPr algn="l"/>
                      <a:r>
                        <a:rPr lang="fr-FR" sz="1600" dirty="0">
                          <a:latin typeface="Franklin Gothic Book" panose="020B0503020102020204" pitchFamily="34" charset="0"/>
                          <a:cs typeface="Times New Roman" panose="02020603050405020304" pitchFamily="18" charset="0"/>
                        </a:rPr>
                        <a:t>Formation et accompagnement des femmes rurales dans leurs projets économiques</a:t>
                      </a:r>
                    </a:p>
                  </a:txBody>
                  <a:tcPr anchor="ctr"/>
                </a:tc>
                <a:extLst>
                  <a:ext uri="{0D108BD9-81ED-4DB2-BD59-A6C34878D82A}">
                    <a16:rowId xmlns:a16="http://schemas.microsoft.com/office/drawing/2014/main" val="1319723838"/>
                  </a:ext>
                </a:extLst>
              </a:tr>
              <a:tr h="701206">
                <a:tc>
                  <a:txBody>
                    <a:bodyPr/>
                    <a:lstStyle/>
                    <a:p>
                      <a:pPr algn="l"/>
                      <a:r>
                        <a:rPr lang="en-US" sz="1600" dirty="0">
                          <a:latin typeface="Franklin Gothic Book" panose="020B0503020102020204" pitchFamily="34" charset="0"/>
                          <a:cs typeface="Times New Roman" panose="02020603050405020304" pitchFamily="18" charset="0"/>
                        </a:rPr>
                        <a:t>SOUTIEN ET APPUI AUX SURVIVANTES DE VBGs</a:t>
                      </a:r>
                      <a:endParaRPr lang="fr-FR" sz="1600" dirty="0">
                        <a:latin typeface="Franklin Gothic Book" panose="020B0503020102020204" pitchFamily="34" charset="0"/>
                        <a:cs typeface="Times New Roman" panose="02020603050405020304" pitchFamily="18" charset="0"/>
                      </a:endParaRPr>
                    </a:p>
                  </a:txBody>
                  <a:tcPr anchor="ctr"/>
                </a:tc>
                <a:tc>
                  <a:txBody>
                    <a:bodyPr/>
                    <a:lstStyle/>
                    <a:p>
                      <a:pPr algn="l"/>
                      <a:r>
                        <a:rPr lang="fr-FR" sz="1600" dirty="0">
                          <a:latin typeface="Franklin Gothic Book" panose="020B0503020102020204" pitchFamily="34" charset="0"/>
                          <a:cs typeface="Times New Roman" panose="02020603050405020304" pitchFamily="18" charset="0"/>
                        </a:rPr>
                        <a:t>Soutien et aide psychologique aux survivantes de violence</a:t>
                      </a:r>
                    </a:p>
                  </a:txBody>
                  <a:tcPr anchor="ctr"/>
                </a:tc>
                <a:extLst>
                  <a:ext uri="{0D108BD9-81ED-4DB2-BD59-A6C34878D82A}">
                    <a16:rowId xmlns:a16="http://schemas.microsoft.com/office/drawing/2014/main" val="1386067958"/>
                  </a:ext>
                </a:extLst>
              </a:tr>
              <a:tr h="941848">
                <a:tc>
                  <a:txBody>
                    <a:bodyPr/>
                    <a:lstStyle/>
                    <a:p>
                      <a:pPr algn="l"/>
                      <a:r>
                        <a:rPr lang="fr-FR" sz="1600" dirty="0">
                          <a:latin typeface="Franklin Gothic Book" panose="020B0503020102020204" pitchFamily="34" charset="0"/>
                          <a:cs typeface="Times New Roman" panose="02020603050405020304" pitchFamily="18" charset="0"/>
                        </a:rPr>
                        <a:t>ÉDUCATION ALTERNATIVE POUR LES FEMMES ET LES FILLES DANS LES ZONES DE CONFLITS ARMÉS</a:t>
                      </a:r>
                    </a:p>
                  </a:txBody>
                  <a:tcPr anchor="ctr"/>
                </a:tc>
                <a:tc>
                  <a:txBody>
                    <a:bodyPr/>
                    <a:lstStyle/>
                    <a:p>
                      <a:pPr algn="l"/>
                      <a:r>
                        <a:rPr lang="fr-FR" sz="1600" dirty="0">
                          <a:latin typeface="Franklin Gothic Book" panose="020B0503020102020204" pitchFamily="34" charset="0"/>
                          <a:cs typeface="Times New Roman" panose="02020603050405020304" pitchFamily="18" charset="0"/>
                        </a:rPr>
                        <a:t>Élaborer des programmes et des outils pour assurer l’éducation des femmes et des filles</a:t>
                      </a:r>
                    </a:p>
                  </a:txBody>
                  <a:tcPr anchor="ctr"/>
                </a:tc>
                <a:extLst>
                  <a:ext uri="{0D108BD9-81ED-4DB2-BD59-A6C34878D82A}">
                    <a16:rowId xmlns:a16="http://schemas.microsoft.com/office/drawing/2014/main" val="150191855"/>
                  </a:ext>
                </a:extLst>
              </a:tr>
            </a:tbl>
          </a:graphicData>
        </a:graphic>
      </p:graphicFrame>
    </p:spTree>
    <p:extLst>
      <p:ext uri="{BB962C8B-B14F-4D97-AF65-F5344CB8AC3E}">
        <p14:creationId xmlns:p14="http://schemas.microsoft.com/office/powerpoint/2010/main" val="3806760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a:solidFill>
                  <a:srgbClr val="C00000"/>
                </a:solidFill>
                <a:latin typeface="Franklin Gothic Book" panose="020B0503020102020204" pitchFamily="34" charset="0"/>
              </a:rPr>
              <a:t>Perspectives…</a:t>
            </a:r>
          </a:p>
        </p:txBody>
      </p:sp>
      <p:pic>
        <p:nvPicPr>
          <p:cNvPr id="4" name="Image 3">
            <a:extLst>
              <a:ext uri="{FF2B5EF4-FFF2-40B4-BE49-F238E27FC236}">
                <a16:creationId xmlns:a16="http://schemas.microsoft.com/office/drawing/2014/main" id="{F1BA9AA3-1577-9F5B-9493-F693F166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graphicFrame>
        <p:nvGraphicFramePr>
          <p:cNvPr id="7" name="Tableau 10">
            <a:extLst>
              <a:ext uri="{FF2B5EF4-FFF2-40B4-BE49-F238E27FC236}">
                <a16:creationId xmlns:a16="http://schemas.microsoft.com/office/drawing/2014/main" id="{EF220299-72B3-E1FB-97A9-20F8C6604850}"/>
              </a:ext>
            </a:extLst>
          </p:cNvPr>
          <p:cNvGraphicFramePr>
            <a:graphicFrameLocks noGrp="1"/>
          </p:cNvGraphicFramePr>
          <p:nvPr>
            <p:extLst>
              <p:ext uri="{D42A27DB-BD31-4B8C-83A1-F6EECF244321}">
                <p14:modId xmlns:p14="http://schemas.microsoft.com/office/powerpoint/2010/main" val="2625663511"/>
              </p:ext>
            </p:extLst>
          </p:nvPr>
        </p:nvGraphicFramePr>
        <p:xfrm>
          <a:off x="327727" y="1156639"/>
          <a:ext cx="8561092" cy="2060197"/>
        </p:xfrm>
        <a:graphic>
          <a:graphicData uri="http://schemas.openxmlformats.org/drawingml/2006/table">
            <a:tbl>
              <a:tblPr firstRow="1" bandRow="1">
                <a:tableStyleId>{9DCAF9ED-07DC-4A11-8D7F-57B35C25682E}</a:tableStyleId>
              </a:tblPr>
              <a:tblGrid>
                <a:gridCol w="3941434">
                  <a:extLst>
                    <a:ext uri="{9D8B030D-6E8A-4147-A177-3AD203B41FA5}">
                      <a16:colId xmlns:a16="http://schemas.microsoft.com/office/drawing/2014/main" val="1809768420"/>
                    </a:ext>
                  </a:extLst>
                </a:gridCol>
                <a:gridCol w="4619658">
                  <a:extLst>
                    <a:ext uri="{9D8B030D-6E8A-4147-A177-3AD203B41FA5}">
                      <a16:colId xmlns:a16="http://schemas.microsoft.com/office/drawing/2014/main" val="3022568147"/>
                    </a:ext>
                  </a:extLst>
                </a:gridCol>
              </a:tblGrid>
              <a:tr h="414277">
                <a:tc>
                  <a:txBody>
                    <a:bodyPr/>
                    <a:lstStyle/>
                    <a:p>
                      <a:pPr algn="ctr"/>
                      <a:r>
                        <a:rPr lang="fr-FR" sz="1600" dirty="0">
                          <a:latin typeface="Franklin Gothic Book" panose="020B0503020102020204" pitchFamily="34" charset="0"/>
                          <a:cs typeface="Times New Roman" panose="02020603050405020304" pitchFamily="18" charset="0"/>
                        </a:rPr>
                        <a:t>PROJECT/INITIATIVE </a:t>
                      </a:r>
                    </a:p>
                  </a:txBody>
                  <a:tcPr/>
                </a:tc>
                <a:tc>
                  <a:txBody>
                    <a:bodyPr/>
                    <a:lstStyle/>
                    <a:p>
                      <a:pPr algn="ctr"/>
                      <a:r>
                        <a:rPr lang="fr-FR" sz="1600" dirty="0">
                          <a:latin typeface="Franklin Gothic Book" panose="020B0503020102020204" pitchFamily="34" charset="0"/>
                          <a:cs typeface="Times New Roman" panose="02020603050405020304" pitchFamily="18" charset="0"/>
                        </a:rPr>
                        <a:t>OBJECTIVE</a:t>
                      </a:r>
                    </a:p>
                  </a:txBody>
                  <a:tcPr/>
                </a:tc>
                <a:extLst>
                  <a:ext uri="{0D108BD9-81ED-4DB2-BD59-A6C34878D82A}">
                    <a16:rowId xmlns:a16="http://schemas.microsoft.com/office/drawing/2014/main" val="3561895493"/>
                  </a:ext>
                </a:extLst>
              </a:tr>
              <a:tr h="665502">
                <a:tc>
                  <a:txBody>
                    <a:bodyPr/>
                    <a:lstStyle/>
                    <a:p>
                      <a:pPr algn="l"/>
                      <a:r>
                        <a:rPr lang="fr-FR" sz="1600" dirty="0">
                          <a:latin typeface="Franklin Gothic Book" panose="020B0503020102020204" pitchFamily="34" charset="0"/>
                          <a:cs typeface="Times New Roman" panose="02020603050405020304" pitchFamily="18" charset="0"/>
                        </a:rPr>
                        <a:t>FORMATIONS</a:t>
                      </a:r>
                    </a:p>
                  </a:txBody>
                  <a:tcPr anchor="ctr"/>
                </a:tc>
                <a:tc>
                  <a:txBody>
                    <a:bodyPr/>
                    <a:lstStyle/>
                    <a:p>
                      <a:pPr algn="l"/>
                      <a:r>
                        <a:rPr lang="fr-FR" sz="1600" dirty="0">
                          <a:latin typeface="Franklin Gothic Book" panose="020B0503020102020204" pitchFamily="34" charset="0"/>
                          <a:cs typeface="Times New Roman" panose="02020603050405020304" pitchFamily="18" charset="0"/>
                        </a:rPr>
                        <a:t>Continuer à fournir des formations sur la violence sexiste aux bénévoles, aux dirigeants locaux, religieux et communautaires</a:t>
                      </a:r>
                    </a:p>
                  </a:txBody>
                  <a:tcPr anchor="ctr"/>
                </a:tc>
                <a:extLst>
                  <a:ext uri="{0D108BD9-81ED-4DB2-BD59-A6C34878D82A}">
                    <a16:rowId xmlns:a16="http://schemas.microsoft.com/office/drawing/2014/main" val="4004980917"/>
                  </a:ext>
                </a:extLst>
              </a:tr>
              <a:tr h="665502">
                <a:tc>
                  <a:txBody>
                    <a:bodyPr/>
                    <a:lstStyle/>
                    <a:p>
                      <a:pPr algn="l"/>
                      <a:r>
                        <a:rPr lang="en-US" sz="1600" dirty="0">
                          <a:latin typeface="Franklin Gothic Book" panose="020B0503020102020204" pitchFamily="34" charset="0"/>
                          <a:cs typeface="Times New Roman" panose="02020603050405020304" pitchFamily="18" charset="0"/>
                        </a:rPr>
                        <a:t>SENSIBILISATION ET PREVENTION</a:t>
                      </a:r>
                    </a:p>
                  </a:txBody>
                  <a:tcPr anchor="ctr"/>
                </a:tc>
                <a:tc>
                  <a:txBody>
                    <a:bodyPr/>
                    <a:lstStyle/>
                    <a:p>
                      <a:pPr algn="l"/>
                      <a:r>
                        <a:rPr lang="fr-FR" sz="1600" dirty="0">
                          <a:latin typeface="Franklin Gothic Book" panose="020B0503020102020204" pitchFamily="34" charset="0"/>
                          <a:cs typeface="Times New Roman" panose="02020603050405020304" pitchFamily="18" charset="0"/>
                        </a:rPr>
                        <a:t>Impliquer et demander le soutien des dirigeants locaux, religieux et communautaires dans les efforts de JDWS</a:t>
                      </a:r>
                    </a:p>
                  </a:txBody>
                  <a:tcPr anchor="ctr"/>
                </a:tc>
                <a:extLst>
                  <a:ext uri="{0D108BD9-81ED-4DB2-BD59-A6C34878D82A}">
                    <a16:rowId xmlns:a16="http://schemas.microsoft.com/office/drawing/2014/main" val="1319723838"/>
                  </a:ext>
                </a:extLst>
              </a:tr>
            </a:tbl>
          </a:graphicData>
        </a:graphic>
      </p:graphicFrame>
    </p:spTree>
    <p:extLst>
      <p:ext uri="{BB962C8B-B14F-4D97-AF65-F5344CB8AC3E}">
        <p14:creationId xmlns:p14="http://schemas.microsoft.com/office/powerpoint/2010/main" val="98969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NOTRE HISTOIRE</a:t>
            </a:r>
            <a:endParaRPr lang="fr-FR" b="1"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494347" y="1343025"/>
            <a:ext cx="7935278" cy="3328988"/>
          </a:xfrm>
        </p:spPr>
        <p:txBody>
          <a:bodyPr>
            <a:noAutofit/>
          </a:bodyPr>
          <a:lstStyle/>
          <a:p>
            <a:pPr marL="268288" indent="-268288" algn="just">
              <a:buClr>
                <a:srgbClr val="C00000"/>
              </a:buClr>
              <a:buFont typeface="Wingdings" panose="05000000000000000000" pitchFamily="2" charset="2"/>
              <a:buChar char="q"/>
            </a:pPr>
            <a:r>
              <a:rPr lang="fr-FR" sz="2000" dirty="0">
                <a:solidFill>
                  <a:schemeClr val="tx1"/>
                </a:solidFill>
                <a:latin typeface="Franklin Gothic Book" panose="020B0503020102020204" pitchFamily="34" charset="0"/>
              </a:rPr>
              <a:t>JDWS doit son origine à une femme malienne, </a:t>
            </a:r>
            <a:r>
              <a:rPr lang="fr-FR" sz="2000" b="1" dirty="0">
                <a:solidFill>
                  <a:schemeClr val="tx1"/>
                </a:solidFill>
                <a:latin typeface="Franklin Gothic Book" panose="020B0503020102020204" pitchFamily="34" charset="0"/>
              </a:rPr>
              <a:t>Aïda </a:t>
            </a:r>
            <a:r>
              <a:rPr lang="fr-FR" sz="2000" b="1" dirty="0" err="1">
                <a:solidFill>
                  <a:schemeClr val="tx1"/>
                </a:solidFill>
                <a:latin typeface="Franklin Gothic Book" panose="020B0503020102020204" pitchFamily="34" charset="0"/>
              </a:rPr>
              <a:t>Hamahady</a:t>
            </a:r>
            <a:r>
              <a:rPr lang="fr-FR" sz="2000" b="1" dirty="0">
                <a:solidFill>
                  <a:schemeClr val="tx1"/>
                </a:solidFill>
                <a:latin typeface="Franklin Gothic Book" panose="020B0503020102020204" pitchFamily="34" charset="0"/>
              </a:rPr>
              <a:t> Oualate, </a:t>
            </a:r>
            <a:r>
              <a:rPr lang="fr-FR" sz="2000" dirty="0">
                <a:solidFill>
                  <a:schemeClr val="tx1"/>
                </a:solidFill>
                <a:latin typeface="Franklin Gothic Book" panose="020B0503020102020204" pitchFamily="34" charset="0"/>
              </a:rPr>
              <a:t>qui a vécu au Mali et au Sahel pendant les périodes difficiles du conflit armé où elle a été témoin de divers types de violences faites aux femmes et aux filles. Avec son équipe et ses partenaires, elle entend contribuer à briser les silences et lever les tabous pour mieux informer sur les violences basées sur le genre, afin d'aider ses sœurs du monde entier à dénoncer haut et fort leurs maux.</a:t>
            </a:r>
          </a:p>
          <a:p>
            <a:pPr marL="268288" indent="-268288" algn="just">
              <a:buClr>
                <a:srgbClr val="C00000"/>
              </a:buClr>
              <a:buFont typeface="Wingdings" panose="05000000000000000000" pitchFamily="2" charset="2"/>
              <a:buChar char="q"/>
            </a:pPr>
            <a:r>
              <a:rPr lang="fr-FR" sz="2000" dirty="0">
                <a:solidFill>
                  <a:schemeClr val="tx1"/>
                </a:solidFill>
                <a:latin typeface="Franklin Gothic Book" panose="020B0503020102020204" pitchFamily="34" charset="0"/>
              </a:rPr>
              <a:t>Elle possède une expérience pertinente dans la lutte contre les VBG (+20 ans à soutenir et mener des actions individuellement les cas de femmes survivantes, à sensibiliser sur le theme). Elle est pleinement confiante quant au succès de l'organisation. </a:t>
            </a: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159171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normAutofit/>
          </a:bodyPr>
          <a:lstStyle/>
          <a:p>
            <a:r>
              <a:rPr lang="fr-FR" sz="2800" b="1" dirty="0">
                <a:solidFill>
                  <a:srgbClr val="C00000"/>
                </a:solidFill>
                <a:latin typeface="Franklin Gothic Book" panose="020B0503020102020204" pitchFamily="34" charset="0"/>
              </a:rPr>
              <a:t>A JDWS, nous reconnaissons que nous devons ….</a:t>
            </a: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474133" y="1337734"/>
            <a:ext cx="8095709" cy="3376034"/>
          </a:xfrm>
        </p:spPr>
        <p:txBody>
          <a:bodyPr>
            <a:noAutofit/>
          </a:bodyPr>
          <a:lstStyle/>
          <a:p>
            <a:pPr marL="361950" indent="-361950" algn="just">
              <a:lnSpc>
                <a:spcPct val="100000"/>
              </a:lnSpc>
              <a:spcBef>
                <a:spcPts val="600"/>
              </a:spcBef>
              <a:spcAft>
                <a:spcPts val="600"/>
              </a:spcAft>
              <a:buClr>
                <a:srgbClr val="CC0000"/>
              </a:buClr>
              <a:buFont typeface="Wingdings" panose="05000000000000000000" pitchFamily="2" charset="2"/>
              <a:buChar char="q"/>
              <a:defRPr/>
            </a:pPr>
            <a:r>
              <a:rPr lang="fr-FR" sz="1800" i="0" dirty="0">
                <a:solidFill>
                  <a:schemeClr val="tx1"/>
                </a:solidFill>
                <a:latin typeface="Franklin Gothic Book" panose="020B0503020102020204" pitchFamily="34" charset="0"/>
              </a:rPr>
              <a:t>Mener des actions de prévention et de reponse centrées sur les droits humains en prenant en compte les survivantes de </a:t>
            </a:r>
            <a:r>
              <a:rPr lang="fr-FR" sz="1800" i="0" dirty="0" err="1">
                <a:solidFill>
                  <a:schemeClr val="tx1"/>
                </a:solidFill>
                <a:latin typeface="Franklin Gothic Book" panose="020B0503020102020204" pitchFamily="34" charset="0"/>
              </a:rPr>
              <a:t>VBGs</a:t>
            </a:r>
            <a:r>
              <a:rPr lang="fr-FR" sz="1800" i="0" dirty="0">
                <a:solidFill>
                  <a:schemeClr val="tx1"/>
                </a:solidFill>
                <a:latin typeface="Franklin Gothic Book" panose="020B0503020102020204" pitchFamily="34" charset="0"/>
              </a:rPr>
              <a:t> et les populations vulnérables, en zone de conflit arme </a:t>
            </a:r>
            <a:r>
              <a:rPr lang="fr-FR" sz="1800" b="1" i="0" dirty="0">
                <a:solidFill>
                  <a:schemeClr val="tx1"/>
                </a:solidFill>
                <a:latin typeface="Franklin Gothic Book" panose="020B0503020102020204" pitchFamily="34" charset="0"/>
              </a:rPr>
              <a:t>(prise en charge de services holistiques)</a:t>
            </a:r>
          </a:p>
          <a:p>
            <a:pPr marL="361950" indent="-361950" algn="just">
              <a:lnSpc>
                <a:spcPct val="100000"/>
              </a:lnSpc>
              <a:spcBef>
                <a:spcPts val="600"/>
              </a:spcBef>
              <a:spcAft>
                <a:spcPts val="600"/>
              </a:spcAft>
              <a:buClr>
                <a:srgbClr val="CC0000"/>
              </a:buClr>
              <a:buFont typeface="Wingdings" panose="05000000000000000000" pitchFamily="2" charset="2"/>
              <a:buChar char="q"/>
              <a:defRPr/>
            </a:pPr>
            <a:r>
              <a:rPr lang="fr-FR" sz="1800" i="0" dirty="0">
                <a:solidFill>
                  <a:schemeClr val="tx1"/>
                </a:solidFill>
                <a:latin typeface="Franklin Gothic Book" panose="020B0503020102020204" pitchFamily="34" charset="0"/>
              </a:rPr>
              <a:t>Apporter des réponses de protection rapides avec une approche mobile en complémentarité et coordination avec le Mécanisme de Réponse Rapide (RRM) (analyse de protection, premiers secours psychologiques, accompagnement)</a:t>
            </a:r>
          </a:p>
          <a:p>
            <a:pPr marL="361950" indent="-361950" algn="just">
              <a:lnSpc>
                <a:spcPct val="100000"/>
              </a:lnSpc>
              <a:spcBef>
                <a:spcPts val="600"/>
              </a:spcBef>
              <a:spcAft>
                <a:spcPts val="600"/>
              </a:spcAft>
              <a:buClr>
                <a:srgbClr val="CC0000"/>
              </a:buClr>
              <a:buFont typeface="Wingdings" panose="05000000000000000000" pitchFamily="2" charset="2"/>
              <a:buChar char="q"/>
              <a:defRPr/>
            </a:pPr>
            <a:r>
              <a:rPr lang="fr-FR" sz="1800" i="0" dirty="0">
                <a:solidFill>
                  <a:schemeClr val="tx1"/>
                </a:solidFill>
                <a:latin typeface="Franklin Gothic Book" panose="020B0503020102020204" pitchFamily="34" charset="0"/>
              </a:rPr>
              <a:t>Soutenir la capacité des communautés à se protéger</a:t>
            </a:r>
          </a:p>
          <a:p>
            <a:pPr marL="361950" indent="-361950" algn="just">
              <a:lnSpc>
                <a:spcPct val="100000"/>
              </a:lnSpc>
              <a:spcBef>
                <a:spcPts val="600"/>
              </a:spcBef>
              <a:spcAft>
                <a:spcPts val="600"/>
              </a:spcAft>
              <a:buClr>
                <a:srgbClr val="CC0000"/>
              </a:buClr>
              <a:buFont typeface="Wingdings" panose="05000000000000000000" pitchFamily="2" charset="2"/>
              <a:buChar char="q"/>
              <a:defRPr/>
            </a:pPr>
            <a:r>
              <a:rPr lang="fr-FR" sz="1800" i="0" dirty="0">
                <a:solidFill>
                  <a:schemeClr val="tx1"/>
                </a:solidFill>
                <a:latin typeface="Franklin Gothic Book" panose="020B0503020102020204" pitchFamily="34" charset="0"/>
              </a:rPr>
              <a:t>Disposer d’un suivi de la protection : éclairer l’analyse, la stratégie, le plaidoyer + la réponse aux cas de protection identifiés, avec une assistance à la protection individuelle appropriée ou des services de gestion de cas.</a:t>
            </a:r>
            <a:endParaRPr lang="fr-FR" sz="1800" dirty="0">
              <a:solidFill>
                <a:schemeClr val="tx1"/>
              </a:solidFill>
              <a:latin typeface="Franklin Gothic Book" panose="020B0503020102020204" pitchFamily="34" charset="0"/>
            </a:endParaRP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3987607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1078142" y="116589"/>
            <a:ext cx="7543800" cy="1088068"/>
          </a:xfrm>
        </p:spPr>
        <p:txBody>
          <a:bodyPr anchor="ctr" anchorCtr="1"/>
          <a:lstStyle/>
          <a:p>
            <a:r>
              <a:rPr lang="fr-FR" b="1" dirty="0">
                <a:solidFill>
                  <a:srgbClr val="C00000"/>
                </a:solidFill>
                <a:latin typeface="Franklin Gothic Book" panose="020B0503020102020204" pitchFamily="34" charset="0"/>
              </a:rPr>
              <a:t>Pour les réaliser, nous devons …</a:t>
            </a: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327726" y="1337734"/>
            <a:ext cx="8242116" cy="3376034"/>
          </a:xfrm>
        </p:spPr>
        <p:txBody>
          <a:bodyPr>
            <a:noAutofit/>
          </a:bodyPr>
          <a:lstStyle/>
          <a:p>
            <a:pPr marL="361950" lvl="0" indent="-361950" algn="just">
              <a:lnSpc>
                <a:spcPct val="100000"/>
              </a:lnSpc>
              <a:spcBef>
                <a:spcPts val="300"/>
              </a:spcBef>
              <a:spcAft>
                <a:spcPts val="300"/>
              </a:spcAft>
              <a:buClr>
                <a:srgbClr val="CC0000"/>
              </a:buClr>
              <a:buFont typeface="Wingdings" panose="05000000000000000000" pitchFamily="2" charset="2"/>
              <a:buChar char="q"/>
              <a:defRPr/>
            </a:pPr>
            <a:r>
              <a:rPr lang="fr-FR" sz="1800" dirty="0">
                <a:solidFill>
                  <a:schemeClr val="tx1"/>
                </a:solidFill>
                <a:latin typeface="Franklin Gothic Book" panose="020B0503020102020204" pitchFamily="34" charset="0"/>
              </a:rPr>
              <a:t>Donner accès aux données relatives aux violences basées sur le genre notamment en menant des études et des recherches</a:t>
            </a:r>
          </a:p>
          <a:p>
            <a:pPr marL="361950" lvl="0" indent="-361950" algn="just">
              <a:lnSpc>
                <a:spcPct val="100000"/>
              </a:lnSpc>
              <a:spcBef>
                <a:spcPts val="300"/>
              </a:spcBef>
              <a:spcAft>
                <a:spcPts val="300"/>
              </a:spcAft>
              <a:buClr>
                <a:srgbClr val="CC0000"/>
              </a:buClr>
              <a:buFont typeface="Wingdings" panose="05000000000000000000" pitchFamily="2" charset="2"/>
              <a:buChar char="q"/>
              <a:defRPr/>
            </a:pPr>
            <a:r>
              <a:rPr lang="fr-FR" sz="1800" dirty="0">
                <a:solidFill>
                  <a:schemeClr val="tx1"/>
                </a:solidFill>
                <a:latin typeface="Franklin Gothic Book" panose="020B0503020102020204" pitchFamily="34" charset="0"/>
              </a:rPr>
              <a:t>Plaidoyer en faveur de politiques, de normes de conduite professionnelle, de changements organisationnels et de leadership</a:t>
            </a:r>
          </a:p>
          <a:p>
            <a:pPr marL="361950" lvl="0" indent="-361950" algn="just">
              <a:lnSpc>
                <a:spcPct val="100000"/>
              </a:lnSpc>
              <a:spcBef>
                <a:spcPts val="300"/>
              </a:spcBef>
              <a:spcAft>
                <a:spcPts val="300"/>
              </a:spcAft>
              <a:buClr>
                <a:srgbClr val="CC0000"/>
              </a:buClr>
              <a:buFont typeface="Wingdings" panose="05000000000000000000" pitchFamily="2" charset="2"/>
              <a:buChar char="q"/>
              <a:defRPr/>
            </a:pPr>
            <a:r>
              <a:rPr lang="fr-FR" sz="1800" dirty="0">
                <a:solidFill>
                  <a:schemeClr val="tx1"/>
                </a:solidFill>
                <a:latin typeface="Franklin Gothic Book" panose="020B0503020102020204" pitchFamily="34" charset="0"/>
              </a:rPr>
              <a:t>Élaborer des programmes de mécanismes d’intervention et de soutien axés sur les survivantes et les survivantes.</a:t>
            </a:r>
          </a:p>
          <a:p>
            <a:pPr marL="361950" lvl="0" indent="-361950" algn="just">
              <a:lnSpc>
                <a:spcPct val="100000"/>
              </a:lnSpc>
              <a:spcBef>
                <a:spcPts val="300"/>
              </a:spcBef>
              <a:spcAft>
                <a:spcPts val="300"/>
              </a:spcAft>
              <a:buClr>
                <a:srgbClr val="CC0000"/>
              </a:buClr>
              <a:buFont typeface="Wingdings" panose="05000000000000000000" pitchFamily="2" charset="2"/>
              <a:buChar char="q"/>
              <a:defRPr/>
            </a:pPr>
            <a:r>
              <a:rPr lang="fr-FR" sz="1800" dirty="0">
                <a:solidFill>
                  <a:schemeClr val="tx1"/>
                </a:solidFill>
                <a:latin typeface="Franklin Gothic Book" panose="020B0503020102020204" pitchFamily="34" charset="0"/>
              </a:rPr>
              <a:t>Organiser des formations, des actions de sensibilisation et de communication sur les questions de VBG</a:t>
            </a:r>
          </a:p>
          <a:p>
            <a:pPr marL="361950" lvl="0" indent="-361950" algn="just">
              <a:lnSpc>
                <a:spcPct val="100000"/>
              </a:lnSpc>
              <a:spcBef>
                <a:spcPts val="300"/>
              </a:spcBef>
              <a:spcAft>
                <a:spcPts val="300"/>
              </a:spcAft>
              <a:buClr>
                <a:srgbClr val="CC0000"/>
              </a:buClr>
              <a:buFont typeface="Wingdings" panose="05000000000000000000" pitchFamily="2" charset="2"/>
              <a:buChar char="q"/>
              <a:defRPr/>
            </a:pPr>
            <a:r>
              <a:rPr lang="fr-FR" sz="1800" dirty="0">
                <a:solidFill>
                  <a:schemeClr val="tx1"/>
                </a:solidFill>
                <a:latin typeface="Franklin Gothic Book" panose="020B0503020102020204" pitchFamily="34" charset="0"/>
              </a:rPr>
              <a:t>Promouvoir la coordination et le réseautage </a:t>
            </a:r>
          </a:p>
          <a:p>
            <a:pPr marL="361950" lvl="0" indent="-361950" algn="just">
              <a:lnSpc>
                <a:spcPct val="100000"/>
              </a:lnSpc>
              <a:spcBef>
                <a:spcPts val="300"/>
              </a:spcBef>
              <a:spcAft>
                <a:spcPts val="300"/>
              </a:spcAft>
              <a:buClr>
                <a:srgbClr val="CC0000"/>
              </a:buClr>
              <a:buFont typeface="Wingdings" panose="05000000000000000000" pitchFamily="2" charset="2"/>
              <a:buChar char="q"/>
              <a:defRPr/>
            </a:pPr>
            <a:r>
              <a:rPr lang="fr-FR" sz="1800" dirty="0">
                <a:solidFill>
                  <a:schemeClr val="tx1"/>
                </a:solidFill>
                <a:latin typeface="Franklin Gothic Book" panose="020B0503020102020204" pitchFamily="34" charset="0"/>
              </a:rPr>
              <a:t>Suivi, evaluation, partage des connaissances et rapportage</a:t>
            </a: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159787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
        <p:nvSpPr>
          <p:cNvPr id="6" name="Bulle narrative : ronde 5">
            <a:extLst>
              <a:ext uri="{FF2B5EF4-FFF2-40B4-BE49-F238E27FC236}">
                <a16:creationId xmlns:a16="http://schemas.microsoft.com/office/drawing/2014/main" id="{9A138A27-0FF5-D444-E4AD-72C3D1EDF136}"/>
              </a:ext>
            </a:extLst>
          </p:cNvPr>
          <p:cNvSpPr/>
          <p:nvPr/>
        </p:nvSpPr>
        <p:spPr>
          <a:xfrm>
            <a:off x="1192634" y="82258"/>
            <a:ext cx="3705432" cy="144883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i="0" dirty="0">
                <a:solidFill>
                  <a:schemeClr val="tx1"/>
                </a:solidFill>
                <a:latin typeface="Franklin Gothic Book" panose="020B0503020102020204" pitchFamily="34" charset="0"/>
              </a:rPr>
              <a:t>Nous devons soutenir les personnes qui ont subi ou qui subissent de la violence fondée sur le genre</a:t>
            </a:r>
            <a:endParaRPr lang="fr-FR" sz="1600" dirty="0">
              <a:latin typeface="Franklin Gothic Book" panose="020B0503020102020204" pitchFamily="34" charset="0"/>
            </a:endParaRPr>
          </a:p>
        </p:txBody>
      </p:sp>
      <p:sp>
        <p:nvSpPr>
          <p:cNvPr id="7" name="Bulle narrative : rectangle 6">
            <a:extLst>
              <a:ext uri="{FF2B5EF4-FFF2-40B4-BE49-F238E27FC236}">
                <a16:creationId xmlns:a16="http://schemas.microsoft.com/office/drawing/2014/main" id="{3C77FE36-0A1A-278B-319D-90F731629B49}"/>
              </a:ext>
            </a:extLst>
          </p:cNvPr>
          <p:cNvSpPr/>
          <p:nvPr/>
        </p:nvSpPr>
        <p:spPr>
          <a:xfrm>
            <a:off x="5613989" y="108543"/>
            <a:ext cx="3253564" cy="13822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Franklin Gothic Book" panose="020B0503020102020204" pitchFamily="34" charset="0"/>
              </a:rPr>
              <a:t>Nous devons écouter leurs témoignages et leur offrir notre solidarité</a:t>
            </a:r>
          </a:p>
        </p:txBody>
      </p:sp>
      <p:sp>
        <p:nvSpPr>
          <p:cNvPr id="8" name="Bulle narrative : rectangle à coins arrondis 7">
            <a:extLst>
              <a:ext uri="{FF2B5EF4-FFF2-40B4-BE49-F238E27FC236}">
                <a16:creationId xmlns:a16="http://schemas.microsoft.com/office/drawing/2014/main" id="{3B07BA81-DCDD-B256-01CA-2DD503FE6E89}"/>
              </a:ext>
            </a:extLst>
          </p:cNvPr>
          <p:cNvSpPr/>
          <p:nvPr/>
        </p:nvSpPr>
        <p:spPr>
          <a:xfrm>
            <a:off x="3026735" y="1657352"/>
            <a:ext cx="2913321" cy="1382232"/>
          </a:xfrm>
          <a:prstGeom prst="wedgeRound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Franklin Gothic Book" panose="020B0503020102020204" pitchFamily="34" charset="0"/>
              </a:rPr>
              <a:t>Nous devons également continuer à sensibiliser la société à cette question afin de faire évoluer les mentalités et les comportements</a:t>
            </a:r>
          </a:p>
        </p:txBody>
      </p:sp>
      <p:sp>
        <p:nvSpPr>
          <p:cNvPr id="9" name="Rectangle 8">
            <a:extLst>
              <a:ext uri="{FF2B5EF4-FFF2-40B4-BE49-F238E27FC236}">
                <a16:creationId xmlns:a16="http://schemas.microsoft.com/office/drawing/2014/main" id="{3E4FE320-6279-0851-C9B2-A7A6AADE1CEC}"/>
              </a:ext>
            </a:extLst>
          </p:cNvPr>
          <p:cNvSpPr/>
          <p:nvPr/>
        </p:nvSpPr>
        <p:spPr>
          <a:xfrm>
            <a:off x="0" y="3299051"/>
            <a:ext cx="9144000" cy="1448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Franklin Gothic Book" panose="020B0503020102020204" pitchFamily="34" charset="0"/>
              </a:rPr>
              <a:t>« C’est pourquoi nous, JDWS, ne cessons de sensibiliser le public et collecter des fonds qui seront utilisés pour aider les survivantes de la violence basée sur le genre. Nous avons besoin de votre soutien pour atteindre notre objectif et avoir cet impact. »</a:t>
            </a:r>
          </a:p>
        </p:txBody>
      </p:sp>
    </p:spTree>
    <p:extLst>
      <p:ext uri="{BB962C8B-B14F-4D97-AF65-F5344CB8AC3E}">
        <p14:creationId xmlns:p14="http://schemas.microsoft.com/office/powerpoint/2010/main" val="908425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a:solidFill>
                  <a:srgbClr val="C00000"/>
                </a:solidFill>
                <a:latin typeface="Franklin Gothic Book" panose="020B0503020102020204" pitchFamily="34" charset="0"/>
              </a:rPr>
              <a:t>Pour en savoir plus …</a:t>
            </a:r>
          </a:p>
        </p:txBody>
      </p:sp>
      <p:pic>
        <p:nvPicPr>
          <p:cNvPr id="4" name="Image 3">
            <a:extLst>
              <a:ext uri="{FF2B5EF4-FFF2-40B4-BE49-F238E27FC236}">
                <a16:creationId xmlns:a16="http://schemas.microsoft.com/office/drawing/2014/main" id="{F1BA9AA3-1577-9F5B-9493-F693F166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
        <p:nvSpPr>
          <p:cNvPr id="3" name="Espace réservé du contenu 2">
            <a:extLst>
              <a:ext uri="{FF2B5EF4-FFF2-40B4-BE49-F238E27FC236}">
                <a16:creationId xmlns:a16="http://schemas.microsoft.com/office/drawing/2014/main" id="{84FA90ED-920A-5219-1014-528496F4F679}"/>
              </a:ext>
            </a:extLst>
          </p:cNvPr>
          <p:cNvSpPr>
            <a:spLocks noGrp="1"/>
          </p:cNvSpPr>
          <p:nvPr>
            <p:ph idx="1"/>
          </p:nvPr>
        </p:nvSpPr>
        <p:spPr>
          <a:xfrm>
            <a:off x="822960" y="1384300"/>
            <a:ext cx="7543800" cy="3202567"/>
          </a:xfrm>
        </p:spPr>
        <p:txBody>
          <a:bodyPr>
            <a:normAutofit/>
          </a:bodyPr>
          <a:lstStyle/>
          <a:p>
            <a:pPr marL="268288" indent="-268288" algn="just">
              <a:buClr>
                <a:srgbClr val="C00000"/>
              </a:buClr>
              <a:buFont typeface="Wingdings" panose="05000000000000000000" pitchFamily="2" charset="2"/>
              <a:buChar char="q"/>
            </a:pPr>
            <a:r>
              <a:rPr lang="en-US" sz="2800" dirty="0">
                <a:latin typeface="Franklin Gothic Book" panose="020B0503020102020204" pitchFamily="34" charset="0"/>
                <a:hlinkClick r:id="rId3"/>
              </a:rPr>
              <a:t>Debate on means of support to GBV victims</a:t>
            </a:r>
            <a:endParaRPr lang="en-US" sz="2800" dirty="0">
              <a:latin typeface="Franklin Gothic Book" panose="020B0503020102020204" pitchFamily="34" charset="0"/>
            </a:endParaRPr>
          </a:p>
          <a:p>
            <a:pPr marL="268288" indent="-268288" algn="just">
              <a:buClr>
                <a:srgbClr val="C00000"/>
              </a:buClr>
              <a:buFont typeface="Wingdings" panose="05000000000000000000" pitchFamily="2" charset="2"/>
              <a:buChar char="q"/>
            </a:pPr>
            <a:r>
              <a:rPr lang="en-US" sz="2800" dirty="0">
                <a:latin typeface="Franklin Gothic Book" panose="020B0503020102020204" pitchFamily="34" charset="0"/>
                <a:hlinkClick r:id="rId4"/>
              </a:rPr>
              <a:t>7th Session on GBV – </a:t>
            </a:r>
            <a:r>
              <a:rPr lang="en-US" sz="2800" dirty="0" err="1">
                <a:latin typeface="Franklin Gothic Book" panose="020B0503020102020204" pitchFamily="34" charset="0"/>
                <a:hlinkClick r:id="rId4"/>
              </a:rPr>
              <a:t>Baro</a:t>
            </a:r>
            <a:endParaRPr lang="en-US" sz="2800" dirty="0">
              <a:latin typeface="Franklin Gothic Book" panose="020B0503020102020204" pitchFamily="34" charset="0"/>
            </a:endParaRPr>
          </a:p>
          <a:p>
            <a:pPr marL="268288" indent="-268288" algn="just">
              <a:buClr>
                <a:srgbClr val="C00000"/>
              </a:buClr>
              <a:buFont typeface="Wingdings" panose="05000000000000000000" pitchFamily="2" charset="2"/>
              <a:buChar char="q"/>
            </a:pPr>
            <a:r>
              <a:rPr lang="en-US" sz="2800" dirty="0">
                <a:latin typeface="Franklin Gothic Book" panose="020B0503020102020204" pitchFamily="34" charset="0"/>
                <a:hlinkClick r:id="rId5"/>
              </a:rPr>
              <a:t>Meeting with Women's association "And </a:t>
            </a:r>
            <a:r>
              <a:rPr lang="en-US" sz="2800" dirty="0" err="1">
                <a:latin typeface="Franklin Gothic Book" panose="020B0503020102020204" pitchFamily="34" charset="0"/>
                <a:hlinkClick r:id="rId5"/>
              </a:rPr>
              <a:t>Jubbu</a:t>
            </a:r>
            <a:r>
              <a:rPr lang="en-US" sz="2800" dirty="0">
                <a:latin typeface="Franklin Gothic Book" panose="020B0503020102020204" pitchFamily="34" charset="0"/>
                <a:hlinkClick r:id="rId5"/>
              </a:rPr>
              <a:t>" Senegal</a:t>
            </a:r>
            <a:r>
              <a:rPr lang="en-US" sz="2800" dirty="0">
                <a:latin typeface="Franklin Gothic Book" panose="020B0503020102020204" pitchFamily="34" charset="0"/>
              </a:rPr>
              <a:t> </a:t>
            </a:r>
            <a:r>
              <a:rPr lang="fr-FR" sz="2800" dirty="0">
                <a:latin typeface="Franklin Gothic Book" panose="020B0503020102020204" pitchFamily="34" charset="0"/>
              </a:rPr>
              <a:t>  </a:t>
            </a:r>
          </a:p>
          <a:p>
            <a:pPr marL="268288" indent="-268288" algn="just">
              <a:buClr>
                <a:srgbClr val="C00000"/>
              </a:buClr>
              <a:buFont typeface="Wingdings" panose="05000000000000000000" pitchFamily="2" charset="2"/>
              <a:buChar char="q"/>
            </a:pPr>
            <a:r>
              <a:rPr lang="en-US" sz="2800" dirty="0">
                <a:latin typeface="Franklin Gothic Book" panose="020B0503020102020204" pitchFamily="34" charset="0"/>
                <a:hlinkClick r:id="rId6"/>
              </a:rPr>
              <a:t>Training on Gender equality to eliminate GBV</a:t>
            </a:r>
            <a:r>
              <a:rPr lang="fr-FR" sz="2800" dirty="0">
                <a:latin typeface="Franklin Gothic Book" panose="020B0503020102020204" pitchFamily="34" charset="0"/>
              </a:rPr>
              <a:t>  </a:t>
            </a:r>
          </a:p>
        </p:txBody>
      </p:sp>
    </p:spTree>
    <p:extLst>
      <p:ext uri="{BB962C8B-B14F-4D97-AF65-F5344CB8AC3E}">
        <p14:creationId xmlns:p14="http://schemas.microsoft.com/office/powerpoint/2010/main" val="293543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a:solidFill>
                  <a:srgbClr val="C00000"/>
                </a:solidFill>
                <a:latin typeface="Franklin Gothic Book" panose="020B0503020102020204" pitchFamily="34" charset="0"/>
              </a:rPr>
              <a:t>Comment pouvez-vous aider?</a:t>
            </a:r>
          </a:p>
        </p:txBody>
      </p:sp>
      <p:pic>
        <p:nvPicPr>
          <p:cNvPr id="4" name="Image 3">
            <a:extLst>
              <a:ext uri="{FF2B5EF4-FFF2-40B4-BE49-F238E27FC236}">
                <a16:creationId xmlns:a16="http://schemas.microsoft.com/office/drawing/2014/main" id="{F1BA9AA3-1577-9F5B-9493-F693F166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
        <p:nvSpPr>
          <p:cNvPr id="3" name="Espace réservé du contenu 2">
            <a:extLst>
              <a:ext uri="{FF2B5EF4-FFF2-40B4-BE49-F238E27FC236}">
                <a16:creationId xmlns:a16="http://schemas.microsoft.com/office/drawing/2014/main" id="{BF301854-0C6E-F620-2C90-DBC557EA2313}"/>
              </a:ext>
            </a:extLst>
          </p:cNvPr>
          <p:cNvSpPr>
            <a:spLocks noGrp="1"/>
          </p:cNvSpPr>
          <p:nvPr>
            <p:ph idx="1"/>
          </p:nvPr>
        </p:nvSpPr>
        <p:spPr>
          <a:xfrm>
            <a:off x="822960" y="1405565"/>
            <a:ext cx="7543800" cy="3202567"/>
          </a:xfrm>
        </p:spPr>
        <p:txBody>
          <a:bodyPr>
            <a:normAutofit fontScale="92500" lnSpcReduction="10000"/>
          </a:bodyPr>
          <a:lstStyle/>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Par vos dons: </a:t>
            </a:r>
            <a:r>
              <a:rPr lang="fr-FR" sz="1800" u="sng" dirty="0">
                <a:solidFill>
                  <a:srgbClr val="0000FF"/>
                </a:solidFill>
                <a:effectLst/>
                <a:latin typeface="Franklin Gothic Book" panose="020B0503020102020204" pitchFamily="34" charset="0"/>
                <a:ea typeface="Times New Roman" panose="02020603050405020304" pitchFamily="18" charset="0"/>
                <a:hlinkClick r:id="rId3"/>
              </a:rPr>
              <a:t>https://jdwsahel.org/donations/donate/</a:t>
            </a:r>
            <a:r>
              <a:rPr lang="fr-FR" sz="1800" u="sng" dirty="0">
                <a:solidFill>
                  <a:srgbClr val="0000FF"/>
                </a:solidFill>
                <a:effectLst/>
                <a:latin typeface="Franklin Gothic Book" panose="020B0503020102020204" pitchFamily="34" charset="0"/>
                <a:ea typeface="Times New Roman" panose="02020603050405020304" pitchFamily="18" charset="0"/>
              </a:rPr>
              <a:t> </a:t>
            </a:r>
          </a:p>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Postulez a notre offre de recrutement de volontaires : envoyer CV+LM a l’adresse : </a:t>
            </a:r>
            <a:r>
              <a:rPr lang="fr-FR" sz="1800" b="1" dirty="0">
                <a:solidFill>
                  <a:schemeClr val="tx1"/>
                </a:solidFill>
                <a:latin typeface="Franklin Gothic Book" panose="020B0503020102020204" pitchFamily="34" charset="0"/>
                <a:hlinkClick r:id="rId4"/>
              </a:rPr>
              <a:t>contact@jdwsahel.org</a:t>
            </a:r>
            <a:r>
              <a:rPr lang="fr-FR" sz="1800" b="1" dirty="0">
                <a:solidFill>
                  <a:schemeClr val="tx1"/>
                </a:solidFill>
                <a:latin typeface="Franklin Gothic Book" panose="020B0503020102020204" pitchFamily="34" charset="0"/>
              </a:rPr>
              <a:t> </a:t>
            </a:r>
          </a:p>
          <a:p>
            <a:pPr marL="177800" indent="-177800">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Abonnez vous a nos différentes pages:</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5"/>
              </a:rPr>
              <a:t>https://jdwsahel.org/</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6"/>
              </a:rPr>
              <a:t>http://deenal.org/</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7"/>
              </a:rPr>
              <a:t>https://www.facebook.com/JDWSAHEL</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8"/>
              </a:rPr>
              <a:t>https://www.linkedin.com/company/justice-and-dignity-for-the-women-of-sahel-jdws/</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9"/>
              </a:rPr>
              <a:t>https://www.instagram.com/jdw.sahel/</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10"/>
              </a:rPr>
              <a:t>https://www.youtube.com/channel/UCfTiOjJPdd_297aZLky2PsQ</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11"/>
              </a:rPr>
              <a:t>https://twitter.com/jdwsahel</a:t>
            </a:r>
            <a:r>
              <a:rPr lang="fr-FR" sz="1800" dirty="0">
                <a:effectLst/>
                <a:latin typeface="Franklin Gothic Book" panose="020B0503020102020204" pitchFamily="34" charset="0"/>
                <a:ea typeface="Times New Roman" panose="02020603050405020304" pitchFamily="18" charset="0"/>
              </a:rPr>
              <a:t/>
            </a:r>
            <a:br>
              <a:rPr lang="fr-FR" sz="1800" dirty="0">
                <a:effectLst/>
                <a:latin typeface="Franklin Gothic Book" panose="020B0503020102020204" pitchFamily="34" charset="0"/>
                <a:ea typeface="Times New Roman" panose="02020603050405020304" pitchFamily="18" charset="0"/>
              </a:rPr>
            </a:br>
            <a:r>
              <a:rPr lang="fr-FR" sz="1800" u="sng" dirty="0">
                <a:solidFill>
                  <a:srgbClr val="0000FF"/>
                </a:solidFill>
                <a:effectLst/>
                <a:latin typeface="Franklin Gothic Book" panose="020B0503020102020204" pitchFamily="34" charset="0"/>
                <a:ea typeface="Times New Roman" panose="02020603050405020304" pitchFamily="18" charset="0"/>
                <a:hlinkClick r:id="rId12"/>
              </a:rPr>
              <a:t>https://www.tiktok.com/@jdwsahel</a:t>
            </a:r>
            <a:endParaRPr lang="fr-FR" sz="1800" b="1" i="1" dirty="0">
              <a:solidFill>
                <a:srgbClr val="C00000"/>
              </a:solidFill>
              <a:latin typeface="Franklin Gothic Book" panose="020B0503020102020204" pitchFamily="34" charset="0"/>
            </a:endParaRPr>
          </a:p>
          <a:p>
            <a:pPr marL="0" indent="0">
              <a:buNone/>
            </a:pPr>
            <a:endParaRPr lang="fr-FR" dirty="0"/>
          </a:p>
        </p:txBody>
      </p:sp>
    </p:spTree>
    <p:extLst>
      <p:ext uri="{BB962C8B-B14F-4D97-AF65-F5344CB8AC3E}">
        <p14:creationId xmlns:p14="http://schemas.microsoft.com/office/powerpoint/2010/main" val="518482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a:solidFill>
                  <a:srgbClr val="C00000"/>
                </a:solidFill>
                <a:latin typeface="Franklin Gothic Book" panose="020B0503020102020204" pitchFamily="34" charset="0"/>
              </a:rPr>
              <a:t>Contact</a:t>
            </a:r>
          </a:p>
        </p:txBody>
      </p:sp>
      <p:pic>
        <p:nvPicPr>
          <p:cNvPr id="4" name="Image 3">
            <a:extLst>
              <a:ext uri="{FF2B5EF4-FFF2-40B4-BE49-F238E27FC236}">
                <a16:creationId xmlns:a16="http://schemas.microsoft.com/office/drawing/2014/main" id="{F1BA9AA3-1577-9F5B-9493-F693F166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
        <p:nvSpPr>
          <p:cNvPr id="3" name="Espace réservé du contenu 2">
            <a:extLst>
              <a:ext uri="{FF2B5EF4-FFF2-40B4-BE49-F238E27FC236}">
                <a16:creationId xmlns:a16="http://schemas.microsoft.com/office/drawing/2014/main" id="{BF301854-0C6E-F620-2C90-DBC557EA2313}"/>
              </a:ext>
            </a:extLst>
          </p:cNvPr>
          <p:cNvSpPr>
            <a:spLocks noGrp="1"/>
          </p:cNvSpPr>
          <p:nvPr>
            <p:ph idx="1"/>
          </p:nvPr>
        </p:nvSpPr>
        <p:spPr>
          <a:xfrm>
            <a:off x="822960" y="1405565"/>
            <a:ext cx="7543800" cy="3202567"/>
          </a:xfrm>
        </p:spPr>
        <p:txBody>
          <a:bodyPr>
            <a:normAutofit fontScale="85000" lnSpcReduction="20000"/>
          </a:bodyPr>
          <a:lstStyle/>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Adresse: 495 East 158 Street #7C - Bronx, New York</a:t>
            </a:r>
          </a:p>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Tel.: +1 646 875 9271 </a:t>
            </a:r>
          </a:p>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Site web: </a:t>
            </a:r>
            <a:r>
              <a:rPr lang="fr-FR" sz="1800" b="1" dirty="0">
                <a:solidFill>
                  <a:schemeClr val="tx1"/>
                </a:solidFill>
                <a:latin typeface="Franklin Gothic Book" panose="020B0503020102020204" pitchFamily="34" charset="0"/>
                <a:hlinkClick r:id="rId3"/>
              </a:rPr>
              <a:t>www.jdwsahel.org</a:t>
            </a:r>
            <a:r>
              <a:rPr lang="fr-FR" sz="1800" b="1" dirty="0">
                <a:solidFill>
                  <a:schemeClr val="tx1"/>
                </a:solidFill>
                <a:latin typeface="Franklin Gothic Book" panose="020B0503020102020204" pitchFamily="34" charset="0"/>
              </a:rPr>
              <a:t>   / </a:t>
            </a:r>
            <a:r>
              <a:rPr lang="fr-FR" sz="1800" b="1" dirty="0">
                <a:solidFill>
                  <a:schemeClr val="tx1"/>
                </a:solidFill>
                <a:latin typeface="Franklin Gothic Book" panose="020B0503020102020204" pitchFamily="34" charset="0"/>
                <a:hlinkClick r:id="rId4"/>
              </a:rPr>
              <a:t>http://www.deenal.org</a:t>
            </a:r>
            <a:r>
              <a:rPr lang="fr-FR" sz="1800" b="1" dirty="0">
                <a:solidFill>
                  <a:schemeClr val="tx1"/>
                </a:solidFill>
                <a:latin typeface="Franklin Gothic Book" panose="020B0503020102020204" pitchFamily="34" charset="0"/>
              </a:rPr>
              <a:t>   </a:t>
            </a:r>
          </a:p>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 Email: </a:t>
            </a:r>
            <a:r>
              <a:rPr lang="fr-FR" sz="1800" b="1" dirty="0">
                <a:solidFill>
                  <a:schemeClr val="tx1"/>
                </a:solidFill>
                <a:latin typeface="Franklin Gothic Book" panose="020B0503020102020204" pitchFamily="34" charset="0"/>
                <a:hlinkClick r:id="rId5"/>
              </a:rPr>
              <a:t>aichaou@gmail.com</a:t>
            </a:r>
            <a:r>
              <a:rPr lang="fr-FR" sz="1800" b="1" dirty="0">
                <a:solidFill>
                  <a:schemeClr val="tx1"/>
                </a:solidFill>
                <a:latin typeface="Franklin Gothic Book" panose="020B0503020102020204" pitchFamily="34" charset="0"/>
              </a:rPr>
              <a:t> ; </a:t>
            </a:r>
            <a:r>
              <a:rPr lang="fr-FR" sz="1800" b="1" dirty="0">
                <a:solidFill>
                  <a:schemeClr val="tx1"/>
                </a:solidFill>
                <a:latin typeface="Franklin Gothic Book" panose="020B0503020102020204" pitchFamily="34" charset="0"/>
                <a:hlinkClick r:id="rId6"/>
              </a:rPr>
              <a:t>aidaou@jdwsahel.org</a:t>
            </a:r>
            <a:r>
              <a:rPr lang="fr-FR" sz="1800" b="1" dirty="0">
                <a:solidFill>
                  <a:schemeClr val="tx1"/>
                </a:solidFill>
                <a:latin typeface="Franklin Gothic Book" panose="020B0503020102020204" pitchFamily="34" charset="0"/>
              </a:rPr>
              <a:t>    </a:t>
            </a:r>
          </a:p>
          <a:p>
            <a:pPr marL="177800" indent="-177800" algn="just">
              <a:buClr>
                <a:srgbClr val="C00000"/>
              </a:buClr>
              <a:buFont typeface="Wingdings" panose="05000000000000000000" pitchFamily="2" charset="2"/>
              <a:buChar char="q"/>
            </a:pPr>
            <a:r>
              <a:rPr lang="fr-FR" sz="1800" b="1" dirty="0">
                <a:solidFill>
                  <a:schemeClr val="tx1"/>
                </a:solidFill>
                <a:latin typeface="Franklin Gothic Book" panose="020B0503020102020204" pitchFamily="34" charset="0"/>
              </a:rPr>
              <a:t>Pour vos dons: </a:t>
            </a:r>
            <a:r>
              <a:rPr lang="fr-FR" sz="1800" b="1" dirty="0">
                <a:solidFill>
                  <a:schemeClr val="tx1"/>
                </a:solidFill>
                <a:latin typeface="Franklin Gothic Book" panose="020B0503020102020204" pitchFamily="34" charset="0"/>
                <a:hlinkClick r:id="rId7"/>
              </a:rPr>
              <a:t>https://jdwsahel.org/donations/donate/</a:t>
            </a:r>
            <a:r>
              <a:rPr lang="fr-FR" sz="1800" b="1" dirty="0">
                <a:solidFill>
                  <a:schemeClr val="tx1"/>
                </a:solidFill>
                <a:latin typeface="Franklin Gothic Book" panose="020B0503020102020204" pitchFamily="34" charset="0"/>
              </a:rPr>
              <a:t> </a:t>
            </a:r>
          </a:p>
          <a:p>
            <a:pPr marL="177800" indent="-177800" algn="just">
              <a:buClr>
                <a:srgbClr val="C00000"/>
              </a:buClr>
              <a:buFont typeface="Wingdings" panose="05000000000000000000" pitchFamily="2" charset="2"/>
              <a:buChar char="q"/>
            </a:pPr>
            <a:r>
              <a:rPr lang="fr-FR" sz="1800" b="1" u="sng" dirty="0">
                <a:solidFill>
                  <a:schemeClr val="tx1"/>
                </a:solidFill>
                <a:latin typeface="Franklin Gothic Book" panose="020B0503020102020204" pitchFamily="34" charset="0"/>
              </a:rPr>
              <a:t> Africa Offices:</a:t>
            </a:r>
          </a:p>
          <a:p>
            <a:pPr marL="505206" lvl="1" indent="-285750" algn="just">
              <a:buClr>
                <a:srgbClr val="C00000"/>
              </a:buClr>
              <a:buFont typeface="Wingdings" panose="05000000000000000000" pitchFamily="2" charset="2"/>
              <a:buChar char="§"/>
            </a:pPr>
            <a:r>
              <a:rPr lang="fr-FR" sz="1650" b="1" dirty="0">
                <a:solidFill>
                  <a:schemeClr val="tx1"/>
                </a:solidFill>
                <a:latin typeface="Franklin Gothic Book" panose="020B0503020102020204" pitchFamily="34" charset="0"/>
              </a:rPr>
              <a:t>Burkina Faso: +226 65 71 27 08 </a:t>
            </a:r>
          </a:p>
          <a:p>
            <a:pPr marL="505206" lvl="1" indent="-285750" algn="just">
              <a:buClr>
                <a:srgbClr val="C00000"/>
              </a:buClr>
              <a:buFont typeface="Wingdings" panose="05000000000000000000" pitchFamily="2" charset="2"/>
              <a:buChar char="§"/>
            </a:pPr>
            <a:r>
              <a:rPr lang="fr-FR" sz="1650" b="1" dirty="0">
                <a:solidFill>
                  <a:schemeClr val="tx1"/>
                </a:solidFill>
                <a:latin typeface="Franklin Gothic Book" panose="020B0503020102020204" pitchFamily="34" charset="0"/>
              </a:rPr>
              <a:t>Mali: +223 70 06 34 34 </a:t>
            </a:r>
          </a:p>
          <a:p>
            <a:pPr marL="505206" lvl="1" indent="-285750" algn="just">
              <a:buClr>
                <a:srgbClr val="C00000"/>
              </a:buClr>
              <a:buFont typeface="Wingdings" panose="05000000000000000000" pitchFamily="2" charset="2"/>
              <a:buChar char="§"/>
            </a:pPr>
            <a:r>
              <a:rPr lang="fr-FR" sz="1650" b="1" dirty="0">
                <a:solidFill>
                  <a:schemeClr val="tx1"/>
                </a:solidFill>
                <a:latin typeface="Franklin Gothic Book" panose="020B0503020102020204" pitchFamily="34" charset="0"/>
              </a:rPr>
              <a:t>Mauritanie: +222 47 63 23 73 </a:t>
            </a:r>
          </a:p>
          <a:p>
            <a:pPr marL="505206" lvl="1" indent="-285750" algn="just">
              <a:buClr>
                <a:srgbClr val="C00000"/>
              </a:buClr>
              <a:buFont typeface="Wingdings" panose="05000000000000000000" pitchFamily="2" charset="2"/>
              <a:buChar char="§"/>
            </a:pPr>
            <a:r>
              <a:rPr lang="fr-FR" sz="1650" b="1" dirty="0">
                <a:solidFill>
                  <a:schemeClr val="tx1"/>
                </a:solidFill>
                <a:latin typeface="Franklin Gothic Book" panose="020B0503020102020204" pitchFamily="34" charset="0"/>
              </a:rPr>
              <a:t>Niger : +227 70 25 18 58 </a:t>
            </a:r>
          </a:p>
          <a:p>
            <a:pPr marL="505206" lvl="1" indent="-285750" algn="just">
              <a:buClr>
                <a:srgbClr val="C00000"/>
              </a:buClr>
              <a:buFont typeface="Wingdings" panose="05000000000000000000" pitchFamily="2" charset="2"/>
              <a:buChar char="§"/>
            </a:pPr>
            <a:r>
              <a:rPr lang="fr-FR" sz="1650" b="1" dirty="0">
                <a:solidFill>
                  <a:schemeClr val="tx1"/>
                </a:solidFill>
                <a:latin typeface="Franklin Gothic Book" panose="020B0503020102020204" pitchFamily="34" charset="0"/>
              </a:rPr>
              <a:t>Senegal: +221 77 844 59 99 </a:t>
            </a:r>
          </a:p>
          <a:p>
            <a:pPr marL="505206" lvl="1" indent="-285750" algn="just">
              <a:buClr>
                <a:srgbClr val="C00000"/>
              </a:buClr>
              <a:buFont typeface="Wingdings" panose="05000000000000000000" pitchFamily="2" charset="2"/>
              <a:buChar char="§"/>
            </a:pPr>
            <a:r>
              <a:rPr lang="fr-FR" sz="1650" b="1" dirty="0">
                <a:solidFill>
                  <a:schemeClr val="tx1"/>
                </a:solidFill>
                <a:latin typeface="Franklin Gothic Book" panose="020B0503020102020204" pitchFamily="34" charset="0"/>
              </a:rPr>
              <a:t>Tchad: +235 65 28 65 35</a:t>
            </a:r>
            <a:endParaRPr lang="fr-FR" dirty="0"/>
          </a:p>
        </p:txBody>
      </p:sp>
    </p:spTree>
    <p:extLst>
      <p:ext uri="{BB962C8B-B14F-4D97-AF65-F5344CB8AC3E}">
        <p14:creationId xmlns:p14="http://schemas.microsoft.com/office/powerpoint/2010/main" val="2471024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33" name="Rectangle 1032">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1035" name="Straight Connector 1034">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iagram&#10;&#10;Description automatically generated">
            <a:extLst>
              <a:ext uri="{FF2B5EF4-FFF2-40B4-BE49-F238E27FC236}">
                <a16:creationId xmlns:a16="http://schemas.microsoft.com/office/drawing/2014/main" id="{427E1BE1-A524-94D0-BB71-F58C1FF0B2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21" b="16356"/>
          <a:stretch/>
        </p:blipFill>
        <p:spPr bwMode="auto">
          <a:xfrm>
            <a:off x="-24" y="10"/>
            <a:ext cx="9144023" cy="3686297"/>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B76D919A-FC3E-4B4E-BAF0-ED6CFB8DC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A9758357-10AF-E6EB-C82B-F3D990420E0A}"/>
              </a:ext>
            </a:extLst>
          </p:cNvPr>
          <p:cNvSpPr>
            <a:spLocks noGrp="1"/>
          </p:cNvSpPr>
          <p:nvPr>
            <p:ph type="title"/>
          </p:nvPr>
        </p:nvSpPr>
        <p:spPr>
          <a:xfrm>
            <a:off x="798897" y="3840480"/>
            <a:ext cx="7543800" cy="617220"/>
          </a:xfrm>
        </p:spPr>
        <p:txBody>
          <a:bodyPr vert="horz" lIns="91440" tIns="45720" rIns="91440" bIns="45720" rtlCol="0" anchor="b">
            <a:normAutofit/>
          </a:bodyPr>
          <a:lstStyle/>
          <a:p>
            <a:pPr algn="ctr" defTabSz="914400"/>
            <a:r>
              <a:rPr lang="en-US" b="1" spc="-50" dirty="0">
                <a:solidFill>
                  <a:srgbClr val="FFFFFF"/>
                </a:solidFill>
                <a:latin typeface="Franklin Gothic Book" panose="020B0503020102020204" pitchFamily="34" charset="0"/>
              </a:rPr>
              <a:t>Session Questions et </a:t>
            </a:r>
            <a:r>
              <a:rPr lang="en-US" b="1" spc="-50" dirty="0" err="1">
                <a:solidFill>
                  <a:srgbClr val="FFFFFF"/>
                </a:solidFill>
                <a:latin typeface="Franklin Gothic Book" panose="020B0503020102020204" pitchFamily="34" charset="0"/>
              </a:rPr>
              <a:t>reponses</a:t>
            </a:r>
            <a:endParaRPr lang="en-US" b="1" spc="-50" dirty="0">
              <a:solidFill>
                <a:srgbClr val="FFFFFF"/>
              </a:solidFill>
              <a:latin typeface="Franklin Gothic Book" panose="020B0503020102020204" pitchFamily="34" charset="0"/>
            </a:endParaRPr>
          </a:p>
        </p:txBody>
      </p:sp>
      <p:sp>
        <p:nvSpPr>
          <p:cNvPr id="1039" name="Rectangle 1038">
            <a:extLst>
              <a:ext uri="{FF2B5EF4-FFF2-40B4-BE49-F238E27FC236}">
                <a16:creationId xmlns:a16="http://schemas.microsoft.com/office/drawing/2014/main" id="{8F66ACBD-1C82-4782-AA7C-05504DD7DE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3719840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PRESENTATION</a:t>
            </a:r>
            <a:endParaRPr lang="fr-FR" b="1"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822960" y="1384300"/>
            <a:ext cx="7543800" cy="3323431"/>
          </a:xfrm>
        </p:spPr>
        <p:txBody>
          <a:bodyPr>
            <a:normAutofit fontScale="62500" lnSpcReduction="20000"/>
          </a:bodyPr>
          <a:lstStyle/>
          <a:p>
            <a:pPr marL="268288" indent="-268288" algn="just">
              <a:buClr>
                <a:srgbClr val="C00000"/>
              </a:buClr>
              <a:buFont typeface="Wingdings" panose="05000000000000000000" pitchFamily="2" charset="2"/>
              <a:buChar char="q"/>
            </a:pPr>
            <a:r>
              <a:rPr lang="fr-FR" sz="2400" b="1" dirty="0">
                <a:solidFill>
                  <a:schemeClr val="tx1"/>
                </a:solidFill>
                <a:latin typeface="Franklin Gothic Book" panose="020B0503020102020204" pitchFamily="34" charset="0"/>
              </a:rPr>
              <a:t>Cree en 2019</a:t>
            </a: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ONG avec siège social et base a New York avec des bureaux en Afrique dont l’objectif principal est de </a:t>
            </a:r>
            <a:r>
              <a:rPr lang="fr-FR" sz="2400" b="1" dirty="0">
                <a:solidFill>
                  <a:schemeClr val="tx1"/>
                </a:solidFill>
                <a:latin typeface="Franklin Gothic Book" panose="020B0503020102020204" pitchFamily="34" charset="0"/>
              </a:rPr>
              <a:t>lutter contre les violences sexuelles et sexistes basées sur le genre (VBG) et promouvoir les droits des femmes au Sahel</a:t>
            </a:r>
          </a:p>
          <a:p>
            <a:pPr marL="268288" indent="-268288" algn="just">
              <a:buClr>
                <a:srgbClr val="C00000"/>
              </a:buClr>
              <a:buFont typeface="Wingdings" panose="05000000000000000000" pitchFamily="2" charset="2"/>
              <a:buChar char="q"/>
            </a:pPr>
            <a:r>
              <a:rPr lang="fr-FR" sz="2400" b="1" dirty="0">
                <a:solidFill>
                  <a:srgbClr val="C00000"/>
                </a:solidFill>
                <a:latin typeface="Franklin Gothic Book" panose="020B0503020102020204" pitchFamily="34" charset="0"/>
              </a:rPr>
              <a:t>Zones d’intervention </a:t>
            </a:r>
            <a:r>
              <a:rPr lang="fr-FR" sz="2400" b="1" dirty="0">
                <a:solidFill>
                  <a:schemeClr val="tx1"/>
                </a:solidFill>
                <a:latin typeface="Franklin Gothic Book" panose="020B0503020102020204" pitchFamily="34" charset="0"/>
              </a:rPr>
              <a:t>: Sahel (Niger, Mauritanie, Mali, Burkina Faso, Tchad &amp; Senegal), Etats-Unis </a:t>
            </a:r>
            <a:r>
              <a:rPr lang="fr-FR" sz="2400" b="1" dirty="0" smtClean="0">
                <a:solidFill>
                  <a:schemeClr val="tx1"/>
                </a:solidFill>
                <a:latin typeface="Franklin Gothic Book" panose="020B0503020102020204" pitchFamily="34" charset="0"/>
              </a:rPr>
              <a:t>d’</a:t>
            </a:r>
            <a:r>
              <a:rPr lang="fr-FR" sz="2400" b="1" dirty="0" err="1" smtClean="0">
                <a:solidFill>
                  <a:schemeClr val="tx1"/>
                </a:solidFill>
                <a:latin typeface="Franklin Gothic Book" panose="020B0503020102020204" pitchFamily="34" charset="0"/>
              </a:rPr>
              <a:t>Amerique</a:t>
            </a:r>
            <a:r>
              <a:rPr lang="fr-FR" sz="2400" b="1" dirty="0" smtClean="0">
                <a:solidFill>
                  <a:schemeClr val="tx1"/>
                </a:solidFill>
                <a:latin typeface="Franklin Gothic Book" panose="020B0503020102020204" pitchFamily="34" charset="0"/>
              </a:rPr>
              <a:t>, France</a:t>
            </a:r>
            <a:endParaRPr lang="fr-FR" sz="2400" b="1" dirty="0">
              <a:solidFill>
                <a:schemeClr val="tx1"/>
              </a:solidFill>
              <a:latin typeface="Franklin Gothic Book" panose="020B0503020102020204" pitchFamily="34" charset="0"/>
            </a:endParaRP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Equipe composée uniquement de </a:t>
            </a:r>
            <a:r>
              <a:rPr lang="fr-FR" sz="2400" b="1" dirty="0">
                <a:solidFill>
                  <a:schemeClr val="tx1"/>
                </a:solidFill>
                <a:latin typeface="Franklin Gothic Book" panose="020B0503020102020204" pitchFamily="34" charset="0"/>
              </a:rPr>
              <a:t>volontaires</a:t>
            </a:r>
          </a:p>
          <a:p>
            <a:pPr marL="268288" indent="-268288" algn="just">
              <a:buClr>
                <a:srgbClr val="C00000"/>
              </a:buClr>
              <a:buFont typeface="Wingdings" panose="05000000000000000000" pitchFamily="2" charset="2"/>
              <a:buChar char="q"/>
            </a:pPr>
            <a:r>
              <a:rPr lang="en-US" sz="2400" dirty="0">
                <a:solidFill>
                  <a:schemeClr val="tx1"/>
                </a:solidFill>
                <a:latin typeface="Franklin Gothic Book" panose="020B0503020102020204" pitchFamily="34" charset="0"/>
              </a:rPr>
              <a:t>JDWS </a:t>
            </a:r>
            <a:r>
              <a:rPr lang="fr-FR" sz="2400" dirty="0">
                <a:solidFill>
                  <a:schemeClr val="tx1"/>
                </a:solidFill>
                <a:latin typeface="Franklin Gothic Book" panose="020B0503020102020204" pitchFamily="34" charset="0"/>
              </a:rPr>
              <a:t>vise à fournir des activités basées sur des solutions centrées sur le plaidoyer, la sensibilisation, la communication pour lutter pour mettre fin au principal problème qui est la violence sexiste pour les femmes et les filles au Sahel.</a:t>
            </a:r>
            <a:endParaRPr lang="en-US" sz="2400" dirty="0">
              <a:solidFill>
                <a:schemeClr val="tx1"/>
              </a:solidFill>
              <a:latin typeface="Franklin Gothic Book" panose="020B0503020102020204" pitchFamily="34" charset="0"/>
            </a:endParaRPr>
          </a:p>
          <a:p>
            <a:pPr marL="268288" indent="-268288" algn="just">
              <a:buClr>
                <a:srgbClr val="C00000"/>
              </a:buClr>
              <a:buFont typeface="Wingdings" panose="05000000000000000000" pitchFamily="2" charset="2"/>
              <a:buChar char="q"/>
            </a:pPr>
            <a:r>
              <a:rPr lang="fr-FR" sz="2400" b="1" dirty="0">
                <a:solidFill>
                  <a:srgbClr val="C00000"/>
                </a:solidFill>
                <a:latin typeface="Franklin Gothic Book" panose="020B0503020102020204" pitchFamily="34" charset="0"/>
              </a:rPr>
              <a:t>Secteurs d’intervention: (i) </a:t>
            </a:r>
            <a:r>
              <a:rPr lang="fr-FR" sz="2400" dirty="0">
                <a:solidFill>
                  <a:schemeClr val="tx1"/>
                </a:solidFill>
                <a:latin typeface="Franklin Gothic Book" panose="020B0503020102020204" pitchFamily="34" charset="0"/>
              </a:rPr>
              <a:t>Promotion des droits des femmes et des filles; </a:t>
            </a:r>
            <a:r>
              <a:rPr lang="fr-FR" sz="2400" b="1" dirty="0">
                <a:solidFill>
                  <a:srgbClr val="C00000"/>
                </a:solidFill>
                <a:latin typeface="Franklin Gothic Book" panose="020B0503020102020204" pitchFamily="34" charset="0"/>
              </a:rPr>
              <a:t>(ii) </a:t>
            </a:r>
            <a:r>
              <a:rPr lang="fr-FR" sz="2400" dirty="0">
                <a:solidFill>
                  <a:schemeClr val="tx1"/>
                </a:solidFill>
                <a:latin typeface="Franklin Gothic Book" panose="020B0503020102020204" pitchFamily="34" charset="0"/>
              </a:rPr>
              <a:t>Protection contre les </a:t>
            </a:r>
            <a:r>
              <a:rPr lang="fr-FR" sz="2400" dirty="0" err="1">
                <a:solidFill>
                  <a:schemeClr val="tx1"/>
                </a:solidFill>
                <a:latin typeface="Franklin Gothic Book" panose="020B0503020102020204" pitchFamily="34" charset="0"/>
              </a:rPr>
              <a:t>VBGs</a:t>
            </a:r>
            <a:r>
              <a:rPr lang="fr-FR" sz="2400" dirty="0">
                <a:solidFill>
                  <a:schemeClr val="tx1"/>
                </a:solidFill>
                <a:latin typeface="Franklin Gothic Book" panose="020B0503020102020204" pitchFamily="34" charset="0"/>
              </a:rPr>
              <a:t>; </a:t>
            </a:r>
            <a:r>
              <a:rPr lang="fr-FR" sz="2400" b="1" dirty="0">
                <a:solidFill>
                  <a:srgbClr val="C00000"/>
                </a:solidFill>
                <a:latin typeface="Franklin Gothic Book" panose="020B0503020102020204" pitchFamily="34" charset="0"/>
              </a:rPr>
              <a:t>(iii) </a:t>
            </a:r>
            <a:r>
              <a:rPr lang="fr-FR" sz="2400" dirty="0">
                <a:solidFill>
                  <a:schemeClr val="tx1"/>
                </a:solidFill>
                <a:latin typeface="Franklin Gothic Book" panose="020B0503020102020204" pitchFamily="34" charset="0"/>
              </a:rPr>
              <a:t>Sante sexuelle et reproductive; </a:t>
            </a:r>
            <a:r>
              <a:rPr lang="fr-FR" sz="2400" b="1" dirty="0">
                <a:solidFill>
                  <a:srgbClr val="C00000"/>
                </a:solidFill>
                <a:latin typeface="Franklin Gothic Book" panose="020B0503020102020204" pitchFamily="34" charset="0"/>
              </a:rPr>
              <a:t>(iv) </a:t>
            </a:r>
            <a:r>
              <a:rPr lang="fr-FR" sz="2400" dirty="0">
                <a:solidFill>
                  <a:schemeClr val="tx1"/>
                </a:solidFill>
                <a:latin typeface="Franklin Gothic Book" panose="020B0503020102020204" pitchFamily="34" charset="0"/>
              </a:rPr>
              <a:t>Leadership, paix et sécurité; </a:t>
            </a:r>
            <a:r>
              <a:rPr lang="fr-FR" sz="2400" b="1" dirty="0">
                <a:solidFill>
                  <a:srgbClr val="C00000"/>
                </a:solidFill>
                <a:latin typeface="Franklin Gothic Book" panose="020B0503020102020204" pitchFamily="34" charset="0"/>
              </a:rPr>
              <a:t>(v) </a:t>
            </a:r>
            <a:r>
              <a:rPr lang="fr-FR" sz="2400" dirty="0">
                <a:solidFill>
                  <a:schemeClr val="tx1"/>
                </a:solidFill>
                <a:latin typeface="Franklin Gothic Book" panose="020B0503020102020204" pitchFamily="34" charset="0"/>
              </a:rPr>
              <a:t>Résilience des femmes face au changement climatique</a:t>
            </a: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111034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VISION ET MISSION</a:t>
            </a:r>
            <a:endParaRPr lang="fr-FR" b="1"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pic>
        <p:nvPicPr>
          <p:cNvPr id="5" name="Image 4"/>
          <p:cNvPicPr>
            <a:picLocks noChangeAspect="1"/>
          </p:cNvPicPr>
          <p:nvPr/>
        </p:nvPicPr>
        <p:blipFill>
          <a:blip r:embed="rId3"/>
          <a:stretch>
            <a:fillRect/>
          </a:stretch>
        </p:blipFill>
        <p:spPr>
          <a:xfrm>
            <a:off x="59900" y="1396413"/>
            <a:ext cx="637710" cy="616686"/>
          </a:xfrm>
          <a:prstGeom prst="rect">
            <a:avLst/>
          </a:prstGeom>
        </p:spPr>
      </p:pic>
      <p:pic>
        <p:nvPicPr>
          <p:cNvPr id="6" name="Image 5"/>
          <p:cNvPicPr>
            <a:picLocks noChangeAspect="1"/>
          </p:cNvPicPr>
          <p:nvPr/>
        </p:nvPicPr>
        <p:blipFill>
          <a:blip r:embed="rId4"/>
          <a:stretch>
            <a:fillRect/>
          </a:stretch>
        </p:blipFill>
        <p:spPr>
          <a:xfrm>
            <a:off x="4651568" y="1396412"/>
            <a:ext cx="636358" cy="686597"/>
          </a:xfrm>
          <a:prstGeom prst="rect">
            <a:avLst/>
          </a:prstGeom>
        </p:spPr>
      </p:pic>
      <p:sp>
        <p:nvSpPr>
          <p:cNvPr id="8" name="ZoneTexte 7"/>
          <p:cNvSpPr txBox="1"/>
          <p:nvPr/>
        </p:nvSpPr>
        <p:spPr>
          <a:xfrm>
            <a:off x="697610" y="1396412"/>
            <a:ext cx="3803506" cy="3139321"/>
          </a:xfrm>
          <a:prstGeom prst="rect">
            <a:avLst/>
          </a:prstGeom>
          <a:noFill/>
        </p:spPr>
        <p:txBody>
          <a:bodyPr wrap="square" rtlCol="0">
            <a:spAutoFit/>
          </a:bodyPr>
          <a:lstStyle/>
          <a:p>
            <a:pPr algn="just">
              <a:buClr>
                <a:srgbClr val="C00000"/>
              </a:buClr>
            </a:pPr>
            <a:r>
              <a:rPr lang="fr-FR" b="1" dirty="0">
                <a:solidFill>
                  <a:srgbClr val="C00000"/>
                </a:solidFill>
                <a:latin typeface="Franklin Gothic Book" panose="020B0503020102020204" pitchFamily="34" charset="0"/>
              </a:rPr>
              <a:t>Lutter contre les violences basées sur le genre (VBG) et promouvoir les droits des femmes au </a:t>
            </a:r>
            <a:r>
              <a:rPr lang="fr-FR" b="1" dirty="0" smtClean="0">
                <a:solidFill>
                  <a:srgbClr val="C00000"/>
                </a:solidFill>
                <a:latin typeface="Franklin Gothic Book" panose="020B0503020102020204" pitchFamily="34" charset="0"/>
              </a:rPr>
              <a:t>Sahel</a:t>
            </a:r>
          </a:p>
          <a:p>
            <a:pPr algn="just">
              <a:buClr>
                <a:srgbClr val="C00000"/>
              </a:buClr>
            </a:pPr>
            <a:r>
              <a:rPr lang="fr-FR" i="1" dirty="0">
                <a:latin typeface="Franklin Gothic Book" panose="020B0503020102020204" pitchFamily="34" charset="0"/>
              </a:rPr>
              <a:t>Nous espérons voir un monde où les femmes ont accès à des services qui répondent à leurs besoins fondamentaux, créent un environnement propice à l’épanouissement des femmes et facilitent le développement de leurs communautés. </a:t>
            </a:r>
          </a:p>
        </p:txBody>
      </p:sp>
      <p:sp>
        <p:nvSpPr>
          <p:cNvPr id="9" name="ZoneTexte 8"/>
          <p:cNvSpPr txBox="1"/>
          <p:nvPr/>
        </p:nvSpPr>
        <p:spPr>
          <a:xfrm>
            <a:off x="5344634" y="1396412"/>
            <a:ext cx="3593804" cy="3231654"/>
          </a:xfrm>
          <a:prstGeom prst="rect">
            <a:avLst/>
          </a:prstGeom>
          <a:noFill/>
        </p:spPr>
        <p:txBody>
          <a:bodyPr wrap="square" rtlCol="0">
            <a:spAutoFit/>
          </a:bodyPr>
          <a:lstStyle/>
          <a:p>
            <a:pPr algn="just">
              <a:buClr>
                <a:srgbClr val="C00000"/>
              </a:buClr>
            </a:pPr>
            <a:r>
              <a:rPr lang="fr-FR" b="1" dirty="0">
                <a:solidFill>
                  <a:srgbClr val="C00000"/>
                </a:solidFill>
                <a:latin typeface="Franklin Gothic Book" panose="020B0503020102020204" pitchFamily="34" charset="0"/>
              </a:rPr>
              <a:t>Créer un Sahel pacifique et propice sans violence sexuelle et sexiste</a:t>
            </a:r>
            <a:r>
              <a:rPr lang="fr-FR" b="1" dirty="0" smtClean="0">
                <a:solidFill>
                  <a:srgbClr val="C00000"/>
                </a:solidFill>
                <a:latin typeface="Franklin Gothic Book" panose="020B0503020102020204" pitchFamily="34" charset="0"/>
              </a:rPr>
              <a:t>.</a:t>
            </a:r>
          </a:p>
          <a:p>
            <a:pPr algn="just">
              <a:buClr>
                <a:srgbClr val="C00000"/>
              </a:buClr>
            </a:pPr>
            <a:r>
              <a:rPr lang="fr-FR" i="1" dirty="0">
                <a:latin typeface="Franklin Gothic Book" panose="020B0503020102020204" pitchFamily="34" charset="0"/>
              </a:rPr>
              <a:t>Nous envisageons de mettre en place des programmes et des services qui éradiqueront la violence fondée sur le genre, serviront les gens et soutiendront la croissance communautaire, et où l’appauvrissement est remplacé par l’autonomisation. </a:t>
            </a:r>
          </a:p>
          <a:p>
            <a:pPr algn="just">
              <a:buClr>
                <a:srgbClr val="C00000"/>
              </a:buClr>
            </a:pPr>
            <a:endParaRPr lang="fr-FR" sz="2400" dirty="0">
              <a:latin typeface="Franklin Gothic Book" panose="020B0503020102020204" pitchFamily="34" charset="0"/>
            </a:endParaRPr>
          </a:p>
        </p:txBody>
      </p:sp>
    </p:spTree>
    <p:extLst>
      <p:ext uri="{BB962C8B-B14F-4D97-AF65-F5344CB8AC3E}">
        <p14:creationId xmlns:p14="http://schemas.microsoft.com/office/powerpoint/2010/main" val="3045451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ZoneTexte 1">
            <a:extLst>
              <a:ext uri="{FF2B5EF4-FFF2-40B4-BE49-F238E27FC236}">
                <a16:creationId xmlns:a16="http://schemas.microsoft.com/office/drawing/2014/main" id="{2C903478-7240-4599-9566-9352CF9E74EB}"/>
              </a:ext>
            </a:extLst>
          </p:cNvPr>
          <p:cNvSpPr txBox="1"/>
          <p:nvPr/>
        </p:nvSpPr>
        <p:spPr>
          <a:xfrm>
            <a:off x="934722" y="3671778"/>
            <a:ext cx="7515824" cy="461665"/>
          </a:xfrm>
          <a:prstGeom prst="rect">
            <a:avLst/>
          </a:prstGeom>
          <a:noFill/>
        </p:spPr>
        <p:txBody>
          <a:bodyPr wrap="square" rtlCol="0">
            <a:spAutoFit/>
          </a:bodyPr>
          <a:lstStyle/>
          <a:p>
            <a:pPr algn="ctr"/>
            <a:r>
              <a:rPr lang="fr-FR" sz="2400" b="1"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PROMOTION DES DROITS DES FEMMES ET DES FILLES </a:t>
            </a:r>
            <a:endParaRPr lang="fr-FR" sz="2400" b="1"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3" name="Image 2">
            <a:extLst>
              <a:ext uri="{FF2B5EF4-FFF2-40B4-BE49-F238E27FC236}">
                <a16:creationId xmlns:a16="http://schemas.microsoft.com/office/drawing/2014/main" id="{BAD5B593-6A0C-0A0B-BDAF-725EE0CD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6" y="122888"/>
            <a:ext cx="1201354" cy="1174284"/>
          </a:xfrm>
          <a:prstGeom prst="rect">
            <a:avLst/>
          </a:prstGeom>
        </p:spPr>
      </p:pic>
      <p:pic>
        <p:nvPicPr>
          <p:cNvPr id="7" name="Image 6" descr="Une image contenant habits, écriture manuscrite, personne, chaussures&#10;&#10;Description générée automatiquement">
            <a:extLst>
              <a:ext uri="{FF2B5EF4-FFF2-40B4-BE49-F238E27FC236}">
                <a16:creationId xmlns:a16="http://schemas.microsoft.com/office/drawing/2014/main" id="{C1597F1F-1AF3-DC3D-98CF-FBE2BA7F94F7}"/>
              </a:ext>
            </a:extLst>
          </p:cNvPr>
          <p:cNvPicPr>
            <a:picLocks noChangeAspect="1"/>
          </p:cNvPicPr>
          <p:nvPr/>
        </p:nvPicPr>
        <p:blipFill rotWithShape="1">
          <a:blip r:embed="rId4"/>
          <a:srcRect t="8206" b="48094"/>
          <a:stretch/>
        </p:blipFill>
        <p:spPr>
          <a:xfrm>
            <a:off x="1406909" y="462988"/>
            <a:ext cx="3757223" cy="1844715"/>
          </a:xfrm>
          <a:prstGeom prst="rect">
            <a:avLst/>
          </a:prstGeom>
        </p:spPr>
      </p:pic>
      <p:pic>
        <p:nvPicPr>
          <p:cNvPr id="8" name="Image 7" descr="Une image contenant texte, Visage humain, capture d’écran, homme">
            <a:extLst>
              <a:ext uri="{FF2B5EF4-FFF2-40B4-BE49-F238E27FC236}">
                <a16:creationId xmlns:a16="http://schemas.microsoft.com/office/drawing/2014/main" id="{E8513795-3E35-5141-A931-A05B15F351E6}"/>
              </a:ext>
            </a:extLst>
          </p:cNvPr>
          <p:cNvPicPr>
            <a:picLocks noChangeAspect="1"/>
          </p:cNvPicPr>
          <p:nvPr/>
        </p:nvPicPr>
        <p:blipFill>
          <a:blip r:embed="rId5"/>
          <a:stretch>
            <a:fillRect/>
          </a:stretch>
        </p:blipFill>
        <p:spPr>
          <a:xfrm>
            <a:off x="5491885" y="258680"/>
            <a:ext cx="3548973" cy="1967069"/>
          </a:xfrm>
          <a:prstGeom prst="rect">
            <a:avLst/>
          </a:prstGeom>
        </p:spPr>
      </p:pic>
      <p:sp>
        <p:nvSpPr>
          <p:cNvPr id="9" name="Espace réservé du texte 2">
            <a:extLst>
              <a:ext uri="{FF2B5EF4-FFF2-40B4-BE49-F238E27FC236}">
                <a16:creationId xmlns:a16="http://schemas.microsoft.com/office/drawing/2014/main" id="{3EB1117C-1B95-CE79-18E9-2445C5F4C0BA}"/>
              </a:ext>
            </a:extLst>
          </p:cNvPr>
          <p:cNvSpPr txBox="1">
            <a:spLocks/>
          </p:cNvSpPr>
          <p:nvPr/>
        </p:nvSpPr>
        <p:spPr>
          <a:xfrm>
            <a:off x="1623239" y="2396263"/>
            <a:ext cx="3227821" cy="5213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9pPr>
          </a:lstStyle>
          <a:p>
            <a:pPr algn="ctr" defTabSz="914400">
              <a:spcBef>
                <a:spcPts val="1200"/>
              </a:spcBef>
              <a:spcAft>
                <a:spcPts val="200"/>
              </a:spcAft>
            </a:pPr>
            <a:r>
              <a:rPr lang="fr-FR" sz="1400" b="1" i="1" cap="none" spc="200" dirty="0" smtClean="0">
                <a:solidFill>
                  <a:srgbClr val="C00000"/>
                </a:solidFill>
                <a:latin typeface="Franklin Gothic Book" panose="020B0503020102020204" pitchFamily="34" charset="0"/>
              </a:rPr>
              <a:t>Etats-Unis: Marche pour les Femmes - 2020</a:t>
            </a:r>
            <a:endParaRPr lang="en-US" sz="1400" b="1" i="1" cap="none" spc="200" dirty="0">
              <a:solidFill>
                <a:srgbClr val="C00000"/>
              </a:solidFill>
              <a:latin typeface="Franklin Gothic Book" panose="020B0503020102020204" pitchFamily="34" charset="0"/>
            </a:endParaRPr>
          </a:p>
        </p:txBody>
      </p:sp>
      <p:sp>
        <p:nvSpPr>
          <p:cNvPr id="10" name="Espace réservé du texte 2">
            <a:extLst>
              <a:ext uri="{FF2B5EF4-FFF2-40B4-BE49-F238E27FC236}">
                <a16:creationId xmlns:a16="http://schemas.microsoft.com/office/drawing/2014/main" id="{3EB1117C-1B95-CE79-18E9-2445C5F4C0BA}"/>
              </a:ext>
            </a:extLst>
          </p:cNvPr>
          <p:cNvSpPr txBox="1">
            <a:spLocks/>
          </p:cNvSpPr>
          <p:nvPr/>
        </p:nvSpPr>
        <p:spPr>
          <a:xfrm>
            <a:off x="5569353" y="2330271"/>
            <a:ext cx="3227821" cy="5213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9pPr>
          </a:lstStyle>
          <a:p>
            <a:pPr algn="ctr" defTabSz="914400">
              <a:spcBef>
                <a:spcPts val="1200"/>
              </a:spcBef>
              <a:spcAft>
                <a:spcPts val="200"/>
              </a:spcAft>
            </a:pPr>
            <a:r>
              <a:rPr lang="fr-FR" sz="1400" b="1" i="1" cap="none" spc="200" dirty="0" smtClean="0">
                <a:solidFill>
                  <a:srgbClr val="C00000"/>
                </a:solidFill>
                <a:latin typeface="Franklin Gothic Book" panose="020B0503020102020204" pitchFamily="34" charset="0"/>
              </a:rPr>
              <a:t>Série de webinaires lors du Forum New York NGO CSW 67eme Edition</a:t>
            </a:r>
            <a:endParaRPr lang="en-US" sz="1400" b="1" i="1" cap="none" spc="200"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1870725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5ABBF-22F4-408E-8CE6-A0DF7AB02B40}"/>
              </a:ext>
            </a:extLst>
          </p:cNvPr>
          <p:cNvSpPr>
            <a:spLocks noGrp="1"/>
          </p:cNvSpPr>
          <p:nvPr>
            <p:ph type="title"/>
          </p:nvPr>
        </p:nvSpPr>
        <p:spPr>
          <a:xfrm>
            <a:off x="822960" y="125278"/>
            <a:ext cx="7543800" cy="1088068"/>
          </a:xfrm>
        </p:spPr>
        <p:txBody>
          <a:bodyPr anchor="ctr" anchorCtr="1"/>
          <a:lstStyle/>
          <a:p>
            <a:r>
              <a:rPr lang="fr-FR" b="1" cap="all"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Activités menées </a:t>
            </a:r>
            <a:endParaRPr lang="fr-FR" b="1" cap="all"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Espace réservé du contenu 2">
            <a:extLst>
              <a:ext uri="{FF2B5EF4-FFF2-40B4-BE49-F238E27FC236}">
                <a16:creationId xmlns:a16="http://schemas.microsoft.com/office/drawing/2014/main" id="{9E0C6C9A-0938-448E-96A1-9EA434428898}"/>
              </a:ext>
            </a:extLst>
          </p:cNvPr>
          <p:cNvSpPr>
            <a:spLocks noGrp="1"/>
          </p:cNvSpPr>
          <p:nvPr>
            <p:ph idx="1"/>
          </p:nvPr>
        </p:nvSpPr>
        <p:spPr>
          <a:xfrm>
            <a:off x="327726" y="1422400"/>
            <a:ext cx="8460673" cy="3378200"/>
          </a:xfrm>
        </p:spPr>
        <p:txBody>
          <a:bodyPr>
            <a:normAutofit fontScale="70000" lnSpcReduction="20000"/>
          </a:bodyPr>
          <a:lstStyle/>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Participation annuelle à la conference sur la « Violence Conjugale(entre les partenaires intimes): Aperçu &amp; Services pour les survivantes » organisée par le Bureau du Maire pour Mettre Fin à La Violence Domestique - Mairie de New York</a:t>
            </a: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Formation inter agence sur la gestion de cas de violence basée sur le genre – USAID/</a:t>
            </a:r>
            <a:r>
              <a:rPr lang="fr-FR" sz="2400" dirty="0" err="1">
                <a:solidFill>
                  <a:schemeClr val="tx1"/>
                </a:solidFill>
                <a:latin typeface="Franklin Gothic Book" panose="020B0503020102020204" pitchFamily="34" charset="0"/>
              </a:rPr>
              <a:t>Primero</a:t>
            </a:r>
            <a:r>
              <a:rPr lang="fr-FR" sz="2400" dirty="0">
                <a:solidFill>
                  <a:schemeClr val="tx1"/>
                </a:solidFill>
                <a:latin typeface="Franklin Gothic Book" panose="020B0503020102020204" pitchFamily="34" charset="0"/>
              </a:rPr>
              <a:t>/IRC/IMC/UNFPA/UNHCR/UNICEF/Gouvernement du Canada</a:t>
            </a: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Formations Internes sur les </a:t>
            </a:r>
            <a:r>
              <a:rPr lang="fr-FR" sz="2400" dirty="0" err="1">
                <a:solidFill>
                  <a:schemeClr val="tx1"/>
                </a:solidFill>
                <a:latin typeface="Franklin Gothic Book" panose="020B0503020102020204" pitchFamily="34" charset="0"/>
              </a:rPr>
              <a:t>VBGs</a:t>
            </a:r>
            <a:r>
              <a:rPr lang="fr-FR" sz="2400" dirty="0">
                <a:solidFill>
                  <a:schemeClr val="tx1"/>
                </a:solidFill>
                <a:latin typeface="Franklin Gothic Book" panose="020B0503020102020204" pitchFamily="34" charset="0"/>
              </a:rPr>
              <a:t> – « 101 (Violence Basée sur le Genre »</a:t>
            </a: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Participation à la conference sur les “Principales justifications religieuses invoquées face aux VBG – Session d’information avec des religieux musulmans”</a:t>
            </a: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Organisation de campagnes de sensibilisation, de marches pour alerter sur les </a:t>
            </a:r>
            <a:r>
              <a:rPr lang="fr-FR" sz="2400" dirty="0" err="1">
                <a:solidFill>
                  <a:schemeClr val="tx1"/>
                </a:solidFill>
                <a:latin typeface="Franklin Gothic Book" panose="020B0503020102020204" pitchFamily="34" charset="0"/>
              </a:rPr>
              <a:t>VBGs</a:t>
            </a:r>
            <a:endParaRPr lang="fr-FR" sz="2400" dirty="0">
              <a:solidFill>
                <a:schemeClr val="tx1"/>
              </a:solidFill>
              <a:latin typeface="Franklin Gothic Book" panose="020B0503020102020204" pitchFamily="34" charset="0"/>
            </a:endParaRP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Campagne des 16 jours d’activisme</a:t>
            </a:r>
          </a:p>
          <a:p>
            <a:pPr marL="268288" indent="-268288" algn="just">
              <a:buClr>
                <a:srgbClr val="C00000"/>
              </a:buClr>
              <a:buFont typeface="Wingdings" panose="05000000000000000000" pitchFamily="2" charset="2"/>
              <a:buChar char="q"/>
            </a:pPr>
            <a:r>
              <a:rPr lang="fr-FR" sz="2400" dirty="0">
                <a:solidFill>
                  <a:schemeClr val="tx1"/>
                </a:solidFill>
                <a:latin typeface="Franklin Gothic Book" panose="020B0503020102020204" pitchFamily="34" charset="0"/>
              </a:rPr>
              <a:t>Organisation de Forums virtuels lors du NY CSW67 sur des themes tels que l’entreprenariat féminin, ICT, Paix et sécurité, rôle des réseaux sociaux en rapport avec la lutte contre les VBG</a:t>
            </a:r>
          </a:p>
        </p:txBody>
      </p:sp>
      <p:pic>
        <p:nvPicPr>
          <p:cNvPr id="4" name="Image 3">
            <a:extLst>
              <a:ext uri="{FF2B5EF4-FFF2-40B4-BE49-F238E27FC236}">
                <a16:creationId xmlns:a16="http://schemas.microsoft.com/office/drawing/2014/main" id="{274F26F0-6011-E1E0-E765-D6155AEE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79595"/>
            <a:ext cx="864907" cy="845418"/>
          </a:xfrm>
          <a:prstGeom prst="rect">
            <a:avLst/>
          </a:prstGeom>
        </p:spPr>
      </p:pic>
    </p:spTree>
    <p:extLst>
      <p:ext uri="{BB962C8B-B14F-4D97-AF65-F5344CB8AC3E}">
        <p14:creationId xmlns:p14="http://schemas.microsoft.com/office/powerpoint/2010/main" val="2817972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édia en ligne 5" title="Lutte contre les VBG &quot; Violence Basée sur le Genre &quot; avec The King - Black Ismo et AK 45 par JDWS">
            <a:hlinkClick r:id="" action="ppaction://media"/>
            <a:extLst>
              <a:ext uri="{FF2B5EF4-FFF2-40B4-BE49-F238E27FC236}">
                <a16:creationId xmlns:a16="http://schemas.microsoft.com/office/drawing/2014/main" id="{7008ECC7-DFE3-06FA-3755-DEAAD6DF04B8}"/>
              </a:ext>
            </a:extLst>
          </p:cNvPr>
          <p:cNvPicPr>
            <a:picLocks noRot="1" noChangeAspect="1"/>
          </p:cNvPicPr>
          <p:nvPr>
            <a:videoFile r:link="rId1"/>
          </p:nvPr>
        </p:nvPicPr>
        <p:blipFill>
          <a:blip r:embed="rId3"/>
          <a:stretch>
            <a:fillRect/>
          </a:stretch>
        </p:blipFill>
        <p:spPr>
          <a:xfrm>
            <a:off x="261088" y="1136650"/>
            <a:ext cx="3445650" cy="1946792"/>
          </a:xfrm>
          <a:prstGeom prst="rect">
            <a:avLst/>
          </a:prstGeom>
        </p:spPr>
      </p:pic>
      <p:sp>
        <p:nvSpPr>
          <p:cNvPr id="8" name="ZoneTexte 7">
            <a:extLst>
              <a:ext uri="{FF2B5EF4-FFF2-40B4-BE49-F238E27FC236}">
                <a16:creationId xmlns:a16="http://schemas.microsoft.com/office/drawing/2014/main" id="{C37320D2-F3FF-7D63-5249-CF2C531D7315}"/>
              </a:ext>
            </a:extLst>
          </p:cNvPr>
          <p:cNvSpPr txBox="1"/>
          <p:nvPr/>
        </p:nvSpPr>
        <p:spPr>
          <a:xfrm>
            <a:off x="202016" y="148855"/>
            <a:ext cx="8821481" cy="677108"/>
          </a:xfrm>
          <a:prstGeom prst="rect">
            <a:avLst/>
          </a:prstGeom>
          <a:noFill/>
        </p:spPr>
        <p:txBody>
          <a:bodyPr wrap="square">
            <a:spAutoFit/>
          </a:bodyPr>
          <a:lstStyle/>
          <a:p>
            <a:pPr algn="ctr"/>
            <a:r>
              <a:rPr lang="fr-FR" b="1" i="0" cap="all" dirty="0">
                <a:solidFill>
                  <a:srgbClr val="C00000"/>
                </a:solidFill>
                <a:effectLst>
                  <a:outerShdw blurRad="38100" dist="38100" dir="2700000" algn="tl">
                    <a:srgbClr val="000000">
                      <a:alpha val="43137"/>
                    </a:srgbClr>
                  </a:outerShdw>
                </a:effectLst>
                <a:latin typeface="Franklin Gothic Book" panose="020B0503020102020204" pitchFamily="34" charset="0"/>
              </a:rPr>
              <a:t>Chanson titrée (financée exclusivement par JDWS) </a:t>
            </a:r>
          </a:p>
          <a:p>
            <a:pPr algn="ctr"/>
            <a:r>
              <a:rPr lang="fr-FR" sz="2000" b="1" cap="all" dirty="0">
                <a:solidFill>
                  <a:srgbClr val="C00000"/>
                </a:solidFill>
                <a:effectLst>
                  <a:outerShdw blurRad="38100" dist="38100" dir="2700000" algn="tl">
                    <a:srgbClr val="000000">
                      <a:alpha val="43137"/>
                    </a:srgbClr>
                  </a:outerShdw>
                </a:effectLst>
                <a:latin typeface="Franklin Gothic Book" panose="020B0503020102020204" pitchFamily="34" charset="0"/>
              </a:rPr>
              <a:t>« Lutte contre les </a:t>
            </a:r>
            <a:r>
              <a:rPr lang="fr-FR" sz="2000" b="1" cap="all" dirty="0" err="1">
                <a:solidFill>
                  <a:srgbClr val="C00000"/>
                </a:solidFill>
                <a:effectLst>
                  <a:outerShdw blurRad="38100" dist="38100" dir="2700000" algn="tl">
                    <a:srgbClr val="000000">
                      <a:alpha val="43137"/>
                    </a:srgbClr>
                  </a:outerShdw>
                </a:effectLst>
                <a:latin typeface="Franklin Gothic Book" panose="020B0503020102020204" pitchFamily="34" charset="0"/>
              </a:rPr>
              <a:t>VBGs</a:t>
            </a:r>
            <a:r>
              <a:rPr lang="fr-FR" sz="2000" b="1" i="0" cap="all" dirty="0">
                <a:solidFill>
                  <a:srgbClr val="C00000"/>
                </a:solidFill>
                <a:effectLst>
                  <a:outerShdw blurRad="38100" dist="38100" dir="2700000" algn="tl">
                    <a:srgbClr val="000000">
                      <a:alpha val="43137"/>
                    </a:srgbClr>
                  </a:outerShdw>
                </a:effectLst>
                <a:latin typeface="Franklin Gothic Book" panose="020B0503020102020204" pitchFamily="34" charset="0"/>
              </a:rPr>
              <a:t> » </a:t>
            </a:r>
            <a:r>
              <a:rPr lang="fr-FR" sz="2000" b="1" cap="all" dirty="0">
                <a:solidFill>
                  <a:srgbClr val="C00000"/>
                </a:solidFill>
                <a:effectLst>
                  <a:outerShdw blurRad="38100" dist="38100" dir="2700000" algn="tl">
                    <a:srgbClr val="000000">
                      <a:alpha val="43137"/>
                    </a:srgbClr>
                  </a:outerShdw>
                </a:effectLst>
                <a:latin typeface="Franklin Gothic Book" panose="020B0503020102020204" pitchFamily="34" charset="0"/>
              </a:rPr>
              <a:t>par </a:t>
            </a:r>
            <a:r>
              <a:rPr lang="fr-FR" sz="2000" b="1" i="0" cap="all" dirty="0">
                <a:solidFill>
                  <a:srgbClr val="C00000"/>
                </a:solidFill>
                <a:effectLst>
                  <a:outerShdw blurRad="38100" dist="38100" dir="2700000" algn="tl">
                    <a:srgbClr val="000000">
                      <a:alpha val="43137"/>
                    </a:srgbClr>
                  </a:outerShdw>
                </a:effectLst>
                <a:latin typeface="Franklin Gothic Book" panose="020B0503020102020204" pitchFamily="34" charset="0"/>
              </a:rPr>
              <a:t>The King - Black </a:t>
            </a:r>
            <a:r>
              <a:rPr lang="fr-FR" sz="2000" b="1" i="0" cap="all" dirty="0" err="1">
                <a:solidFill>
                  <a:srgbClr val="C00000"/>
                </a:solidFill>
                <a:effectLst>
                  <a:outerShdw blurRad="38100" dist="38100" dir="2700000" algn="tl">
                    <a:srgbClr val="000000">
                      <a:alpha val="43137"/>
                    </a:srgbClr>
                  </a:outerShdw>
                </a:effectLst>
                <a:latin typeface="Franklin Gothic Book" panose="020B0503020102020204" pitchFamily="34" charset="0"/>
              </a:rPr>
              <a:t>Ismo</a:t>
            </a:r>
            <a:r>
              <a:rPr lang="fr-FR" sz="2000" b="1" i="0" cap="all" dirty="0">
                <a:solidFill>
                  <a:srgbClr val="C00000"/>
                </a:solidFill>
                <a:effectLst>
                  <a:outerShdw blurRad="38100" dist="38100" dir="2700000" algn="tl">
                    <a:srgbClr val="000000">
                      <a:alpha val="43137"/>
                    </a:srgbClr>
                  </a:outerShdw>
                </a:effectLst>
                <a:latin typeface="Franklin Gothic Book" panose="020B0503020102020204" pitchFamily="34" charset="0"/>
              </a:rPr>
              <a:t> et AK 45</a:t>
            </a:r>
          </a:p>
        </p:txBody>
      </p:sp>
      <p:sp>
        <p:nvSpPr>
          <p:cNvPr id="9" name="ZoneTexte 8">
            <a:extLst>
              <a:ext uri="{FF2B5EF4-FFF2-40B4-BE49-F238E27FC236}">
                <a16:creationId xmlns:a16="http://schemas.microsoft.com/office/drawing/2014/main" id="{55DF5C89-9543-3D2B-EF7E-D0917CE80F14}"/>
              </a:ext>
            </a:extLst>
          </p:cNvPr>
          <p:cNvSpPr txBox="1"/>
          <p:nvPr/>
        </p:nvSpPr>
        <p:spPr>
          <a:xfrm>
            <a:off x="3891516" y="1136650"/>
            <a:ext cx="4798828" cy="3801041"/>
          </a:xfrm>
          <a:prstGeom prst="rect">
            <a:avLst/>
          </a:prstGeom>
          <a:noFill/>
        </p:spPr>
        <p:txBody>
          <a:bodyPr wrap="square" rtlCol="0">
            <a:spAutoFit/>
          </a:bodyPr>
          <a:lstStyle/>
          <a:p>
            <a:pPr algn="just">
              <a:spcBef>
                <a:spcPts val="600"/>
              </a:spcBef>
              <a:spcAft>
                <a:spcPts val="600"/>
              </a:spcAft>
            </a:pPr>
            <a:r>
              <a:rPr lang="fr-FR" dirty="0">
                <a:latin typeface="Franklin Gothic Book" panose="020B0503020102020204" pitchFamily="34" charset="0"/>
              </a:rPr>
              <a:t>Cette chanson est inspirée par une survivante malienne de 14 ans survivante de violences sexistes perpétrées par 10 hommes à Bamako. </a:t>
            </a:r>
          </a:p>
          <a:p>
            <a:pPr algn="just">
              <a:spcBef>
                <a:spcPts val="600"/>
              </a:spcBef>
              <a:spcAft>
                <a:spcPts val="600"/>
              </a:spcAft>
            </a:pPr>
            <a:r>
              <a:rPr lang="fr-FR" dirty="0">
                <a:latin typeface="Franklin Gothic Book" panose="020B0503020102020204" pitchFamily="34" charset="0"/>
              </a:rPr>
              <a:t>Cette survivante de VBG a été prise en charge par JDWS (avec le soutien de l’UNFPA et de l’APDF). La survivante a été envoyée dans un établissement de santé et a bénéficié d’une protection lui permettant de traduire en justice ses agresseurs. </a:t>
            </a:r>
          </a:p>
          <a:p>
            <a:pPr algn="just">
              <a:spcBef>
                <a:spcPts val="600"/>
              </a:spcBef>
              <a:spcAft>
                <a:spcPts val="600"/>
              </a:spcAft>
            </a:pPr>
            <a:r>
              <a:rPr lang="fr-FR" dirty="0">
                <a:latin typeface="Franklin Gothic Book" panose="020B0503020102020204" pitchFamily="34" charset="0"/>
              </a:rPr>
              <a:t>Ces agresseurs ont été traduits en justice et emprisonnés. </a:t>
            </a:r>
          </a:p>
          <a:p>
            <a:endParaRPr lang="fr-FR" dirty="0"/>
          </a:p>
        </p:txBody>
      </p:sp>
    </p:spTree>
    <p:extLst>
      <p:ext uri="{BB962C8B-B14F-4D97-AF65-F5344CB8AC3E}">
        <p14:creationId xmlns:p14="http://schemas.microsoft.com/office/powerpoint/2010/main" val="34712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37320D2-F3FF-7D63-5249-CF2C531D7315}"/>
              </a:ext>
            </a:extLst>
          </p:cNvPr>
          <p:cNvSpPr txBox="1"/>
          <p:nvPr/>
        </p:nvSpPr>
        <p:spPr>
          <a:xfrm>
            <a:off x="56707" y="92150"/>
            <a:ext cx="9143999" cy="989548"/>
          </a:xfrm>
          <a:prstGeom prst="rect">
            <a:avLst/>
          </a:prstGeom>
          <a:noFill/>
        </p:spPr>
        <p:txBody>
          <a:bodyPr wrap="square">
            <a:spAutoFit/>
          </a:bodyPr>
          <a:lstStyle/>
          <a:p>
            <a:pPr algn="ctr"/>
            <a:r>
              <a:rPr lang="fr-FR" sz="2800" b="1" i="0" cap="all" dirty="0">
                <a:solidFill>
                  <a:srgbClr val="C00000"/>
                </a:solidFill>
                <a:effectLst>
                  <a:outerShdw blurRad="38100" dist="38100" dir="2700000" algn="tl">
                    <a:srgbClr val="000000">
                      <a:alpha val="43137"/>
                    </a:srgbClr>
                  </a:outerShdw>
                </a:effectLst>
                <a:latin typeface="Franklin Gothic Book" panose="020B0503020102020204" pitchFamily="34" charset="0"/>
              </a:rPr>
              <a:t>Sensibilisation, education, activites de communication</a:t>
            </a:r>
          </a:p>
        </p:txBody>
      </p:sp>
      <p:sp>
        <p:nvSpPr>
          <p:cNvPr id="9" name="ZoneTexte 8">
            <a:extLst>
              <a:ext uri="{FF2B5EF4-FFF2-40B4-BE49-F238E27FC236}">
                <a16:creationId xmlns:a16="http://schemas.microsoft.com/office/drawing/2014/main" id="{55DF5C89-9543-3D2B-EF7E-D0917CE80F14}"/>
              </a:ext>
            </a:extLst>
          </p:cNvPr>
          <p:cNvSpPr txBox="1"/>
          <p:nvPr/>
        </p:nvSpPr>
        <p:spPr>
          <a:xfrm>
            <a:off x="3891516" y="1136650"/>
            <a:ext cx="4798828" cy="3477875"/>
          </a:xfrm>
          <a:prstGeom prst="rect">
            <a:avLst/>
          </a:prstGeom>
          <a:noFill/>
        </p:spPr>
        <p:txBody>
          <a:bodyPr wrap="square" rtlCol="0">
            <a:spAutoFit/>
          </a:bodyPr>
          <a:lstStyle/>
          <a:p>
            <a:pPr algn="just"/>
            <a:r>
              <a:rPr lang="fr-FR" sz="2200" dirty="0">
                <a:latin typeface="Franklin Gothic Book" panose="020B0503020102020204" pitchFamily="34" charset="0"/>
              </a:rPr>
              <a:t>Il s’agit d’une intervention d’un chef religieux (Imam) sur la place des femmes dans la société et la question de la violence basée sur le genre dans le spectre de la vision traditionnelle. </a:t>
            </a:r>
          </a:p>
          <a:p>
            <a:pPr algn="just"/>
            <a:r>
              <a:rPr lang="fr-FR" sz="2200" dirty="0">
                <a:latin typeface="Franklin Gothic Book" panose="020B0503020102020204" pitchFamily="34" charset="0"/>
              </a:rPr>
              <a:t>Ce débat a concerné divers aspects sociaux, culturels et religieux (confession musulmane, catholique) en 2020. </a:t>
            </a:r>
          </a:p>
          <a:p>
            <a:pPr algn="just"/>
            <a:r>
              <a:rPr lang="fr-FR" sz="2200" dirty="0">
                <a:latin typeface="Franklin Gothic Book" panose="020B0503020102020204" pitchFamily="34" charset="0"/>
              </a:rPr>
              <a:t>Cette vidéo est sous-titrée en anglais. </a:t>
            </a:r>
          </a:p>
        </p:txBody>
      </p:sp>
      <p:pic>
        <p:nvPicPr>
          <p:cNvPr id="2" name="Média en ligne 1" title="JDWS Intervention d’un imam sur les femmes en général Et les VBG sous-titre Englais">
            <a:hlinkClick r:id="" action="ppaction://media"/>
            <a:extLst>
              <a:ext uri="{FF2B5EF4-FFF2-40B4-BE49-F238E27FC236}">
                <a16:creationId xmlns:a16="http://schemas.microsoft.com/office/drawing/2014/main" id="{B1F0A348-DFD2-36DC-23C7-9B258A3C6337}"/>
              </a:ext>
            </a:extLst>
          </p:cNvPr>
          <p:cNvPicPr>
            <a:picLocks noRot="1" noChangeAspect="1"/>
          </p:cNvPicPr>
          <p:nvPr>
            <a:videoFile r:link="rId1"/>
          </p:nvPr>
        </p:nvPicPr>
        <p:blipFill>
          <a:blip r:embed="rId3"/>
          <a:stretch>
            <a:fillRect/>
          </a:stretch>
        </p:blipFill>
        <p:spPr>
          <a:xfrm>
            <a:off x="453656" y="1136650"/>
            <a:ext cx="3360479" cy="2520359"/>
          </a:xfrm>
          <a:prstGeom prst="rect">
            <a:avLst/>
          </a:prstGeom>
        </p:spPr>
      </p:pic>
    </p:spTree>
    <p:extLst>
      <p:ext uri="{BB962C8B-B14F-4D97-AF65-F5344CB8AC3E}">
        <p14:creationId xmlns:p14="http://schemas.microsoft.com/office/powerpoint/2010/main" val="22842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ZoneTexte 1">
            <a:extLst>
              <a:ext uri="{FF2B5EF4-FFF2-40B4-BE49-F238E27FC236}">
                <a16:creationId xmlns:a16="http://schemas.microsoft.com/office/drawing/2014/main" id="{2C903478-7240-4599-9566-9352CF9E74EB}"/>
              </a:ext>
            </a:extLst>
          </p:cNvPr>
          <p:cNvSpPr txBox="1"/>
          <p:nvPr/>
        </p:nvSpPr>
        <p:spPr>
          <a:xfrm>
            <a:off x="341903" y="3480390"/>
            <a:ext cx="8412237" cy="461665"/>
          </a:xfrm>
          <a:prstGeom prst="rect">
            <a:avLst/>
          </a:prstGeom>
          <a:noFill/>
        </p:spPr>
        <p:txBody>
          <a:bodyPr wrap="square" rtlCol="0">
            <a:spAutoFit/>
          </a:bodyPr>
          <a:lstStyle/>
          <a:p>
            <a:pPr algn="ctr"/>
            <a:r>
              <a:rPr lang="fr-FR" sz="2400" b="1" dirty="0" smtClean="0">
                <a:solidFill>
                  <a:srgbClr val="C00000"/>
                </a:solidFill>
                <a:effectLst>
                  <a:outerShdw blurRad="38100" dist="38100" dir="2700000" algn="tl">
                    <a:srgbClr val="000000">
                      <a:alpha val="43137"/>
                    </a:srgbClr>
                  </a:outerShdw>
                </a:effectLst>
                <a:latin typeface="Franklin Gothic Book" panose="020B0503020102020204" pitchFamily="34" charset="0"/>
              </a:rPr>
              <a:t>⁠PROTECTION CONTRE LES VIOLENCES BASEES SUR LE GENRE</a:t>
            </a:r>
            <a:endParaRPr lang="fr-FR" sz="2400" b="1" dirty="0">
              <a:solidFill>
                <a:srgbClr val="C0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3" name="Image 2">
            <a:extLst>
              <a:ext uri="{FF2B5EF4-FFF2-40B4-BE49-F238E27FC236}">
                <a16:creationId xmlns:a16="http://schemas.microsoft.com/office/drawing/2014/main" id="{BAD5B593-6A0C-0A0B-BDAF-725EE0CD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83" y="73746"/>
            <a:ext cx="1026824" cy="1003687"/>
          </a:xfrm>
          <a:prstGeom prst="rect">
            <a:avLst/>
          </a:prstGeom>
        </p:spPr>
      </p:pic>
      <p:pic>
        <p:nvPicPr>
          <p:cNvPr id="4" name="Image 3">
            <a:extLst>
              <a:ext uri="{FF2B5EF4-FFF2-40B4-BE49-F238E27FC236}">
                <a16:creationId xmlns:a16="http://schemas.microsoft.com/office/drawing/2014/main" id="{173E2763-6051-7D06-E54A-E935541B0E2B}"/>
              </a:ext>
            </a:extLst>
          </p:cNvPr>
          <p:cNvPicPr>
            <a:picLocks noChangeAspect="1"/>
          </p:cNvPicPr>
          <p:nvPr/>
        </p:nvPicPr>
        <p:blipFill>
          <a:blip r:embed="rId4"/>
          <a:stretch>
            <a:fillRect/>
          </a:stretch>
        </p:blipFill>
        <p:spPr>
          <a:xfrm>
            <a:off x="1331348" y="73746"/>
            <a:ext cx="3325713" cy="2772940"/>
          </a:xfrm>
          <a:prstGeom prst="rect">
            <a:avLst/>
          </a:prstGeom>
        </p:spPr>
      </p:pic>
      <p:pic>
        <p:nvPicPr>
          <p:cNvPr id="5" name="Image 4" descr="Une image contenant habits, personne, personnes, chaussures&#10;&#10;Description générée automatiquement">
            <a:extLst>
              <a:ext uri="{FF2B5EF4-FFF2-40B4-BE49-F238E27FC236}">
                <a16:creationId xmlns:a16="http://schemas.microsoft.com/office/drawing/2014/main" id="{A6B2450D-88EA-7AAD-CED2-CA2068D3F5F1}"/>
              </a:ext>
            </a:extLst>
          </p:cNvPr>
          <p:cNvPicPr>
            <a:picLocks noChangeAspect="1"/>
          </p:cNvPicPr>
          <p:nvPr/>
        </p:nvPicPr>
        <p:blipFill>
          <a:blip r:embed="rId5"/>
          <a:stretch>
            <a:fillRect/>
          </a:stretch>
        </p:blipFill>
        <p:spPr>
          <a:xfrm>
            <a:off x="4881710" y="73746"/>
            <a:ext cx="3614939" cy="2772940"/>
          </a:xfrm>
          <a:prstGeom prst="rect">
            <a:avLst/>
          </a:prstGeom>
        </p:spPr>
      </p:pic>
      <p:sp>
        <p:nvSpPr>
          <p:cNvPr id="6" name="Espace réservé du texte 2">
            <a:extLst>
              <a:ext uri="{FF2B5EF4-FFF2-40B4-BE49-F238E27FC236}">
                <a16:creationId xmlns:a16="http://schemas.microsoft.com/office/drawing/2014/main" id="{3EB1117C-1B95-CE79-18E9-2445C5F4C0BA}"/>
              </a:ext>
            </a:extLst>
          </p:cNvPr>
          <p:cNvSpPr txBox="1">
            <a:spLocks/>
          </p:cNvSpPr>
          <p:nvPr/>
        </p:nvSpPr>
        <p:spPr>
          <a:xfrm>
            <a:off x="1198607" y="2849525"/>
            <a:ext cx="6784839" cy="63086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9pPr>
          </a:lstStyle>
          <a:p>
            <a:pPr algn="ctr" defTabSz="914400">
              <a:spcBef>
                <a:spcPts val="1200"/>
              </a:spcBef>
              <a:spcAft>
                <a:spcPts val="200"/>
              </a:spcAft>
            </a:pPr>
            <a:r>
              <a:rPr lang="fr-FR" sz="1400" b="1" i="1" cap="none" spc="200" dirty="0" smtClean="0">
                <a:solidFill>
                  <a:srgbClr val="C00000"/>
                </a:solidFill>
                <a:latin typeface="Franklin Gothic Book" panose="020B0503020102020204" pitchFamily="34" charset="0"/>
              </a:rPr>
              <a:t>Niger : Formation sur la protection et la protection transversale à Niamey</a:t>
            </a:r>
            <a:endParaRPr lang="en-US" sz="1400" b="1" i="1" cap="none" spc="200"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186275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37337</TotalTime>
  <Words>1770</Words>
  <Application>Microsoft Office PowerPoint</Application>
  <PresentationFormat>Affichage à l'écran (16:9)</PresentationFormat>
  <Paragraphs>137</Paragraphs>
  <Slides>26</Slides>
  <Notes>5</Notes>
  <HiddenSlides>0</HiddenSlides>
  <MMClips>2</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Franklin Gothic Book</vt:lpstr>
      <vt:lpstr>Calibri</vt:lpstr>
      <vt:lpstr>Wingdings</vt:lpstr>
      <vt:lpstr>Microsoft Sans Serif</vt:lpstr>
      <vt:lpstr>Times New Roman</vt:lpstr>
      <vt:lpstr>Arial</vt:lpstr>
      <vt:lpstr>SimSun</vt:lpstr>
      <vt:lpstr>Calibri Light</vt:lpstr>
      <vt:lpstr>Rétrospective</vt:lpstr>
      <vt:lpstr>Présentation PowerPoint</vt:lpstr>
      <vt:lpstr>NOTRE HISTOIRE</vt:lpstr>
      <vt:lpstr>PRESENTATION</vt:lpstr>
      <vt:lpstr>VISION ET MISSION</vt:lpstr>
      <vt:lpstr>Présentation PowerPoint</vt:lpstr>
      <vt:lpstr>Activités menées </vt:lpstr>
      <vt:lpstr>Présentation PowerPoint</vt:lpstr>
      <vt:lpstr>Présentation PowerPoint</vt:lpstr>
      <vt:lpstr>Présentation PowerPoint</vt:lpstr>
      <vt:lpstr>Activités menées </vt:lpstr>
      <vt:lpstr>Présentation PowerPoint</vt:lpstr>
      <vt:lpstr>Présentation PowerPoint</vt:lpstr>
      <vt:lpstr>Présentation PowerPoint</vt:lpstr>
      <vt:lpstr>FOCUS SUR: Projet - Sensibilisation à la santé sexuelle et reproductive dans la Commune de Ziniaré (KOGL’M MENGA)</vt:lpstr>
      <vt:lpstr>Présentation PowerPoint</vt:lpstr>
      <vt:lpstr>Dons de biberons a Nouakchott (Mauritanie)</vt:lpstr>
      <vt:lpstr>Perspectives</vt:lpstr>
      <vt:lpstr>Perspectives…</vt:lpstr>
      <vt:lpstr>Perspectives…</vt:lpstr>
      <vt:lpstr>A JDWS, nous reconnaissons que nous devons ….</vt:lpstr>
      <vt:lpstr>Pour les réaliser, nous devons …</vt:lpstr>
      <vt:lpstr>Présentation PowerPoint</vt:lpstr>
      <vt:lpstr>Pour en savoir plus …</vt:lpstr>
      <vt:lpstr>Comment pouvez-vous aider?</vt:lpstr>
      <vt:lpstr>Contact</vt:lpstr>
      <vt:lpstr>Session Questions et reponses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Mailing Campaign</dc:title>
  <dc:creator>Mame Yacine DIOP</dc:creator>
  <cp:lastModifiedBy>Mame Yacine Bakhoum DIOP</cp:lastModifiedBy>
  <cp:revision>87</cp:revision>
  <dcterms:modified xsi:type="dcterms:W3CDTF">2024-02-11T16:12:30Z</dcterms:modified>
</cp:coreProperties>
</file>