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8" r:id="rId8"/>
    <p:sldId id="262" r:id="rId9"/>
    <p:sldId id="261" r:id="rId10"/>
    <p:sldId id="269" r:id="rId11"/>
    <p:sldId id="267" r:id="rId12"/>
    <p:sldId id="270" r:id="rId13"/>
    <p:sldId id="264" r:id="rId14"/>
    <p:sldId id="265" r:id="rId15"/>
    <p:sldId id="266" r:id="rId16"/>
    <p:sldId id="271"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355" autoAdjust="0"/>
    <p:restoredTop sz="94660"/>
  </p:normalViewPr>
  <p:slideViewPr>
    <p:cSldViewPr snapToGrid="0">
      <p:cViewPr varScale="1">
        <p:scale>
          <a:sx n="83" d="100"/>
          <a:sy n="83" d="100"/>
        </p:scale>
        <p:origin x="12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0EBB0C4-6273-4C6E-B9BD-2EDC30F1CD52}" type="datetimeFigureOut">
              <a:rPr lang="en-US" dirty="0"/>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2/25/2023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2/25/2023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9CAD897-D46E-4AD2-BD9B-49DD3E640873}" type="datetimeFigureOut">
              <a:rPr lang="en-US" dirty="0"/>
              <a:t>2/25/2023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2/25/2023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6764" y="302491"/>
            <a:ext cx="9698181" cy="6204776"/>
          </a:xfrm>
          <a:prstGeom prst="rect">
            <a:avLst/>
          </a:prstGeom>
        </p:spPr>
        <p:txBody>
          <a:bodyPr wrap="square">
            <a:spAutoFit/>
          </a:bodyPr>
          <a:lstStyle/>
          <a:p>
            <a:pPr algn="ct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r-FR" sz="2000" b="1" dirty="0">
              <a:solidFill>
                <a:srgbClr val="0070C0"/>
              </a:solidFill>
              <a:latin typeface="inherit"/>
              <a:ea typeface="Times New Roman" panose="02020603050405020304" pitchFamily="18" charset="0"/>
              <a:cs typeface="Courier New" panose="02070309020205020404" pitchFamily="49" charset="0"/>
            </a:endParaRPr>
          </a:p>
          <a:p>
            <a:pPr algn="ct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a:solidFill>
                  <a:srgbClr val="0070C0"/>
                </a:solidFill>
                <a:latin typeface="inherit"/>
                <a:ea typeface="Times New Roman" panose="02020603050405020304" pitchFamily="18" charset="0"/>
                <a:cs typeface="Courier New" panose="02070309020205020404" pitchFamily="49" charset="0"/>
              </a:rPr>
              <a:t> Association  </a:t>
            </a:r>
            <a:r>
              <a:rPr lang="en-US" sz="2000" b="1" dirty="0" err="1">
                <a:solidFill>
                  <a:srgbClr val="0070C0"/>
                </a:solidFill>
                <a:latin typeface="inherit"/>
                <a:ea typeface="Times New Roman" panose="02020603050405020304" pitchFamily="18" charset="0"/>
                <a:cs typeface="Courier New" panose="02070309020205020404" pitchFamily="49" charset="0"/>
              </a:rPr>
              <a:t>Nesser</a:t>
            </a:r>
            <a:r>
              <a:rPr lang="en-US" sz="2000" b="1" dirty="0">
                <a:solidFill>
                  <a:srgbClr val="0070C0"/>
                </a:solidFill>
                <a:latin typeface="inherit"/>
                <a:ea typeface="Times New Roman" panose="02020603050405020304" pitchFamily="18" charset="0"/>
                <a:cs typeface="Courier New" panose="02070309020205020404" pitchFamily="49" charset="0"/>
              </a:rPr>
              <a:t> for Agriculture and Development</a:t>
            </a:r>
          </a:p>
          <a:p>
            <a:pPr algn="ct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b="1" dirty="0">
              <a:solidFill>
                <a:srgbClr val="0070C0"/>
              </a:solidFill>
              <a:latin typeface="inherit"/>
              <a:ea typeface="Times New Roman" panose="02020603050405020304" pitchFamily="18" charset="0"/>
              <a:cs typeface="Courier New" panose="02070309020205020404" pitchFamily="49" charset="0"/>
            </a:endParaRPr>
          </a:p>
          <a:p>
            <a:pPr algn="ct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a:solidFill>
                  <a:srgbClr val="0070C0"/>
                </a:solidFill>
                <a:latin typeface="inherit"/>
                <a:ea typeface="Times New Roman" panose="02020603050405020304" pitchFamily="18" charset="0"/>
                <a:cs typeface="Courier New" panose="02070309020205020404" pitchFamily="49" charset="0"/>
              </a:rPr>
              <a:t>ANAD</a:t>
            </a:r>
          </a:p>
          <a:p>
            <a:pPr algn="ct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SA" sz="2000" b="1" dirty="0">
              <a:solidFill>
                <a:srgbClr val="0070C0"/>
              </a:solidFill>
              <a:latin typeface="inherit"/>
              <a:ea typeface="Times New Roman" panose="02020603050405020304" pitchFamily="18" charset="0"/>
              <a:cs typeface="Courier New" panose="02070309020205020404" pitchFamily="49" charset="0"/>
            </a:endParaRP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202124"/>
                </a:solidFill>
                <a:latin typeface="inherit"/>
                <a:ea typeface="Times New Roman" panose="02020603050405020304" pitchFamily="18" charset="0"/>
                <a:cs typeface="Courier New" panose="02070309020205020404" pitchFamily="49" charset="0"/>
              </a:rPr>
              <a:t>The E Association </a:t>
            </a:r>
            <a:r>
              <a:rPr lang="en-US" dirty="0" err="1">
                <a:solidFill>
                  <a:srgbClr val="202124"/>
                </a:solidFill>
                <a:latin typeface="inherit"/>
                <a:ea typeface="Times New Roman" panose="02020603050405020304" pitchFamily="18" charset="0"/>
                <a:cs typeface="Courier New" panose="02070309020205020404" pitchFamily="49" charset="0"/>
              </a:rPr>
              <a:t>Nesser</a:t>
            </a:r>
            <a:r>
              <a:rPr lang="en-US" dirty="0">
                <a:solidFill>
                  <a:srgbClr val="202124"/>
                </a:solidFill>
                <a:latin typeface="inherit"/>
                <a:ea typeface="Times New Roman" panose="02020603050405020304" pitchFamily="18" charset="0"/>
                <a:cs typeface="Courier New" panose="02070309020205020404" pitchFamily="49" charset="0"/>
              </a:rPr>
              <a:t>  for Agriculture and Development is a non-governmental, non-political, non-profit organization created under Law No. 64/098 of Mauritania of associations issued on June 09, 1964 under Receipt No. 0171 dated 07/13/2011 and its main headquarters is in Nouakchott and operates in all regions of the country</a:t>
            </a: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202124"/>
                </a:solidFill>
                <a:latin typeface="inherit"/>
                <a:ea typeface="Times New Roman" panose="02020603050405020304" pitchFamily="18" charset="0"/>
                <a:cs typeface="Courier New" panose="02070309020205020404" pitchFamily="49" charset="0"/>
              </a:rPr>
              <a:t>  It seeks to achieve its goals by following a participatory approach that focuses on the beneficiaries and cooperates with the various actors and partners.</a:t>
            </a:r>
            <a:r>
              <a:rPr lang="en-US" dirty="0">
                <a:solidFill>
                  <a:srgbClr val="202124"/>
                </a:solidFill>
                <a:latin typeface="Courier New" panose="02070309020205020404" pitchFamily="49" charset="0"/>
                <a:ea typeface="Times New Roman" panose="02020603050405020304" pitchFamily="18" charset="0"/>
                <a:cs typeface="Arial" panose="020B0604020202020204" pitchFamily="34" charset="0"/>
              </a:rPr>
              <a:t> </a:t>
            </a:r>
          </a:p>
          <a:p>
            <a:pPr algn="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r-FR" sz="1000" dirty="0">
              <a:solidFill>
                <a:srgbClr val="202124"/>
              </a:solidFill>
              <a:effectLst/>
              <a:latin typeface="Courier New" panose="02070309020205020404" pitchFamily="49" charset="0"/>
              <a:ea typeface="Calibri" panose="020F0502020204030204" pitchFamily="34" charset="0"/>
              <a:cs typeface="Arial" panose="020B0604020202020204" pitchFamily="34" charset="0"/>
            </a:endParaRPr>
          </a:p>
          <a:p>
            <a:pPr algn="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r-FR" sz="1000" dirty="0">
              <a:solidFill>
                <a:srgbClr val="202124"/>
              </a:solidFill>
              <a:latin typeface="Courier New" panose="02070309020205020404" pitchFamily="49" charset="0"/>
              <a:ea typeface="Calibri" panose="020F0502020204030204" pitchFamily="34" charset="0"/>
              <a:cs typeface="Arial" panose="020B0604020202020204" pitchFamily="34" charset="0"/>
            </a:endParaRPr>
          </a:p>
          <a:p>
            <a:pPr algn="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r-FR" sz="1000" dirty="0">
              <a:solidFill>
                <a:srgbClr val="202124"/>
              </a:solidFill>
              <a:effectLst/>
              <a:latin typeface="Courier New" panose="02070309020205020404" pitchFamily="49" charset="0"/>
              <a:ea typeface="Calibri" panose="020F0502020204030204" pitchFamily="34" charset="0"/>
              <a:cs typeface="Arial" panose="020B0604020202020204" pitchFamily="34" charset="0"/>
            </a:endParaRPr>
          </a:p>
          <a:p>
            <a:pPr algn="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r-FR" sz="1000" dirty="0">
              <a:solidFill>
                <a:srgbClr val="202124"/>
              </a:solidFill>
              <a:latin typeface="Courier New" panose="02070309020205020404" pitchFamily="49" charset="0"/>
              <a:ea typeface="Calibri" panose="020F0502020204030204" pitchFamily="34" charset="0"/>
              <a:cs typeface="Arial" panose="020B0604020202020204" pitchFamily="34" charset="0"/>
            </a:endParaRPr>
          </a:p>
          <a:p>
            <a:pPr algn="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r-FR" sz="1000" dirty="0">
              <a:solidFill>
                <a:srgbClr val="202124"/>
              </a:solidFill>
              <a:effectLst/>
              <a:latin typeface="Courier New" panose="02070309020205020404" pitchFamily="49" charset="0"/>
              <a:ea typeface="Calibri" panose="020F0502020204030204" pitchFamily="34" charset="0"/>
              <a:cs typeface="Arial" panose="020B0604020202020204" pitchFamily="34" charset="0"/>
            </a:endParaRPr>
          </a:p>
          <a:p>
            <a:pPr algn="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r-FR" sz="1000" dirty="0">
              <a:solidFill>
                <a:srgbClr val="202124"/>
              </a:solidFill>
              <a:latin typeface="Courier New" panose="02070309020205020404" pitchFamily="49" charset="0"/>
              <a:ea typeface="Calibri" panose="020F0502020204030204" pitchFamily="34" charset="0"/>
              <a:cs typeface="Arial" panose="020B0604020202020204" pitchFamily="34" charset="0"/>
            </a:endParaRPr>
          </a:p>
          <a:p>
            <a:pPr algn="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r-FR" sz="1000" dirty="0">
              <a:solidFill>
                <a:srgbClr val="202124"/>
              </a:solidFill>
              <a:effectLst/>
              <a:latin typeface="Courier New" panose="02070309020205020404" pitchFamily="49" charset="0"/>
              <a:ea typeface="Calibri" panose="020F0502020204030204" pitchFamily="34" charset="0"/>
              <a:cs typeface="Arial" panose="020B0604020202020204" pitchFamily="34" charset="0"/>
            </a:endParaRPr>
          </a:p>
          <a:p>
            <a:pPr algn="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fr-FR" sz="1000" dirty="0">
              <a:solidFill>
                <a:srgbClr val="202124"/>
              </a:solidFill>
              <a:latin typeface="Courier New" panose="02070309020205020404" pitchFamily="49" charset="0"/>
              <a:ea typeface="Calibri" panose="020F0502020204030204" pitchFamily="34" charset="0"/>
              <a:cs typeface="Arial" panose="020B0604020202020204" pitchFamily="34" charset="0"/>
            </a:endParaRPr>
          </a:p>
          <a:p>
            <a:pPr algn="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descr="C:\Users\dell\Desktop\295778_222224051170759_1842564686_n.jpg"/>
          <p:cNvPicPr/>
          <p:nvPr/>
        </p:nvPicPr>
        <p:blipFill>
          <a:blip r:embed="rId2" cstate="print"/>
          <a:srcRect/>
          <a:stretch>
            <a:fillRect/>
          </a:stretch>
        </p:blipFill>
        <p:spPr bwMode="auto">
          <a:xfrm>
            <a:off x="930188" y="302491"/>
            <a:ext cx="1335405" cy="1320800"/>
          </a:xfrm>
          <a:prstGeom prst="rect">
            <a:avLst/>
          </a:prstGeom>
          <a:noFill/>
          <a:ln w="9525">
            <a:noFill/>
            <a:miter lim="800000"/>
            <a:headEnd/>
            <a:tailEnd/>
          </a:ln>
        </p:spPr>
      </p:pic>
      <p:pic>
        <p:nvPicPr>
          <p:cNvPr id="5" name="Image 4" descr="C:\Users\dell\Desktop\295778_222224051170759_1842564686_n.jpg"/>
          <p:cNvPicPr/>
          <p:nvPr/>
        </p:nvPicPr>
        <p:blipFill>
          <a:blip r:embed="rId2" cstate="print"/>
          <a:srcRect/>
          <a:stretch>
            <a:fillRect/>
          </a:stretch>
        </p:blipFill>
        <p:spPr bwMode="auto">
          <a:xfrm>
            <a:off x="9058188" y="302491"/>
            <a:ext cx="1646757" cy="1320800"/>
          </a:xfrm>
          <a:prstGeom prst="rect">
            <a:avLst/>
          </a:prstGeom>
          <a:noFill/>
          <a:ln w="9525">
            <a:noFill/>
            <a:miter lim="800000"/>
            <a:headEnd/>
            <a:tailEnd/>
          </a:ln>
        </p:spPr>
      </p:pic>
    </p:spTree>
    <p:extLst>
      <p:ext uri="{BB962C8B-B14F-4D97-AF65-F5344CB8AC3E}">
        <p14:creationId xmlns:p14="http://schemas.microsoft.com/office/powerpoint/2010/main" val="333014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hp\Desktop\Nouveau dossier\IMG_٢٠١٧٠٣٢١_١٨٠١٣٧.jpg"/>
          <p:cNvPicPr/>
          <p:nvPr/>
        </p:nvPicPr>
        <p:blipFill>
          <a:blip r:embed="rId2" cstate="print"/>
          <a:srcRect/>
          <a:stretch>
            <a:fillRect/>
          </a:stretch>
        </p:blipFill>
        <p:spPr bwMode="auto">
          <a:xfrm>
            <a:off x="7101840" y="471970"/>
            <a:ext cx="5090160" cy="5908510"/>
          </a:xfrm>
          <a:prstGeom prst="rect">
            <a:avLst/>
          </a:prstGeom>
          <a:noFill/>
          <a:ln w="9525">
            <a:noFill/>
            <a:miter lim="800000"/>
            <a:headEnd/>
            <a:tailEnd/>
          </a:ln>
        </p:spPr>
      </p:pic>
      <p:sp>
        <p:nvSpPr>
          <p:cNvPr id="3" name="Rectangle 2"/>
          <p:cNvSpPr/>
          <p:nvPr/>
        </p:nvSpPr>
        <p:spPr>
          <a:xfrm>
            <a:off x="7010400" y="2967335"/>
            <a:ext cx="5181600" cy="1292662"/>
          </a:xfrm>
          <a:prstGeom prst="rect">
            <a:avLst/>
          </a:prstGeom>
        </p:spPr>
        <p:txBody>
          <a:bodyPr wrap="square">
            <a:spAutoFit/>
          </a:bodyPr>
          <a:lstStyle/>
          <a:p>
            <a:pPr algn="ctr"/>
            <a:r>
              <a:rPr lang="fr-FR" sz="2400" dirty="0">
                <a:solidFill>
                  <a:srgbClr val="FF0000"/>
                </a:solidFill>
              </a:rPr>
              <a:t>Maraichage</a:t>
            </a:r>
            <a:endParaRPr lang="en-US" sz="2400" dirty="0">
              <a:solidFill>
                <a:srgbClr val="FF0000"/>
              </a:solidFill>
            </a:endParaRPr>
          </a:p>
          <a:p>
            <a:pPr algn="ctr">
              <a:spcAft>
                <a:spcPts val="0"/>
              </a:spcAft>
            </a:pPr>
            <a:endParaRPr lang="en-US" b="1" spc="300" dirty="0">
              <a:solidFill>
                <a:srgbClr val="FF0000"/>
              </a:solidFill>
              <a:latin typeface="Times New Roman" panose="02020603050405020304" pitchFamily="18" charset="0"/>
              <a:ea typeface="MS Mincho"/>
            </a:endParaRPr>
          </a:p>
          <a:p>
            <a:pPr algn="ctr"/>
            <a:br>
              <a:rPr lang="ar-SA" dirty="0">
                <a:ea typeface="MS Mincho"/>
                <a:cs typeface="Calibri" panose="020F0502020204030204" pitchFamily="34" charset="0"/>
              </a:rPr>
            </a:br>
            <a:endParaRPr lang="en-US" dirty="0"/>
          </a:p>
        </p:txBody>
      </p:sp>
      <p:pic>
        <p:nvPicPr>
          <p:cNvPr id="3074" name="Picture 2" descr="https://blogger.googleusercontent.com/img/b/R29vZ2xl/AVvXsEj4TjjpmJ-mtxbfXzliHCEKjtUgFbGvpiDIldv_2jCkkq7STK5A9e5L7kIvl1YF-uveGyJ-oxQUNRsVV-hMuM9Phlnt1h16iqf3AGx9iRNbP8DWfKN7O8Qz6WA-9p_tERkwq0pv4TKJhsAY0YA4yGfkPp6P-fUP9bxcyUsvXs2kJpRPmbg3MQo8auqn2Q/w400-h300/IMG_20220626_1110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89" y="471971"/>
            <a:ext cx="6864531" cy="57279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53086" y="3305890"/>
            <a:ext cx="2085827" cy="246221"/>
          </a:xfrm>
          <a:prstGeom prst="rect">
            <a:avLst/>
          </a:prstGeom>
        </p:spPr>
        <p:txBody>
          <a:bodyPr wrap="none">
            <a:spAutoFit/>
          </a:bodyPr>
          <a:lstStyle/>
          <a:p>
            <a:pPr marL="742950" lvl="1" indent="-285750" algn="just">
              <a:buFont typeface="Wingdings" panose="05000000000000000000" pitchFamily="2" charset="2"/>
              <a:buChar char=""/>
              <a:tabLst>
                <a:tab pos="949325" algn="l"/>
              </a:tabLst>
            </a:pPr>
            <a:r>
              <a:rPr lang="fr-FR" sz="1000" dirty="0">
                <a:latin typeface="Calibri" panose="020F0502020204030204" pitchFamily="34" charset="0"/>
                <a:ea typeface="MS Mincho"/>
                <a:cs typeface="Times New Roman" panose="02020603050405020304" pitchFamily="18" charset="0"/>
              </a:rPr>
              <a:t>Arboriculture fruitière</a:t>
            </a:r>
            <a:endParaRPr lang="en-US" sz="1100" dirty="0">
              <a:effectLst/>
              <a:latin typeface="Times New Roman" panose="02020603050405020304" pitchFamily="18" charset="0"/>
              <a:ea typeface="MS Mincho"/>
            </a:endParaRPr>
          </a:p>
        </p:txBody>
      </p:sp>
    </p:spTree>
    <p:extLst>
      <p:ext uri="{BB962C8B-B14F-4D97-AF65-F5344CB8AC3E}">
        <p14:creationId xmlns:p14="http://schemas.microsoft.com/office/powerpoint/2010/main" val="985104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dell\Downloads\IMG-20190821-WA0009.jpg"/>
          <p:cNvPicPr/>
          <p:nvPr/>
        </p:nvPicPr>
        <p:blipFill>
          <a:blip r:embed="rId2" cstate="print"/>
          <a:srcRect/>
          <a:stretch>
            <a:fillRect/>
          </a:stretch>
        </p:blipFill>
        <p:spPr bwMode="auto">
          <a:xfrm>
            <a:off x="381745" y="740230"/>
            <a:ext cx="6303645" cy="4607626"/>
          </a:xfrm>
          <a:prstGeom prst="rect">
            <a:avLst/>
          </a:prstGeom>
          <a:noFill/>
          <a:ln w="9525">
            <a:noFill/>
            <a:miter lim="800000"/>
            <a:headEnd/>
            <a:tailEnd/>
          </a:ln>
        </p:spPr>
      </p:pic>
      <p:pic>
        <p:nvPicPr>
          <p:cNvPr id="3" name="Image 2" descr="C:\Users\TOSHIBA\Desktop\Nouveau dossier (2)\DSC02232.JPG"/>
          <p:cNvPicPr/>
          <p:nvPr/>
        </p:nvPicPr>
        <p:blipFill>
          <a:blip r:embed="rId3" cstate="print"/>
          <a:srcRect/>
          <a:stretch>
            <a:fillRect/>
          </a:stretch>
        </p:blipFill>
        <p:spPr bwMode="auto">
          <a:xfrm>
            <a:off x="6382326" y="740230"/>
            <a:ext cx="5735783" cy="4533734"/>
          </a:xfrm>
          <a:prstGeom prst="rect">
            <a:avLst/>
          </a:prstGeom>
          <a:noFill/>
          <a:ln w="9525">
            <a:noFill/>
            <a:miter lim="800000"/>
            <a:headEnd/>
            <a:tailEnd/>
          </a:ln>
        </p:spPr>
      </p:pic>
      <p:sp>
        <p:nvSpPr>
          <p:cNvPr id="4" name="Rectangle 3"/>
          <p:cNvSpPr/>
          <p:nvPr/>
        </p:nvSpPr>
        <p:spPr>
          <a:xfrm>
            <a:off x="2660988" y="3305890"/>
            <a:ext cx="6874897" cy="646331"/>
          </a:xfrm>
          <a:prstGeom prst="rect">
            <a:avLst/>
          </a:prstGeom>
        </p:spPr>
        <p:txBody>
          <a:bodyPr wrap="square">
            <a:spAutoFit/>
          </a:bodyPr>
          <a:lstStyle/>
          <a:p>
            <a:pPr marL="742950" lvl="1" indent="-285750" algn="just">
              <a:buFont typeface="Wingdings" panose="05000000000000000000" pitchFamily="2" charset="2"/>
              <a:buChar char=""/>
              <a:tabLst>
                <a:tab pos="949325" algn="l"/>
              </a:tabLst>
            </a:pPr>
            <a:r>
              <a:rPr lang="fr-FR" sz="3600" dirty="0">
                <a:solidFill>
                  <a:srgbClr val="FFFF00"/>
                </a:solidFill>
                <a:latin typeface="Calibri" panose="020F0502020204030204" pitchFamily="34" charset="0"/>
                <a:ea typeface="MS Mincho"/>
                <a:cs typeface="Times New Roman" panose="02020603050405020304" pitchFamily="18" charset="0"/>
              </a:rPr>
              <a:t>Promotion des foyers améliorés</a:t>
            </a:r>
            <a:endParaRPr lang="en-US" sz="3600" dirty="0">
              <a:solidFill>
                <a:srgbClr val="FFFF00"/>
              </a:solidFill>
              <a:effectLst/>
              <a:latin typeface="Times New Roman" panose="02020603050405020304" pitchFamily="18" charset="0"/>
              <a:ea typeface="MS Mincho"/>
            </a:endParaRPr>
          </a:p>
        </p:txBody>
      </p:sp>
    </p:spTree>
    <p:extLst>
      <p:ext uri="{BB962C8B-B14F-4D97-AF65-F5344CB8AC3E}">
        <p14:creationId xmlns:p14="http://schemas.microsoft.com/office/powerpoint/2010/main" val="22767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blogger.googleusercontent.com/img/b/R29vZ2xl/AVvXsEgSoa_ERtpL2GUJ5zN2pLbgAGijWjyjFxCUUUW8p16V3d9WF18HEvrZ535mjcWITaHQqY2zNBPrS_MJtY5WpltZrWKNdCjq37udQrf3VQAC1s8TMWYHUI7fwgK2_82wZICK6VtkBYTdNqqCpbA-e8SyeE7e5u-LCFe0vEYOVwNkm3nuzb-Y2Ammx5wW8g/w400-h300/IMG_20220626_1027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99" y="162876"/>
            <a:ext cx="4009231" cy="264223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C:\Users\hp\Desktop\Nouveau dossier\IMG_٢٠١٧٠٣٢١_١٨١٧٥٦.jpg"/>
          <p:cNvPicPr/>
          <p:nvPr/>
        </p:nvPicPr>
        <p:blipFill>
          <a:blip r:embed="rId3" cstate="print"/>
          <a:srcRect/>
          <a:stretch>
            <a:fillRect/>
          </a:stretch>
        </p:blipFill>
        <p:spPr bwMode="auto">
          <a:xfrm>
            <a:off x="4243862" y="107157"/>
            <a:ext cx="7722360" cy="2777964"/>
          </a:xfrm>
          <a:prstGeom prst="rect">
            <a:avLst/>
          </a:prstGeom>
          <a:noFill/>
          <a:ln w="9525">
            <a:noFill/>
            <a:miter lim="800000"/>
            <a:headEnd/>
            <a:tailEnd/>
          </a:ln>
        </p:spPr>
      </p:pic>
      <p:pic>
        <p:nvPicPr>
          <p:cNvPr id="5" name="Image 4" descr="C:\Users\hp\Desktop\Nouveau dossier\IMG_٢٠١٧٠٣٢١_١٦٠٤٣٢.jpg"/>
          <p:cNvPicPr/>
          <p:nvPr/>
        </p:nvPicPr>
        <p:blipFill>
          <a:blip r:embed="rId4" cstate="print"/>
          <a:srcRect/>
          <a:stretch>
            <a:fillRect/>
          </a:stretch>
        </p:blipFill>
        <p:spPr bwMode="auto">
          <a:xfrm>
            <a:off x="4243863" y="2885121"/>
            <a:ext cx="7722359" cy="3447946"/>
          </a:xfrm>
          <a:prstGeom prst="rect">
            <a:avLst/>
          </a:prstGeom>
          <a:noFill/>
          <a:ln w="9525">
            <a:noFill/>
            <a:miter lim="800000"/>
            <a:headEnd/>
            <a:tailEnd/>
          </a:ln>
        </p:spPr>
      </p:pic>
      <p:pic>
        <p:nvPicPr>
          <p:cNvPr id="6" name="Image 5" descr="C:\Users\hp\Desktop\Nouveau dossier\IMG_٢٠١٧٠٣٢١_١٦٠٤٤٠.jpg"/>
          <p:cNvPicPr/>
          <p:nvPr/>
        </p:nvPicPr>
        <p:blipFill>
          <a:blip r:embed="rId5" cstate="print"/>
          <a:srcRect/>
          <a:stretch>
            <a:fillRect/>
          </a:stretch>
        </p:blipFill>
        <p:spPr bwMode="auto">
          <a:xfrm>
            <a:off x="126999" y="2885121"/>
            <a:ext cx="4252120" cy="3447946"/>
          </a:xfrm>
          <a:prstGeom prst="rect">
            <a:avLst/>
          </a:prstGeom>
          <a:noFill/>
          <a:ln w="9525">
            <a:noFill/>
            <a:miter lim="800000"/>
            <a:headEnd/>
            <a:tailEnd/>
          </a:ln>
        </p:spPr>
      </p:pic>
    </p:spTree>
    <p:extLst>
      <p:ext uri="{BB962C8B-B14F-4D97-AF65-F5344CB8AC3E}">
        <p14:creationId xmlns:p14="http://schemas.microsoft.com/office/powerpoint/2010/main" val="236386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680" y="674754"/>
            <a:ext cx="10625303" cy="6463308"/>
          </a:xfrm>
          <a:prstGeom prst="rect">
            <a:avLst/>
          </a:prstGeom>
        </p:spPr>
        <p:txBody>
          <a:bodyPr wrap="square">
            <a:spAutoFit/>
          </a:bodyPr>
          <a:lstStyle/>
          <a:p>
            <a:pPr algn="ctr"/>
            <a:r>
              <a:rPr lang="fr-FR" dirty="0"/>
              <a:t>- </a:t>
            </a:r>
            <a:endParaRPr lang="en-US" dirty="0"/>
          </a:p>
          <a:p>
            <a:pPr algn="ctr"/>
            <a:r>
              <a:rPr lang="en-US" sz="3600" b="1" dirty="0">
                <a:solidFill>
                  <a:srgbClr val="00B050"/>
                </a:solidFill>
              </a:rPr>
              <a:t>The second project</a:t>
            </a:r>
          </a:p>
          <a:p>
            <a:pPr algn="r"/>
            <a:endParaRPr lang="fr-FR" dirty="0"/>
          </a:p>
          <a:p>
            <a:endParaRPr lang="fr-FR" dirty="0"/>
          </a:p>
          <a:p>
            <a:r>
              <a:rPr lang="en-US" dirty="0"/>
              <a:t>A project to combat malnutrition in vulnerable areas in the state of </a:t>
            </a:r>
            <a:r>
              <a:rPr lang="en-US" dirty="0" err="1"/>
              <a:t>taraza</a:t>
            </a:r>
            <a:r>
              <a:rPr lang="en-US" dirty="0"/>
              <a:t> in the province of </a:t>
            </a:r>
            <a:r>
              <a:rPr lang="en-US" dirty="0" err="1"/>
              <a:t>Kermescien</a:t>
            </a:r>
            <a:r>
              <a:rPr lang="en-US" dirty="0"/>
              <a:t>  from 2014 to 2016 in partnership with UNICEF</a:t>
            </a:r>
          </a:p>
          <a:p>
            <a:r>
              <a:rPr lang="en-US" dirty="0"/>
              <a:t>Project goals</a:t>
            </a:r>
          </a:p>
          <a:p>
            <a:r>
              <a:rPr lang="en-US" dirty="0"/>
              <a:t> </a:t>
            </a:r>
          </a:p>
          <a:p>
            <a:r>
              <a:rPr lang="en-US" dirty="0"/>
              <a:t>First - the general objective:</a:t>
            </a:r>
          </a:p>
          <a:p>
            <a:r>
              <a:rPr lang="en-US" dirty="0"/>
              <a:t>- Improve community nutrition in the project area, by 2020</a:t>
            </a:r>
          </a:p>
          <a:p>
            <a:r>
              <a:rPr lang="en-US" dirty="0"/>
              <a:t>secondly. Specific goals:</a:t>
            </a:r>
          </a:p>
          <a:p>
            <a:r>
              <a:rPr lang="en-US" dirty="0"/>
              <a:t>- Improving community nutrition interventions and the nutritional status of the mother and her child in the project area</a:t>
            </a:r>
          </a:p>
          <a:p>
            <a:r>
              <a:rPr lang="en-US" dirty="0"/>
              <a:t>Promote healthy eating habits and </a:t>
            </a:r>
            <a:r>
              <a:rPr lang="en-US" dirty="0" err="1"/>
              <a:t>behaviours</a:t>
            </a:r>
            <a:r>
              <a:rPr lang="en-US" dirty="0"/>
              <a:t>.</a:t>
            </a:r>
          </a:p>
          <a:p>
            <a:r>
              <a:rPr lang="en-US" dirty="0"/>
              <a:t>   Establishment of agricultural projects for cooperatives formed by mothers of malnourished children</a:t>
            </a:r>
            <a:endParaRPr lang="fr-FR" dirty="0"/>
          </a:p>
          <a:p>
            <a:endParaRPr lang="fr-FR" dirty="0"/>
          </a:p>
          <a:p>
            <a:endParaRPr lang="fr-FR" dirty="0"/>
          </a:p>
          <a:p>
            <a:endParaRPr lang="fr-FR" dirty="0"/>
          </a:p>
          <a:p>
            <a:endParaRPr lang="fr-FR" dirty="0"/>
          </a:p>
          <a:p>
            <a:endParaRPr lang="fr-FR" dirty="0"/>
          </a:p>
          <a:p>
            <a:endParaRPr lang="fr-FR" dirty="0"/>
          </a:p>
          <a:p>
            <a:endParaRPr lang="en-US"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79" y="674754"/>
            <a:ext cx="1291409" cy="447675"/>
          </a:xfrm>
          <a:prstGeom prst="rect">
            <a:avLst/>
          </a:prstGeom>
        </p:spPr>
      </p:pic>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7583" y="674753"/>
            <a:ext cx="533400" cy="447675"/>
          </a:xfrm>
          <a:prstGeom prst="rect">
            <a:avLst/>
          </a:prstGeom>
        </p:spPr>
      </p:pic>
    </p:spTree>
    <p:extLst>
      <p:ext uri="{BB962C8B-B14F-4D97-AF65-F5344CB8AC3E}">
        <p14:creationId xmlns:p14="http://schemas.microsoft.com/office/powerpoint/2010/main" val="3695043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880" y="203200"/>
            <a:ext cx="11277600" cy="6200993"/>
          </a:xfrm>
          <a:prstGeom prst="rect">
            <a:avLst/>
          </a:prstGeom>
        </p:spPr>
        <p:txBody>
          <a:bodyPr wrap="square">
            <a:spAutoFit/>
          </a:bodyPr>
          <a:lstStyle/>
          <a:p>
            <a:pPr algn="ct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b="1" spc="-150" dirty="0">
                <a:solidFill>
                  <a:srgbClr val="00B050"/>
                </a:solidFill>
                <a:latin typeface="inherit"/>
                <a:ea typeface="Times New Roman" panose="02020603050405020304" pitchFamily="18" charset="0"/>
                <a:cs typeface="Courier New" panose="02070309020205020404" pitchFamily="49" charset="0"/>
              </a:rPr>
              <a:t>Project results</a:t>
            </a:r>
          </a:p>
          <a:p>
            <a:pPr algn="ct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b="1" spc="-150" dirty="0">
              <a:solidFill>
                <a:srgbClr val="00B050"/>
              </a:solidFill>
              <a:latin typeface="inherit"/>
              <a:ea typeface="Times New Roman" panose="02020603050405020304" pitchFamily="18" charset="0"/>
              <a:cs typeface="Courier New" panose="02070309020205020404" pitchFamily="49" charset="0"/>
            </a:endParaRPr>
          </a:p>
          <a:p>
            <a:pPr algn="ct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b="1" spc="-150" dirty="0">
              <a:solidFill>
                <a:srgbClr val="00B050"/>
              </a:solidFill>
              <a:latin typeface="inherit"/>
              <a:ea typeface="Times New Roman" panose="02020603050405020304" pitchFamily="18" charset="0"/>
              <a:cs typeface="Courier New" panose="02070309020205020404" pitchFamily="49" charset="0"/>
            </a:endParaRPr>
          </a:p>
          <a:p>
            <a:pPr algn="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b="1" spc="600" dirty="0">
              <a:solidFill>
                <a:srgbClr val="00B050"/>
              </a:solidFill>
              <a:latin typeface="inherit"/>
              <a:ea typeface="Times New Roman" panose="02020603050405020304" pitchFamily="18" charset="0"/>
              <a:cs typeface="Courier New" panose="02070309020205020404" pitchFamily="49" charset="0"/>
            </a:endParaRP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chemeClr val="tx1">
                    <a:lumMod val="95000"/>
                    <a:lumOff val="5000"/>
                  </a:schemeClr>
                </a:solidFill>
                <a:latin typeface="inherit"/>
                <a:ea typeface="Times New Roman" panose="02020603050405020304" pitchFamily="18" charset="0"/>
                <a:cs typeface="Courier New" panose="02070309020205020404" pitchFamily="49" charset="0"/>
              </a:rPr>
              <a:t>80% of children under five years of age residing in the districts of Roseau and </a:t>
            </a:r>
            <a:r>
              <a:rPr lang="en-US" sz="2400" b="1" dirty="0" err="1">
                <a:solidFill>
                  <a:schemeClr val="tx1">
                    <a:lumMod val="95000"/>
                    <a:lumOff val="5000"/>
                  </a:schemeClr>
                </a:solidFill>
                <a:latin typeface="inherit"/>
                <a:ea typeface="Times New Roman" panose="02020603050405020304" pitchFamily="18" charset="0"/>
                <a:cs typeface="Courier New" panose="02070309020205020404" pitchFamily="49" charset="0"/>
              </a:rPr>
              <a:t>Kremsen</a:t>
            </a:r>
            <a:r>
              <a:rPr lang="en-US" sz="2400" b="1" dirty="0">
                <a:solidFill>
                  <a:schemeClr val="tx1">
                    <a:lumMod val="95000"/>
                    <a:lumOff val="5000"/>
                  </a:schemeClr>
                </a:solidFill>
                <a:latin typeface="inherit"/>
                <a:ea typeface="Times New Roman" panose="02020603050405020304" pitchFamily="18" charset="0"/>
                <a:cs typeface="Courier New" panose="02070309020205020404" pitchFamily="49" charset="0"/>
              </a:rPr>
              <a:t> were screened and referred to institutions</a:t>
            </a: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b="1" dirty="0">
              <a:solidFill>
                <a:schemeClr val="tx1">
                  <a:lumMod val="95000"/>
                  <a:lumOff val="5000"/>
                </a:schemeClr>
              </a:solidFill>
              <a:latin typeface="inherit"/>
              <a:ea typeface="Times New Roman" panose="02020603050405020304" pitchFamily="18" charset="0"/>
              <a:cs typeface="Courier New" panose="02070309020205020404" pitchFamily="49" charset="0"/>
            </a:endParaRP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chemeClr val="tx1">
                    <a:lumMod val="95000"/>
                    <a:lumOff val="5000"/>
                  </a:schemeClr>
                </a:solidFill>
                <a:latin typeface="inherit"/>
                <a:ea typeface="Times New Roman" panose="02020603050405020304" pitchFamily="18" charset="0"/>
                <a:cs typeface="Courier New" panose="02070309020205020404" pitchFamily="49" charset="0"/>
              </a:rPr>
              <a:t>  90 per cent of severely malnourished children in </a:t>
            </a:r>
            <a:r>
              <a:rPr lang="en-US" sz="2400" b="1" dirty="0" err="1">
                <a:solidFill>
                  <a:schemeClr val="tx1">
                    <a:lumMod val="95000"/>
                    <a:lumOff val="5000"/>
                  </a:schemeClr>
                </a:solidFill>
                <a:latin typeface="inherit"/>
                <a:ea typeface="Times New Roman" panose="02020603050405020304" pitchFamily="18" charset="0"/>
                <a:cs typeface="Courier New" panose="02070309020205020404" pitchFamily="49" charset="0"/>
              </a:rPr>
              <a:t>Kremsin</a:t>
            </a:r>
            <a:r>
              <a:rPr lang="en-US" sz="2400" b="1" dirty="0">
                <a:solidFill>
                  <a:schemeClr val="tx1">
                    <a:lumMod val="95000"/>
                    <a:lumOff val="5000"/>
                  </a:schemeClr>
                </a:solidFill>
                <a:latin typeface="inherit"/>
                <a:ea typeface="Times New Roman" panose="02020603050405020304" pitchFamily="18" charset="0"/>
                <a:cs typeface="Courier New" panose="02070309020205020404" pitchFamily="49" charset="0"/>
              </a:rPr>
              <a:t> district benefited from home monitoring</a:t>
            </a: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b="1" dirty="0">
              <a:solidFill>
                <a:schemeClr val="tx1">
                  <a:lumMod val="95000"/>
                  <a:lumOff val="5000"/>
                </a:schemeClr>
              </a:solidFill>
              <a:latin typeface="inherit"/>
              <a:ea typeface="Times New Roman" panose="02020603050405020304" pitchFamily="18" charset="0"/>
              <a:cs typeface="Courier New" panose="02070309020205020404" pitchFamily="49" charset="0"/>
            </a:endParaRP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chemeClr val="tx1">
                    <a:lumMod val="95000"/>
                    <a:lumOff val="5000"/>
                  </a:schemeClr>
                </a:solidFill>
                <a:latin typeface="inherit"/>
                <a:ea typeface="Times New Roman" panose="02020603050405020304" pitchFamily="18" charset="0"/>
                <a:cs typeface="Courier New" panose="02070309020205020404" pitchFamily="49" charset="0"/>
              </a:rPr>
              <a:t>85 percent of parents of children under 5 know at least 4 family practices essential to child survival and 30 percent have adopted at least two</a:t>
            </a: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b="1" dirty="0">
              <a:solidFill>
                <a:schemeClr val="tx1">
                  <a:lumMod val="95000"/>
                  <a:lumOff val="5000"/>
                </a:schemeClr>
              </a:solidFill>
              <a:latin typeface="inherit"/>
              <a:ea typeface="Times New Roman" panose="02020603050405020304" pitchFamily="18" charset="0"/>
              <a:cs typeface="Courier New" panose="02070309020205020404" pitchFamily="49" charset="0"/>
            </a:endParaRP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chemeClr val="tx1">
                    <a:lumMod val="95000"/>
                    <a:lumOff val="5000"/>
                  </a:schemeClr>
                </a:solidFill>
                <a:latin typeface="inherit"/>
                <a:ea typeface="Times New Roman" panose="02020603050405020304" pitchFamily="18" charset="0"/>
                <a:cs typeface="Courier New" panose="02070309020205020404" pitchFamily="49" charset="0"/>
              </a:rPr>
              <a:t>12 </a:t>
            </a:r>
            <a:r>
              <a:rPr lang="en-US" b="1" dirty="0">
                <a:solidFill>
                  <a:schemeClr val="tx1">
                    <a:lumMod val="95000"/>
                    <a:lumOff val="5000"/>
                  </a:schemeClr>
                </a:solidFill>
                <a:latin typeface="inherit"/>
                <a:ea typeface="Times New Roman" panose="02020603050405020304" pitchFamily="18" charset="0"/>
                <a:cs typeface="Courier New" panose="02070309020205020404" pitchFamily="49" charset="0"/>
              </a:rPr>
              <a:t>agricultural cooperatives have been established for women whose children are malnourished</a:t>
            </a:r>
            <a:endParaRPr lang="ar-SA" sz="1000" dirty="0">
              <a:solidFill>
                <a:schemeClr val="tx1">
                  <a:lumMod val="95000"/>
                  <a:lumOff val="5000"/>
                </a:schemeClr>
              </a:solidFill>
              <a:latin typeface="inherit"/>
              <a:ea typeface="MS Mincho"/>
              <a:cs typeface="Courier New" panose="02070309020205020404" pitchFamily="49" charset="0"/>
            </a:endParaRP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SA" sz="1000" dirty="0">
              <a:solidFill>
                <a:schemeClr val="tx1">
                  <a:lumMod val="95000"/>
                  <a:lumOff val="5000"/>
                </a:schemeClr>
              </a:solidFill>
              <a:effectLst/>
              <a:latin typeface="inherit"/>
              <a:ea typeface="MS Mincho"/>
              <a:cs typeface="Courier New" panose="02070309020205020404" pitchFamily="49" charset="0"/>
            </a:endParaRP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SA" sz="1000" dirty="0">
              <a:solidFill>
                <a:schemeClr val="tx1">
                  <a:lumMod val="95000"/>
                  <a:lumOff val="5000"/>
                </a:schemeClr>
              </a:solidFill>
              <a:latin typeface="inherit"/>
              <a:ea typeface="MS Mincho"/>
              <a:cs typeface="Courier New" panose="02070309020205020404" pitchFamily="49" charset="0"/>
            </a:endParaRP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SA" sz="1000" dirty="0">
              <a:solidFill>
                <a:schemeClr val="tx1">
                  <a:lumMod val="95000"/>
                  <a:lumOff val="5000"/>
                </a:schemeClr>
              </a:solidFill>
              <a:effectLst/>
              <a:latin typeface="inherit"/>
              <a:ea typeface="MS Mincho"/>
              <a:cs typeface="Courier New" panose="02070309020205020404" pitchFamily="49" charset="0"/>
            </a:endParaRPr>
          </a:p>
          <a:p>
            <a:pPr algn="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SA" sz="1000" dirty="0">
              <a:solidFill>
                <a:srgbClr val="202124"/>
              </a:solidFill>
              <a:latin typeface="inherit"/>
              <a:ea typeface="MS Mincho"/>
              <a:cs typeface="Courier New" panose="02070309020205020404" pitchFamily="49" charset="0"/>
            </a:endParaRPr>
          </a:p>
          <a:p>
            <a:pPr algn="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SA" sz="1000" dirty="0">
              <a:solidFill>
                <a:srgbClr val="202124"/>
              </a:solidFill>
              <a:effectLst/>
              <a:latin typeface="inherit"/>
              <a:ea typeface="MS Mincho"/>
              <a:cs typeface="Courier New" panose="02070309020205020404" pitchFamily="49" charset="0"/>
            </a:endParaRPr>
          </a:p>
          <a:p>
            <a:pPr algn="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000" dirty="0">
              <a:effectLst/>
              <a:latin typeface="Times New Roman" panose="02020603050405020304" pitchFamily="18" charset="0"/>
              <a:ea typeface="MS Mincho"/>
            </a:endParaRPr>
          </a:p>
        </p:txBody>
      </p:sp>
    </p:spTree>
    <p:extLst>
      <p:ext uri="{BB962C8B-B14F-4D97-AF65-F5344CB8AC3E}">
        <p14:creationId xmlns:p14="http://schemas.microsoft.com/office/powerpoint/2010/main" val="3110121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0131" y="560547"/>
            <a:ext cx="10285096" cy="5293757"/>
          </a:xfrm>
          <a:prstGeom prst="rect">
            <a:avLst/>
          </a:prstGeom>
        </p:spPr>
        <p:txBody>
          <a:bodyPr wrap="square">
            <a:spAutoFit/>
          </a:bodyPr>
          <a:lstStyle/>
          <a:p>
            <a:pPr algn="ctr" rtl="1"/>
            <a:r>
              <a:rPr lang="en-US" sz="3200" b="1" dirty="0">
                <a:solidFill>
                  <a:srgbClr val="7030A0"/>
                </a:solidFill>
                <a:latin typeface="Calibri" panose="020F0502020204030204" pitchFamily="34" charset="0"/>
                <a:ea typeface="Calibri" panose="020F0502020204030204" pitchFamily="34" charset="0"/>
              </a:rPr>
              <a:t>Image from project activities</a:t>
            </a:r>
            <a:endParaRPr lang="ar-SA" sz="3200" b="1" dirty="0"/>
          </a:p>
          <a:p>
            <a:pPr algn="r" rtl="1"/>
            <a:endParaRPr lang="ar-SA" dirty="0"/>
          </a:p>
          <a:p>
            <a:pPr algn="r" rtl="1"/>
            <a:endParaRPr lang="ar-SA" dirty="0"/>
          </a:p>
          <a:p>
            <a:pPr algn="r" rtl="1"/>
            <a:endParaRPr lang="ar-SA" dirty="0"/>
          </a:p>
          <a:p>
            <a:pPr algn="r" rtl="1"/>
            <a:endParaRPr lang="ar-SA" dirty="0"/>
          </a:p>
          <a:p>
            <a:pPr algn="r" rtl="1"/>
            <a:endParaRPr lang="ar-SA" dirty="0"/>
          </a:p>
          <a:p>
            <a:pPr algn="r" rtl="1"/>
            <a:endParaRPr lang="ar-SA" dirty="0"/>
          </a:p>
          <a:p>
            <a:pPr algn="r" rtl="1"/>
            <a:endParaRPr lang="ar-SA" dirty="0"/>
          </a:p>
          <a:p>
            <a:pPr algn="r" rtl="1"/>
            <a:endParaRPr lang="ar-SA" dirty="0"/>
          </a:p>
          <a:p>
            <a:pPr algn="r" rtl="1"/>
            <a:endParaRPr lang="ar-SA" dirty="0"/>
          </a:p>
          <a:p>
            <a:pPr algn="r" rtl="1"/>
            <a:endParaRPr lang="ar-SA" dirty="0"/>
          </a:p>
          <a:p>
            <a:pPr algn="r" rtl="1"/>
            <a:endParaRPr lang="ar-SA" dirty="0"/>
          </a:p>
          <a:p>
            <a:pPr algn="r" rtl="1"/>
            <a:endParaRPr lang="ar-SA" dirty="0"/>
          </a:p>
          <a:p>
            <a:pPr algn="r" rtl="1"/>
            <a:endParaRPr lang="ar-SA" dirty="0"/>
          </a:p>
          <a:p>
            <a:pPr algn="r" rtl="1"/>
            <a:endParaRPr lang="ar-SA" dirty="0"/>
          </a:p>
          <a:p>
            <a:pPr algn="r" rtl="1"/>
            <a:endParaRPr lang="ar-SA" dirty="0"/>
          </a:p>
          <a:p>
            <a:pPr algn="r" rtl="1"/>
            <a:endParaRPr lang="ar-SA" dirty="0"/>
          </a:p>
          <a:p>
            <a:pPr algn="r" rtl="1"/>
            <a:endParaRPr lang="en-US" dirty="0"/>
          </a:p>
        </p:txBody>
      </p:sp>
      <p:pic>
        <p:nvPicPr>
          <p:cNvPr id="5122" name="Picture 2" descr="https://blogger.googleusercontent.com/img/a/AVvXsEgTiyIYTU08Vk_-45e8LqltA3YMogu2Mum-fZ_U0ZzGUYmJMJdwq66PVpVFg14YUgFqy4Gg8Prj2l4IAAnS3dTGPRuPQ4SOY4NIBLZUAHMpHbuQ2YO8C41FmVjGH5w13nbjrgC-S-uTf62ldT8r-ZaySX8pYmuw_hQzSq4IYcdVS80ifiJIE-oqLDOxKw=w400-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1407318"/>
            <a:ext cx="4207668" cy="44629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blogger.googleusercontent.com/img/a/AVvXsEj81QfeAXHX3svIns_RCjFj_bAtRlQqNAHvHzbX6YTOI-I9HENRKiunin9VUAMzRfxyvllmFgLzLxkD7Q335U-png0N3NDacDqK60KX8zYl42Yd56XOY4UpzEVIrpMwiwjPfR5rsgzDseYE8pA-U4PXUkgm2N0T5Z97W9Jpim1odeneRyInM0gaIo_1kg=w400-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132" y="1350170"/>
            <a:ext cx="5599024" cy="4418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66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blogger.googleusercontent.com/img/b/R29vZ2xl/AVvXsEgF50ER2jiy7KEY0Zopa_rMjB3PMfpGyf4NASRIR1d7LAV-gqgqa4lGQMDRwQ5toLHQTBVJt4eLrUw8PFLvcPl6Y-vAQADGWMqBeEmsqIP2vznetR7aqOWtVxeEoIF2jmgg5v5C5vV8uXGUMOlFIJtsD3cTPGUQ2a5kSwIj2ULLwDdQ4dwVQFGudHskpg/s1080/WhatsApp%20Image%202022-08-09%20at%2012.22.01%20(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03" y="172528"/>
            <a:ext cx="10912413" cy="579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54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a:solidFill>
                  <a:srgbClr val="002060"/>
                </a:solidFill>
              </a:rPr>
              <a:t>Networking Partners</a:t>
            </a:r>
          </a:p>
        </p:txBody>
      </p:sp>
      <p:sp>
        <p:nvSpPr>
          <p:cNvPr id="3" name="Espace réservé du contenu 2"/>
          <p:cNvSpPr>
            <a:spLocks noGrp="1"/>
          </p:cNvSpPr>
          <p:nvPr>
            <p:ph sz="half" idx="1"/>
          </p:nvPr>
        </p:nvSpPr>
        <p:spPr/>
        <p:txBody>
          <a:bodyPr>
            <a:normAutofit lnSpcReduction="10000"/>
          </a:bodyPr>
          <a:lstStyle/>
          <a:p>
            <a:pPr algn="ctr"/>
            <a:r>
              <a:rPr lang="en-US" dirty="0">
                <a:solidFill>
                  <a:srgbClr val="002060"/>
                </a:solidFill>
              </a:rPr>
              <a:t>Partners </a:t>
            </a:r>
          </a:p>
          <a:p>
            <a:pPr algn="ctr"/>
            <a:r>
              <a:rPr lang="fr-FR" dirty="0"/>
              <a:t>UNICIF </a:t>
            </a:r>
          </a:p>
          <a:p>
            <a:pPr algn="ctr"/>
            <a:r>
              <a:rPr lang="fr-FR" dirty="0"/>
              <a:t>PAM</a:t>
            </a:r>
          </a:p>
          <a:p>
            <a:pPr algn="ctr"/>
            <a:r>
              <a:rPr lang="fr-FR" dirty="0"/>
              <a:t>PNUD  </a:t>
            </a:r>
          </a:p>
          <a:p>
            <a:pPr algn="ctr"/>
            <a:r>
              <a:rPr lang="fr-FR" dirty="0"/>
              <a:t>FAO </a:t>
            </a:r>
          </a:p>
          <a:p>
            <a:pPr algn="ctr"/>
            <a:r>
              <a:rPr lang="fr-FR" dirty="0"/>
              <a:t> CNLA </a:t>
            </a:r>
          </a:p>
          <a:p>
            <a:pPr algn="ctr"/>
            <a:r>
              <a:rPr lang="fr-FR" dirty="0"/>
              <a:t>GTAI </a:t>
            </a:r>
          </a:p>
          <a:p>
            <a:pPr algn="ctr"/>
            <a:r>
              <a:rPr lang="fr-FR" dirty="0"/>
              <a:t>UNDDR </a:t>
            </a:r>
            <a:endParaRPr lang="en-US" dirty="0"/>
          </a:p>
        </p:txBody>
      </p:sp>
      <p:sp>
        <p:nvSpPr>
          <p:cNvPr id="4" name="Espace réservé du contenu 3"/>
          <p:cNvSpPr>
            <a:spLocks noGrp="1"/>
          </p:cNvSpPr>
          <p:nvPr>
            <p:ph sz="half" idx="2"/>
          </p:nvPr>
        </p:nvSpPr>
        <p:spPr>
          <a:xfrm>
            <a:off x="6217920" y="1845734"/>
            <a:ext cx="4937760" cy="4282441"/>
          </a:xfrm>
        </p:spPr>
        <p:txBody>
          <a:bodyPr>
            <a:normAutofit lnSpcReduction="10000"/>
          </a:bodyPr>
          <a:lstStyle/>
          <a:p>
            <a:pPr algn="r"/>
            <a:r>
              <a:rPr lang="en-US" dirty="0">
                <a:solidFill>
                  <a:srgbClr val="002060"/>
                </a:solidFill>
              </a:rPr>
              <a:t>Networking </a:t>
            </a:r>
          </a:p>
          <a:p>
            <a:pPr algn="r"/>
            <a:r>
              <a:rPr lang="fr-FR" dirty="0"/>
              <a:t>CNAW</a:t>
            </a:r>
          </a:p>
          <a:p>
            <a:pPr algn="r"/>
            <a:r>
              <a:rPr lang="fr-FR" dirty="0"/>
              <a:t>GNDR </a:t>
            </a:r>
          </a:p>
          <a:p>
            <a:pPr algn="r"/>
            <a:r>
              <a:rPr lang="fr-FR" dirty="0"/>
              <a:t>SEM </a:t>
            </a:r>
          </a:p>
          <a:p>
            <a:pPr algn="r"/>
            <a:r>
              <a:rPr lang="ar-SA" dirty="0"/>
              <a:t>شبكة شمال افريقيا لسيادة الغذائية </a:t>
            </a:r>
          </a:p>
          <a:p>
            <a:pPr algn="r"/>
            <a:r>
              <a:rPr lang="fr-FR" dirty="0"/>
              <a:t>ANYL4PSD</a:t>
            </a:r>
          </a:p>
          <a:p>
            <a:pPr algn="r"/>
            <a:r>
              <a:rPr lang="fr-FR" dirty="0"/>
              <a:t>GF MENA PLATFROM</a:t>
            </a:r>
          </a:p>
          <a:p>
            <a:pPr algn="r"/>
            <a:r>
              <a:rPr lang="fr-FR" dirty="0"/>
              <a:t>RONACED </a:t>
            </a:r>
          </a:p>
          <a:p>
            <a:pPr marL="0" indent="0" algn="r">
              <a:buNone/>
            </a:pPr>
            <a:r>
              <a:rPr lang="fr-FR" dirty="0"/>
              <a:t>GEF </a:t>
            </a:r>
          </a:p>
          <a:p>
            <a:pPr algn="r"/>
            <a:r>
              <a:rPr lang="fr-FR" dirty="0"/>
              <a:t>RACCC ARICANES </a:t>
            </a:r>
            <a:endParaRPr lang="en-US" dirty="0"/>
          </a:p>
        </p:txBody>
      </p:sp>
    </p:spTree>
    <p:extLst>
      <p:ext uri="{BB962C8B-B14F-4D97-AF65-F5344CB8AC3E}">
        <p14:creationId xmlns:p14="http://schemas.microsoft.com/office/powerpoint/2010/main" val="158451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30B7-987B-98D9-9821-D009E9960024}"/>
              </a:ext>
            </a:extLst>
          </p:cNvPr>
          <p:cNvSpPr>
            <a:spLocks noGrp="1"/>
          </p:cNvSpPr>
          <p:nvPr>
            <p:ph type="title"/>
          </p:nvPr>
        </p:nvSpPr>
        <p:spPr/>
        <p:txBody>
          <a:bodyPr/>
          <a:lstStyle/>
          <a:p>
            <a:pPr algn="ctr"/>
            <a:r>
              <a:rPr lang="en-US" b="1" dirty="0">
                <a:solidFill>
                  <a:srgbClr val="0070C0"/>
                </a:solidFill>
              </a:rPr>
              <a:t>Means</a:t>
            </a:r>
            <a:r>
              <a:rPr lang="en-US" dirty="0"/>
              <a:t> </a:t>
            </a:r>
            <a:r>
              <a:rPr lang="en-US" dirty="0">
                <a:solidFill>
                  <a:srgbClr val="0070C0"/>
                </a:solidFill>
              </a:rPr>
              <a:t>of Communication</a:t>
            </a:r>
          </a:p>
        </p:txBody>
      </p:sp>
      <p:sp>
        <p:nvSpPr>
          <p:cNvPr id="3" name="Content Placeholder 2">
            <a:extLst>
              <a:ext uri="{FF2B5EF4-FFF2-40B4-BE49-F238E27FC236}">
                <a16:creationId xmlns:a16="http://schemas.microsoft.com/office/drawing/2014/main" id="{8DBE2D38-8A83-E068-C5E5-048E2B9EB830}"/>
              </a:ext>
            </a:extLst>
          </p:cNvPr>
          <p:cNvSpPr>
            <a:spLocks noGrp="1"/>
          </p:cNvSpPr>
          <p:nvPr>
            <p:ph sz="half" idx="1"/>
          </p:nvPr>
        </p:nvSpPr>
        <p:spPr/>
        <p:txBody>
          <a:bodyPr/>
          <a:lstStyle/>
          <a:p>
            <a:pPr marL="0" indent="0">
              <a:buNone/>
            </a:pPr>
            <a:r>
              <a:rPr lang="en-US" dirty="0"/>
              <a:t>Site https:associationanad.blogspot.com</a:t>
            </a:r>
          </a:p>
          <a:p>
            <a:pPr marL="0" indent="0">
              <a:buNone/>
            </a:pPr>
            <a:r>
              <a:rPr lang="en-US" b="0" i="0" dirty="0">
                <a:solidFill>
                  <a:srgbClr val="1D2228"/>
                </a:solidFill>
                <a:effectLst/>
                <a:latin typeface="Helvetica Neue"/>
              </a:rPr>
              <a:t>s://www.facebook.com/AssociationANAD?mibextid=ZbWKwL</a:t>
            </a:r>
          </a:p>
          <a:p>
            <a:pPr marL="0" indent="0">
              <a:buNone/>
            </a:pPr>
            <a:endParaRPr lang="en-US" dirty="0">
              <a:solidFill>
                <a:srgbClr val="1D2228"/>
              </a:solidFill>
              <a:latin typeface="Helvetica Neue"/>
            </a:endParaRPr>
          </a:p>
          <a:p>
            <a:pPr marL="0" indent="0">
              <a:buNone/>
            </a:pPr>
            <a:r>
              <a:rPr lang="en-US" dirty="0">
                <a:solidFill>
                  <a:srgbClr val="1D2228"/>
                </a:solidFill>
                <a:latin typeface="Helvetica Neue"/>
              </a:rPr>
              <a:t>Thank you</a:t>
            </a:r>
          </a:p>
          <a:p>
            <a:pPr marL="0" indent="0">
              <a:buNone/>
            </a:pPr>
            <a:r>
              <a:rPr lang="en-US" dirty="0">
                <a:solidFill>
                  <a:srgbClr val="1D2228"/>
                </a:solidFill>
                <a:latin typeface="Helvetica Neue"/>
              </a:rPr>
              <a:t>Merci</a:t>
            </a:r>
          </a:p>
          <a:p>
            <a:pPr marL="0" indent="0">
              <a:buNone/>
            </a:pPr>
            <a:r>
              <a:rPr lang="ar-EG" dirty="0">
                <a:solidFill>
                  <a:srgbClr val="1D2228"/>
                </a:solidFill>
                <a:latin typeface="Helvetica Neue"/>
              </a:rPr>
              <a:t>شكرا </a:t>
            </a:r>
            <a:endParaRPr lang="en-US" dirty="0"/>
          </a:p>
        </p:txBody>
      </p:sp>
      <p:sp>
        <p:nvSpPr>
          <p:cNvPr id="4" name="Content Placeholder 3">
            <a:extLst>
              <a:ext uri="{FF2B5EF4-FFF2-40B4-BE49-F238E27FC236}">
                <a16:creationId xmlns:a16="http://schemas.microsoft.com/office/drawing/2014/main" id="{AB11A947-4AA2-78C5-BA28-47F4A817D3FD}"/>
              </a:ext>
            </a:extLst>
          </p:cNvPr>
          <p:cNvSpPr>
            <a:spLocks noGrp="1"/>
          </p:cNvSpPr>
          <p:nvPr>
            <p:ph sz="half" idx="2"/>
          </p:nvPr>
        </p:nvSpPr>
        <p:spPr/>
        <p:txBody>
          <a:bodyPr/>
          <a:lstStyle/>
          <a:p>
            <a:r>
              <a:rPr lang="en-US" dirty="0"/>
              <a:t>TEL                    0022236873587</a:t>
            </a:r>
          </a:p>
          <a:p>
            <a:pPr algn="ctr"/>
            <a:r>
              <a:rPr lang="en-US" dirty="0"/>
              <a:t>0022249873587</a:t>
            </a:r>
          </a:p>
          <a:p>
            <a:pPr algn="ctr"/>
            <a:endParaRPr lang="en-US" dirty="0"/>
          </a:p>
          <a:p>
            <a:pPr marL="0" indent="0">
              <a:buNone/>
            </a:pPr>
            <a:r>
              <a:rPr lang="en-US" dirty="0"/>
              <a:t>Mail      dah</a:t>
            </a:r>
            <a:r>
              <a:rPr lang="fr-FR" dirty="0"/>
              <a:t>_cnla@yahoo.fr</a:t>
            </a:r>
            <a:endParaRPr lang="en-US" dirty="0"/>
          </a:p>
        </p:txBody>
      </p:sp>
    </p:spTree>
    <p:extLst>
      <p:ext uri="{BB962C8B-B14F-4D97-AF65-F5344CB8AC3E}">
        <p14:creationId xmlns:p14="http://schemas.microsoft.com/office/powerpoint/2010/main" val="120526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163" y="1536174"/>
            <a:ext cx="9698181" cy="1000274"/>
          </a:xfrm>
          <a:prstGeom prst="rect">
            <a:avLst/>
          </a:prstGeom>
        </p:spPr>
        <p:txBody>
          <a:bodyPr wrap="square">
            <a:spAutoFit/>
          </a:bodyPr>
          <a:lstStyle/>
          <a:p>
            <a:pPr marL="285750" indent="-285750" algn="r" rtl="1">
              <a:lnSpc>
                <a:spcPts val="2400"/>
              </a:lnSpc>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SA" sz="1600" b="1" dirty="0">
              <a:latin typeface="Calibri" panose="020F0502020204030204" pitchFamily="34" charset="0"/>
              <a:ea typeface="Calibri" panose="020F0502020204030204" pitchFamily="34" charset="0"/>
              <a:cs typeface="Arial" panose="020B0604020202020204" pitchFamily="34" charset="0"/>
            </a:endParaRPr>
          </a:p>
          <a:p>
            <a:pPr marL="285750" indent="-285750" algn="r" rtl="1">
              <a:lnSpc>
                <a:spcPts val="2400"/>
              </a:lnSpc>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600" b="1" dirty="0">
              <a:latin typeface="Calibri" panose="020F0502020204030204" pitchFamily="34" charset="0"/>
              <a:ea typeface="Calibri" panose="020F0502020204030204" pitchFamily="34" charset="0"/>
              <a:cs typeface="Arial" panose="020B0604020202020204" pitchFamily="34" charset="0"/>
            </a:endParaRPr>
          </a:p>
          <a:p>
            <a:pPr algn="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202124"/>
                </a:solidFill>
                <a:latin typeface="Courier New" panose="02070309020205020404" pitchFamily="49" charset="0"/>
                <a:ea typeface="Times New Roman" panose="02020603050405020304" pitchFamily="18" charset="0"/>
                <a:cs typeface="Arial" panose="020B0604020202020204" pitchFamily="34" charset="0"/>
              </a:rPr>
              <a:t>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24800458-B440-590B-6948-3362A82D9EEB}"/>
              </a:ext>
            </a:extLst>
          </p:cNvPr>
          <p:cNvSpPr txBox="1"/>
          <p:nvPr/>
        </p:nvSpPr>
        <p:spPr>
          <a:xfrm>
            <a:off x="243067" y="892737"/>
            <a:ext cx="9861631" cy="5909310"/>
          </a:xfrm>
          <a:prstGeom prst="rect">
            <a:avLst/>
          </a:prstGeom>
          <a:noFill/>
        </p:spPr>
        <p:txBody>
          <a:bodyPr wrap="square">
            <a:spAutoFit/>
          </a:bodyPr>
          <a:lstStyle/>
          <a:p>
            <a:pPr algn="ctr"/>
            <a:r>
              <a:rPr lang="en-US" sz="3600" b="1" dirty="0">
                <a:solidFill>
                  <a:srgbClr val="0070C0"/>
                </a:solidFill>
              </a:rPr>
              <a:t>General goals :</a:t>
            </a:r>
          </a:p>
          <a:p>
            <a:pPr algn="ctr"/>
            <a:endParaRPr lang="en-US" sz="3600" b="1" dirty="0">
              <a:solidFill>
                <a:srgbClr val="0070C0"/>
              </a:solidFill>
            </a:endParaRPr>
          </a:p>
          <a:p>
            <a:endParaRPr lang="en-US" dirty="0"/>
          </a:p>
          <a:p>
            <a:r>
              <a:rPr lang="en-US" dirty="0"/>
              <a:t>• Organizing and participating in any action (national, regional or international) aimed at preserving the environment and sustainable development.</a:t>
            </a:r>
          </a:p>
          <a:p>
            <a:r>
              <a:rPr lang="en-US" dirty="0"/>
              <a:t>• Participating in reaching the goals of sustainable development 2030 through the development of agricultural projects and the formation of international and local alliances. in the field of sustainable development</a:t>
            </a:r>
          </a:p>
          <a:p>
            <a:r>
              <a:rPr lang="en-US" dirty="0"/>
              <a:t>• Fighting desertification by planting trees</a:t>
            </a:r>
          </a:p>
          <a:p>
            <a:r>
              <a:rPr lang="en-US" dirty="0"/>
              <a:t>• Support initiatives aimed at preserving the environment in general.</a:t>
            </a:r>
          </a:p>
          <a:p>
            <a:r>
              <a:rPr lang="en-US" dirty="0"/>
              <a:t>     * Establishing agricultural projects in order to support food security</a:t>
            </a:r>
          </a:p>
          <a:p>
            <a:r>
              <a:rPr lang="en-US" dirty="0"/>
              <a:t>      * Supporting agricultural women's cooperatives</a:t>
            </a:r>
          </a:p>
          <a:p>
            <a:r>
              <a:rPr lang="en-US" dirty="0"/>
              <a:t>Combating malnutrition for children between 6 months and 59 months</a:t>
            </a:r>
          </a:p>
          <a:p>
            <a:r>
              <a:rPr lang="en-US" dirty="0"/>
              <a:t>Tree protection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2759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929" y="856527"/>
            <a:ext cx="10220446" cy="5174109"/>
          </a:xfrm>
          <a:prstGeom prst="rect">
            <a:avLst/>
          </a:prstGeom>
        </p:spPr>
        <p:txBody>
          <a:bodyPr wrap="square">
            <a:spAutoFit/>
          </a:bodyPr>
          <a:lstStyle/>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SA" sz="1000" dirty="0">
              <a:solidFill>
                <a:srgbClr val="202124"/>
              </a:solidFill>
              <a:latin typeface="inherit"/>
              <a:ea typeface="Calibri" panose="020F0502020204030204" pitchFamily="34" charset="0"/>
              <a:cs typeface="Courier New" panose="02070309020205020404" pitchFamily="49" charset="0"/>
            </a:endParaRPr>
          </a:p>
          <a:p>
            <a:pPr algn="ct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b="1" dirty="0">
                <a:solidFill>
                  <a:srgbClr val="0070C0"/>
                </a:solidFill>
                <a:latin typeface="inherit"/>
                <a:ea typeface="Calibri" panose="020F0502020204030204" pitchFamily="34" charset="0"/>
                <a:cs typeface="Courier New" panose="02070309020205020404" pitchFamily="49" charset="0"/>
              </a:rPr>
              <a:t>Strategies:</a:t>
            </a: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202124"/>
              </a:solidFill>
              <a:latin typeface="inherit"/>
              <a:ea typeface="Calibri" panose="020F0502020204030204" pitchFamily="34" charset="0"/>
              <a:cs typeface="Courier New" panose="02070309020205020404" pitchFamily="49" charset="0"/>
            </a:endParaRP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202124"/>
                </a:solidFill>
                <a:latin typeface="inherit"/>
                <a:ea typeface="Calibri" panose="020F0502020204030204" pitchFamily="34" charset="0"/>
                <a:cs typeface="Courier New" panose="02070309020205020404" pitchFamily="49" charset="0"/>
              </a:rPr>
              <a:t>• Revitalizing Al-</a:t>
            </a:r>
            <a:r>
              <a:rPr lang="en-US" sz="2400" dirty="0" err="1">
                <a:solidFill>
                  <a:srgbClr val="202124"/>
                </a:solidFill>
                <a:latin typeface="inherit"/>
                <a:ea typeface="Calibri" panose="020F0502020204030204" pitchFamily="34" charset="0"/>
                <a:cs typeface="Courier New" panose="02070309020205020404" pitchFamily="49" charset="0"/>
              </a:rPr>
              <a:t>Nisr</a:t>
            </a:r>
            <a:r>
              <a:rPr lang="en-US" sz="2400" dirty="0">
                <a:solidFill>
                  <a:srgbClr val="202124"/>
                </a:solidFill>
                <a:latin typeface="inherit"/>
                <a:ea typeface="Calibri" panose="020F0502020204030204" pitchFamily="34" charset="0"/>
                <a:cs typeface="Courier New" panose="02070309020205020404" pitchFamily="49" charset="0"/>
              </a:rPr>
              <a:t> Association for Agriculture and Development, asking the public authorities to apply legal texts and international agreements related to environmental protection and preservation.</a:t>
            </a: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202124"/>
                </a:solidFill>
                <a:latin typeface="inherit"/>
                <a:ea typeface="Calibri" panose="020F0502020204030204" pitchFamily="34" charset="0"/>
                <a:cs typeface="Courier New" panose="02070309020205020404" pitchFamily="49" charset="0"/>
              </a:rPr>
              <a:t>  • Improving the living conditions of the population.</a:t>
            </a: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202124"/>
                </a:solidFill>
                <a:latin typeface="inherit"/>
                <a:ea typeface="Calibri" panose="020F0502020204030204" pitchFamily="34" charset="0"/>
                <a:cs typeface="Courier New" panose="02070309020205020404" pitchFamily="49" charset="0"/>
              </a:rPr>
              <a:t>   Fighting poverty</a:t>
            </a: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202124"/>
                </a:solidFill>
                <a:latin typeface="inherit"/>
                <a:ea typeface="Calibri" panose="020F0502020204030204" pitchFamily="34" charset="0"/>
                <a:cs typeface="Courier New" panose="02070309020205020404" pitchFamily="49" charset="0"/>
              </a:rPr>
              <a:t>Work on adapting to climatic changes and resilience</a:t>
            </a: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202124"/>
              </a:solidFill>
              <a:latin typeface="inherit"/>
              <a:ea typeface="Calibri" panose="020F0502020204030204" pitchFamily="34" charset="0"/>
              <a:cs typeface="Courier New" panose="02070309020205020404" pitchFamily="49" charset="0"/>
            </a:endParaRP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SA" sz="2400" dirty="0">
              <a:solidFill>
                <a:srgbClr val="202124"/>
              </a:solidFill>
              <a:latin typeface="inherit"/>
              <a:ea typeface="Calibri" panose="020F0502020204030204" pitchFamily="34" charset="0"/>
              <a:cs typeface="Courier New" panose="02070309020205020404" pitchFamily="49" charset="0"/>
            </a:endParaRP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SA" sz="1000" dirty="0">
              <a:solidFill>
                <a:srgbClr val="202124"/>
              </a:solidFill>
              <a:latin typeface="inherit"/>
              <a:ea typeface="Calibri" panose="020F0502020204030204" pitchFamily="34" charset="0"/>
              <a:cs typeface="Courier New" panose="02070309020205020404" pitchFamily="49" charset="0"/>
            </a:endParaRP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SA" sz="1000" dirty="0">
              <a:solidFill>
                <a:srgbClr val="202124"/>
              </a:solidFill>
              <a:latin typeface="inherit"/>
              <a:ea typeface="Calibri" panose="020F0502020204030204" pitchFamily="34" charset="0"/>
              <a:cs typeface="Courier New" panose="02070309020205020404" pitchFamily="49" charset="0"/>
            </a:endParaRP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SA" sz="1000" dirty="0">
              <a:solidFill>
                <a:srgbClr val="202124"/>
              </a:solidFill>
              <a:latin typeface="inherit"/>
              <a:ea typeface="Calibri" panose="020F0502020204030204" pitchFamily="34" charset="0"/>
              <a:cs typeface="Courier New" panose="02070309020205020404" pitchFamily="49" charset="0"/>
            </a:endParaRP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000" dirty="0">
              <a:latin typeface="Calibri" panose="020F0502020204030204" pitchFamily="34" charset="0"/>
              <a:ea typeface="Calibri" panose="020F0502020204030204" pitchFamily="34" charset="0"/>
              <a:cs typeface="Arial" panose="020B0604020202020204" pitchFamily="34" charset="0"/>
            </a:endParaRPr>
          </a:p>
          <a:p>
            <a:pP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202124"/>
                </a:solidFill>
                <a:latin typeface="Courier New" panose="02070309020205020404" pitchFamily="49" charset="0"/>
                <a:ea typeface="Times New Roman" panose="02020603050405020304" pitchFamily="18" charset="0"/>
                <a:cs typeface="Arial" panose="020B0604020202020204" pitchFamily="34" charset="0"/>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dirty="0">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700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00386"/>
            <a:ext cx="12108873" cy="577594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algn="ctr" defTabSz="914400" eaLnBrk="0" fontAlgn="base" hangingPunct="0">
              <a:spcBef>
                <a:spcPct val="0"/>
              </a:spcBef>
              <a:spcAft>
                <a:spcPct val="0"/>
              </a:spcAft>
            </a:pPr>
            <a:r>
              <a:rPr lang="en-US" altLang="en-US" sz="2000" b="1" dirty="0">
                <a:solidFill>
                  <a:srgbClr val="0070C0"/>
                </a:solidFill>
                <a:latin typeface="inherit"/>
                <a:cs typeface="Arial" panose="020B0604020202020204" pitchFamily="34" charset="0"/>
              </a:rPr>
              <a:t>projects</a:t>
            </a:r>
          </a:p>
          <a:p>
            <a:pPr lvl="0" defTabSz="914400" eaLnBrk="0" fontAlgn="base" hangingPunct="0">
              <a:spcBef>
                <a:spcPct val="0"/>
              </a:spcBef>
              <a:spcAft>
                <a:spcPct val="0"/>
              </a:spcAft>
            </a:pPr>
            <a:r>
              <a:rPr lang="en-US" altLang="en-US" sz="2100" dirty="0">
                <a:solidFill>
                  <a:srgbClr val="202124"/>
                </a:solidFill>
                <a:latin typeface="inherit"/>
                <a:cs typeface="Arial" panose="020B0604020202020204" pitchFamily="34" charset="0"/>
              </a:rPr>
              <a:t>  The project is to improve community resilience and food security in the face of the adverse effects of climate change in Mauritania. It is implemented in partnership with the PARSACC World Food Program.</a:t>
            </a:r>
          </a:p>
          <a:p>
            <a:pPr lvl="0" defTabSz="914400" eaLnBrk="0" fontAlgn="base" hangingPunct="0">
              <a:spcBef>
                <a:spcPct val="0"/>
              </a:spcBef>
              <a:spcAft>
                <a:spcPct val="0"/>
              </a:spcAft>
            </a:pPr>
            <a:r>
              <a:rPr lang="en-US" altLang="en-US" sz="2100" dirty="0">
                <a:solidFill>
                  <a:srgbClr val="202124"/>
                </a:solidFill>
                <a:latin typeface="inherit"/>
                <a:cs typeface="Arial" panose="020B0604020202020204" pitchFamily="34" charset="0"/>
              </a:rPr>
              <a:t>The area that intervenes in the project is the state of </a:t>
            </a:r>
            <a:r>
              <a:rPr lang="en-US" altLang="en-US" sz="2100" dirty="0" err="1">
                <a:solidFill>
                  <a:srgbClr val="202124"/>
                </a:solidFill>
                <a:latin typeface="inherit"/>
                <a:cs typeface="Arial" panose="020B0604020202020204" pitchFamily="34" charset="0"/>
              </a:rPr>
              <a:t>trarza</a:t>
            </a:r>
            <a:r>
              <a:rPr lang="en-US" altLang="en-US" sz="2100" dirty="0">
                <a:solidFill>
                  <a:srgbClr val="202124"/>
                </a:solidFill>
                <a:latin typeface="inherit"/>
                <a:cs typeface="Arial" panose="020B0604020202020204" pitchFamily="34" charset="0"/>
              </a:rPr>
              <a:t>, the province of </a:t>
            </a:r>
            <a:r>
              <a:rPr lang="en-US" altLang="en-US" sz="2100" dirty="0" err="1">
                <a:solidFill>
                  <a:srgbClr val="202124"/>
                </a:solidFill>
                <a:latin typeface="inherit"/>
                <a:cs typeface="Arial" panose="020B0604020202020204" pitchFamily="34" charset="0"/>
              </a:rPr>
              <a:t>Medrara</a:t>
            </a:r>
            <a:r>
              <a:rPr lang="en-US" altLang="en-US" sz="2100" dirty="0">
                <a:solidFill>
                  <a:srgbClr val="202124"/>
                </a:solidFill>
                <a:latin typeface="inherit"/>
                <a:cs typeface="Arial" panose="020B0604020202020204" pitchFamily="34" charset="0"/>
              </a:rPr>
              <a:t>, in southern Mauritania</a:t>
            </a:r>
          </a:p>
          <a:p>
            <a:pPr lvl="0" defTabSz="914400" eaLnBrk="0" fontAlgn="base" hangingPunct="0">
              <a:spcBef>
                <a:spcPct val="0"/>
              </a:spcBef>
              <a:spcAft>
                <a:spcPct val="0"/>
              </a:spcAft>
            </a:pPr>
            <a:r>
              <a:rPr lang="en-US" altLang="en-US" sz="2100" dirty="0">
                <a:solidFill>
                  <a:srgbClr val="202124"/>
                </a:solidFill>
                <a:latin typeface="inherit"/>
                <a:cs typeface="Arial" panose="020B0604020202020204" pitchFamily="34" charset="0"/>
              </a:rPr>
              <a:t>The following different areas and activities according to the project components</a:t>
            </a:r>
          </a:p>
          <a:p>
            <a:pPr lvl="0" defTabSz="914400" eaLnBrk="0" fontAlgn="base" hangingPunct="0">
              <a:spcBef>
                <a:spcPct val="0"/>
              </a:spcBef>
              <a:spcAft>
                <a:spcPct val="0"/>
              </a:spcAft>
            </a:pPr>
            <a:r>
              <a:rPr lang="en-US" altLang="en-US" sz="2100" dirty="0">
                <a:solidFill>
                  <a:srgbClr val="202124"/>
                </a:solidFill>
                <a:latin typeface="inherit"/>
                <a:cs typeface="Arial" panose="020B0604020202020204" pitchFamily="34" charset="0"/>
              </a:rPr>
              <a:t>.Component 1, relates to support in the following areas:</a:t>
            </a:r>
          </a:p>
          <a:p>
            <a:pPr lvl="0" defTabSz="914400" eaLnBrk="0" fontAlgn="base" hangingPunct="0">
              <a:spcBef>
                <a:spcPct val="0"/>
              </a:spcBef>
              <a:spcAft>
                <a:spcPct val="0"/>
              </a:spcAft>
            </a:pPr>
            <a:r>
              <a:rPr lang="en-US" altLang="en-US" sz="2100" dirty="0">
                <a:solidFill>
                  <a:srgbClr val="202124"/>
                </a:solidFill>
                <a:latin typeface="inherit"/>
                <a:cs typeface="Arial" panose="020B0604020202020204" pitchFamily="34" charset="0"/>
              </a:rPr>
              <a:t>  Educating the beneficiary communities and municipalities in the following areas</a:t>
            </a:r>
          </a:p>
          <a:p>
            <a:pPr lvl="0" defTabSz="914400" eaLnBrk="0" fontAlgn="base" hangingPunct="0">
              <a:spcBef>
                <a:spcPct val="0"/>
              </a:spcBef>
              <a:spcAft>
                <a:spcPct val="0"/>
              </a:spcAft>
            </a:pPr>
            <a:r>
              <a:rPr lang="en-US" altLang="en-US" sz="2100" dirty="0">
                <a:solidFill>
                  <a:srgbClr val="202124"/>
                </a:solidFill>
                <a:latin typeface="inherit"/>
                <a:cs typeface="Arial" panose="020B0604020202020204" pitchFamily="34" charset="0"/>
              </a:rPr>
              <a:t>  The challenges of climate change on natural resources, communities' livelihoods and food security,</a:t>
            </a:r>
          </a:p>
          <a:p>
            <a:pPr lvl="0" defTabSz="914400" eaLnBrk="0" fontAlgn="base" hangingPunct="0">
              <a:spcBef>
                <a:spcPct val="0"/>
              </a:spcBef>
              <a:spcAft>
                <a:spcPct val="0"/>
              </a:spcAft>
            </a:pPr>
            <a:r>
              <a:rPr lang="en-US" altLang="en-US" sz="2100" dirty="0">
                <a:solidFill>
                  <a:srgbClr val="202124"/>
                </a:solidFill>
                <a:latin typeface="inherit"/>
                <a:cs typeface="Arial" panose="020B0604020202020204" pitchFamily="34" charset="0"/>
              </a:rPr>
              <a:t>   Ownership of project activities</a:t>
            </a:r>
          </a:p>
          <a:p>
            <a:pPr lvl="0" defTabSz="914400" eaLnBrk="0" fontAlgn="base" hangingPunct="0">
              <a:spcBef>
                <a:spcPct val="0"/>
              </a:spcBef>
              <a:spcAft>
                <a:spcPct val="0"/>
              </a:spcAft>
            </a:pPr>
            <a:r>
              <a:rPr lang="en-US" altLang="en-US" sz="2100" dirty="0">
                <a:solidFill>
                  <a:srgbClr val="202124"/>
                </a:solidFill>
                <a:latin typeface="inherit"/>
                <a:cs typeface="Arial" panose="020B0604020202020204" pitchFamily="34" charset="0"/>
              </a:rPr>
              <a:t>   sustainability of the activities</a:t>
            </a:r>
          </a:p>
          <a:p>
            <a:pPr lvl="0" defTabSz="914400" eaLnBrk="0" fontAlgn="base" hangingPunct="0">
              <a:spcBef>
                <a:spcPct val="0"/>
              </a:spcBef>
              <a:spcAft>
                <a:spcPct val="0"/>
              </a:spcAft>
            </a:pPr>
            <a:r>
              <a:rPr lang="en-US" altLang="en-US" sz="2100" dirty="0">
                <a:solidFill>
                  <a:srgbClr val="202124"/>
                </a:solidFill>
                <a:latin typeface="inherit"/>
                <a:cs typeface="Arial" panose="020B0604020202020204" pitchFamily="34" charset="0"/>
              </a:rPr>
              <a:t>  b Mobilizing communities in the following areas</a:t>
            </a:r>
          </a:p>
          <a:p>
            <a:pPr lvl="0" defTabSz="914400" eaLnBrk="0" fontAlgn="base" hangingPunct="0">
              <a:spcBef>
                <a:spcPct val="0"/>
              </a:spcBef>
              <a:spcAft>
                <a:spcPct val="0"/>
              </a:spcAft>
            </a:pPr>
            <a:r>
              <a:rPr lang="en-US" altLang="en-US" sz="2100" dirty="0">
                <a:solidFill>
                  <a:srgbClr val="202124"/>
                </a:solidFill>
                <a:latin typeface="inherit"/>
                <a:cs typeface="Arial" panose="020B0604020202020204" pitchFamily="34" charset="0"/>
              </a:rPr>
              <a:t>Support the organization of communities into village management committees and the creation of community dynamics</a:t>
            </a:r>
          </a:p>
          <a:p>
            <a:pPr lvl="0" defTabSz="914400" eaLnBrk="0" fontAlgn="base" hangingPunct="0">
              <a:spcBef>
                <a:spcPct val="0"/>
              </a:spcBef>
              <a:spcAft>
                <a:spcPct val="0"/>
              </a:spcAft>
            </a:pPr>
            <a:r>
              <a:rPr lang="en-US" altLang="en-US" sz="2100" dirty="0">
                <a:solidFill>
                  <a:srgbClr val="202124"/>
                </a:solidFill>
                <a:latin typeface="inherit"/>
                <a:cs typeface="Arial" panose="020B0604020202020204" pitchFamily="34" charset="0"/>
              </a:rPr>
              <a:t>Supporting the formation of village management committees in the form of structures that are representative and legally recognized by local authorities and authorities</a:t>
            </a:r>
          </a:p>
          <a:p>
            <a:pPr lvl="0" defTabSz="914400" eaLnBrk="0" fontAlgn="base" hangingPunct="0">
              <a:spcBef>
                <a:spcPct val="0"/>
              </a:spcBef>
              <a:spcAft>
                <a:spcPct val="0"/>
              </a:spcAft>
            </a:pPr>
            <a:r>
              <a:rPr lang="en-US" altLang="en-US" sz="2100" dirty="0">
                <a:solidFill>
                  <a:srgbClr val="202124"/>
                </a:solidFill>
                <a:latin typeface="inherit"/>
                <a:cs typeface="Arial" panose="020B0604020202020204" pitchFamily="34" charset="0"/>
              </a:rPr>
              <a:t>  (representative and simplified organization)</a:t>
            </a:r>
          </a:p>
          <a:p>
            <a:pPr lvl="0" defTabSz="914400" eaLnBrk="0" fontAlgn="base" hangingPunct="0">
              <a:spcBef>
                <a:spcPct val="0"/>
              </a:spcBef>
              <a:spcAft>
                <a:spcPct val="0"/>
              </a:spcAft>
            </a:pPr>
            <a:r>
              <a:rPr lang="en-US" altLang="en-US" sz="2100" dirty="0">
                <a:solidFill>
                  <a:srgbClr val="202124"/>
                </a:solidFill>
                <a:latin typeface="inherit"/>
                <a:cs typeface="Arial" panose="020B0604020202020204" pitchFamily="34" charset="0"/>
              </a:rPr>
              <a:t>  Mobilize beneficiaries to implement each activity maintained in the Adaptation Action Plans</a:t>
            </a:r>
          </a:p>
          <a:p>
            <a:pPr lvl="0" defTabSz="914400" eaLnBrk="0" fontAlgn="base" hangingPunct="0">
              <a:spcBef>
                <a:spcPct val="0"/>
              </a:spcBef>
              <a:spcAft>
                <a:spcPct val="0"/>
              </a:spcAft>
            </a:pPr>
            <a:r>
              <a:rPr lang="en-US" altLang="en-US" sz="2100" dirty="0">
                <a:solidFill>
                  <a:srgbClr val="202124"/>
                </a:solidFill>
                <a:latin typeface="inherit"/>
                <a:cs typeface="Arial" panose="020B0604020202020204" pitchFamily="34" charset="0"/>
              </a:rPr>
              <a:t>  Activate communities to participate in rural radio broadcasting in cooperation with local antennas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563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6ABECE-5AA0-497C-12B3-3B879AC96D33}"/>
              </a:ext>
            </a:extLst>
          </p:cNvPr>
          <p:cNvSpPr txBox="1"/>
          <p:nvPr/>
        </p:nvSpPr>
        <p:spPr>
          <a:xfrm>
            <a:off x="208344" y="532435"/>
            <a:ext cx="10961226" cy="5078313"/>
          </a:xfrm>
          <a:prstGeom prst="rect">
            <a:avLst/>
          </a:prstGeom>
          <a:noFill/>
        </p:spPr>
        <p:txBody>
          <a:bodyPr wrap="square">
            <a:spAutoFit/>
          </a:bodyPr>
          <a:lstStyle/>
          <a:p>
            <a:pPr algn="ctr"/>
            <a:r>
              <a:rPr lang="en-US" sz="3600" b="1" dirty="0">
                <a:solidFill>
                  <a:srgbClr val="0070C0"/>
                </a:solidFill>
              </a:rPr>
              <a:t>Activities:</a:t>
            </a:r>
          </a:p>
          <a:p>
            <a:pPr algn="ctr"/>
            <a:endParaRPr lang="en-US" dirty="0"/>
          </a:p>
          <a:p>
            <a:r>
              <a:rPr lang="en-US" dirty="0"/>
              <a:t>Reforestation: 75,000 trees have been planted</a:t>
            </a:r>
          </a:p>
          <a:p>
            <a:r>
              <a:rPr lang="en-US" dirty="0"/>
              <a:t>200 hectares of sand have been installed</a:t>
            </a:r>
          </a:p>
          <a:p>
            <a:r>
              <a:rPr lang="en-US" dirty="0"/>
              <a:t>Reserves 100 hectares have been fenced off</a:t>
            </a:r>
          </a:p>
          <a:p>
            <a:r>
              <a:rPr lang="en-US" dirty="0"/>
              <a:t>Component 3, support relates to the following areas</a:t>
            </a:r>
          </a:p>
          <a:p>
            <a:r>
              <a:rPr lang="en-US" dirty="0"/>
              <a:t>Cultivation of fruit trees Five hectares have been cultivated</a:t>
            </a:r>
          </a:p>
          <a:p>
            <a:r>
              <a:rPr lang="en-US" dirty="0"/>
              <a:t>- Poultry farming Five farms have been opened to produce local poultry</a:t>
            </a:r>
          </a:p>
          <a:p>
            <a:r>
              <a:rPr lang="en-US" dirty="0"/>
              <a:t>    240 Promotion des foyers </a:t>
            </a:r>
            <a:r>
              <a:rPr lang="en-US" dirty="0" err="1"/>
              <a:t>améliorés</a:t>
            </a:r>
            <a:r>
              <a:rPr lang="en-US" dirty="0"/>
              <a:t> were produced</a:t>
            </a:r>
          </a:p>
          <a:p>
            <a:r>
              <a:rPr lang="en-US" dirty="0"/>
              <a:t>  2 modern poultry farms and 1 shop were opened, and 3 women's cooperatives were supported to manufacture couscous (AGR) A- Income-generating activities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8081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945" y="190732"/>
            <a:ext cx="9882909" cy="4793235"/>
          </a:xfrm>
          <a:prstGeom prst="rect">
            <a:avLst/>
          </a:prstGeom>
        </p:spPr>
        <p:txBody>
          <a:bodyPr wrap="square">
            <a:spAutoFit/>
          </a:bodyPr>
          <a:lstStyle/>
          <a:p>
            <a:pPr algn="ctr">
              <a:lnSpc>
                <a:spcPct val="107000"/>
              </a:lnSpc>
              <a:spcAft>
                <a:spcPts val="800"/>
              </a:spcAft>
            </a:pPr>
            <a:r>
              <a:rPr lang="en-US" sz="4400" b="1" dirty="0">
                <a:solidFill>
                  <a:srgbClr val="7030A0"/>
                </a:solidFill>
                <a:latin typeface="Calibri" panose="020F0502020204030204" pitchFamily="34" charset="0"/>
                <a:ea typeface="Calibri" panose="020F0502020204030204" pitchFamily="34" charset="0"/>
              </a:rPr>
              <a:t>Image from project activities</a:t>
            </a:r>
            <a:r>
              <a:rPr lang="en-US" dirty="0">
                <a:latin typeface="Calibri" panose="020F0502020204030204" pitchFamily="34" charset="0"/>
                <a:ea typeface="Calibri" panose="020F0502020204030204" pitchFamily="34" charset="0"/>
                <a:cs typeface="Arial" panose="020B0604020202020204" pitchFamily="34" charset="0"/>
              </a:rPr>
              <a:t> </a:t>
            </a:r>
            <a:endParaRPr lang="ar-SA"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ar-SA"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ar-SA"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ar-SA"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ar-SA"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ar-SA"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ar-SA"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ar-SA"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ar-SA"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ar-SA"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6" name="Image 5" descr="G:\DCIM\101MSDCF\DSC02186.JPG"/>
          <p:cNvPicPr/>
          <p:nvPr/>
        </p:nvPicPr>
        <p:blipFill>
          <a:blip r:embed="rId2" cstate="print"/>
          <a:srcRect/>
          <a:stretch>
            <a:fillRect/>
          </a:stretch>
        </p:blipFill>
        <p:spPr bwMode="auto">
          <a:xfrm>
            <a:off x="6462600" y="1356593"/>
            <a:ext cx="5292487" cy="4778040"/>
          </a:xfrm>
          <a:prstGeom prst="rect">
            <a:avLst/>
          </a:prstGeom>
          <a:noFill/>
          <a:ln w="9525">
            <a:noFill/>
            <a:miter lim="800000"/>
            <a:headEnd/>
            <a:tailEnd/>
          </a:ln>
        </p:spPr>
      </p:pic>
      <p:sp>
        <p:nvSpPr>
          <p:cNvPr id="9" name="Rectangle 8"/>
          <p:cNvSpPr/>
          <p:nvPr/>
        </p:nvSpPr>
        <p:spPr>
          <a:xfrm>
            <a:off x="7315201" y="3056334"/>
            <a:ext cx="1117599" cy="369332"/>
          </a:xfrm>
          <a:prstGeom prst="rect">
            <a:avLst/>
          </a:prstGeom>
        </p:spPr>
        <p:txBody>
          <a:bodyPr wrap="square">
            <a:spAutoFit/>
          </a:bodyPr>
          <a:lstStyle/>
          <a:p>
            <a:r>
              <a:rPr lang="fr-FR" b="1" u="sng"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LES AGR </a:t>
            </a:r>
            <a:r>
              <a:rPr lang="fr-FR" b="1" u="sng" dirty="0">
                <a:latin typeface="Calibri" panose="020F0502020204030204" pitchFamily="34" charset="0"/>
                <a:ea typeface="Times New Roman" panose="02020603050405020304" pitchFamily="18" charset="0"/>
                <a:cs typeface="Arial" panose="020B0604020202020204" pitchFamily="34" charset="0"/>
              </a:rPr>
              <a:t> </a:t>
            </a:r>
            <a:endParaRPr lang="en-US" dirty="0"/>
          </a:p>
        </p:txBody>
      </p:sp>
      <p:pic>
        <p:nvPicPr>
          <p:cNvPr id="8" name="Image 7" descr="G:\DCIM\101MSDCF\DSC02181.JPG"/>
          <p:cNvPicPr/>
          <p:nvPr/>
        </p:nvPicPr>
        <p:blipFill>
          <a:blip r:embed="rId3" cstate="print"/>
          <a:srcRect/>
          <a:stretch>
            <a:fillRect/>
          </a:stretch>
        </p:blipFill>
        <p:spPr bwMode="auto">
          <a:xfrm>
            <a:off x="344549" y="1356593"/>
            <a:ext cx="6025687" cy="4674752"/>
          </a:xfrm>
          <a:prstGeom prst="rect">
            <a:avLst/>
          </a:prstGeom>
          <a:noFill/>
          <a:ln w="9525">
            <a:noFill/>
            <a:miter lim="800000"/>
            <a:headEnd/>
            <a:tailEnd/>
          </a:ln>
        </p:spPr>
      </p:pic>
      <p:sp>
        <p:nvSpPr>
          <p:cNvPr id="4" name="Rectangle 3"/>
          <p:cNvSpPr/>
          <p:nvPr/>
        </p:nvSpPr>
        <p:spPr>
          <a:xfrm>
            <a:off x="1052945" y="3313168"/>
            <a:ext cx="1021177" cy="369332"/>
          </a:xfrm>
          <a:prstGeom prst="rect">
            <a:avLst/>
          </a:prstGeom>
        </p:spPr>
        <p:txBody>
          <a:bodyPr wrap="none">
            <a:spAutoFit/>
          </a:bodyPr>
          <a:lstStyle/>
          <a:p>
            <a:r>
              <a:rPr lang="fr-FR" b="1" u="sng"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LES AGR </a:t>
            </a:r>
            <a:endParaRPr lang="en-US" dirty="0">
              <a:solidFill>
                <a:srgbClr val="FF0000"/>
              </a:solidFill>
            </a:endParaRPr>
          </a:p>
        </p:txBody>
      </p:sp>
      <p:pic>
        <p:nvPicPr>
          <p:cNvPr id="4098" name="Picture 2" descr="https://blogger.googleusercontent.com/img/a/AVvXsEg9hlSc-dlJqvA-ih8HTRG_uq3l_IigUSbTO0NGy336F_wxlLACRQMlGzCQvKjIOcmmnIDggz16bzCwJNyBPQfVJW6roJfqInYNQa6q5AfXahR7mNIMVlZ4OXvqnDY7BRQ6CxcX8XwbMWh4461Vc_SVCktW6nQ3JGBjEVAdAPtYIr3A8jSFrcURby82z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1" y="60735"/>
            <a:ext cx="2076450" cy="11811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blogger.googleusercontent.com/img/a/AVvXsEg9hlSc-dlJqvA-ih8HTRG_uq3l_IigUSbTO0NGy336F_wxlLACRQMlGzCQvKjIOcmmnIDggz16bzCwJNyBPQfVJW6roJfqInYNQa6q5AfXahR7mNIMVlZ4OXvqnDY7BRQ6CxcX8XwbMWh4461Vc_SVCktW6nQ3JGBjEVAdAPtYIr3A8jSFrcURby82z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2815" y="60735"/>
            <a:ext cx="1777416" cy="11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790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لا يتوفر وصف للصور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47" y="438438"/>
            <a:ext cx="5257800" cy="54635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لا يتوفر وصف للصور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847" y="461818"/>
            <a:ext cx="5257800" cy="552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55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14513" y="3056334"/>
            <a:ext cx="2528887" cy="745332"/>
          </a:xfrm>
          <a:prstGeom prst="rect">
            <a:avLst/>
          </a:prstGeom>
        </p:spPr>
        <p:txBody>
          <a:bodyPr wrap="square">
            <a:spAutoFit/>
          </a:bodyPr>
          <a:lstStyle/>
          <a:p>
            <a:pPr algn="just">
              <a:lnSpc>
                <a:spcPct val="115000"/>
              </a:lnSpc>
              <a:spcAft>
                <a:spcPts val="1000"/>
              </a:spcAft>
            </a:pPr>
            <a:r>
              <a:rPr lang="fr-FR" sz="1400" dirty="0">
                <a:latin typeface="Arial" panose="020B0604020202020204" pitchFamily="34" charset="0"/>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Times New Roman" panose="02020603050405020304" pitchFamily="18" charset="0"/>
              <a:cs typeface="Arial" panose="020B0604020202020204" pitchFamily="34" charset="0"/>
            </a:endParaRPr>
          </a:p>
          <a:p>
            <a:r>
              <a:rPr lang="fr-FR" b="1" u="sng" dirty="0">
                <a:latin typeface="Calibri" panose="020F0502020204030204" pitchFamily="34" charset="0"/>
                <a:ea typeface="Times New Roman" panose="02020603050405020304" pitchFamily="18" charset="0"/>
                <a:cs typeface="Arial" panose="020B0604020202020204" pitchFamily="34" charset="0"/>
              </a:rPr>
              <a:t> </a:t>
            </a:r>
            <a:endParaRPr lang="en-US" dirty="0"/>
          </a:p>
        </p:txBody>
      </p:sp>
      <p:pic>
        <p:nvPicPr>
          <p:cNvPr id="7" name="Image 6" descr="C:\Users\hp\Desktop\Nouveau dossier\IMG_٢٠١٧٠٣٢١_١٨٣٣٣٤.jpg"/>
          <p:cNvPicPr/>
          <p:nvPr/>
        </p:nvPicPr>
        <p:blipFill>
          <a:blip r:embed="rId2" cstate="print"/>
          <a:srcRect/>
          <a:stretch>
            <a:fillRect/>
          </a:stretch>
        </p:blipFill>
        <p:spPr bwMode="auto">
          <a:xfrm>
            <a:off x="205807" y="513242"/>
            <a:ext cx="7312593" cy="5585295"/>
          </a:xfrm>
          <a:prstGeom prst="rect">
            <a:avLst/>
          </a:prstGeom>
          <a:noFill/>
          <a:ln w="9525">
            <a:noFill/>
            <a:miter lim="800000"/>
            <a:headEnd/>
            <a:tailEnd/>
          </a:ln>
        </p:spPr>
      </p:pic>
      <p:sp>
        <p:nvSpPr>
          <p:cNvPr id="9" name="Rectangle 8"/>
          <p:cNvSpPr/>
          <p:nvPr/>
        </p:nvSpPr>
        <p:spPr>
          <a:xfrm flipH="1">
            <a:off x="1779814" y="3244334"/>
            <a:ext cx="3161863" cy="584775"/>
          </a:xfrm>
          <a:prstGeom prst="rect">
            <a:avLst/>
          </a:prstGeom>
        </p:spPr>
        <p:txBody>
          <a:bodyPr wrap="square">
            <a:spAutoFit/>
          </a:bodyPr>
          <a:lstStyle/>
          <a:p>
            <a:r>
              <a:rPr lang="fr-FR" sz="3200" b="1" u="sng" dirty="0">
                <a:solidFill>
                  <a:srgbClr val="FF0000"/>
                </a:solidFill>
                <a:latin typeface="Calibri" panose="020F0502020204030204" pitchFamily="34" charset="0"/>
              </a:rPr>
              <a:t>Pépinière</a:t>
            </a:r>
            <a:r>
              <a:rPr lang="fr-FR" b="1" u="sng" dirty="0">
                <a:solidFill>
                  <a:srgbClr val="00B050"/>
                </a:solidFill>
                <a:latin typeface="Calibri" panose="020F0502020204030204" pitchFamily="34" charset="0"/>
              </a:rPr>
              <a:t> </a:t>
            </a:r>
            <a:endParaRPr lang="en-US" dirty="0"/>
          </a:p>
        </p:txBody>
      </p:sp>
      <p:pic>
        <p:nvPicPr>
          <p:cNvPr id="2050" name="Picture 2" descr="https://blogger.googleusercontent.com/img/a/AVvXsEj_nXQs0scUMwII3BWkmH_ojX3yD7xqiExE75diOKR-bWd_b58Z3CzxPQ0h501k7_hz2faa4qSENHopeuZQTizqN7C_MUm0PasVPp3jvLLk9ZwvbmMtrza3fE7rsyTki3NRjnJMEpInfDAdFcFfZlYhgXfDW0j-Ijj0qkBe-TR6WXXJtM7SDlT5-NDNAA=s1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400" y="783771"/>
            <a:ext cx="4429760" cy="53147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84720" y="3305890"/>
            <a:ext cx="1622560" cy="246221"/>
          </a:xfrm>
          <a:prstGeom prst="rect">
            <a:avLst/>
          </a:prstGeom>
        </p:spPr>
        <p:txBody>
          <a:bodyPr wrap="none">
            <a:spAutoFit/>
          </a:bodyPr>
          <a:lstStyle/>
          <a:p>
            <a:pPr marL="742950" lvl="1" indent="-285750" algn="just">
              <a:buFont typeface="Wingdings" panose="05000000000000000000" pitchFamily="2" charset="2"/>
              <a:buChar char=""/>
              <a:tabLst>
                <a:tab pos="949325" algn="l"/>
              </a:tabLst>
            </a:pPr>
            <a:r>
              <a:rPr lang="fr-FR" sz="1000" dirty="0">
                <a:latin typeface="Calibri" panose="020F0502020204030204" pitchFamily="34" charset="0"/>
                <a:ea typeface="MS Mincho"/>
                <a:cs typeface="Times New Roman" panose="02020603050405020304" pitchFamily="18" charset="0"/>
              </a:rPr>
              <a:t>Reboisement</a:t>
            </a:r>
            <a:endParaRPr lang="en-US" sz="1100" dirty="0">
              <a:effectLst/>
              <a:latin typeface="Times New Roman" panose="02020603050405020304" pitchFamily="18" charset="0"/>
              <a:ea typeface="MS Mincho"/>
            </a:endParaRPr>
          </a:p>
        </p:txBody>
      </p:sp>
      <p:sp>
        <p:nvSpPr>
          <p:cNvPr id="10" name="Rectangle 9"/>
          <p:cNvSpPr/>
          <p:nvPr/>
        </p:nvSpPr>
        <p:spPr>
          <a:xfrm>
            <a:off x="5284720" y="3305890"/>
            <a:ext cx="1622560" cy="246221"/>
          </a:xfrm>
          <a:prstGeom prst="rect">
            <a:avLst/>
          </a:prstGeom>
        </p:spPr>
        <p:txBody>
          <a:bodyPr wrap="none">
            <a:spAutoFit/>
          </a:bodyPr>
          <a:lstStyle/>
          <a:p>
            <a:pPr marL="742950" lvl="1" indent="-285750" algn="just">
              <a:buFont typeface="Wingdings" panose="05000000000000000000" pitchFamily="2" charset="2"/>
              <a:buChar char=""/>
              <a:tabLst>
                <a:tab pos="949325" algn="l"/>
              </a:tabLst>
            </a:pPr>
            <a:r>
              <a:rPr lang="fr-FR" sz="1000" dirty="0">
                <a:latin typeface="Calibri" panose="020F0502020204030204" pitchFamily="34" charset="0"/>
                <a:ea typeface="MS Mincho"/>
                <a:cs typeface="Times New Roman" panose="02020603050405020304" pitchFamily="18" charset="0"/>
              </a:rPr>
              <a:t>Reboisement</a:t>
            </a:r>
            <a:endParaRPr lang="en-US" sz="1100" dirty="0">
              <a:effectLst/>
              <a:latin typeface="Times New Roman" panose="02020603050405020304" pitchFamily="18" charset="0"/>
              <a:ea typeface="MS Mincho"/>
            </a:endParaRPr>
          </a:p>
        </p:txBody>
      </p:sp>
      <p:sp>
        <p:nvSpPr>
          <p:cNvPr id="11" name="Rectangle 10"/>
          <p:cNvSpPr/>
          <p:nvPr/>
        </p:nvSpPr>
        <p:spPr>
          <a:xfrm>
            <a:off x="8110719" y="390131"/>
            <a:ext cx="3428137" cy="461665"/>
          </a:xfrm>
          <a:prstGeom prst="rect">
            <a:avLst/>
          </a:prstGeom>
        </p:spPr>
        <p:txBody>
          <a:bodyPr wrap="square">
            <a:spAutoFit/>
          </a:bodyPr>
          <a:lstStyle/>
          <a:p>
            <a:pPr marL="742950" lvl="1" indent="-285750" algn="just">
              <a:buFont typeface="Wingdings" panose="05000000000000000000" pitchFamily="2" charset="2"/>
              <a:buChar char=""/>
              <a:tabLst>
                <a:tab pos="949325" algn="l"/>
              </a:tabLst>
            </a:pPr>
            <a:r>
              <a:rPr lang="fr-FR" sz="2400" dirty="0">
                <a:solidFill>
                  <a:srgbClr val="FF0000"/>
                </a:solidFill>
                <a:latin typeface="Calibri" panose="020F0502020204030204" pitchFamily="34" charset="0"/>
                <a:ea typeface="MS Mincho"/>
                <a:cs typeface="Times New Roman" panose="02020603050405020304" pitchFamily="18" charset="0"/>
              </a:rPr>
              <a:t>Reboisement</a:t>
            </a:r>
            <a:endParaRPr lang="en-US" sz="2400" dirty="0">
              <a:solidFill>
                <a:srgbClr val="FF0000"/>
              </a:solidFill>
              <a:effectLst/>
              <a:latin typeface="Times New Roman" panose="02020603050405020304" pitchFamily="18" charset="0"/>
              <a:ea typeface="MS Mincho"/>
            </a:endParaRPr>
          </a:p>
        </p:txBody>
      </p:sp>
    </p:spTree>
    <p:extLst>
      <p:ext uri="{BB962C8B-B14F-4D97-AF65-F5344CB8AC3E}">
        <p14:creationId xmlns:p14="http://schemas.microsoft.com/office/powerpoint/2010/main" val="296513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Users\hp\Desktop\Nouveau dossier\IMG_٢٠١٧٠٣٢٢_٠٩١٣٠١.jpg"/>
          <p:cNvPicPr/>
          <p:nvPr/>
        </p:nvPicPr>
        <p:blipFill>
          <a:blip r:embed="rId2" cstate="print"/>
          <a:srcRect/>
          <a:stretch>
            <a:fillRect/>
          </a:stretch>
        </p:blipFill>
        <p:spPr bwMode="auto">
          <a:xfrm>
            <a:off x="5597319" y="1325076"/>
            <a:ext cx="5966690" cy="4577691"/>
          </a:xfrm>
          <a:prstGeom prst="rect">
            <a:avLst/>
          </a:prstGeom>
          <a:noFill/>
          <a:ln w="9525">
            <a:noFill/>
            <a:miter lim="800000"/>
            <a:headEnd/>
            <a:tailEnd/>
          </a:ln>
        </p:spPr>
      </p:pic>
      <p:pic>
        <p:nvPicPr>
          <p:cNvPr id="4" name="Image 3" descr="C:\Users\hp\Desktop\Nouveau dossier\IMG_٢٠١٧٠٣٢١_١٨٥٠١٠.jpg"/>
          <p:cNvPicPr/>
          <p:nvPr/>
        </p:nvPicPr>
        <p:blipFill>
          <a:blip r:embed="rId3" cstate="print"/>
          <a:srcRect/>
          <a:stretch>
            <a:fillRect/>
          </a:stretch>
        </p:blipFill>
        <p:spPr bwMode="auto">
          <a:xfrm>
            <a:off x="168892" y="1390391"/>
            <a:ext cx="5671129" cy="4512376"/>
          </a:xfrm>
          <a:prstGeom prst="rect">
            <a:avLst/>
          </a:prstGeom>
          <a:noFill/>
          <a:ln w="9525">
            <a:noFill/>
            <a:miter lim="800000"/>
            <a:headEnd/>
            <a:tailEnd/>
          </a:ln>
        </p:spPr>
      </p:pic>
      <p:sp>
        <p:nvSpPr>
          <p:cNvPr id="5" name="Rectangle 4"/>
          <p:cNvSpPr/>
          <p:nvPr/>
        </p:nvSpPr>
        <p:spPr>
          <a:xfrm flipH="1">
            <a:off x="6766215" y="3223559"/>
            <a:ext cx="1814449" cy="390363"/>
          </a:xfrm>
          <a:prstGeom prst="rect">
            <a:avLst/>
          </a:prstGeom>
        </p:spPr>
        <p:txBody>
          <a:bodyPr wrap="square">
            <a:spAutoFit/>
          </a:bodyPr>
          <a:lstStyle/>
          <a:p>
            <a:pPr algn="ctr">
              <a:lnSpc>
                <a:spcPct val="115000"/>
              </a:lnSpc>
              <a:spcAft>
                <a:spcPts val="1000"/>
              </a:spcAft>
            </a:pPr>
            <a:r>
              <a:rPr lang="fr-FR" b="1" u="sng" dirty="0">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1085851" y="3244334"/>
            <a:ext cx="3837213" cy="1323439"/>
          </a:xfrm>
          <a:prstGeom prst="rect">
            <a:avLst/>
          </a:prstGeom>
        </p:spPr>
        <p:txBody>
          <a:bodyPr wrap="square">
            <a:spAutoFit/>
          </a:bodyPr>
          <a:lstStyle/>
          <a:p>
            <a:pPr lvl="1"/>
            <a:r>
              <a:rPr lang="fr-FR" sz="4000" b="1" dirty="0">
                <a:solidFill>
                  <a:srgbClr val="00B050"/>
                </a:solidFill>
              </a:rPr>
              <a:t>Fixation des dunes</a:t>
            </a:r>
            <a:endParaRPr lang="en-US" sz="4000" b="1" dirty="0">
              <a:solidFill>
                <a:srgbClr val="00B050"/>
              </a:solidFill>
            </a:endParaRPr>
          </a:p>
        </p:txBody>
      </p:sp>
      <p:sp>
        <p:nvSpPr>
          <p:cNvPr id="2" name="Rectangle 1"/>
          <p:cNvSpPr/>
          <p:nvPr/>
        </p:nvSpPr>
        <p:spPr>
          <a:xfrm flipH="1">
            <a:off x="6984222" y="3305891"/>
            <a:ext cx="3204806" cy="461665"/>
          </a:xfrm>
          <a:prstGeom prst="rect">
            <a:avLst/>
          </a:prstGeom>
        </p:spPr>
        <p:txBody>
          <a:bodyPr wrap="square">
            <a:spAutoFit/>
          </a:bodyPr>
          <a:lstStyle/>
          <a:p>
            <a:pPr marL="742950" lvl="1" indent="-285750" algn="just">
              <a:buFont typeface="Wingdings" panose="05000000000000000000" pitchFamily="2" charset="2"/>
              <a:buChar char=""/>
              <a:tabLst>
                <a:tab pos="949325" algn="l"/>
              </a:tabLst>
            </a:pPr>
            <a:r>
              <a:rPr lang="fr-FR" sz="2400" b="1" dirty="0">
                <a:solidFill>
                  <a:srgbClr val="00B050"/>
                </a:solidFill>
                <a:latin typeface="Calibri" panose="020F0502020204030204" pitchFamily="34" charset="0"/>
                <a:ea typeface="MS Mincho"/>
                <a:cs typeface="Times New Roman" panose="02020603050405020304" pitchFamily="18" charset="0"/>
              </a:rPr>
              <a:t>Mises en défens</a:t>
            </a:r>
            <a:endParaRPr lang="en-US" sz="2400" b="1" dirty="0">
              <a:solidFill>
                <a:srgbClr val="00B050"/>
              </a:solidFill>
              <a:effectLst/>
              <a:latin typeface="Times New Roman" panose="02020603050405020304" pitchFamily="18" charset="0"/>
              <a:ea typeface="MS Mincho"/>
            </a:endParaRPr>
          </a:p>
        </p:txBody>
      </p:sp>
    </p:spTree>
    <p:extLst>
      <p:ext uri="{BB962C8B-B14F-4D97-AF65-F5344CB8AC3E}">
        <p14:creationId xmlns:p14="http://schemas.microsoft.com/office/powerpoint/2010/main" val="2808614909"/>
      </p:ext>
    </p:extLst>
  </p:cSld>
  <p:clrMapOvr>
    <a:masterClrMapping/>
  </p:clrMapOvr>
</p:sld>
</file>

<file path=ppt/theme/theme1.xml><?xml version="1.0" encoding="utf-8"?>
<a:theme xmlns:a="http://schemas.openxmlformats.org/drawingml/2006/main" name="Rétrospective">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454</TotalTime>
  <Words>803</Words>
  <Application>Microsoft Office PowerPoint</Application>
  <PresentationFormat>Widescreen</PresentationFormat>
  <Paragraphs>179</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Courier New</vt:lpstr>
      <vt:lpstr>Helvetica Neue</vt:lpstr>
      <vt:lpstr>inherit</vt:lpstr>
      <vt:lpstr>Times New Roman</vt:lpstr>
      <vt:lpstr>Wingdings</vt:lpstr>
      <vt:lpstr>Rétrospective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Networking Partners</vt:lpstr>
      <vt:lpstr>Means of Communication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MEHDI</dc:creator>
  <cp:lastModifiedBy>ALI</cp:lastModifiedBy>
  <cp:revision>41</cp:revision>
  <dcterms:created xsi:type="dcterms:W3CDTF">2023-02-01T21:24:06Z</dcterms:created>
  <dcterms:modified xsi:type="dcterms:W3CDTF">2023-02-25T01:52:00Z</dcterms:modified>
</cp:coreProperties>
</file>